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6" r:id="rId2"/>
    <p:sldId id="330" r:id="rId3"/>
    <p:sldId id="359" r:id="rId4"/>
    <p:sldId id="317" r:id="rId5"/>
    <p:sldId id="351" r:id="rId6"/>
    <p:sldId id="360" r:id="rId7"/>
    <p:sldId id="361" r:id="rId8"/>
    <p:sldId id="362" r:id="rId9"/>
    <p:sldId id="345" r:id="rId10"/>
  </p:sldIdLst>
  <p:sldSz cx="9144000" cy="6858000" type="screen4x3"/>
  <p:notesSz cx="6797675" cy="98742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EF7"/>
    <a:srgbClr val="8ABAF4"/>
    <a:srgbClr val="88AAF6"/>
    <a:srgbClr val="CCCC00"/>
    <a:srgbClr val="99FF66"/>
    <a:srgbClr val="54EE9A"/>
    <a:srgbClr val="79EF8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2" autoAdjust="0"/>
    <p:restoredTop sz="93214" autoAdjust="0"/>
  </p:normalViewPr>
  <p:slideViewPr>
    <p:cSldViewPr>
      <p:cViewPr varScale="1">
        <p:scale>
          <a:sx n="91" d="100"/>
          <a:sy n="91" d="100"/>
        </p:scale>
        <p:origin x="222" y="78"/>
      </p:cViewPr>
      <p:guideLst>
        <p:guide orient="horz" pos="2161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3BFE1-F8DC-0D49-A3B5-588E7E279982}" type="datetimeFigureOut">
              <a:rPr kumimoji="1" lang="zh-CN" altLang="en-US" smtClean="0"/>
              <a:t>2019-8-7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076F6-C281-774A-B3FB-11C08B8299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609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686D4-ECA4-4894-A754-B3DF05590E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2DA22-CD7A-42D0-93A2-960F2749B7A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9D8F2-C503-40B8-93E4-A4E31AE08BE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EF87-925A-4A7B-9E81-19427C21A8D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BEFDE-C94A-4779-9C28-C61E1107F0E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B377-3D45-46AE-BB61-E5A16454FAB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9AC0E-521E-4068-8E91-E24C9F4A369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CD13-3A92-41FE-B993-B630AA9C543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58B38-E07F-43F5-9A5B-9057D6078E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6C10-1B69-4C59-888F-A407273D4B4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B7EF7-26ED-4D5F-AFB2-A146BE56A8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2F527-7A40-46FF-9D5E-403C4C7361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3BA550-3FA5-4B96-9A2A-0620B171A307}" type="slidenum">
              <a:rPr lang="en-US"/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33" name="Picture 9" descr="䠉矧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44450"/>
            <a:ext cx="22240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704850" y="2636639"/>
            <a:ext cx="77041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混动艾力绅及</a:t>
            </a:r>
            <a:r>
              <a:rPr lang="en-US" altLang="zh-CN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X-NV</a:t>
            </a:r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</a:t>
            </a:r>
            <a:endParaRPr lang="en-US" altLang="zh-CN" sz="4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会务组织招标说明</a:t>
            </a:r>
            <a:endParaRPr lang="en-US" altLang="zh-CN" sz="4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1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（含住宿、场地、出行交通、用餐、接送车）</a:t>
            </a:r>
            <a:endParaRPr lang="en-US" altLang="zh-CN" sz="1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br>
              <a:rPr lang="zh-CN" altLang="en-US" sz="1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16216" y="1166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2VM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-36512" y="620713"/>
            <a:ext cx="92170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solidFill>
                  <a:srgbClr val="192E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项目概要</a:t>
            </a:r>
            <a:r>
              <a:rPr lang="en-US" altLang="zh-CN" sz="2400" b="1" dirty="0">
                <a:solidFill>
                  <a:srgbClr val="192E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项目名称：</a:t>
            </a:r>
            <a:r>
              <a:rPr lang="zh-CN" altLang="zh-CN" sz="1600" dirty="0"/>
              <a:t>混动艾力绅及</a:t>
            </a:r>
            <a:r>
              <a:rPr lang="en-US" altLang="zh-CN" sz="1600" dirty="0"/>
              <a:t>X-NV</a:t>
            </a:r>
            <a:r>
              <a:rPr lang="zh-CN" altLang="zh-CN" sz="1600" dirty="0"/>
              <a:t>发布会会务组织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项目时间：</a:t>
            </a:r>
            <a:r>
              <a:rPr lang="en-US" altLang="zh-CN" sz="1600" dirty="0"/>
              <a:t>2019</a:t>
            </a:r>
            <a:r>
              <a:rPr lang="zh-CN" altLang="zh-CN" sz="1600" dirty="0"/>
              <a:t>年</a:t>
            </a:r>
            <a:r>
              <a:rPr lang="en-US" altLang="zh-CN" sz="1600" dirty="0"/>
              <a:t>9</a:t>
            </a:r>
            <a:r>
              <a:rPr lang="zh-CN" altLang="zh-CN" sz="1600" dirty="0"/>
              <a:t>月</a:t>
            </a:r>
            <a:r>
              <a:rPr lang="en-US" altLang="zh-CN" sz="1600" dirty="0"/>
              <a:t>8-2019</a:t>
            </a:r>
            <a:r>
              <a:rPr lang="zh-CN" altLang="en-US" sz="1600" dirty="0"/>
              <a:t>年</a:t>
            </a:r>
            <a:r>
              <a:rPr lang="en-US" altLang="zh-CN" sz="1600" dirty="0"/>
              <a:t>9</a:t>
            </a:r>
            <a:r>
              <a:rPr lang="zh-CN" altLang="en-US" sz="1600" dirty="0"/>
              <a:t>月</a:t>
            </a:r>
            <a:r>
              <a:rPr lang="en-US" altLang="zh-CN" sz="1600" dirty="0"/>
              <a:t>12</a:t>
            </a:r>
            <a:r>
              <a:rPr lang="zh-CN" altLang="zh-CN" sz="1600" dirty="0"/>
              <a:t>日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地点：</a:t>
            </a:r>
            <a:r>
              <a:rPr lang="zh-CN" altLang="zh-CN" sz="1600" dirty="0"/>
              <a:t>杭州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备选酒店：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/>
              <a:t>杭州滨江银泰喜来登大酒店、杭州滨江世融艾美酒店、杭州安朴酒店、杭州康莱德酒店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参加人员：预估（</a:t>
            </a:r>
            <a:r>
              <a:rPr lang="zh-CN" altLang="zh-CN" sz="1600" dirty="0"/>
              <a:t>含媒体、车主、经销商、东风</a:t>
            </a:r>
            <a:r>
              <a:rPr lang="en-US" altLang="zh-CN" sz="1600" dirty="0"/>
              <a:t>Honda</a:t>
            </a:r>
            <a:r>
              <a:rPr lang="zh-CN" altLang="zh-CN" sz="1600" dirty="0"/>
              <a:t>及工作人员等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总计：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780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人左右</a:t>
            </a: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项目需求：酒店住宿、媒体往返机票（火车票）预订、餐饮、来宾接待及接送车服务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516216" y="353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2VM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0" y="352"/>
            <a:ext cx="9144000" cy="497957"/>
          </a:xfrm>
          <a:prstGeom prst="rect">
            <a:avLst/>
          </a:prstGeom>
          <a:noFill/>
        </p:spPr>
        <p:txBody>
          <a:bodyPr wrap="square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400" b="1" i="1">
                <a:solidFill>
                  <a:prstClr val="white"/>
                </a:solidFill>
                <a:effectLst>
                  <a:glow rad="635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i="0" dirty="0">
                <a:solidFill>
                  <a:schemeClr val="tx1"/>
                </a:solidFill>
                <a:effectLst/>
              </a:rPr>
              <a:t>发布会周边酒店位置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16844" y="1700712"/>
            <a:ext cx="2604534" cy="2030191"/>
            <a:chOff x="6541182" y="1628121"/>
            <a:chExt cx="2604534" cy="2030191"/>
          </a:xfrm>
        </p:grpSpPr>
        <p:sp>
          <p:nvSpPr>
            <p:cNvPr id="11" name="流程图: 接点 10"/>
            <p:cNvSpPr/>
            <p:nvPr/>
          </p:nvSpPr>
          <p:spPr>
            <a:xfrm>
              <a:off x="6541348" y="1628121"/>
              <a:ext cx="287866" cy="3048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流程图: 接点 11"/>
            <p:cNvSpPr/>
            <p:nvPr/>
          </p:nvSpPr>
          <p:spPr>
            <a:xfrm>
              <a:off x="6541182" y="2513037"/>
              <a:ext cx="287866" cy="3048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流程图: 接点 12"/>
            <p:cNvSpPr/>
            <p:nvPr/>
          </p:nvSpPr>
          <p:spPr>
            <a:xfrm>
              <a:off x="6541182" y="2067468"/>
              <a:ext cx="287866" cy="3048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829236" y="1628217"/>
              <a:ext cx="2316480" cy="203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杭州滨江银泰喜来登大酒店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杭州滨江世融艾美酒店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杭州安朴酒店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杭州康莱德酒店</a:t>
              </a:r>
            </a:p>
            <a:p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云栖小镇国际会展中心</a:t>
              </a:r>
            </a:p>
          </p:txBody>
        </p:sp>
        <p:sp>
          <p:nvSpPr>
            <p:cNvPr id="19" name="流程图: 接点 18"/>
            <p:cNvSpPr/>
            <p:nvPr/>
          </p:nvSpPr>
          <p:spPr>
            <a:xfrm>
              <a:off x="6551977" y="2922682"/>
              <a:ext cx="287866" cy="304800"/>
            </a:xfrm>
            <a:prstGeom prst="flowChartConnector">
              <a:avLst/>
            </a:prstGeom>
            <a:solidFill>
              <a:srgbClr val="7C0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67265" y="695376"/>
            <a:ext cx="6006905" cy="4085104"/>
            <a:chOff x="167265" y="695376"/>
            <a:chExt cx="6006905" cy="4085104"/>
          </a:xfrm>
        </p:grpSpPr>
        <p:pic>
          <p:nvPicPr>
            <p:cNvPr id="18" name="EACA8FF8-CB1F-462C-AC97-823CB0AD394B-1" descr="qt_temp"/>
            <p:cNvPicPr>
              <a:picLocks noChangeAspect="1"/>
            </p:cNvPicPr>
            <p:nvPr/>
          </p:nvPicPr>
          <p:blipFill rotWithShape="1">
            <a:blip r:embed="rId2"/>
            <a:srcRect t="3204" r="11042"/>
            <a:stretch>
              <a:fillRect/>
            </a:stretch>
          </p:blipFill>
          <p:spPr>
            <a:xfrm>
              <a:off x="167265" y="695376"/>
              <a:ext cx="6006905" cy="4085104"/>
            </a:xfrm>
            <a:prstGeom prst="rect">
              <a:avLst/>
            </a:prstGeom>
          </p:spPr>
        </p:pic>
        <p:sp>
          <p:nvSpPr>
            <p:cNvPr id="14" name="流程图: 接点 13"/>
            <p:cNvSpPr/>
            <p:nvPr/>
          </p:nvSpPr>
          <p:spPr>
            <a:xfrm>
              <a:off x="3142581" y="2529256"/>
              <a:ext cx="287866" cy="3048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流程图: 接点 20"/>
            <p:cNvSpPr/>
            <p:nvPr/>
          </p:nvSpPr>
          <p:spPr>
            <a:xfrm>
              <a:off x="3142491" y="1791745"/>
              <a:ext cx="287866" cy="304800"/>
            </a:xfrm>
            <a:prstGeom prst="flowChartConnector">
              <a:avLst/>
            </a:prstGeom>
            <a:solidFill>
              <a:srgbClr val="7C0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流程图: 接点 21"/>
            <p:cNvSpPr/>
            <p:nvPr/>
          </p:nvSpPr>
          <p:spPr>
            <a:xfrm>
              <a:off x="3615516" y="2847641"/>
              <a:ext cx="287866" cy="3048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流程图: 接点 22"/>
            <p:cNvSpPr/>
            <p:nvPr/>
          </p:nvSpPr>
          <p:spPr>
            <a:xfrm>
              <a:off x="2570495" y="2820337"/>
              <a:ext cx="287866" cy="3048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5899" y="4928796"/>
          <a:ext cx="8640765" cy="1201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509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据发布会场地距离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公里数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17.6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10.8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21.4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5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流程图: 接点 10"/>
          <p:cNvSpPr/>
          <p:nvPr/>
        </p:nvSpPr>
        <p:spPr>
          <a:xfrm>
            <a:off x="6534155" y="3431087"/>
            <a:ext cx="287866" cy="3048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8" name="流程图: 接点 10"/>
          <p:cNvSpPr/>
          <p:nvPr/>
        </p:nvSpPr>
        <p:spPr>
          <a:xfrm>
            <a:off x="1633860" y="3593012"/>
            <a:ext cx="287866" cy="3048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476672"/>
            <a:ext cx="8964612" cy="1543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2000" b="1" dirty="0">
                <a:solidFill>
                  <a:srgbClr val="192E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房餐需求：</a:t>
            </a:r>
            <a:endParaRPr lang="en-US" altLang="zh-CN" sz="2000" b="1" dirty="0">
              <a:solidFill>
                <a:srgbClr val="192EF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528" y="4941168"/>
            <a:ext cx="864096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40000"/>
              </a:spcBef>
              <a:defRPr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具体数量以东风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Honda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于活动开始前最终确认数量为准。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defRPr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菜单参考见附件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  <a:p>
            <a:pPr>
              <a:lnSpc>
                <a:spcPct val="150000"/>
              </a:lnSpc>
              <a:spcBef>
                <a:spcPct val="40000"/>
              </a:spcBef>
              <a:defRPr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分酒店的时候注意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可将媒体拆开分别入住，但是每家酒店都需预留工作人员房间；餐饮需根据每日房间数量进行分配；如分配不当，需及时进行调整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516216" y="353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2VM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81776"/>
              </p:ext>
            </p:extLst>
          </p:nvPr>
        </p:nvGraphicFramePr>
        <p:xfrm>
          <a:off x="683568" y="836712"/>
          <a:ext cx="7704856" cy="4032447"/>
        </p:xfrm>
        <a:graphic>
          <a:graphicData uri="http://schemas.openxmlformats.org/drawingml/2006/table">
            <a:tbl>
              <a:tblPr/>
              <a:tblGrid>
                <a:gridCol w="127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8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4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2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588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杭州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大床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车主代表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9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区域特约店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东风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Honda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1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东风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Honda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工作人员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双床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迪思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旅行社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司机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每日小计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4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7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晚餐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06" y="1654806"/>
            <a:ext cx="15696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签到台示意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4363" y="1647514"/>
            <a:ext cx="2011680" cy="126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酒店外摆放示意：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19050"/>
            <a:ext cx="5243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酒店布置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杭州滨江银泰喜来登大酒店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喜来登1"/>
          <p:cNvPicPr>
            <a:picLocks noChangeAspect="1"/>
          </p:cNvPicPr>
          <p:nvPr/>
        </p:nvPicPr>
        <p:blipFill>
          <a:blip r:embed="rId2"/>
          <a:srcRect l="6987" t="1369" r="9945"/>
          <a:stretch>
            <a:fillRect/>
          </a:stretch>
        </p:blipFill>
        <p:spPr>
          <a:xfrm>
            <a:off x="181610" y="2246630"/>
            <a:ext cx="4123055" cy="2870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6056" y="54452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酒店外</a:t>
            </a:r>
            <a:r>
              <a:rPr lang="en-US" altLang="zh-CN" sz="1600" b="1" dirty="0"/>
              <a:t>LOGO</a:t>
            </a:r>
            <a:r>
              <a:rPr lang="zh-CN" altLang="en-US" sz="1600" b="1" dirty="0"/>
              <a:t>需接电源，用电</a:t>
            </a:r>
            <a:endParaRPr lang="en-US" altLang="zh-CN" sz="1600" b="1" dirty="0"/>
          </a:p>
        </p:txBody>
      </p:sp>
      <p:pic>
        <p:nvPicPr>
          <p:cNvPr id="8" name="图片 7" descr="8fa9dda9e713315130aa6c7d4d5f364"/>
          <p:cNvPicPr>
            <a:picLocks noChangeAspect="1"/>
          </p:cNvPicPr>
          <p:nvPr/>
        </p:nvPicPr>
        <p:blipFill>
          <a:blip r:embed="rId3"/>
          <a:srcRect l="26092" t="798"/>
          <a:stretch>
            <a:fillRect/>
          </a:stretch>
        </p:blipFill>
        <p:spPr>
          <a:xfrm>
            <a:off x="4724400" y="2246630"/>
            <a:ext cx="4118610" cy="2919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06" y="1654806"/>
            <a:ext cx="15696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签到台示意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4363" y="1647514"/>
            <a:ext cx="2011680" cy="126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酒店外摆放示意：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19050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酒店布置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杭州滨江世融艾美酒店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艾美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2160905"/>
            <a:ext cx="4182745" cy="31375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76056" y="54452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酒店外</a:t>
            </a:r>
            <a:r>
              <a:rPr lang="en-US" altLang="zh-CN" sz="1600" b="1" dirty="0"/>
              <a:t>LOGO</a:t>
            </a:r>
            <a:r>
              <a:rPr lang="zh-CN" altLang="en-US" sz="1600" b="1" dirty="0"/>
              <a:t>需接电源，用电</a:t>
            </a:r>
            <a:endParaRPr lang="en-US" altLang="zh-CN" sz="1600" b="1" dirty="0"/>
          </a:p>
        </p:txBody>
      </p:sp>
      <p:pic>
        <p:nvPicPr>
          <p:cNvPr id="9" name="图片 8" descr="b027c900f72273555a4dafc10809e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45" y="2161540"/>
            <a:ext cx="4182745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06" y="1654806"/>
            <a:ext cx="15696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签到台示意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4363" y="1647514"/>
            <a:ext cx="1783080" cy="126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酒店摆放示意：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19050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酒店布置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杭州安朴酒店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安朴1"/>
          <p:cNvPicPr>
            <a:picLocks noChangeAspect="1"/>
          </p:cNvPicPr>
          <p:nvPr/>
        </p:nvPicPr>
        <p:blipFill>
          <a:blip r:embed="rId2"/>
          <a:srcRect t="-137" r="8749" b="7961"/>
          <a:stretch>
            <a:fillRect/>
          </a:stretch>
        </p:blipFill>
        <p:spPr>
          <a:xfrm>
            <a:off x="130810" y="2209165"/>
            <a:ext cx="4252595" cy="3221990"/>
          </a:xfrm>
          <a:prstGeom prst="rect">
            <a:avLst/>
          </a:prstGeom>
        </p:spPr>
      </p:pic>
      <p:pic>
        <p:nvPicPr>
          <p:cNvPr id="8" name="图片 7" descr="b870f52981db8853648d2e0e3edca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89" y="2204864"/>
            <a:ext cx="4295775" cy="3221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76056" y="54452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酒店外</a:t>
            </a:r>
            <a:r>
              <a:rPr lang="en-US" altLang="zh-CN" sz="1600" b="1" dirty="0"/>
              <a:t>LOGO</a:t>
            </a:r>
            <a:r>
              <a:rPr lang="zh-CN" altLang="en-US" sz="1600" b="1" dirty="0"/>
              <a:t>需接电源，用电</a:t>
            </a:r>
            <a:endParaRPr lang="en-US" altLang="zh-CN" sz="1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06" y="1654806"/>
            <a:ext cx="15696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签到台示意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4363" y="1647514"/>
            <a:ext cx="2011680" cy="126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酒店外摆放示意：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  <a:spcBef>
                <a:spcPct val="40000"/>
              </a:spcBef>
              <a:defRPr/>
            </a:pP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19050"/>
            <a:ext cx="3704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酒店布置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杭州康莱德酒店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71eb718c0147e1cad89a798d2e0ee82"/>
          <p:cNvPicPr>
            <a:picLocks noChangeAspect="1"/>
          </p:cNvPicPr>
          <p:nvPr/>
        </p:nvPicPr>
        <p:blipFill>
          <a:blip r:embed="rId2"/>
          <a:srcRect l="11362" t="785" r="9104"/>
          <a:stretch>
            <a:fillRect/>
          </a:stretch>
        </p:blipFill>
        <p:spPr>
          <a:xfrm>
            <a:off x="207010" y="2291080"/>
            <a:ext cx="4240530" cy="3025775"/>
          </a:xfrm>
          <a:prstGeom prst="rect">
            <a:avLst/>
          </a:prstGeom>
        </p:spPr>
      </p:pic>
      <p:pic>
        <p:nvPicPr>
          <p:cNvPr id="9" name="图片 8" descr="11aa50c73643c043f820b10fc274d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90445"/>
            <a:ext cx="4260850" cy="30264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76056" y="54452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酒店外</a:t>
            </a:r>
            <a:r>
              <a:rPr lang="en-US" altLang="zh-CN" sz="1600" b="1" dirty="0"/>
              <a:t>LOGO</a:t>
            </a:r>
            <a:r>
              <a:rPr lang="zh-CN" altLang="en-US" sz="1600" b="1" dirty="0"/>
              <a:t>需接电源，用电</a:t>
            </a:r>
            <a:endParaRPr lang="en-US" altLang="zh-CN" sz="1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30559"/>
            <a:ext cx="91440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接送车及人员需求：</a:t>
            </a:r>
            <a:endParaRPr lang="en-US" altLang="zh-CN" sz="2000" b="1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spcBef>
                <a:spcPct val="40000"/>
              </a:spcBef>
            </a:pPr>
            <a:r>
              <a:rPr lang="zh-CN" altLang="en-US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</a:t>
            </a:r>
            <a:r>
              <a:rPr lang="en-US" altLang="zh-CN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1.</a:t>
            </a:r>
            <a:r>
              <a:rPr lang="zh-CN" altLang="en-US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接送车需求如下（按台</a:t>
            </a:r>
            <a:r>
              <a:rPr lang="en-US" altLang="zh-CN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/</a:t>
            </a:r>
            <a:r>
              <a:rPr lang="zh-CN" altLang="en-US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天计算）</a:t>
            </a:r>
            <a:endParaRPr lang="en-US" altLang="zh-CN" sz="16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spcBef>
                <a:spcPct val="40000"/>
              </a:spcBef>
            </a:pPr>
            <a:endParaRPr lang="zh-CN" altLang="en-US" sz="16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496" y="522920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其它庶务说明：</a:t>
            </a:r>
          </a:p>
          <a:p>
            <a:r>
              <a:rPr lang="zh-CN" altLang="zh-CN" sz="1400" dirty="0"/>
              <a:t>本次活动，中标单位需要组建不少于</a:t>
            </a:r>
            <a:r>
              <a:rPr lang="en-US" altLang="zh-CN" sz="1400" dirty="0"/>
              <a:t>10</a:t>
            </a:r>
            <a:r>
              <a:rPr lang="zh-CN" altLang="zh-CN" sz="1400" dirty="0"/>
              <a:t>人的专项服务团队 </a:t>
            </a:r>
            <a:r>
              <a:rPr lang="en-US" altLang="zh-CN" sz="1400" dirty="0"/>
              <a:t>(</a:t>
            </a:r>
            <a:r>
              <a:rPr lang="zh-CN" altLang="zh-CN" sz="1400" dirty="0"/>
              <a:t>工作内容涵盖经销商信息统计、机票及车票购买、酒店房间协调、用餐协调、接送车辆协调等）；发布会现场服务人员（不含礼仪及</a:t>
            </a:r>
            <a:r>
              <a:rPr lang="en-US" altLang="zh-CN" sz="1400" dirty="0"/>
              <a:t>Staff)</a:t>
            </a:r>
            <a:r>
              <a:rPr lang="zh-CN" altLang="zh-CN" sz="1400" dirty="0"/>
              <a:t>不少于</a:t>
            </a:r>
            <a:r>
              <a:rPr lang="en-US" altLang="zh-CN" sz="1800" b="1" dirty="0">
                <a:solidFill>
                  <a:srgbClr val="FF0000"/>
                </a:solidFill>
              </a:rPr>
              <a:t>8</a:t>
            </a:r>
            <a:r>
              <a:rPr lang="zh-CN" altLang="zh-CN" sz="1400" dirty="0"/>
              <a:t>人。</a:t>
            </a:r>
          </a:p>
          <a:p>
            <a:endParaRPr lang="zh-CN" altLang="zh-CN" sz="1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528" y="3933056"/>
            <a:ext cx="5719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接送车辆需车辆良好的丰田考斯特及大巴车（外观及内部整洁干净）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接送车辆每车每日循环使用；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机场礼仪和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STAFF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需仪态良好，具有较强服务意识；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提供接机饮用水（每人一瓶）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323528" y="4849415"/>
            <a:ext cx="8684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说明：以上车辆数量及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STAFF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、礼仪数量为预估，</a:t>
            </a:r>
            <a:r>
              <a:rPr lang="zh-CN" altLang="zh-CN" sz="14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具体数量以东风</a:t>
            </a:r>
            <a:r>
              <a:rPr lang="en-US" altLang="zh-CN" sz="14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Honda</a:t>
            </a:r>
            <a:r>
              <a:rPr lang="zh-CN" altLang="zh-CN" sz="14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于活动开始前最终确认数量为准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516216" y="35332"/>
            <a:ext cx="3382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2HX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发布会会务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709" y="2492896"/>
            <a:ext cx="91440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altLang="zh-CN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2.</a:t>
            </a:r>
            <a:r>
              <a:rPr lang="zh-CN" altLang="en-US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人员需求如下（按人</a:t>
            </a:r>
            <a:r>
              <a:rPr lang="en-US" altLang="zh-CN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/</a:t>
            </a:r>
            <a:r>
              <a:rPr lang="zh-CN" altLang="en-US" sz="16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天计算）</a:t>
            </a:r>
            <a:endParaRPr lang="en-US" altLang="zh-CN" sz="16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spcBef>
                <a:spcPct val="40000"/>
              </a:spcBef>
            </a:pPr>
            <a:endParaRPr lang="zh-CN" altLang="en-US" sz="16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958228"/>
              </p:ext>
            </p:extLst>
          </p:nvPr>
        </p:nvGraphicFramePr>
        <p:xfrm>
          <a:off x="971600" y="1340768"/>
          <a:ext cx="5727698" cy="838200"/>
        </p:xfrm>
        <a:graphic>
          <a:graphicData uri="http://schemas.openxmlformats.org/drawingml/2006/table">
            <a:tbl>
              <a:tblPr/>
              <a:tblGrid>
                <a:gridCol w="105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6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项目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接送机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座大巴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考斯特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市内移动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座大巴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315780"/>
              </p:ext>
            </p:extLst>
          </p:nvPr>
        </p:nvGraphicFramePr>
        <p:xfrm>
          <a:off x="827584" y="3140968"/>
          <a:ext cx="3687445" cy="628650"/>
        </p:xfrm>
        <a:graphic>
          <a:graphicData uri="http://schemas.openxmlformats.org/drawingml/2006/table">
            <a:tbl>
              <a:tblPr firstRow="1" firstCol="1" bandRow="1"/>
              <a:tblGrid>
                <a:gridCol w="105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人员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日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11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日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礼仪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STAFF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32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695</Words>
  <Application>Microsoft Office PowerPoint</Application>
  <PresentationFormat>全屏显示(4:3)</PresentationFormat>
  <Paragraphs>189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等线</vt:lpstr>
      <vt:lpstr>华文细黑</vt:lpstr>
      <vt:lpstr>宋体</vt:lpstr>
      <vt:lpstr>微软雅黑</vt:lpstr>
      <vt:lpstr>Arial</vt:lpstr>
      <vt:lpstr>Times New Roman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wdhac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000987</dc:creator>
  <cp:lastModifiedBy>V21801</cp:lastModifiedBy>
  <cp:revision>555</cp:revision>
  <cp:lastPrinted>2019-04-24T02:22:00Z</cp:lastPrinted>
  <dcterms:created xsi:type="dcterms:W3CDTF">2011-01-07T01:23:00Z</dcterms:created>
  <dcterms:modified xsi:type="dcterms:W3CDTF">2019-08-07T08:54:54Z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