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5" r:id="rId3"/>
    <p:sldId id="1187" r:id="rId4"/>
    <p:sldId id="1186" r:id="rId5"/>
    <p:sldId id="1217" r:id="rId6"/>
    <p:sldId id="1188" r:id="rId7"/>
    <p:sldId id="1194" r:id="rId8"/>
    <p:sldId id="1220" r:id="rId9"/>
    <p:sldId id="1213" r:id="rId10"/>
    <p:sldId id="1227" r:id="rId11"/>
    <p:sldId id="1190" r:id="rId12"/>
    <p:sldId id="1198" r:id="rId13"/>
    <p:sldId id="1199" r:id="rId14"/>
    <p:sldId id="1195" r:id="rId15"/>
    <p:sldId id="1193" r:id="rId16"/>
    <p:sldId id="1192" r:id="rId17"/>
    <p:sldId id="1242" r:id="rId18"/>
    <p:sldId id="1196" r:id="rId19"/>
    <p:sldId id="1240" r:id="rId20"/>
    <p:sldId id="1197" r:id="rId21"/>
    <p:sldId id="1200" r:id="rId22"/>
    <p:sldId id="1228" r:id="rId23"/>
    <p:sldId id="1204" r:id="rId24"/>
    <p:sldId id="1229" r:id="rId25"/>
    <p:sldId id="1203" r:id="rId26"/>
    <p:sldId id="1206" r:id="rId27"/>
    <p:sldId id="1232" r:id="rId28"/>
    <p:sldId id="1241" r:id="rId29"/>
    <p:sldId id="1212" r:id="rId30"/>
    <p:sldId id="1208" r:id="rId31"/>
    <p:sldId id="1209" r:id="rId32"/>
    <p:sldId id="1210" r:id="rId33"/>
    <p:sldId id="1211" r:id="rId34"/>
    <p:sldId id="305" r:id="rId35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xj" initials="h" lastIdx="1" clrIdx="0"/>
  <p:cmAuthor id="2" name="Tang Naomi" initials="T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1"/>
    <a:srgbClr val="B90A32"/>
    <a:srgbClr val="E6C896"/>
    <a:srgbClr val="002855"/>
    <a:srgbClr val="F2F4F8"/>
    <a:srgbClr val="718DB1"/>
    <a:srgbClr val="6785AD"/>
    <a:srgbClr val="6A86AE"/>
    <a:srgbClr val="003CAA"/>
    <a:srgbClr val="4D6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 autoAdjust="0"/>
    <p:restoredTop sz="94163"/>
  </p:normalViewPr>
  <p:slideViewPr>
    <p:cSldViewPr snapToGrid="0">
      <p:cViewPr varScale="1">
        <p:scale>
          <a:sx n="101" d="100"/>
          <a:sy n="101" d="100"/>
        </p:scale>
        <p:origin x="608" y="200"/>
      </p:cViewPr>
      <p:guideLst>
        <p:guide orient="horz" pos="777"/>
        <p:guide pos="529"/>
        <p:guide orient="horz" pos="496"/>
        <p:guide orient="horz" pos="3498"/>
        <p:guide pos="71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72" d="100"/>
          <a:sy n="172" d="100"/>
        </p:scale>
        <p:origin x="5344" y="208"/>
      </p:cViewPr>
      <p:guideLst>
        <p:guide orient="horz" pos="2832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5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7R" panose="020000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方正德赛黑简体 507R" panose="02000000000000000000" pitchFamily="2" charset="-122"/>
              </a:rPr>
            </a:fld>
            <a:endParaRPr lang="zh-CN" altLang="en-US">
              <a:ea typeface="方正德赛黑简体 507R" panose="020000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7R" panose="020000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方正德赛黑简体 507R" panose="02000000000000000000" pitchFamily="2" charset="-122"/>
              </a:rPr>
            </a:fld>
            <a:endParaRPr lang="zh-CN" altLang="en-US">
              <a:ea typeface="方正德赛黑简体 507R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defRPr>
            </a:lvl1pPr>
          </a:lstStyle>
          <a:p>
            <a:fld id="{1B478663-10A2-45F6-9C90-B74FFBE96B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defRPr>
            </a:lvl1pPr>
          </a:lstStyle>
          <a:p>
            <a:fld id="{0BF8EB8E-3940-482F-AC49-BAE6BB4C6C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方正德赛黑简体 507R" panose="02000000000000000000" pitchFamily="2" charset="-122"/>
        <a:ea typeface="方正德赛黑简体 507R" panose="02000000000000000000" pitchFamily="2" charset="-122"/>
        <a:cs typeface="方正德赛黑简体 507R" panose="02000000000000000000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德赛黑简体 507R" panose="02000000000000000000" pitchFamily="2" charset="-122"/>
        <a:ea typeface="方正德赛黑简体 507R" panose="02000000000000000000" pitchFamily="2" charset="-122"/>
        <a:cs typeface="方正德赛黑简体 507R" panose="02000000000000000000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德赛黑简体 507R" panose="02000000000000000000" pitchFamily="2" charset="-122"/>
        <a:ea typeface="方正德赛黑简体 507R" panose="02000000000000000000" pitchFamily="2" charset="-122"/>
        <a:cs typeface="方正德赛黑简体 507R" panose="02000000000000000000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德赛黑简体 507R" panose="02000000000000000000" pitchFamily="2" charset="-122"/>
        <a:ea typeface="方正德赛黑简体 507R" panose="02000000000000000000" pitchFamily="2" charset="-122"/>
        <a:cs typeface="方正德赛黑简体 507R" panose="02000000000000000000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德赛黑简体 507R" panose="02000000000000000000" pitchFamily="2" charset="-122"/>
        <a:ea typeface="方正德赛黑简体 507R" panose="02000000000000000000" pitchFamily="2" charset="-122"/>
        <a:cs typeface="方正德赛黑简体 507R" panose="02000000000000000000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19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6070" y="221035"/>
            <a:ext cx="4722812" cy="741363"/>
          </a:xfrm>
        </p:spPr>
        <p:txBody>
          <a:bodyPr tIns="72000" bIns="72000">
            <a:normAutofit/>
          </a:bodyPr>
          <a:lstStyle>
            <a:lvl1pPr marL="0" indent="0">
              <a:buNone/>
              <a:defRPr sz="2000">
                <a:latin typeface="方正德赛黑简体 504L" panose="02000000000000000000" pitchFamily="2" charset="-122"/>
                <a:ea typeface="方正德赛黑简体 504L" panose="02000000000000000000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139805" y="-22225"/>
            <a:ext cx="1052195" cy="110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and 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151" y="6413501"/>
            <a:ext cx="1092324" cy="128194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 rotWithShape="1">
          <a:blip r:embed="rId3" cstate="print"/>
          <a:srcRect l="-3"/>
          <a:stretch>
            <a:fillRect/>
          </a:stretch>
        </p:blipFill>
        <p:spPr>
          <a:xfrm>
            <a:off x="412626" y="424206"/>
            <a:ext cx="11344297" cy="4885158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757089" y="2036764"/>
            <a:ext cx="7158648" cy="11016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defRPr>
            </a:lvl1pPr>
          </a:lstStyle>
          <a:p>
            <a:r>
              <a:rPr kumimoji="1" lang="zh-CN" altLang="en-US" dirty="0"/>
              <a:t>演示文稿封面标题</a:t>
            </a:r>
            <a:br>
              <a:rPr kumimoji="1" lang="zh-CN" altLang="en-US" dirty="0"/>
            </a:br>
            <a:r>
              <a:rPr kumimoji="1" lang="en-US" altLang="zh-CN" dirty="0"/>
              <a:t>PRESENTATION TITLE</a:t>
            </a:r>
            <a:endParaRPr kumimoji="1"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674539" y="5386426"/>
            <a:ext cx="1410725" cy="1476288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271088"/>
            <a:ext cx="3456714" cy="698500"/>
          </a:xfrm>
          <a:prstGeom prst="rect">
            <a:avLst/>
          </a:prstGeom>
        </p:spPr>
        <p:txBody>
          <a:bodyPr lIns="0" tIns="0" rIns="0" bIns="0"/>
          <a:lstStyle>
            <a:lvl1pPr marL="762000" marR="0" indent="-76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 i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defRPr>
            </a:lvl1pPr>
          </a:lstStyle>
          <a:p>
            <a:r>
              <a:rPr lang="zh-CN" altLang="en-US" sz="1400" dirty="0">
                <a:ea typeface="方正德赛黑简体 504L" panose="02000000000000000000" pitchFamily="2" charset="-122"/>
              </a:rPr>
              <a:t>汇报</a:t>
            </a:r>
            <a:r>
              <a:rPr lang="zh-CN" altLang="en-US" dirty="0"/>
              <a:t>日期</a:t>
            </a:r>
            <a:r>
              <a:rPr lang="en-US" altLang="zh-CN" dirty="0"/>
              <a:t>	</a:t>
            </a:r>
            <a:r>
              <a:rPr lang="zh-CN" altLang="en-US" dirty="0"/>
              <a:t>：</a:t>
            </a:r>
            <a:r>
              <a:rPr lang="en-US" altLang="zh-CN" dirty="0"/>
              <a:t>2019/4/19</a:t>
            </a:r>
            <a:endParaRPr lang="en-US" altLang="zh-CN" dirty="0"/>
          </a:p>
          <a:p>
            <a:r>
              <a:rPr lang="zh-CN" altLang="en-US" sz="1400" dirty="0">
                <a:ea typeface="方正德赛黑简体 504L" panose="02000000000000000000" pitchFamily="2" charset="-122"/>
              </a:rPr>
              <a:t>部门</a:t>
            </a:r>
            <a:r>
              <a:rPr lang="en-US" altLang="zh-CN" sz="1400" dirty="0">
                <a:ea typeface="方正德赛黑简体 504L" panose="02000000000000000000" pitchFamily="2" charset="-122"/>
              </a:rPr>
              <a:t>	</a:t>
            </a:r>
            <a:r>
              <a:rPr lang="zh-CN" altLang="en-US" dirty="0"/>
              <a:t>：</a:t>
            </a:r>
            <a:r>
              <a:rPr lang="en-US" altLang="zh-CN" dirty="0"/>
              <a:t>Department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defRPr>
            </a:lvl1pPr>
          </a:lstStyle>
          <a:p>
            <a:fld id="{0F4BFBEA-A0B1-4A75-97EE-C305B420584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defRPr>
            </a:lvl1pPr>
          </a:lstStyle>
          <a:p>
            <a:fld id="{5321994A-342F-4A9C-B6DF-39B4F6A4ED9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192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06070" y="221035"/>
            <a:ext cx="4722812" cy="741363"/>
          </a:xfrm>
        </p:spPr>
        <p:txBody>
          <a:bodyPr tIns="72000" bIns="72000">
            <a:normAutofit/>
          </a:bodyPr>
          <a:lstStyle>
            <a:lvl1pPr marL="0" indent="0">
              <a:buNone/>
              <a:defRPr sz="2000">
                <a:latin typeface="方正德赛黑简体 504L" panose="02000000000000000000" pitchFamily="2" charset="-122"/>
                <a:ea typeface="方正德赛黑简体 504L" panose="02000000000000000000" pitchFamily="2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1139805" y="-22225"/>
            <a:ext cx="1052195" cy="110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defRPr>
            </a:lvl1pPr>
          </a:lstStyle>
          <a:p>
            <a:fld id="{BB447D8E-E2D3-454D-96D1-AEAF24A55F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defRPr>
            </a:lvl1pPr>
          </a:lstStyle>
          <a:p>
            <a:fld id="{0E109157-1054-48B5-81C2-7217F862BE2E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88450" y="1823720"/>
            <a:ext cx="457200" cy="4572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588450" y="40640"/>
            <a:ext cx="457200" cy="457200"/>
          </a:xfrm>
          <a:prstGeom prst="rect">
            <a:avLst/>
          </a:prstGeom>
          <a:solidFill>
            <a:srgbClr val="B9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588450" y="635000"/>
            <a:ext cx="457200" cy="4572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588450" y="2418080"/>
            <a:ext cx="457200" cy="457200"/>
          </a:xfrm>
          <a:prstGeom prst="rect">
            <a:avLst/>
          </a:prstGeom>
          <a:gradFill>
            <a:gsLst>
              <a:gs pos="0">
                <a:srgbClr val="E1E1E2"/>
              </a:gs>
              <a:gs pos="100000">
                <a:srgbClr val="9497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-588450" y="122936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588450" y="4201160"/>
            <a:ext cx="457200" cy="457200"/>
          </a:xfrm>
          <a:prstGeom prst="rect">
            <a:avLst/>
          </a:prstGeom>
          <a:solidFill>
            <a:srgbClr val="50C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-588450" y="3606800"/>
            <a:ext cx="457200" cy="457200"/>
          </a:xfrm>
          <a:prstGeom prst="rect">
            <a:avLst/>
          </a:prstGeom>
          <a:solidFill>
            <a:srgbClr val="00A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 flipH="1">
            <a:off x="-294640" y="6308090"/>
            <a:ext cx="294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334010" y="6858000"/>
            <a:ext cx="0" cy="262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11855450" y="6858000"/>
            <a:ext cx="0" cy="34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12192000" y="6308090"/>
            <a:ext cx="273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flipH="1">
            <a:off x="-294640" y="552450"/>
            <a:ext cx="294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 rot="16200000" flipH="1">
            <a:off x="186690" y="-147320"/>
            <a:ext cx="294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-588450" y="4795520"/>
            <a:ext cx="457200" cy="457200"/>
          </a:xfrm>
          <a:prstGeom prst="rect">
            <a:avLst/>
          </a:prstGeom>
          <a:solidFill>
            <a:srgbClr val="E6C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-588450" y="3012440"/>
            <a:ext cx="457200" cy="457200"/>
          </a:xfrm>
          <a:prstGeom prst="rect">
            <a:avLst/>
          </a:prstGeom>
          <a:solidFill>
            <a:srgbClr val="003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德赛黑简体 507R" panose="02000000000000000000" pitchFamily="2" charset="-122"/>
          <a:ea typeface="方正德赛黑简体 507R" panose="02000000000000000000" pitchFamily="2" charset="-122"/>
          <a:cs typeface="方正德赛黑简体 507R" panose="020000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方正德赛黑简体 507R" panose="02000000000000000000" pitchFamily="2" charset="-122"/>
          <a:ea typeface="方正德赛黑简体 507R" panose="02000000000000000000" pitchFamily="2" charset="-122"/>
          <a:cs typeface="方正德赛黑简体 507R" panose="02000000000000000000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方正德赛黑简体 507R" panose="02000000000000000000" pitchFamily="2" charset="-122"/>
          <a:ea typeface="方正德赛黑简体 507R" panose="02000000000000000000" pitchFamily="2" charset="-122"/>
          <a:cs typeface="方正德赛黑简体 507R" panose="02000000000000000000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方正德赛黑简体 507R" panose="02000000000000000000" pitchFamily="2" charset="-122"/>
          <a:ea typeface="方正德赛黑简体 507R" panose="02000000000000000000" pitchFamily="2" charset="-122"/>
          <a:cs typeface="方正德赛黑简体 507R" panose="02000000000000000000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德赛黑简体 507R" panose="02000000000000000000" pitchFamily="2" charset="-122"/>
          <a:ea typeface="方正德赛黑简体 507R" panose="02000000000000000000" pitchFamily="2" charset="-122"/>
          <a:cs typeface="方正德赛黑简体 507R" panose="02000000000000000000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方正德赛黑简体 507R" panose="02000000000000000000" pitchFamily="2" charset="-122"/>
          <a:ea typeface="方正德赛黑简体 507R" panose="02000000000000000000" pitchFamily="2" charset="-122"/>
          <a:cs typeface="方正德赛黑简体 507R" panose="020000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5.svg"/><Relationship Id="rId7" Type="http://schemas.openxmlformats.org/officeDocument/2006/relationships/image" Target="../media/image18.png"/><Relationship Id="rId6" Type="http://schemas.openxmlformats.org/officeDocument/2006/relationships/image" Target="../media/image4.svg"/><Relationship Id="rId5" Type="http://schemas.openxmlformats.org/officeDocument/2006/relationships/image" Target="../media/image17.png"/><Relationship Id="rId4" Type="http://schemas.openxmlformats.org/officeDocument/2006/relationships/image" Target="../media/image3.svg"/><Relationship Id="rId3" Type="http://schemas.openxmlformats.org/officeDocument/2006/relationships/image" Target="../media/image16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8.svg"/><Relationship Id="rId13" Type="http://schemas.openxmlformats.org/officeDocument/2006/relationships/image" Target="../media/image21.png"/><Relationship Id="rId12" Type="http://schemas.openxmlformats.org/officeDocument/2006/relationships/image" Target="../media/image7.svg"/><Relationship Id="rId11" Type="http://schemas.openxmlformats.org/officeDocument/2006/relationships/image" Target="../media/image20.png"/><Relationship Id="rId10" Type="http://schemas.openxmlformats.org/officeDocument/2006/relationships/image" Target="../media/image6.sv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sv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tags" Target="../tags/tag3.xml"/><Relationship Id="rId4" Type="http://schemas.openxmlformats.org/officeDocument/2006/relationships/image" Target="../media/image40.jpeg"/><Relationship Id="rId3" Type="http://schemas.openxmlformats.org/officeDocument/2006/relationships/tags" Target="../tags/tag2.xml"/><Relationship Id="rId2" Type="http://schemas.openxmlformats.org/officeDocument/2006/relationships/image" Target="../media/image39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rPr>
              <a:t>2021</a:t>
            </a:r>
            <a:r>
              <a:rPr lang="zh-CN" altLang="en-US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rPr>
              <a:t>别克核心经销商会议</a:t>
            </a:r>
            <a:r>
              <a:rPr lang="en-US" altLang="zh-CN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rPr>
              <a:t>-</a:t>
            </a:r>
            <a:r>
              <a:rPr lang="zh-CN" altLang="en-US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7R" panose="02000000000000000000" pitchFamily="2" charset="-122"/>
              </a:rPr>
              <a:t>方案</a:t>
            </a:r>
            <a:endParaRPr lang="en-US" altLang="zh-CN" dirty="0"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7R" panose="02000000000000000000" pitchFamily="2" charset="-122"/>
            </a:endParaRPr>
          </a:p>
        </p:txBody>
      </p:sp>
      <p:sp>
        <p:nvSpPr>
          <p:cNvPr id="3" name="文本占位符 5"/>
          <p:cNvSpPr txBox="1"/>
          <p:nvPr/>
        </p:nvSpPr>
        <p:spPr>
          <a:xfrm>
            <a:off x="757089" y="3168771"/>
            <a:ext cx="7158648" cy="11016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cs typeface="方正德赛黑简体 504L" panose="02000000000000000000" pitchFamily="2" charset="-122"/>
              </a:rPr>
              <a:t>康辉会展 为您呈现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0830" y="6066155"/>
            <a:ext cx="1384300" cy="717550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4963" y="797668"/>
            <a:ext cx="9710467" cy="5395609"/>
          </a:xfrm>
          <a:prstGeom prst="rect">
            <a:avLst/>
          </a:prstGeom>
          <a:solidFill>
            <a:srgbClr val="0028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嘉宾接驳</a:t>
            </a:r>
            <a:endParaRPr lang="zh-CN" altLang="en-US" dirty="0"/>
          </a:p>
        </p:txBody>
      </p:sp>
      <p:pic>
        <p:nvPicPr>
          <p:cNvPr id="10" name="图形 3" descr="校舍"/>
          <p:cNvPicPr>
            <a:picLocks noChangeAspect="1"/>
          </p:cNvPicPr>
          <p:nvPr/>
        </p:nvPicPr>
        <p:blipFill>
          <a:blip r:embed="rId1" cstate="screen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1400" y="4926145"/>
            <a:ext cx="508635" cy="508635"/>
          </a:xfrm>
          <a:prstGeom prst="rect">
            <a:avLst/>
          </a:prstGeom>
        </p:spPr>
      </p:pic>
      <p:pic>
        <p:nvPicPr>
          <p:cNvPr id="11" name="图片 2" descr="303b343532303838313bbbfab3a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0419" y="3344176"/>
            <a:ext cx="495300" cy="4953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5387" y="857700"/>
            <a:ext cx="9588213" cy="5260232"/>
          </a:xfrm>
          <a:prstGeom prst="rect">
            <a:avLst/>
          </a:prstGeom>
          <a:noFill/>
          <a:ln w="9525" cmpd="sng">
            <a:solidFill>
              <a:srgbClr val="E6C8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pic>
        <p:nvPicPr>
          <p:cNvPr id="12" name="图片 6" descr="303b343532303932333bb8dfccfab6afb3b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9607" y="1637030"/>
            <a:ext cx="458470" cy="458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40001" y="1231711"/>
            <a:ext cx="8951998" cy="50354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10584026" y="4678495"/>
            <a:ext cx="1429103" cy="570815"/>
            <a:chOff x="10774897" y="3247822"/>
            <a:chExt cx="1429103" cy="570815"/>
          </a:xfrm>
        </p:grpSpPr>
        <p:sp>
          <p:nvSpPr>
            <p:cNvPr id="22" name="文本框 21"/>
            <p:cNvSpPr txBox="1"/>
            <p:nvPr/>
          </p:nvSpPr>
          <p:spPr>
            <a:xfrm>
              <a:off x="10872000" y="3356972"/>
              <a:ext cx="1332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88000" rIns="72000">
              <a:spAutoFit/>
            </a:bodyPr>
            <a:lstStyle/>
            <a:p>
              <a:pPr algn="ctr"/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上海虹桥机场</a:t>
              </a:r>
              <a:endParaRPr lang="en-US" altLang="zh-CN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虹桥高铁站</a:t>
              </a:r>
              <a:endPara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</p:txBody>
        </p:sp>
        <p:pic>
          <p:nvPicPr>
            <p:cNvPr id="14" name="图片 2" descr="303b343532303838313bbbfab3a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74897" y="3247822"/>
              <a:ext cx="495300" cy="49530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8090631" y="4116981"/>
            <a:ext cx="2229419" cy="508635"/>
            <a:chOff x="4880293" y="4850800"/>
            <a:chExt cx="2229419" cy="508635"/>
          </a:xfrm>
        </p:grpSpPr>
        <p:sp>
          <p:nvSpPr>
            <p:cNvPr id="23" name="文本框 22"/>
            <p:cNvSpPr txBox="1"/>
            <p:nvPr/>
          </p:nvSpPr>
          <p:spPr>
            <a:xfrm>
              <a:off x="5103987" y="5013458"/>
              <a:ext cx="20057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88000" rIns="72000">
              <a:spAutoFit/>
            </a:bodyPr>
            <a:lstStyle/>
            <a:p>
              <a:pPr algn="ctr"/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苏州中茵皇冠假日酒店</a:t>
              </a:r>
              <a:endPara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</p:txBody>
        </p:sp>
        <p:pic>
          <p:nvPicPr>
            <p:cNvPr id="15" name="图形 3" descr="校舍"/>
            <p:cNvPicPr>
              <a:picLocks noChangeAspect="1"/>
            </p:cNvPicPr>
            <p:nvPr/>
          </p:nvPicPr>
          <p:blipFill>
            <a:blip r:embed="rId1" cstate="screen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880293" y="4850800"/>
              <a:ext cx="508635" cy="50863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7041735" y="3674034"/>
            <a:ext cx="1227172" cy="572067"/>
            <a:chOff x="8725200" y="1613295"/>
            <a:chExt cx="1227172" cy="572067"/>
          </a:xfrm>
        </p:grpSpPr>
        <p:sp>
          <p:nvSpPr>
            <p:cNvPr id="21" name="文本框 20"/>
            <p:cNvSpPr txBox="1"/>
            <p:nvPr/>
          </p:nvSpPr>
          <p:spPr>
            <a:xfrm>
              <a:off x="8796824" y="1723697"/>
              <a:ext cx="11555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88000" rIns="72000">
              <a:spAutoFit/>
            </a:bodyPr>
            <a:lstStyle/>
            <a:p>
              <a:pPr algn="ctr"/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苏州站</a:t>
              </a:r>
              <a:endParaRPr lang="en-US" altLang="zh-CN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苏州园区站</a:t>
              </a:r>
              <a:endPara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</p:txBody>
        </p:sp>
        <p:pic>
          <p:nvPicPr>
            <p:cNvPr id="16" name="图片 6" descr="303b343532303932333bb8dfccfab6afb3b5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25200" y="1613295"/>
              <a:ext cx="458470" cy="458470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746754" y="1539031"/>
            <a:ext cx="24706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苏州站</a:t>
            </a:r>
            <a:r>
              <a:rPr lang="en-US" altLang="zh-CN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苏州园区站</a:t>
            </a:r>
            <a:r>
              <a:rPr lang="en-US" altLang="zh-CN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酒店</a:t>
            </a:r>
            <a:endParaRPr lang="en-US" altLang="zh-CN" sz="12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  <a:p>
            <a:r>
              <a:rPr lang="en-US" altLang="zh-CN" sz="2000" dirty="0">
                <a:solidFill>
                  <a:srgbClr val="E6C896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11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KM </a:t>
            </a:r>
            <a:r>
              <a:rPr lang="en-US" altLang="zh-CN" sz="2000" dirty="0">
                <a:solidFill>
                  <a:srgbClr val="E6C896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25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min </a:t>
            </a:r>
            <a:endParaRPr lang="en-US" altLang="zh-CN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高峰期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+</a:t>
            </a:r>
            <a:r>
              <a:rPr lang="en-US" altLang="zh-CN" sz="2000" dirty="0">
                <a:solidFill>
                  <a:srgbClr val="E6C896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20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min</a:t>
            </a:r>
            <a:endParaRPr lang="zh-CN" altLang="en-US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6754" y="2885421"/>
            <a:ext cx="2470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上海虹桥机场</a:t>
            </a:r>
            <a:r>
              <a:rPr lang="en-US" altLang="zh-CN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虹桥高铁站</a:t>
            </a:r>
            <a:r>
              <a:rPr lang="en-US" altLang="zh-CN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酒店</a:t>
            </a:r>
            <a:endParaRPr lang="en-US" altLang="zh-CN" sz="12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  <a:p>
            <a:r>
              <a:rPr lang="en-US" altLang="zh-CN" sz="2000" dirty="0">
                <a:solidFill>
                  <a:srgbClr val="E6C896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82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KM </a:t>
            </a:r>
            <a:r>
              <a:rPr lang="en-US" altLang="zh-CN" sz="2000" dirty="0">
                <a:solidFill>
                  <a:srgbClr val="E6C896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60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min </a:t>
            </a:r>
            <a:endParaRPr lang="en-US" altLang="zh-CN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高峰期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+</a:t>
            </a:r>
            <a:r>
              <a:rPr lang="en-US" altLang="zh-CN" sz="2000" dirty="0">
                <a:solidFill>
                  <a:srgbClr val="E6C896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30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min</a:t>
            </a:r>
            <a:endParaRPr lang="zh-CN" altLang="en-US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63797" y="1404000"/>
            <a:ext cx="766281" cy="0"/>
          </a:xfrm>
          <a:prstGeom prst="line">
            <a:avLst/>
          </a:prstGeom>
          <a:ln w="28575">
            <a:solidFill>
              <a:srgbClr val="00A5E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797" y="2794800"/>
            <a:ext cx="766281" cy="0"/>
          </a:xfrm>
          <a:prstGeom prst="line">
            <a:avLst/>
          </a:prstGeom>
          <a:ln w="28575">
            <a:solidFill>
              <a:srgbClr val="003CA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31838" y="4076544"/>
            <a:ext cx="6530400" cy="89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考斯特</a:t>
            </a:r>
            <a:r>
              <a:rPr lang="en-US" altLang="zh-CN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/GL8</a:t>
            </a:r>
            <a:endParaRPr lang="en-US" altLang="zh-CN" sz="12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10:00-14:00</a:t>
            </a:r>
            <a:r>
              <a:rPr lang="zh-CN" altLang="en-US" sz="12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每两小时一班</a:t>
            </a:r>
            <a:endParaRPr lang="en-US" altLang="zh-CN" sz="12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（具体以航班</a:t>
            </a:r>
            <a:r>
              <a:rPr lang="en-US" altLang="zh-CN" sz="105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/</a:t>
            </a:r>
            <a:r>
              <a:rPr lang="zh-CN" altLang="en-US" sz="105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车次为准）</a:t>
            </a:r>
            <a:endParaRPr lang="en-US" altLang="zh-CN" sz="105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</p:txBody>
      </p:sp>
      <p:pic>
        <p:nvPicPr>
          <p:cNvPr id="26" name="图片 2" descr="303b343532303838313bbbfab3a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38032" y="2503875"/>
            <a:ext cx="495300" cy="495300"/>
          </a:xfrm>
          <a:prstGeom prst="rect">
            <a:avLst/>
          </a:prstGeom>
        </p:spPr>
      </p:pic>
      <p:pic>
        <p:nvPicPr>
          <p:cNvPr id="27" name="图片 6" descr="303b343532303932333bb8dfccfab6afb3b5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56447" y="1145017"/>
            <a:ext cx="458470" cy="458470"/>
          </a:xfrm>
          <a:prstGeom prst="rect">
            <a:avLst/>
          </a:prstGeom>
        </p:spPr>
      </p:pic>
      <p:pic>
        <p:nvPicPr>
          <p:cNvPr id="29" name="图形 28"/>
          <p:cNvPicPr>
            <a:picLocks noChangeAspect="1"/>
          </p:cNvPicPr>
          <p:nvPr/>
        </p:nvPicPr>
        <p:blipFill>
          <a:blip r:embed="rId13" cstate="screen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756447" y="3989851"/>
            <a:ext cx="458470" cy="458470"/>
          </a:xfrm>
          <a:prstGeom prst="rect">
            <a:avLst/>
          </a:prstGeom>
        </p:spPr>
      </p:pic>
      <p:sp>
        <p:nvSpPr>
          <p:cNvPr id="28" name="任意多边形: 形状 27"/>
          <p:cNvSpPr/>
          <p:nvPr/>
        </p:nvSpPr>
        <p:spPr>
          <a:xfrm>
            <a:off x="7279241" y="4132162"/>
            <a:ext cx="880911" cy="500598"/>
          </a:xfrm>
          <a:custGeom>
            <a:avLst/>
            <a:gdLst>
              <a:gd name="connsiteX0" fmla="*/ 1235 w 880911"/>
              <a:gd name="connsiteY0" fmla="*/ 0 h 500598"/>
              <a:gd name="connsiteX1" fmla="*/ 140131 w 880911"/>
              <a:gd name="connsiteY1" fmla="*/ 462987 h 500598"/>
              <a:gd name="connsiteX2" fmla="*/ 880911 w 880911"/>
              <a:gd name="connsiteY2" fmla="*/ 439838 h 50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0911" h="500598">
                <a:moveTo>
                  <a:pt x="1235" y="0"/>
                </a:moveTo>
                <a:cubicBezTo>
                  <a:pt x="-2624" y="194840"/>
                  <a:pt x="-6482" y="389681"/>
                  <a:pt x="140131" y="462987"/>
                </a:cubicBezTo>
                <a:cubicBezTo>
                  <a:pt x="286744" y="536293"/>
                  <a:pt x="583827" y="488065"/>
                  <a:pt x="880911" y="439838"/>
                </a:cubicBezTo>
              </a:path>
            </a:pathLst>
          </a:custGeom>
          <a:noFill/>
          <a:ln w="38100">
            <a:solidFill>
              <a:srgbClr val="00A5E1"/>
            </a:solidFill>
            <a:prstDash val="lg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8313906" y="4604426"/>
            <a:ext cx="2723745" cy="674757"/>
          </a:xfrm>
          <a:custGeom>
            <a:avLst/>
            <a:gdLst>
              <a:gd name="connsiteX0" fmla="*/ 2723745 w 2723745"/>
              <a:gd name="connsiteY0" fmla="*/ 486383 h 674757"/>
              <a:gd name="connsiteX1" fmla="*/ 1316477 w 2723745"/>
              <a:gd name="connsiteY1" fmla="*/ 648510 h 674757"/>
              <a:gd name="connsiteX2" fmla="*/ 0 w 2723745"/>
              <a:gd name="connsiteY2" fmla="*/ 0 h 6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3745" h="674757">
                <a:moveTo>
                  <a:pt x="2723745" y="486383"/>
                </a:moveTo>
                <a:cubicBezTo>
                  <a:pt x="2247089" y="607978"/>
                  <a:pt x="1770434" y="729574"/>
                  <a:pt x="1316477" y="648510"/>
                </a:cubicBezTo>
                <a:cubicBezTo>
                  <a:pt x="862520" y="567446"/>
                  <a:pt x="431260" y="283723"/>
                  <a:pt x="0" y="0"/>
                </a:cubicBezTo>
              </a:path>
            </a:pathLst>
          </a:custGeom>
          <a:noFill/>
          <a:ln w="38100">
            <a:solidFill>
              <a:srgbClr val="002855"/>
            </a:solidFill>
            <a:prstDash val="lg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962" y="1097941"/>
            <a:ext cx="11522075" cy="5210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/>
          <a:lstStyle/>
          <a:p>
            <a:endParaRPr lang="en-US" altLang="zh-C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接驳服务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60208" y="1165713"/>
            <a:ext cx="10471582" cy="5075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962" y="1097941"/>
            <a:ext cx="11522075" cy="52107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/>
          <a:lstStyle/>
          <a:p>
            <a:endParaRPr lang="en-US" altLang="zh-C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接驳服务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911225" y="1426210"/>
            <a:ext cx="10370185" cy="4104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734594" y="1183798"/>
            <a:ext cx="4722812" cy="741363"/>
          </a:xfrm>
          <a:noFill/>
          <a:ln w="3810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CN" altLang="en-US" sz="4000" spc="600" dirty="0">
                <a:latin typeface="方正德赛黑简体 509R" panose="02000000000000000000" pitchFamily="2" charset="-122"/>
                <a:ea typeface="方正德赛黑简体 509R" panose="02000000000000000000" pitchFamily="2" charset="-122"/>
              </a:rPr>
              <a:t>目录</a:t>
            </a:r>
            <a:endParaRPr lang="zh-CN" altLang="en-US" sz="4000" spc="600" dirty="0">
              <a:latin typeface="方正德赛黑简体 509R" panose="02000000000000000000" pitchFamily="2" charset="-122"/>
              <a:ea typeface="方正德赛黑简体 509R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31520" y="1554480"/>
            <a:ext cx="10728960" cy="4378342"/>
            <a:chOff x="740229" y="1371601"/>
            <a:chExt cx="10728960" cy="488550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74022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flipH="1">
              <a:off x="610470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占位符 5"/>
          <p:cNvSpPr txBox="1"/>
          <p:nvPr/>
        </p:nvSpPr>
        <p:spPr>
          <a:xfrm>
            <a:off x="1029020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1/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活动概况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2" name="文本占位符 5"/>
          <p:cNvSpPr txBox="1"/>
          <p:nvPr/>
        </p:nvSpPr>
        <p:spPr>
          <a:xfrm>
            <a:off x="2745323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2/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住宿交通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3" name="文本占位符 5"/>
          <p:cNvSpPr txBox="1"/>
          <p:nvPr/>
        </p:nvSpPr>
        <p:spPr>
          <a:xfrm>
            <a:off x="4461626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3/</a:t>
            </a:r>
            <a:r>
              <a:rPr lang="zh-CN" altLang="en-US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会议用餐</a:t>
            </a:r>
            <a:endParaRPr lang="en-US" altLang="zh-CN" sz="1800" b="1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24" name="文本占位符 5"/>
          <p:cNvSpPr txBox="1"/>
          <p:nvPr/>
        </p:nvSpPr>
        <p:spPr>
          <a:xfrm>
            <a:off x="6177929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4/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特色体验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5" name="文本占位符 5"/>
          <p:cNvSpPr txBox="1"/>
          <p:nvPr/>
        </p:nvSpPr>
        <p:spPr>
          <a:xfrm>
            <a:off x="7894232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5/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物料管理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6" name="文本占位符 5"/>
          <p:cNvSpPr txBox="1"/>
          <p:nvPr/>
        </p:nvSpPr>
        <p:spPr>
          <a:xfrm>
            <a:off x="9610537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6/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运营管理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477164" y="2595153"/>
            <a:ext cx="6884594" cy="2264230"/>
            <a:chOff x="2477164" y="2168525"/>
            <a:chExt cx="6884594" cy="342246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477164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198313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19462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640611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361758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占位符 5"/>
          <p:cNvSpPr txBox="1"/>
          <p:nvPr/>
        </p:nvSpPr>
        <p:spPr>
          <a:xfrm>
            <a:off x="1029021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活动概述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会议日程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会议目的地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961053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人员分工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活动保障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8" name="文本占位符 5"/>
          <p:cNvSpPr txBox="1"/>
          <p:nvPr/>
        </p:nvSpPr>
        <p:spPr>
          <a:xfrm>
            <a:off x="446162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研讨会会场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自助餐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晚宴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39" name="文本占位符 5"/>
          <p:cNvSpPr txBox="1"/>
          <p:nvPr/>
        </p:nvSpPr>
        <p:spPr>
          <a:xfrm>
            <a:off x="6177930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场地推荐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0" name="文本占位符 5"/>
          <p:cNvSpPr txBox="1"/>
          <p:nvPr/>
        </p:nvSpPr>
        <p:spPr>
          <a:xfrm>
            <a:off x="7894233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制作物料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防疫物资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1" name="文本占位符 5"/>
          <p:cNvSpPr txBox="1"/>
          <p:nvPr/>
        </p:nvSpPr>
        <p:spPr>
          <a:xfrm>
            <a:off x="2745324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酒店介绍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嘉宾接驳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888932" y="4481434"/>
            <a:ext cx="208498" cy="351008"/>
            <a:chOff x="1536572" y="4298555"/>
            <a:chExt cx="208498" cy="351008"/>
          </a:xfrm>
        </p:grpSpPr>
        <p:sp>
          <p:nvSpPr>
            <p:cNvPr id="49" name="箭头: V 形 48"/>
            <p:cNvSpPr/>
            <p:nvPr/>
          </p:nvSpPr>
          <p:spPr>
            <a:xfrm rot="5400000">
              <a:off x="1568813" y="4266314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rot="5400000">
              <a:off x="1568813" y="4369810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rot="5400000">
              <a:off x="1568813" y="4473306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4963" y="1233487"/>
            <a:ext cx="11530143" cy="4319588"/>
          </a:xfrm>
          <a:prstGeom prst="rect">
            <a:avLst/>
          </a:prstGeom>
          <a:solidFill>
            <a:srgbClr val="002855">
              <a:alpha val="70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2000" dirty="0">
                <a:solidFill>
                  <a:schemeClr val="bg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圣汐</a:t>
            </a:r>
            <a:r>
              <a:rPr lang="en-US" altLang="zh-CN" sz="2000" dirty="0">
                <a:solidFill>
                  <a:schemeClr val="bg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西餐厅</a:t>
            </a:r>
            <a:endParaRPr lang="en-US" altLang="zh-CN" sz="2000" dirty="0">
              <a:solidFill>
                <a:schemeClr val="bg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楼层：酒店一层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开放时间：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07:00-09:30   11:30-14:00    17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:30-20:00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可容纳人数：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150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自助餐厅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048000" y="1233488"/>
            <a:ext cx="5761037" cy="4319587"/>
          </a:xfrm>
          <a:prstGeom prst="rect">
            <a:avLst/>
          </a:prstGeom>
        </p:spPr>
      </p:pic>
      <p:pic>
        <p:nvPicPr>
          <p:cNvPr id="4" name="图形 3" descr="餐桌布置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0184" y="2381644"/>
            <a:ext cx="681615" cy="6816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0963" y="1272458"/>
            <a:ext cx="5677037" cy="4238624"/>
          </a:xfrm>
          <a:prstGeom prst="rect">
            <a:avLst/>
          </a:prstGeom>
          <a:noFill/>
          <a:ln w="9525" cmpd="sng">
            <a:solidFill>
              <a:srgbClr val="E6C8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研讨会场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334963" y="1241016"/>
            <a:ext cx="5739373" cy="43045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92259" y="1233487"/>
            <a:ext cx="2972847" cy="4319588"/>
          </a:xfrm>
          <a:prstGeom prst="rect">
            <a:avLst/>
          </a:prstGeom>
          <a:solidFill>
            <a:srgbClr val="002855">
              <a:alpha val="70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皇冠宴会厅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C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场馆面积：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286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层高：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5m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摆位图人数：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42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人  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布置形式：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U</a:t>
            </a: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字形</a:t>
            </a:r>
            <a:endParaRPr lang="zh-CN" altLang="en-US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55126" y="1272458"/>
            <a:ext cx="2861628" cy="4238624"/>
          </a:xfrm>
          <a:prstGeom prst="rect">
            <a:avLst/>
          </a:prstGeom>
          <a:noFill/>
          <a:ln w="9525" cmpd="sng">
            <a:solidFill>
              <a:srgbClr val="E6C8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30631" y="1254294"/>
            <a:ext cx="2689076" cy="4291252"/>
            <a:chOff x="6519922" y="1272458"/>
            <a:chExt cx="2337579" cy="3730330"/>
          </a:xfrm>
        </p:grpSpPr>
        <p:sp>
          <p:nvSpPr>
            <p:cNvPr id="10" name="矩形 9"/>
            <p:cNvSpPr/>
            <p:nvPr/>
          </p:nvSpPr>
          <p:spPr>
            <a:xfrm>
              <a:off x="6519922" y="1272459"/>
              <a:ext cx="2337579" cy="373032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732429" y="1272458"/>
              <a:ext cx="1912565" cy="1062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/>
            <p:cNvSpPr/>
            <p:nvPr/>
          </p:nvSpPr>
          <p:spPr>
            <a:xfrm rot="5400000">
              <a:off x="7296313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/>
            <p:cNvSpPr/>
            <p:nvPr/>
          </p:nvSpPr>
          <p:spPr>
            <a:xfrm rot="5400000">
              <a:off x="7327338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/>
            <p:cNvSpPr/>
            <p:nvPr/>
          </p:nvSpPr>
          <p:spPr>
            <a:xfrm rot="5400000">
              <a:off x="7519397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/>
          </p:nvSpPr>
          <p:spPr>
            <a:xfrm rot="5400000">
              <a:off x="7550422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/>
            <p:cNvSpPr/>
            <p:nvPr/>
          </p:nvSpPr>
          <p:spPr>
            <a:xfrm rot="5400000">
              <a:off x="7742481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/>
            <p:cNvSpPr/>
            <p:nvPr/>
          </p:nvSpPr>
          <p:spPr>
            <a:xfrm rot="5400000">
              <a:off x="7773506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/>
            <p:cNvSpPr/>
            <p:nvPr/>
          </p:nvSpPr>
          <p:spPr>
            <a:xfrm rot="5400000">
              <a:off x="7965565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/>
            <p:cNvSpPr/>
            <p:nvPr/>
          </p:nvSpPr>
          <p:spPr>
            <a:xfrm rot="5400000">
              <a:off x="7996590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 flipH="1">
              <a:off x="8055528" y="2286186"/>
              <a:ext cx="285361" cy="1912564"/>
              <a:chOff x="5068334" y="1178305"/>
              <a:chExt cx="483419" cy="3240000"/>
            </a:xfrm>
          </p:grpSpPr>
          <p:grpSp>
            <p:nvGrpSpPr>
              <p:cNvPr id="189" name="组合 188"/>
              <p:cNvGrpSpPr/>
              <p:nvPr/>
            </p:nvGrpSpPr>
            <p:grpSpPr>
              <a:xfrm>
                <a:off x="5068334" y="1279996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224" name="组合 223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28" name="矩形: 圆角 227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9" name="矩形: 圆角 228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25" name="组合 224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26" name="矩形: 圆角 225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7" name="矩形: 圆角 226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90" name="组合 189"/>
              <p:cNvGrpSpPr/>
              <p:nvPr/>
            </p:nvGrpSpPr>
            <p:grpSpPr>
              <a:xfrm>
                <a:off x="5335753" y="1178305"/>
                <a:ext cx="216000" cy="3240000"/>
                <a:chOff x="5343660" y="1138810"/>
                <a:chExt cx="216000" cy="3240000"/>
              </a:xfrm>
              <a:solidFill>
                <a:schemeClr val="bg1"/>
              </a:solidFill>
            </p:grpSpPr>
            <p:sp>
              <p:nvSpPr>
                <p:cNvPr id="219" name="矩形 218"/>
                <p:cNvSpPr/>
                <p:nvPr/>
              </p:nvSpPr>
              <p:spPr>
                <a:xfrm>
                  <a:off x="5343660" y="1786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343660" y="1138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343660" y="3730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343660" y="3082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5343660" y="2434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1" name="组合 190"/>
              <p:cNvGrpSpPr/>
              <p:nvPr/>
            </p:nvGrpSpPr>
            <p:grpSpPr>
              <a:xfrm>
                <a:off x="5068334" y="3873513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213" name="组合 212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17" name="矩形: 圆角 21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8" name="矩形: 圆角 21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14" name="组合 213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15" name="矩形: 圆角 21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6" name="矩形: 圆角 21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92" name="组合 191"/>
              <p:cNvGrpSpPr/>
              <p:nvPr/>
            </p:nvGrpSpPr>
            <p:grpSpPr>
              <a:xfrm>
                <a:off x="5068334" y="1928375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207" name="组合 206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11" name="矩形: 圆角 21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2" name="矩形: 圆角 21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8" name="组合 207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09" name="矩形: 圆角 20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0" name="矩形: 圆角 20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93" name="组合 192"/>
              <p:cNvGrpSpPr/>
              <p:nvPr/>
            </p:nvGrpSpPr>
            <p:grpSpPr>
              <a:xfrm>
                <a:off x="5068334" y="2576754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201" name="组合 200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05" name="矩形: 圆角 20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6" name="矩形: 圆角 20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2" name="组合 201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03" name="矩形: 圆角 20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4" name="矩形: 圆角 20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94" name="组合 193"/>
              <p:cNvGrpSpPr/>
              <p:nvPr/>
            </p:nvGrpSpPr>
            <p:grpSpPr>
              <a:xfrm>
                <a:off x="5068334" y="3225133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195" name="组合 194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99" name="矩形: 圆角 19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0" name="矩形: 圆角 19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6" name="组合 195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97" name="矩形: 圆角 19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8" name="矩形: 圆角 19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21" name="组合 20"/>
            <p:cNvGrpSpPr/>
            <p:nvPr/>
          </p:nvGrpSpPr>
          <p:grpSpPr>
            <a:xfrm>
              <a:off x="7290502" y="4071246"/>
              <a:ext cx="765026" cy="127504"/>
              <a:chOff x="5503371" y="4428083"/>
              <a:chExt cx="1296000" cy="216000"/>
            </a:xfrm>
          </p:grpSpPr>
          <p:sp>
            <p:nvSpPr>
              <p:cNvPr id="187" name="矩形 186"/>
              <p:cNvSpPr/>
              <p:nvPr/>
            </p:nvSpPr>
            <p:spPr>
              <a:xfrm>
                <a:off x="5503371" y="4428083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6151371" y="4428083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005140" y="1903673"/>
              <a:ext cx="285361" cy="2295078"/>
              <a:chOff x="4964580" y="1058636"/>
              <a:chExt cx="483419" cy="3888001"/>
            </a:xfrm>
          </p:grpSpPr>
          <p:grpSp>
            <p:nvGrpSpPr>
              <p:cNvPr id="136" name="组合 135"/>
              <p:cNvGrpSpPr/>
              <p:nvPr/>
            </p:nvGrpSpPr>
            <p:grpSpPr>
              <a:xfrm>
                <a:off x="4964580" y="1706637"/>
                <a:ext cx="483419" cy="3240000"/>
                <a:chOff x="5068334" y="1178305"/>
                <a:chExt cx="483419" cy="3240000"/>
              </a:xfrm>
            </p:grpSpPr>
            <p:grpSp>
              <p:nvGrpSpPr>
                <p:cNvPr id="146" name="组合 145"/>
                <p:cNvGrpSpPr/>
                <p:nvPr/>
              </p:nvGrpSpPr>
              <p:grpSpPr>
                <a:xfrm>
                  <a:off x="5068334" y="1279996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81" name="组合 18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85" name="矩形: 圆角 18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6" name="矩形: 圆角 18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82" name="组合 18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83" name="矩形: 圆角 18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4" name="矩形: 圆角 18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5335753" y="1178305"/>
                  <a:ext cx="216000" cy="3240000"/>
                  <a:chOff x="5343660" y="1138810"/>
                  <a:chExt cx="216000" cy="3240000"/>
                </a:xfrm>
                <a:solidFill>
                  <a:schemeClr val="bg1"/>
                </a:solidFill>
              </p:grpSpPr>
              <p:sp>
                <p:nvSpPr>
                  <p:cNvPr id="176" name="矩形 175"/>
                  <p:cNvSpPr/>
                  <p:nvPr/>
                </p:nvSpPr>
                <p:spPr>
                  <a:xfrm>
                    <a:off x="5343660" y="1786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7" name="矩形 176"/>
                  <p:cNvSpPr/>
                  <p:nvPr/>
                </p:nvSpPr>
                <p:spPr>
                  <a:xfrm>
                    <a:off x="5343660" y="1138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8" name="矩形 177"/>
                  <p:cNvSpPr/>
                  <p:nvPr/>
                </p:nvSpPr>
                <p:spPr>
                  <a:xfrm>
                    <a:off x="5343660" y="3730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9" name="矩形 178"/>
                  <p:cNvSpPr/>
                  <p:nvPr/>
                </p:nvSpPr>
                <p:spPr>
                  <a:xfrm>
                    <a:off x="5343660" y="3082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0" name="矩形 179"/>
                  <p:cNvSpPr/>
                  <p:nvPr/>
                </p:nvSpPr>
                <p:spPr>
                  <a:xfrm>
                    <a:off x="5343660" y="2434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8" name="组合 147"/>
                <p:cNvGrpSpPr/>
                <p:nvPr/>
              </p:nvGrpSpPr>
              <p:grpSpPr>
                <a:xfrm>
                  <a:off x="5068334" y="387351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70" name="组合 169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74" name="矩形: 圆角 17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5" name="矩形: 圆角 17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71" name="组合 17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72" name="矩形: 圆角 17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3" name="矩形: 圆角 17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49" name="组合 148"/>
                <p:cNvGrpSpPr/>
                <p:nvPr/>
              </p:nvGrpSpPr>
              <p:grpSpPr>
                <a:xfrm>
                  <a:off x="5068334" y="1928375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64" name="组合 16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8" name="矩形: 圆角 167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9" name="矩形: 圆角 168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65" name="组合 16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6" name="矩形: 圆角 16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7" name="矩形: 圆角 16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5068334" y="2576754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58" name="组合 157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2" name="矩形: 圆角 16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3" name="矩形: 圆角 16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59" name="组合 158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0" name="矩形: 圆角 159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1" name="矩形: 圆角 160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51" name="组合 150"/>
                <p:cNvGrpSpPr/>
                <p:nvPr/>
              </p:nvGrpSpPr>
              <p:grpSpPr>
                <a:xfrm>
                  <a:off x="5068334" y="322513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52" name="组合 15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56" name="矩形: 圆角 15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" name="矩形: 圆角 15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53" name="组合 15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54" name="矩形: 圆角 15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5" name="矩形: 圆角 15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37" name="组合 136"/>
              <p:cNvGrpSpPr/>
              <p:nvPr/>
            </p:nvGrpSpPr>
            <p:grpSpPr>
              <a:xfrm>
                <a:off x="4964580" y="1058636"/>
                <a:ext cx="483419" cy="648000"/>
                <a:chOff x="4964580" y="1058636"/>
                <a:chExt cx="483419" cy="648000"/>
              </a:xfrm>
            </p:grpSpPr>
            <p:grpSp>
              <p:nvGrpSpPr>
                <p:cNvPr id="138" name="组合 137"/>
                <p:cNvGrpSpPr/>
                <p:nvPr/>
              </p:nvGrpSpPr>
              <p:grpSpPr>
                <a:xfrm>
                  <a:off x="4964580" y="1160327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40" name="组合 139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44" name="矩形: 圆角 14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5" name="矩形: 圆角 14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41" name="组合 14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42" name="矩形: 圆角 14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3" name="矩形: 圆角 14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39" name="矩形 138"/>
                <p:cNvSpPr/>
                <p:nvPr/>
              </p:nvSpPr>
              <p:spPr>
                <a:xfrm>
                  <a:off x="5231999" y="1058636"/>
                  <a:ext cx="216000" cy="64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3" name="组合 22"/>
            <p:cNvGrpSpPr/>
            <p:nvPr/>
          </p:nvGrpSpPr>
          <p:grpSpPr>
            <a:xfrm flipH="1">
              <a:off x="8055852" y="1903450"/>
              <a:ext cx="285361" cy="382513"/>
              <a:chOff x="4964580" y="1058636"/>
              <a:chExt cx="483419" cy="648000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4964580" y="1160327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130" name="组合 129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34" name="矩形: 圆角 133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矩形: 圆角 134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1" name="组合 130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32" name="矩形: 圆角 131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3" name="矩形: 圆角 132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29" name="矩形 128"/>
              <p:cNvSpPr/>
              <p:nvPr/>
            </p:nvSpPr>
            <p:spPr>
              <a:xfrm>
                <a:off x="5231999" y="1058636"/>
                <a:ext cx="216000" cy="64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637641" y="1904304"/>
              <a:ext cx="285361" cy="2295078"/>
              <a:chOff x="4964580" y="1058636"/>
              <a:chExt cx="483419" cy="3888001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4964580" y="1706637"/>
                <a:ext cx="483419" cy="3240000"/>
                <a:chOff x="5068334" y="1178305"/>
                <a:chExt cx="483419" cy="3240000"/>
              </a:xfrm>
            </p:grpSpPr>
            <p:grpSp>
              <p:nvGrpSpPr>
                <p:cNvPr id="87" name="组合 86"/>
                <p:cNvGrpSpPr/>
                <p:nvPr/>
              </p:nvGrpSpPr>
              <p:grpSpPr>
                <a:xfrm>
                  <a:off x="5068334" y="1279996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22" name="组合 12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26" name="矩形: 圆角 12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7" name="矩形: 圆角 12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23" name="组合 12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24" name="矩形: 圆角 12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5" name="矩形: 圆角 12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88" name="组合 87"/>
                <p:cNvGrpSpPr/>
                <p:nvPr/>
              </p:nvGrpSpPr>
              <p:grpSpPr>
                <a:xfrm>
                  <a:off x="5335753" y="1178305"/>
                  <a:ext cx="216000" cy="3240000"/>
                  <a:chOff x="5343660" y="1138810"/>
                  <a:chExt cx="216000" cy="3240000"/>
                </a:xfrm>
                <a:solidFill>
                  <a:schemeClr val="bg1"/>
                </a:solidFill>
              </p:grpSpPr>
              <p:sp>
                <p:nvSpPr>
                  <p:cNvPr id="117" name="矩形 116"/>
                  <p:cNvSpPr/>
                  <p:nvPr/>
                </p:nvSpPr>
                <p:spPr>
                  <a:xfrm>
                    <a:off x="5343660" y="1786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>
                    <a:off x="5343660" y="1138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" name="矩形 118"/>
                  <p:cNvSpPr/>
                  <p:nvPr/>
                </p:nvSpPr>
                <p:spPr>
                  <a:xfrm>
                    <a:off x="5343660" y="3730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>
                  <a:xfrm>
                    <a:off x="5343660" y="3082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5343660" y="2434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9" name="组合 88"/>
                <p:cNvGrpSpPr/>
                <p:nvPr/>
              </p:nvGrpSpPr>
              <p:grpSpPr>
                <a:xfrm>
                  <a:off x="5068334" y="387351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11" name="组合 11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15" name="矩形: 圆角 11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6" name="矩形: 圆角 11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12" name="组合 11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13" name="矩形: 圆角 11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4" name="矩形: 圆角 11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90" name="组合 89"/>
                <p:cNvGrpSpPr/>
                <p:nvPr/>
              </p:nvGrpSpPr>
              <p:grpSpPr>
                <a:xfrm>
                  <a:off x="5068334" y="1928375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05" name="组合 10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9" name="矩形: 圆角 108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0" name="矩形: 圆角 109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6" name="组合 10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7" name="矩形: 圆角 106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8" name="矩形: 圆角 107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91" name="组合 90"/>
                <p:cNvGrpSpPr/>
                <p:nvPr/>
              </p:nvGrpSpPr>
              <p:grpSpPr>
                <a:xfrm>
                  <a:off x="5068334" y="2576754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99" name="组合 98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3" name="矩形: 圆角 10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4" name="矩形: 圆角 10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0" name="组合 99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1" name="矩形: 圆角 100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2" name="矩形: 圆角 101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92" name="组合 91"/>
                <p:cNvGrpSpPr/>
                <p:nvPr/>
              </p:nvGrpSpPr>
              <p:grpSpPr>
                <a:xfrm>
                  <a:off x="5068334" y="322513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93" name="组合 9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97" name="矩形: 圆角 96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8" name="矩形: 圆角 97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94" name="组合 9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95" name="矩形: 圆角 9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6" name="矩形: 圆角 9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78" name="组合 77"/>
              <p:cNvGrpSpPr/>
              <p:nvPr/>
            </p:nvGrpSpPr>
            <p:grpSpPr>
              <a:xfrm>
                <a:off x="4964580" y="1058636"/>
                <a:ext cx="483419" cy="648000"/>
                <a:chOff x="4964580" y="1058636"/>
                <a:chExt cx="483419" cy="648000"/>
              </a:xfrm>
            </p:grpSpPr>
            <p:grpSp>
              <p:nvGrpSpPr>
                <p:cNvPr id="79" name="组合 78"/>
                <p:cNvGrpSpPr/>
                <p:nvPr/>
              </p:nvGrpSpPr>
              <p:grpSpPr>
                <a:xfrm>
                  <a:off x="4964580" y="1160327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81" name="组合 8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85" name="矩形: 圆角 8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6" name="矩形: 圆角 8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2" name="组合 8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83" name="矩形: 圆角 8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4" name="矩形: 圆角 8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80" name="矩形 79"/>
                <p:cNvSpPr/>
                <p:nvPr/>
              </p:nvSpPr>
              <p:spPr>
                <a:xfrm>
                  <a:off x="5231999" y="1058636"/>
                  <a:ext cx="216000" cy="64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 flipH="1">
              <a:off x="8427127" y="1903673"/>
              <a:ext cx="285361" cy="2295078"/>
              <a:chOff x="4964580" y="1058636"/>
              <a:chExt cx="483419" cy="3888001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964580" y="1706637"/>
                <a:ext cx="483419" cy="3240000"/>
                <a:chOff x="5068334" y="1178305"/>
                <a:chExt cx="483419" cy="3240000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5068334" y="1279996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71" name="组合 7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75" name="矩形: 圆角 7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6" name="矩形: 圆角 7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72" name="组合 7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73" name="矩形: 圆角 7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" name="矩形: 圆角 7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7" name="组合 36"/>
                <p:cNvGrpSpPr/>
                <p:nvPr/>
              </p:nvGrpSpPr>
              <p:grpSpPr>
                <a:xfrm>
                  <a:off x="5335753" y="1178305"/>
                  <a:ext cx="216000" cy="3240000"/>
                  <a:chOff x="5343660" y="1138810"/>
                  <a:chExt cx="216000" cy="3240000"/>
                </a:xfrm>
                <a:solidFill>
                  <a:schemeClr val="bg1"/>
                </a:solidFill>
              </p:grpSpPr>
              <p:sp>
                <p:nvSpPr>
                  <p:cNvPr id="66" name="矩形 65"/>
                  <p:cNvSpPr/>
                  <p:nvPr/>
                </p:nvSpPr>
                <p:spPr>
                  <a:xfrm>
                    <a:off x="5343660" y="1786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5343660" y="1138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5343660" y="3730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5343660" y="3082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0" name="矩形 69"/>
                  <p:cNvSpPr/>
                  <p:nvPr/>
                </p:nvSpPr>
                <p:spPr>
                  <a:xfrm>
                    <a:off x="5343660" y="2434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8" name="组合 37"/>
                <p:cNvGrpSpPr/>
                <p:nvPr/>
              </p:nvGrpSpPr>
              <p:grpSpPr>
                <a:xfrm>
                  <a:off x="5068334" y="387351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60" name="组合 59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64" name="矩形: 圆角 6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5" name="矩形: 圆角 6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61" name="组合 6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62" name="矩形: 圆角 6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3" name="矩形: 圆角 6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5068334" y="1928375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54" name="组合 5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8" name="矩形: 圆角 57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" name="矩形: 圆角 58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55" name="组合 5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6" name="矩形: 圆角 5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" name="矩形: 圆角 5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40" name="组合 39"/>
                <p:cNvGrpSpPr/>
                <p:nvPr/>
              </p:nvGrpSpPr>
              <p:grpSpPr>
                <a:xfrm>
                  <a:off x="5068334" y="2576754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48" name="组合 47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2" name="矩形: 圆角 5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3" name="矩形: 圆角 5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9" name="组合 48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0" name="矩形: 圆角 49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1" name="矩形: 圆角 50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5068334" y="322513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42" name="组合 4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46" name="矩形: 圆角 4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7" name="矩形: 圆角 4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3" name="组合 4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44" name="矩形: 圆角 4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: 圆角 4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27" name="组合 26"/>
              <p:cNvGrpSpPr/>
              <p:nvPr/>
            </p:nvGrpSpPr>
            <p:grpSpPr>
              <a:xfrm>
                <a:off x="4964580" y="1058636"/>
                <a:ext cx="483419" cy="648000"/>
                <a:chOff x="4964580" y="1058636"/>
                <a:chExt cx="483419" cy="648000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4964580" y="1160327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30" name="组合 29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34" name="矩形: 圆角 3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5" name="矩形: 圆角 3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31" name="组合 30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32" name="矩形: 圆角 3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3" name="矩形: 圆角 3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29" name="矩形 28"/>
                <p:cNvSpPr/>
                <p:nvPr/>
              </p:nvSpPr>
              <p:spPr>
                <a:xfrm>
                  <a:off x="5231999" y="1058636"/>
                  <a:ext cx="216000" cy="64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130631" y="1254294"/>
            <a:ext cx="2689076" cy="4291252"/>
            <a:chOff x="6519922" y="1272458"/>
            <a:chExt cx="2337579" cy="3730330"/>
          </a:xfrm>
        </p:grpSpPr>
        <p:sp>
          <p:nvSpPr>
            <p:cNvPr id="4" name="矩形 3"/>
            <p:cNvSpPr/>
            <p:nvPr/>
          </p:nvSpPr>
          <p:spPr>
            <a:xfrm>
              <a:off x="6519922" y="1272459"/>
              <a:ext cx="2337579" cy="373032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732429" y="1272458"/>
              <a:ext cx="1912565" cy="1062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11"/>
            <p:cNvSpPr/>
            <p:nvPr/>
          </p:nvSpPr>
          <p:spPr>
            <a:xfrm rot="5400000">
              <a:off x="7296313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12"/>
            <p:cNvSpPr/>
            <p:nvPr/>
          </p:nvSpPr>
          <p:spPr>
            <a:xfrm rot="5400000">
              <a:off x="7327338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3"/>
            <p:cNvSpPr/>
            <p:nvPr/>
          </p:nvSpPr>
          <p:spPr>
            <a:xfrm rot="5400000">
              <a:off x="7519397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14"/>
            <p:cNvSpPr/>
            <p:nvPr/>
          </p:nvSpPr>
          <p:spPr>
            <a:xfrm rot="5400000">
              <a:off x="7550422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15"/>
            <p:cNvSpPr/>
            <p:nvPr/>
          </p:nvSpPr>
          <p:spPr>
            <a:xfrm rot="5400000">
              <a:off x="7742481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6"/>
            <p:cNvSpPr/>
            <p:nvPr/>
          </p:nvSpPr>
          <p:spPr>
            <a:xfrm rot="5400000">
              <a:off x="7773506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7"/>
            <p:cNvSpPr/>
            <p:nvPr/>
          </p:nvSpPr>
          <p:spPr>
            <a:xfrm rot="5400000">
              <a:off x="7965565" y="4238549"/>
              <a:ext cx="84152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8"/>
            <p:cNvSpPr/>
            <p:nvPr/>
          </p:nvSpPr>
          <p:spPr>
            <a:xfrm rot="5400000">
              <a:off x="7996590" y="4291675"/>
              <a:ext cx="22101" cy="957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 flipH="1">
              <a:off x="8055528" y="2286186"/>
              <a:ext cx="285361" cy="1912564"/>
              <a:chOff x="5068334" y="1178305"/>
              <a:chExt cx="483419" cy="3240000"/>
            </a:xfrm>
          </p:grpSpPr>
          <p:grpSp>
            <p:nvGrpSpPr>
              <p:cNvPr id="183" name="组合 182"/>
              <p:cNvGrpSpPr/>
              <p:nvPr/>
            </p:nvGrpSpPr>
            <p:grpSpPr>
              <a:xfrm>
                <a:off x="5068334" y="1279996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218" name="组合 217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22" name="矩形: 圆角 227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3" name="矩形: 圆角 228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19" name="组合 218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20" name="矩形: 圆角 225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1" name="矩形: 圆角 226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4" name="组合 183"/>
              <p:cNvGrpSpPr/>
              <p:nvPr/>
            </p:nvGrpSpPr>
            <p:grpSpPr>
              <a:xfrm>
                <a:off x="5335753" y="1178305"/>
                <a:ext cx="216000" cy="3240000"/>
                <a:chOff x="5343660" y="1138810"/>
                <a:chExt cx="216000" cy="3240000"/>
              </a:xfrm>
              <a:solidFill>
                <a:schemeClr val="bg1"/>
              </a:solidFill>
            </p:grpSpPr>
            <p:sp>
              <p:nvSpPr>
                <p:cNvPr id="213" name="矩形 212"/>
                <p:cNvSpPr/>
                <p:nvPr/>
              </p:nvSpPr>
              <p:spPr>
                <a:xfrm>
                  <a:off x="5343660" y="1786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343660" y="1138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5343660" y="3730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5343660" y="3082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7" name="矩形 216"/>
                <p:cNvSpPr/>
                <p:nvPr/>
              </p:nvSpPr>
              <p:spPr>
                <a:xfrm>
                  <a:off x="5343660" y="2434810"/>
                  <a:ext cx="216000" cy="648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5" name="组合 184"/>
              <p:cNvGrpSpPr/>
              <p:nvPr/>
            </p:nvGrpSpPr>
            <p:grpSpPr>
              <a:xfrm>
                <a:off x="5068334" y="3873513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207" name="组合 206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11" name="矩形: 圆角 21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2" name="矩形: 圆角 21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8" name="组合 207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09" name="矩形: 圆角 21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0" name="矩形: 圆角 21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6" name="组合 185"/>
              <p:cNvGrpSpPr/>
              <p:nvPr/>
            </p:nvGrpSpPr>
            <p:grpSpPr>
              <a:xfrm>
                <a:off x="5068334" y="1928375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201" name="组合 200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05" name="矩形: 圆角 21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6" name="矩形: 圆角 21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2" name="组合 201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203" name="矩形: 圆角 20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4" name="矩形: 圆角 20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7" name="组合 186"/>
              <p:cNvGrpSpPr/>
              <p:nvPr/>
            </p:nvGrpSpPr>
            <p:grpSpPr>
              <a:xfrm>
                <a:off x="5068334" y="2576754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195" name="组合 194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99" name="矩形: 圆角 20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0" name="矩形: 圆角 20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6" name="组合 195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97" name="矩形: 圆角 20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8" name="矩形: 圆角 20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8" name="组合 187"/>
              <p:cNvGrpSpPr/>
              <p:nvPr/>
            </p:nvGrpSpPr>
            <p:grpSpPr>
              <a:xfrm>
                <a:off x="5068334" y="3225133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189" name="组合 188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93" name="矩形: 圆角 19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4" name="矩形: 圆角 19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0" name="组合 189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91" name="矩形: 圆角 19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2" name="矩形: 圆角 19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grpSp>
          <p:nvGrpSpPr>
            <p:cNvPr id="15" name="组合 14"/>
            <p:cNvGrpSpPr/>
            <p:nvPr/>
          </p:nvGrpSpPr>
          <p:grpSpPr>
            <a:xfrm>
              <a:off x="7290502" y="4071246"/>
              <a:ext cx="765026" cy="127504"/>
              <a:chOff x="5503371" y="4428083"/>
              <a:chExt cx="1296000" cy="216000"/>
            </a:xfrm>
          </p:grpSpPr>
          <p:sp>
            <p:nvSpPr>
              <p:cNvPr id="181" name="矩形 180"/>
              <p:cNvSpPr/>
              <p:nvPr/>
            </p:nvSpPr>
            <p:spPr>
              <a:xfrm>
                <a:off x="5503371" y="4428083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6151371" y="4428083"/>
                <a:ext cx="648000" cy="21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5140" y="1903673"/>
              <a:ext cx="285361" cy="2295078"/>
              <a:chOff x="4964580" y="1058636"/>
              <a:chExt cx="483419" cy="3888001"/>
            </a:xfrm>
          </p:grpSpPr>
          <p:grpSp>
            <p:nvGrpSpPr>
              <p:cNvPr id="130" name="组合 129"/>
              <p:cNvGrpSpPr/>
              <p:nvPr/>
            </p:nvGrpSpPr>
            <p:grpSpPr>
              <a:xfrm>
                <a:off x="4964580" y="1706637"/>
                <a:ext cx="483419" cy="3240000"/>
                <a:chOff x="5068334" y="1178305"/>
                <a:chExt cx="483419" cy="3240000"/>
              </a:xfrm>
            </p:grpSpPr>
            <p:grpSp>
              <p:nvGrpSpPr>
                <p:cNvPr id="140" name="组合 139"/>
                <p:cNvGrpSpPr/>
                <p:nvPr/>
              </p:nvGrpSpPr>
              <p:grpSpPr>
                <a:xfrm>
                  <a:off x="5068334" y="1279996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75" name="组合 17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79" name="矩形: 圆角 18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0" name="矩形: 圆角 18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76" name="组合 17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77" name="矩形: 圆角 18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8" name="矩形: 圆角 18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41" name="组合 140"/>
                <p:cNvGrpSpPr/>
                <p:nvPr/>
              </p:nvGrpSpPr>
              <p:grpSpPr>
                <a:xfrm>
                  <a:off x="5335753" y="1178305"/>
                  <a:ext cx="216000" cy="3240000"/>
                  <a:chOff x="5343660" y="1138810"/>
                  <a:chExt cx="216000" cy="3240000"/>
                </a:xfrm>
                <a:solidFill>
                  <a:schemeClr val="bg1"/>
                </a:solidFill>
              </p:grpSpPr>
              <p:sp>
                <p:nvSpPr>
                  <p:cNvPr id="170" name="矩形 169"/>
                  <p:cNvSpPr/>
                  <p:nvPr/>
                </p:nvSpPr>
                <p:spPr>
                  <a:xfrm>
                    <a:off x="5343660" y="1786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1" name="矩形 170"/>
                  <p:cNvSpPr/>
                  <p:nvPr/>
                </p:nvSpPr>
                <p:spPr>
                  <a:xfrm>
                    <a:off x="5343660" y="1138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 171"/>
                  <p:cNvSpPr/>
                  <p:nvPr/>
                </p:nvSpPr>
                <p:spPr>
                  <a:xfrm>
                    <a:off x="5343660" y="3730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3" name="矩形 172"/>
                  <p:cNvSpPr/>
                  <p:nvPr/>
                </p:nvSpPr>
                <p:spPr>
                  <a:xfrm>
                    <a:off x="5343660" y="3082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4" name="矩形 173"/>
                  <p:cNvSpPr/>
                  <p:nvPr/>
                </p:nvSpPr>
                <p:spPr>
                  <a:xfrm>
                    <a:off x="5343660" y="2434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2" name="组合 141"/>
                <p:cNvGrpSpPr/>
                <p:nvPr/>
              </p:nvGrpSpPr>
              <p:grpSpPr>
                <a:xfrm>
                  <a:off x="5068334" y="387351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64" name="组合 16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8" name="矩形: 圆角 17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9" name="矩形: 圆角 17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65" name="组合 16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6" name="矩形: 圆角 17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7" name="矩形: 圆角 17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43" name="组合 142"/>
                <p:cNvGrpSpPr/>
                <p:nvPr/>
              </p:nvGrpSpPr>
              <p:grpSpPr>
                <a:xfrm>
                  <a:off x="5068334" y="1928375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58" name="组合 157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2" name="矩形: 圆角 167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3" name="矩形: 圆角 168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59" name="组合 158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60" name="矩形: 圆角 16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1" name="矩形: 圆角 16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5068334" y="2576754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52" name="组合 15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56" name="矩形: 圆角 16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7" name="矩形: 圆角 16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53" name="组合 15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54" name="矩形: 圆角 159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5" name="矩形: 圆角 160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145" name="组合 144"/>
                <p:cNvGrpSpPr/>
                <p:nvPr/>
              </p:nvGrpSpPr>
              <p:grpSpPr>
                <a:xfrm>
                  <a:off x="5068334" y="322513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46" name="组合 14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50" name="矩形: 圆角 15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1" name="矩形: 圆角 15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47" name="组合 146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48" name="矩形: 圆角 15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9" name="矩形: 圆角 15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4964580" y="1058636"/>
                <a:ext cx="483419" cy="648000"/>
                <a:chOff x="4964580" y="1058636"/>
                <a:chExt cx="483419" cy="648000"/>
              </a:xfrm>
            </p:grpSpPr>
            <p:grpSp>
              <p:nvGrpSpPr>
                <p:cNvPr id="132" name="组合 131"/>
                <p:cNvGrpSpPr/>
                <p:nvPr/>
              </p:nvGrpSpPr>
              <p:grpSpPr>
                <a:xfrm>
                  <a:off x="4964580" y="1160327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34" name="组合 13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38" name="矩形: 圆角 14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9" name="矩形: 圆角 14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35" name="组合 13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36" name="矩形: 圆角 14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7" name="矩形: 圆角 14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33" name="矩形 132"/>
                <p:cNvSpPr/>
                <p:nvPr/>
              </p:nvSpPr>
              <p:spPr>
                <a:xfrm>
                  <a:off x="5231999" y="1058636"/>
                  <a:ext cx="216000" cy="64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 flipH="1">
              <a:off x="8055852" y="1903450"/>
              <a:ext cx="285361" cy="382513"/>
              <a:chOff x="4964580" y="1058636"/>
              <a:chExt cx="483419" cy="648000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4964580" y="1160327"/>
                <a:ext cx="180000" cy="444618"/>
                <a:chOff x="4755844" y="1786810"/>
                <a:chExt cx="180000" cy="444618"/>
              </a:xfrm>
            </p:grpSpPr>
            <p:grpSp>
              <p:nvGrpSpPr>
                <p:cNvPr id="124" name="组合 123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1786810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28" name="矩形: 圆角 133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" name="矩形: 圆角 134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5" name="组合 124"/>
                <p:cNvGrpSpPr>
                  <a:grpSpLocks noChangeAspect="1"/>
                </p:cNvGrpSpPr>
                <p:nvPr/>
              </p:nvGrpSpPr>
              <p:grpSpPr>
                <a:xfrm rot="10800000">
                  <a:off x="4755844" y="2069182"/>
                  <a:ext cx="180000" cy="162246"/>
                  <a:chOff x="6177600" y="1806677"/>
                  <a:chExt cx="319065" cy="287594"/>
                </a:xfrm>
              </p:grpSpPr>
              <p:sp>
                <p:nvSpPr>
                  <p:cNvPr id="126" name="矩形: 圆角 131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7" name="矩形: 圆角 132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23" name="矩形 122"/>
              <p:cNvSpPr/>
              <p:nvPr/>
            </p:nvSpPr>
            <p:spPr>
              <a:xfrm>
                <a:off x="5231999" y="1058636"/>
                <a:ext cx="216000" cy="64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637641" y="1904304"/>
              <a:ext cx="285361" cy="2295078"/>
              <a:chOff x="4964580" y="1058636"/>
              <a:chExt cx="483419" cy="3888001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4964580" y="1706637"/>
                <a:ext cx="483419" cy="3240000"/>
                <a:chOff x="5068334" y="1178305"/>
                <a:chExt cx="483419" cy="3240000"/>
              </a:xfrm>
            </p:grpSpPr>
            <p:grpSp>
              <p:nvGrpSpPr>
                <p:cNvPr id="81" name="组合 80"/>
                <p:cNvGrpSpPr/>
                <p:nvPr/>
              </p:nvGrpSpPr>
              <p:grpSpPr>
                <a:xfrm>
                  <a:off x="5068334" y="1279996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16" name="组合 11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20" name="矩形: 圆角 12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1" name="矩形: 圆角 12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17" name="组合 116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18" name="矩形: 圆角 12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9" name="矩形: 圆角 12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82" name="组合 81"/>
                <p:cNvGrpSpPr/>
                <p:nvPr/>
              </p:nvGrpSpPr>
              <p:grpSpPr>
                <a:xfrm>
                  <a:off x="5335753" y="1178305"/>
                  <a:ext cx="216000" cy="3240000"/>
                  <a:chOff x="5343660" y="1138810"/>
                  <a:chExt cx="216000" cy="3240000"/>
                </a:xfrm>
                <a:solidFill>
                  <a:schemeClr val="bg1"/>
                </a:solidFill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5343660" y="1786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>
                    <a:off x="5343660" y="1138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5343660" y="3730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5343660" y="3082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>
                    <a:off x="5343660" y="2434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3" name="组合 82"/>
                <p:cNvGrpSpPr/>
                <p:nvPr/>
              </p:nvGrpSpPr>
              <p:grpSpPr>
                <a:xfrm>
                  <a:off x="5068334" y="387351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105" name="组合 10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9" name="矩形: 圆角 11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0" name="矩形: 圆角 11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6" name="组合 10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7" name="矩形: 圆角 11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8" name="矩形: 圆角 11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84" name="组合 83"/>
                <p:cNvGrpSpPr/>
                <p:nvPr/>
              </p:nvGrpSpPr>
              <p:grpSpPr>
                <a:xfrm>
                  <a:off x="5068334" y="1928375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99" name="组合 98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3" name="矩形: 圆角 108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4" name="矩形: 圆角 109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0" name="组合 99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101" name="矩形: 圆角 106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2" name="矩形: 圆角 107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85" name="组合 84"/>
                <p:cNvGrpSpPr/>
                <p:nvPr/>
              </p:nvGrpSpPr>
              <p:grpSpPr>
                <a:xfrm>
                  <a:off x="5068334" y="2576754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93" name="组合 9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97" name="矩形: 圆角 10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8" name="矩形: 圆角 10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94" name="组合 9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95" name="矩形: 圆角 100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6" name="矩形: 圆角 101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86" name="组合 85"/>
                <p:cNvGrpSpPr/>
                <p:nvPr/>
              </p:nvGrpSpPr>
              <p:grpSpPr>
                <a:xfrm>
                  <a:off x="5068334" y="322513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87" name="组合 86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91" name="矩形: 圆角 96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2" name="矩形: 圆角 97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88" name="组合 87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89" name="矩形: 圆角 9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0" name="矩形: 圆角 9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72" name="组合 71"/>
              <p:cNvGrpSpPr/>
              <p:nvPr/>
            </p:nvGrpSpPr>
            <p:grpSpPr>
              <a:xfrm>
                <a:off x="4964580" y="1058636"/>
                <a:ext cx="483419" cy="648000"/>
                <a:chOff x="4964580" y="1058636"/>
                <a:chExt cx="483419" cy="648000"/>
              </a:xfrm>
            </p:grpSpPr>
            <p:grpSp>
              <p:nvGrpSpPr>
                <p:cNvPr id="73" name="组合 72"/>
                <p:cNvGrpSpPr/>
                <p:nvPr/>
              </p:nvGrpSpPr>
              <p:grpSpPr>
                <a:xfrm>
                  <a:off x="4964580" y="1160327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75" name="组合 7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79" name="矩形: 圆角 8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0" name="矩形: 圆角 8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76" name="组合 7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77" name="矩形: 圆角 8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8" name="矩形: 圆角 8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74" name="矩形 73"/>
                <p:cNvSpPr/>
                <p:nvPr/>
              </p:nvSpPr>
              <p:spPr>
                <a:xfrm>
                  <a:off x="5231999" y="1058636"/>
                  <a:ext cx="216000" cy="64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 flipH="1">
              <a:off x="8427127" y="1903673"/>
              <a:ext cx="285361" cy="2295078"/>
              <a:chOff x="4964580" y="1058636"/>
              <a:chExt cx="483419" cy="3888001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4964580" y="1706637"/>
                <a:ext cx="483419" cy="3240000"/>
                <a:chOff x="5068334" y="1178305"/>
                <a:chExt cx="483419" cy="3240000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5068334" y="1279996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65" name="组合 6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69" name="矩形: 圆角 74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0" name="矩形: 圆角 75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66" name="组合 6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67" name="矩形: 圆角 72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8" name="矩形: 圆角 73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5335753" y="1178305"/>
                  <a:ext cx="216000" cy="3240000"/>
                  <a:chOff x="5343660" y="1138810"/>
                  <a:chExt cx="216000" cy="3240000"/>
                </a:xfrm>
                <a:solidFill>
                  <a:schemeClr val="bg1"/>
                </a:solidFill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5343660" y="1786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5343660" y="1138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>
                  <a:xfrm>
                    <a:off x="5343660" y="3730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5343660" y="3082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5343660" y="2434810"/>
                    <a:ext cx="216000" cy="648000"/>
                  </a:xfrm>
                  <a:prstGeom prst="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5068334" y="387351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54" name="组合 5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8" name="矩形: 圆角 6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" name="矩形: 圆角 6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55" name="组合 5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6" name="矩形: 圆角 6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" name="矩形: 圆角 6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5068334" y="1928375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48" name="组合 47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2" name="矩形: 圆角 57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3" name="矩形: 圆角 58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9" name="组合 48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50" name="矩形: 圆角 5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1" name="矩形: 圆角 5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4" name="组合 33"/>
                <p:cNvGrpSpPr/>
                <p:nvPr/>
              </p:nvGrpSpPr>
              <p:grpSpPr>
                <a:xfrm>
                  <a:off x="5068334" y="2576754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42" name="组合 41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46" name="矩形: 圆角 5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7" name="矩形: 圆角 5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43" name="组合 42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44" name="矩形: 圆角 49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: 圆角 50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5" name="组合 34"/>
                <p:cNvGrpSpPr/>
                <p:nvPr/>
              </p:nvGrpSpPr>
              <p:grpSpPr>
                <a:xfrm>
                  <a:off x="5068334" y="3225133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36" name="组合 35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40" name="矩形: 圆角 45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1" name="矩形: 圆角 46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37" name="组合 36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38" name="矩形: 圆角 4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9" name="矩形: 圆角 4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21" name="组合 20"/>
              <p:cNvGrpSpPr/>
              <p:nvPr/>
            </p:nvGrpSpPr>
            <p:grpSpPr>
              <a:xfrm>
                <a:off x="4964580" y="1058636"/>
                <a:ext cx="483419" cy="648000"/>
                <a:chOff x="4964580" y="1058636"/>
                <a:chExt cx="483419" cy="648000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4964580" y="1160327"/>
                  <a:ext cx="180000" cy="444618"/>
                  <a:chOff x="4755844" y="1786810"/>
                  <a:chExt cx="180000" cy="444618"/>
                </a:xfrm>
              </p:grpSpPr>
              <p:grpSp>
                <p:nvGrpSpPr>
                  <p:cNvPr id="24" name="组合 23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1786810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28" name="矩形: 圆角 33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9" name="矩形: 圆角 34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25" name="组合 24"/>
                  <p:cNvGrpSpPr>
                    <a:grpSpLocks noChangeAspect="1"/>
                  </p:cNvGrpSpPr>
                  <p:nvPr/>
                </p:nvGrpSpPr>
                <p:grpSpPr>
                  <a:xfrm rot="10800000">
                    <a:off x="4755844" y="2069182"/>
                    <a:ext cx="180000" cy="162246"/>
                    <a:chOff x="6177600" y="1806677"/>
                    <a:chExt cx="319065" cy="287594"/>
                  </a:xfrm>
                </p:grpSpPr>
                <p:sp>
                  <p:nvSpPr>
                    <p:cNvPr id="26" name="矩形: 圆角 31"/>
                    <p:cNvSpPr/>
                    <p:nvPr/>
                  </p:nvSpPr>
                  <p:spPr>
                    <a:xfrm>
                      <a:off x="6177600" y="1806677"/>
                      <a:ext cx="252697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矩形: 圆角 32"/>
                    <p:cNvSpPr/>
                    <p:nvPr/>
                  </p:nvSpPr>
                  <p:spPr>
                    <a:xfrm>
                      <a:off x="6430297" y="1806677"/>
                      <a:ext cx="66368" cy="287594"/>
                    </a:xfrm>
                    <a:prstGeom prst="round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5231999" y="1058636"/>
                  <a:ext cx="216000" cy="64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晚宴会场</a:t>
            </a:r>
            <a:endParaRPr lang="zh-CN" altLang="en-US" dirty="0"/>
          </a:p>
        </p:txBody>
      </p:sp>
      <p:pic>
        <p:nvPicPr>
          <p:cNvPr id="250" name="图片 24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r="15905"/>
          <a:stretch>
            <a:fillRect/>
          </a:stretch>
        </p:blipFill>
        <p:spPr>
          <a:xfrm>
            <a:off x="839787" y="1233487"/>
            <a:ext cx="5759451" cy="431958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45585" y="1233487"/>
            <a:ext cx="3254222" cy="4319588"/>
            <a:chOff x="6388385" y="1233487"/>
            <a:chExt cx="3254222" cy="4319588"/>
          </a:xfrm>
        </p:grpSpPr>
        <p:sp>
          <p:nvSpPr>
            <p:cNvPr id="251" name="矩形 250"/>
            <p:cNvSpPr/>
            <p:nvPr/>
          </p:nvSpPr>
          <p:spPr>
            <a:xfrm>
              <a:off x="6388385" y="1233487"/>
              <a:ext cx="3254222" cy="4319588"/>
            </a:xfrm>
            <a:prstGeom prst="rect">
              <a:avLst/>
            </a:prstGeom>
            <a:solidFill>
              <a:srgbClr val="002855">
                <a:alpha val="70000"/>
              </a:srgbClr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晚宴菜单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锦绣风味八小碟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鲜果奶油鲜虾球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传统响油鳝糊煲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蜀香牛蛙煮墨鱼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金蒜银丝蒸元贝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苏式特色母油鸭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京葱茨菇焖羊腩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凤脂鲜露海鲈鱼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芥兰木耳炒核桃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鲍脯上汤娃娃菜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虫草玉米排骨汤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广式蜜汁叉烧酥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苏式和田玉枣糕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扬州虾仁蛋炒饭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陈皮赤豆小圆子</a:t>
              </a:r>
              <a:endParaRPr lang="zh-CN" altLang="en-US" sz="140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  <a:p>
              <a:pPr algn="ctr"/>
              <a:r>
                <a:rPr lang="zh-CN" altLang="en-US" sz="1400">
                  <a:latin typeface="方正德赛黑简体 504L" panose="02000000000000000000" pitchFamily="2" charset="-122"/>
                  <a:ea typeface="方正德赛黑简体 504L" panose="02000000000000000000" pitchFamily="2" charset="-122"/>
                  <a:sym typeface="+mn-ea"/>
                </a:rPr>
                <a:t>时令鲜果大拼盘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53" name="矩形 252"/>
            <p:cNvSpPr/>
            <p:nvPr/>
          </p:nvSpPr>
          <p:spPr>
            <a:xfrm>
              <a:off x="6449486" y="1272458"/>
              <a:ext cx="3151968" cy="4238624"/>
            </a:xfrm>
            <a:prstGeom prst="rect">
              <a:avLst/>
            </a:prstGeom>
            <a:noFill/>
            <a:ln w="9525" cmpd="sng">
              <a:solidFill>
                <a:srgbClr val="E6C89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770188" y="3124200"/>
            <a:ext cx="2006600" cy="495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实际使用宽度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任意形状 4"/>
          <p:cNvSpPr/>
          <p:nvPr/>
        </p:nvSpPr>
        <p:spPr>
          <a:xfrm>
            <a:off x="839788" y="2349500"/>
            <a:ext cx="1930400" cy="2730500"/>
          </a:xfrm>
          <a:custGeom>
            <a:avLst/>
            <a:gdLst>
              <a:gd name="connsiteX0" fmla="*/ 0 w 1930400"/>
              <a:gd name="connsiteY0" fmla="*/ 0 h 2540000"/>
              <a:gd name="connsiteX1" fmla="*/ 0 w 1930400"/>
              <a:gd name="connsiteY1" fmla="*/ 2540000 h 2540000"/>
              <a:gd name="connsiteX2" fmla="*/ 1930400 w 1930400"/>
              <a:gd name="connsiteY2" fmla="*/ 1346200 h 2540000"/>
              <a:gd name="connsiteX3" fmla="*/ 1905000 w 1930400"/>
              <a:gd name="connsiteY3" fmla="*/ 762000 h 2540000"/>
              <a:gd name="connsiteX4" fmla="*/ 0 w 19304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2540000">
                <a:moveTo>
                  <a:pt x="0" y="0"/>
                </a:moveTo>
                <a:lnTo>
                  <a:pt x="0" y="2540000"/>
                </a:lnTo>
                <a:lnTo>
                  <a:pt x="1930400" y="1346200"/>
                </a:lnTo>
                <a:lnTo>
                  <a:pt x="1905000" y="762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5" name="任意形状 594"/>
          <p:cNvSpPr/>
          <p:nvPr/>
        </p:nvSpPr>
        <p:spPr>
          <a:xfrm flipH="1">
            <a:off x="4752976" y="2438400"/>
            <a:ext cx="1846262" cy="2641600"/>
          </a:xfrm>
          <a:custGeom>
            <a:avLst/>
            <a:gdLst>
              <a:gd name="connsiteX0" fmla="*/ 0 w 1930400"/>
              <a:gd name="connsiteY0" fmla="*/ 0 h 2540000"/>
              <a:gd name="connsiteX1" fmla="*/ 0 w 1930400"/>
              <a:gd name="connsiteY1" fmla="*/ 2540000 h 2540000"/>
              <a:gd name="connsiteX2" fmla="*/ 1930400 w 1930400"/>
              <a:gd name="connsiteY2" fmla="*/ 1346200 h 2540000"/>
              <a:gd name="connsiteX3" fmla="*/ 1905000 w 1930400"/>
              <a:gd name="connsiteY3" fmla="*/ 762000 h 2540000"/>
              <a:gd name="connsiteX4" fmla="*/ 0 w 1930400"/>
              <a:gd name="connsiteY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400" h="2540000">
                <a:moveTo>
                  <a:pt x="0" y="0"/>
                </a:moveTo>
                <a:lnTo>
                  <a:pt x="0" y="2540000"/>
                </a:lnTo>
                <a:lnTo>
                  <a:pt x="1930400" y="1346200"/>
                </a:lnTo>
                <a:lnTo>
                  <a:pt x="1905000" y="762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组合 199"/>
          <p:cNvGrpSpPr/>
          <p:nvPr/>
        </p:nvGrpSpPr>
        <p:grpSpPr>
          <a:xfrm>
            <a:off x="839788" y="1234689"/>
            <a:ext cx="5467651" cy="4318386"/>
            <a:chOff x="3026441" y="65715"/>
            <a:chExt cx="6840000" cy="5402276"/>
          </a:xfrm>
        </p:grpSpPr>
        <p:sp>
          <p:nvSpPr>
            <p:cNvPr id="198" name="矩形 197"/>
            <p:cNvSpPr/>
            <p:nvPr/>
          </p:nvSpPr>
          <p:spPr>
            <a:xfrm rot="5400000">
              <a:off x="3746441" y="-652009"/>
              <a:ext cx="5400000" cy="684000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4657538" y="709828"/>
              <a:ext cx="3577805" cy="4116325"/>
              <a:chOff x="4657539" y="452188"/>
              <a:chExt cx="3577805" cy="4116325"/>
            </a:xfrm>
          </p:grpSpPr>
          <p:grpSp>
            <p:nvGrpSpPr>
              <p:cNvPr id="4" name="组合 3"/>
              <p:cNvGrpSpPr>
                <a:grpSpLocks noChangeAspect="1"/>
              </p:cNvGrpSpPr>
              <p:nvPr/>
            </p:nvGrpSpPr>
            <p:grpSpPr>
              <a:xfrm rot="5400000">
                <a:off x="5963630" y="452188"/>
                <a:ext cx="1080000" cy="1080000"/>
                <a:chOff x="8236787" y="1086232"/>
                <a:chExt cx="1260000" cy="1260000"/>
              </a:xfrm>
              <a:solidFill>
                <a:schemeClr val="bg1"/>
              </a:solidFill>
            </p:grpSpPr>
            <p:sp>
              <p:nvSpPr>
                <p:cNvPr id="158" name="椭圆 157"/>
                <p:cNvSpPr/>
                <p:nvPr/>
              </p:nvSpPr>
              <p:spPr>
                <a:xfrm>
                  <a:off x="8452501" y="1301946"/>
                  <a:ext cx="828573" cy="82857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9" name="组合 158"/>
                <p:cNvGrpSpPr>
                  <a:grpSpLocks noChangeAspect="1"/>
                </p:cNvGrpSpPr>
                <p:nvPr/>
              </p:nvGrpSpPr>
              <p:grpSpPr>
                <a:xfrm rot="16200000">
                  <a:off x="8767940" y="1095982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93" name="矩形: 圆角 44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4" name="矩形: 圆角 44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0" name="组合 159"/>
                <p:cNvGrpSpPr>
                  <a:grpSpLocks noChangeAspect="1"/>
                </p:cNvGrpSpPr>
                <p:nvPr/>
              </p:nvGrpSpPr>
              <p:grpSpPr>
                <a:xfrm rot="18300000">
                  <a:off x="9033517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91" name="矩形: 圆角 44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2" name="矩形: 圆角 44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1" name="组合 160"/>
                <p:cNvGrpSpPr>
                  <a:grpSpLocks noChangeAspect="1"/>
                </p:cNvGrpSpPr>
                <p:nvPr/>
              </p:nvGrpSpPr>
              <p:grpSpPr>
                <a:xfrm rot="19839260">
                  <a:off x="9227933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89" name="矩形: 圆角 44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0" name="矩形: 圆角 44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2" name="组合 161"/>
                <p:cNvGrpSpPr>
                  <a:grpSpLocks noChangeAspect="1"/>
                </p:cNvGrpSpPr>
                <p:nvPr/>
              </p:nvGrpSpPr>
              <p:grpSpPr>
                <a:xfrm>
                  <a:off x="9299094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87" name="矩形: 圆角 44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8" name="矩形: 圆角 44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3" name="组合 162"/>
                <p:cNvGrpSpPr>
                  <a:grpSpLocks noChangeAspect="1"/>
                </p:cNvGrpSpPr>
                <p:nvPr/>
              </p:nvGrpSpPr>
              <p:grpSpPr>
                <a:xfrm rot="2100000">
                  <a:off x="9227933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85" name="矩形: 圆角 43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6" name="矩形: 圆角 43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4" name="组合 163"/>
                <p:cNvGrpSpPr>
                  <a:grpSpLocks noChangeAspect="1"/>
                </p:cNvGrpSpPr>
                <p:nvPr/>
              </p:nvGrpSpPr>
              <p:grpSpPr>
                <a:xfrm rot="3615602">
                  <a:off x="9033517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83" name="矩形: 圆角 43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4" name="矩形: 圆角 43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5" name="组合 164"/>
                <p:cNvGrpSpPr>
                  <a:grpSpLocks noChangeAspect="1"/>
                </p:cNvGrpSpPr>
                <p:nvPr/>
              </p:nvGrpSpPr>
              <p:grpSpPr>
                <a:xfrm rot="5400000">
                  <a:off x="8767940" y="215828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81" name="矩形: 圆角 43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2" name="矩形: 圆角 43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6" name="组合 165"/>
                <p:cNvGrpSpPr>
                  <a:grpSpLocks noChangeAspect="1"/>
                </p:cNvGrpSpPr>
                <p:nvPr/>
              </p:nvGrpSpPr>
              <p:grpSpPr>
                <a:xfrm rot="7512686">
                  <a:off x="8502364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79" name="矩形: 圆角 43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0" name="矩形: 圆角 43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7" name="组合 166"/>
                <p:cNvGrpSpPr>
                  <a:grpSpLocks noChangeAspect="1"/>
                </p:cNvGrpSpPr>
                <p:nvPr/>
              </p:nvGrpSpPr>
              <p:grpSpPr>
                <a:xfrm rot="8700000">
                  <a:off x="8307948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77" name="矩形: 圆角 43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8" name="矩形: 圆角 43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8" name="组合 167"/>
                <p:cNvGrpSpPr>
                  <a:grpSpLocks noChangeAspect="1"/>
                </p:cNvGrpSpPr>
                <p:nvPr/>
              </p:nvGrpSpPr>
              <p:grpSpPr>
                <a:xfrm rot="10800000">
                  <a:off x="8236787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75" name="矩形: 圆角 42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6" name="矩形: 圆角 42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9" name="组合 168"/>
                <p:cNvGrpSpPr>
                  <a:grpSpLocks noChangeAspect="1"/>
                </p:cNvGrpSpPr>
                <p:nvPr/>
              </p:nvGrpSpPr>
              <p:grpSpPr>
                <a:xfrm rot="12900000">
                  <a:off x="8307948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73" name="矩形: 圆角 42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4" name="矩形: 圆角 42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0" name="组合 169"/>
                <p:cNvGrpSpPr>
                  <a:grpSpLocks noChangeAspect="1"/>
                </p:cNvGrpSpPr>
                <p:nvPr/>
              </p:nvGrpSpPr>
              <p:grpSpPr>
                <a:xfrm rot="14100000">
                  <a:off x="8502364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71" name="矩形: 圆角 42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2" name="矩形: 圆角 42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" name="组合 5"/>
              <p:cNvGrpSpPr>
                <a:grpSpLocks noChangeAspect="1"/>
              </p:cNvGrpSpPr>
              <p:nvPr/>
            </p:nvGrpSpPr>
            <p:grpSpPr>
              <a:xfrm rot="5400000">
                <a:off x="7155344" y="3482614"/>
                <a:ext cx="1080000" cy="1080000"/>
                <a:chOff x="8236787" y="1086232"/>
                <a:chExt cx="1260000" cy="1260000"/>
              </a:xfrm>
              <a:solidFill>
                <a:schemeClr val="bg1"/>
              </a:solidFill>
            </p:grpSpPr>
            <p:sp>
              <p:nvSpPr>
                <p:cNvPr id="121" name="椭圆 120"/>
                <p:cNvSpPr/>
                <p:nvPr/>
              </p:nvSpPr>
              <p:spPr>
                <a:xfrm>
                  <a:off x="8452501" y="1301946"/>
                  <a:ext cx="828573" cy="82857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2" name="组合 121"/>
                <p:cNvGrpSpPr>
                  <a:grpSpLocks noChangeAspect="1"/>
                </p:cNvGrpSpPr>
                <p:nvPr/>
              </p:nvGrpSpPr>
              <p:grpSpPr>
                <a:xfrm rot="16200000">
                  <a:off x="8767940" y="1095982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56" name="矩形: 圆角 409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7" name="矩形: 圆角 410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3" name="组合 122"/>
                <p:cNvGrpSpPr>
                  <a:grpSpLocks noChangeAspect="1"/>
                </p:cNvGrpSpPr>
                <p:nvPr/>
              </p:nvGrpSpPr>
              <p:grpSpPr>
                <a:xfrm rot="18300000">
                  <a:off x="9033517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54" name="矩形: 圆角 407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5" name="矩形: 圆角 408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4" name="组合 123"/>
                <p:cNvGrpSpPr>
                  <a:grpSpLocks noChangeAspect="1"/>
                </p:cNvGrpSpPr>
                <p:nvPr/>
              </p:nvGrpSpPr>
              <p:grpSpPr>
                <a:xfrm rot="19839260">
                  <a:off x="9227933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52" name="矩形: 圆角 405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3" name="矩形: 圆角 406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5" name="组合 124"/>
                <p:cNvGrpSpPr>
                  <a:grpSpLocks noChangeAspect="1"/>
                </p:cNvGrpSpPr>
                <p:nvPr/>
              </p:nvGrpSpPr>
              <p:grpSpPr>
                <a:xfrm>
                  <a:off x="9299094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50" name="矩形: 圆角 403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51" name="矩形: 圆角 404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6" name="组合 125"/>
                <p:cNvGrpSpPr>
                  <a:grpSpLocks noChangeAspect="1"/>
                </p:cNvGrpSpPr>
                <p:nvPr/>
              </p:nvGrpSpPr>
              <p:grpSpPr>
                <a:xfrm rot="2100000">
                  <a:off x="9227933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48" name="矩形: 圆角 401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9" name="矩形: 圆角 402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7" name="组合 126"/>
                <p:cNvGrpSpPr>
                  <a:grpSpLocks noChangeAspect="1"/>
                </p:cNvGrpSpPr>
                <p:nvPr/>
              </p:nvGrpSpPr>
              <p:grpSpPr>
                <a:xfrm rot="3615602">
                  <a:off x="9033517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46" name="矩形: 圆角 399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7" name="矩形: 圆角 400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8" name="组合 127"/>
                <p:cNvGrpSpPr>
                  <a:grpSpLocks noChangeAspect="1"/>
                </p:cNvGrpSpPr>
                <p:nvPr/>
              </p:nvGrpSpPr>
              <p:grpSpPr>
                <a:xfrm rot="5400000">
                  <a:off x="8767940" y="215828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44" name="矩形: 圆角 397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5" name="矩形: 圆角 398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9" name="组合 128"/>
                <p:cNvGrpSpPr>
                  <a:grpSpLocks noChangeAspect="1"/>
                </p:cNvGrpSpPr>
                <p:nvPr/>
              </p:nvGrpSpPr>
              <p:grpSpPr>
                <a:xfrm rot="7512686">
                  <a:off x="8502364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42" name="矩形: 圆角 395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" name="矩形: 圆角 396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0" name="组合 129"/>
                <p:cNvGrpSpPr>
                  <a:grpSpLocks noChangeAspect="1"/>
                </p:cNvGrpSpPr>
                <p:nvPr/>
              </p:nvGrpSpPr>
              <p:grpSpPr>
                <a:xfrm rot="8700000">
                  <a:off x="8307948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40" name="矩形: 圆角 393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1" name="矩形: 圆角 394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1" name="组合 130"/>
                <p:cNvGrpSpPr>
                  <a:grpSpLocks noChangeAspect="1"/>
                </p:cNvGrpSpPr>
                <p:nvPr/>
              </p:nvGrpSpPr>
              <p:grpSpPr>
                <a:xfrm rot="10800000">
                  <a:off x="8236787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38" name="矩形: 圆角 391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9" name="矩形: 圆角 392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2" name="组合 131"/>
                <p:cNvGrpSpPr>
                  <a:grpSpLocks noChangeAspect="1"/>
                </p:cNvGrpSpPr>
                <p:nvPr/>
              </p:nvGrpSpPr>
              <p:grpSpPr>
                <a:xfrm rot="12900000">
                  <a:off x="8307948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36" name="矩形: 圆角 389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" name="矩形: 圆角 390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3" name="组合 132"/>
                <p:cNvGrpSpPr>
                  <a:grpSpLocks noChangeAspect="1"/>
                </p:cNvGrpSpPr>
                <p:nvPr/>
              </p:nvGrpSpPr>
              <p:grpSpPr>
                <a:xfrm rot="14100000">
                  <a:off x="8502364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34" name="矩形: 圆角 387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" name="矩形: 圆角 388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"/>
              <p:cNvGrpSpPr>
                <a:grpSpLocks noChangeAspect="1"/>
              </p:cNvGrpSpPr>
              <p:nvPr/>
            </p:nvGrpSpPr>
            <p:grpSpPr>
              <a:xfrm rot="5400000">
                <a:off x="7137721" y="1859653"/>
                <a:ext cx="1080000" cy="1080000"/>
                <a:chOff x="8236787" y="1086232"/>
                <a:chExt cx="1260000" cy="1260000"/>
              </a:xfrm>
              <a:solidFill>
                <a:schemeClr val="bg1"/>
              </a:solidFill>
            </p:grpSpPr>
            <p:sp>
              <p:nvSpPr>
                <p:cNvPr id="84" name="椭圆 83"/>
                <p:cNvSpPr/>
                <p:nvPr/>
              </p:nvSpPr>
              <p:spPr>
                <a:xfrm>
                  <a:off x="8452501" y="1301946"/>
                  <a:ext cx="828573" cy="82857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85" name="组合 84"/>
                <p:cNvGrpSpPr>
                  <a:grpSpLocks noChangeAspect="1"/>
                </p:cNvGrpSpPr>
                <p:nvPr/>
              </p:nvGrpSpPr>
              <p:grpSpPr>
                <a:xfrm rot="16200000">
                  <a:off x="8767940" y="1095982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19" name="矩形: 圆角 37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" name="矩形: 圆角 37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6" name="组合 85"/>
                <p:cNvGrpSpPr>
                  <a:grpSpLocks noChangeAspect="1"/>
                </p:cNvGrpSpPr>
                <p:nvPr/>
              </p:nvGrpSpPr>
              <p:grpSpPr>
                <a:xfrm rot="18300000">
                  <a:off x="9033517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17" name="矩形: 圆角 37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" name="矩形: 圆角 37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7" name="组合 86"/>
                <p:cNvGrpSpPr>
                  <a:grpSpLocks noChangeAspect="1"/>
                </p:cNvGrpSpPr>
                <p:nvPr/>
              </p:nvGrpSpPr>
              <p:grpSpPr>
                <a:xfrm rot="19839260">
                  <a:off x="9227933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15" name="矩形: 圆角 36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6" name="矩形: 圆角 36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8" name="组合 87"/>
                <p:cNvGrpSpPr>
                  <a:grpSpLocks noChangeAspect="1"/>
                </p:cNvGrpSpPr>
                <p:nvPr/>
              </p:nvGrpSpPr>
              <p:grpSpPr>
                <a:xfrm>
                  <a:off x="9299094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13" name="矩形: 圆角 36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4" name="矩形: 圆角 36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9" name="组合 88"/>
                <p:cNvGrpSpPr>
                  <a:grpSpLocks noChangeAspect="1"/>
                </p:cNvGrpSpPr>
                <p:nvPr/>
              </p:nvGrpSpPr>
              <p:grpSpPr>
                <a:xfrm rot="2100000">
                  <a:off x="9227933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11" name="矩形: 圆角 36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" name="矩形: 圆角 36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0" name="组合 89"/>
                <p:cNvGrpSpPr>
                  <a:grpSpLocks noChangeAspect="1"/>
                </p:cNvGrpSpPr>
                <p:nvPr/>
              </p:nvGrpSpPr>
              <p:grpSpPr>
                <a:xfrm rot="3615602">
                  <a:off x="9033517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09" name="矩形: 圆角 36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0" name="矩形: 圆角 36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1" name="组合 90"/>
                <p:cNvGrpSpPr>
                  <a:grpSpLocks noChangeAspect="1"/>
                </p:cNvGrpSpPr>
                <p:nvPr/>
              </p:nvGrpSpPr>
              <p:grpSpPr>
                <a:xfrm rot="5400000">
                  <a:off x="8767940" y="215828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07" name="矩形: 圆角 36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" name="矩形: 圆角 36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2" name="组合 91"/>
                <p:cNvGrpSpPr>
                  <a:grpSpLocks noChangeAspect="1"/>
                </p:cNvGrpSpPr>
                <p:nvPr/>
              </p:nvGrpSpPr>
              <p:grpSpPr>
                <a:xfrm rot="7512686">
                  <a:off x="8502364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05" name="矩形: 圆角 35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" name="矩形: 圆角 35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3" name="组合 92"/>
                <p:cNvGrpSpPr>
                  <a:grpSpLocks noChangeAspect="1"/>
                </p:cNvGrpSpPr>
                <p:nvPr/>
              </p:nvGrpSpPr>
              <p:grpSpPr>
                <a:xfrm rot="8700000">
                  <a:off x="8307948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03" name="矩形: 圆角 35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4" name="矩形: 圆角 35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4" name="组合 93"/>
                <p:cNvGrpSpPr>
                  <a:grpSpLocks noChangeAspect="1"/>
                </p:cNvGrpSpPr>
                <p:nvPr/>
              </p:nvGrpSpPr>
              <p:grpSpPr>
                <a:xfrm rot="10800000">
                  <a:off x="8236787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101" name="矩形: 圆角 35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2" name="矩形: 圆角 35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5" name="组合 94"/>
                <p:cNvGrpSpPr>
                  <a:grpSpLocks noChangeAspect="1"/>
                </p:cNvGrpSpPr>
                <p:nvPr/>
              </p:nvGrpSpPr>
              <p:grpSpPr>
                <a:xfrm rot="12900000">
                  <a:off x="8307948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99" name="矩形: 圆角 35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0" name="矩形: 圆角 35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6" name="组合 95"/>
                <p:cNvGrpSpPr>
                  <a:grpSpLocks noChangeAspect="1"/>
                </p:cNvGrpSpPr>
                <p:nvPr/>
              </p:nvGrpSpPr>
              <p:grpSpPr>
                <a:xfrm rot="14100000">
                  <a:off x="8502364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97" name="矩形: 圆角 35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" name="矩形: 圆角 35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7"/>
              <p:cNvGrpSpPr>
                <a:grpSpLocks noChangeAspect="1"/>
              </p:cNvGrpSpPr>
              <p:nvPr/>
            </p:nvGrpSpPr>
            <p:grpSpPr>
              <a:xfrm rot="5400000">
                <a:off x="4657540" y="1848198"/>
                <a:ext cx="1080000" cy="1080000"/>
                <a:chOff x="8236787" y="1086232"/>
                <a:chExt cx="1260000" cy="1260000"/>
              </a:xfrm>
              <a:solidFill>
                <a:schemeClr val="bg1"/>
              </a:solidFill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8452501" y="1301946"/>
                  <a:ext cx="828573" cy="82857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8" name="组合 47"/>
                <p:cNvGrpSpPr>
                  <a:grpSpLocks noChangeAspect="1"/>
                </p:cNvGrpSpPr>
                <p:nvPr/>
              </p:nvGrpSpPr>
              <p:grpSpPr>
                <a:xfrm rot="16200000">
                  <a:off x="8767940" y="1095982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82" name="矩形: 圆角 335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" name="矩形: 圆角 336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9" name="组合 48"/>
                <p:cNvGrpSpPr>
                  <a:grpSpLocks noChangeAspect="1"/>
                </p:cNvGrpSpPr>
                <p:nvPr/>
              </p:nvGrpSpPr>
              <p:grpSpPr>
                <a:xfrm rot="18300000">
                  <a:off x="9033517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80" name="矩形: 圆角 333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" name="矩形: 圆角 334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0" name="组合 49"/>
                <p:cNvGrpSpPr>
                  <a:grpSpLocks noChangeAspect="1"/>
                </p:cNvGrpSpPr>
                <p:nvPr/>
              </p:nvGrpSpPr>
              <p:grpSpPr>
                <a:xfrm rot="19839260">
                  <a:off x="9227933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78" name="矩形: 圆角 331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9" name="矩形: 圆角 332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1" name="组合 50"/>
                <p:cNvGrpSpPr>
                  <a:grpSpLocks noChangeAspect="1"/>
                </p:cNvGrpSpPr>
                <p:nvPr/>
              </p:nvGrpSpPr>
              <p:grpSpPr>
                <a:xfrm>
                  <a:off x="9299094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76" name="矩形: 圆角 329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7" name="矩形: 圆角 330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>
                  <a:grpSpLocks noChangeAspect="1"/>
                </p:cNvGrpSpPr>
                <p:nvPr/>
              </p:nvGrpSpPr>
              <p:grpSpPr>
                <a:xfrm rot="2100000">
                  <a:off x="9227933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74" name="矩形: 圆角 327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: 圆角 328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3" name="组合 52"/>
                <p:cNvGrpSpPr>
                  <a:grpSpLocks noChangeAspect="1"/>
                </p:cNvGrpSpPr>
                <p:nvPr/>
              </p:nvGrpSpPr>
              <p:grpSpPr>
                <a:xfrm rot="3615602">
                  <a:off x="9033517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72" name="矩形: 圆角 325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" name="矩形: 圆角 326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4" name="组合 53"/>
                <p:cNvGrpSpPr>
                  <a:grpSpLocks noChangeAspect="1"/>
                </p:cNvGrpSpPr>
                <p:nvPr/>
              </p:nvGrpSpPr>
              <p:grpSpPr>
                <a:xfrm rot="5400000">
                  <a:off x="8767940" y="215828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70" name="矩形: 圆角 323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" name="矩形: 圆角 324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5" name="组合 54"/>
                <p:cNvGrpSpPr>
                  <a:grpSpLocks noChangeAspect="1"/>
                </p:cNvGrpSpPr>
                <p:nvPr/>
              </p:nvGrpSpPr>
              <p:grpSpPr>
                <a:xfrm rot="7512686">
                  <a:off x="8502364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68" name="矩形: 圆角 321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矩形: 圆角 322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6" name="组合 55"/>
                <p:cNvGrpSpPr>
                  <a:grpSpLocks noChangeAspect="1"/>
                </p:cNvGrpSpPr>
                <p:nvPr/>
              </p:nvGrpSpPr>
              <p:grpSpPr>
                <a:xfrm rot="8700000">
                  <a:off x="8307948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66" name="矩形: 圆角 319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: 圆角 320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7" name="组合 56"/>
                <p:cNvGrpSpPr>
                  <a:grpSpLocks noChangeAspect="1"/>
                </p:cNvGrpSpPr>
                <p:nvPr/>
              </p:nvGrpSpPr>
              <p:grpSpPr>
                <a:xfrm rot="10800000">
                  <a:off x="8236787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64" name="矩形: 圆角 317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: 圆角 318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8" name="组合 57"/>
                <p:cNvGrpSpPr>
                  <a:grpSpLocks noChangeAspect="1"/>
                </p:cNvGrpSpPr>
                <p:nvPr/>
              </p:nvGrpSpPr>
              <p:grpSpPr>
                <a:xfrm rot="12900000">
                  <a:off x="8307948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62" name="矩形: 圆角 315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矩形: 圆角 316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9" name="组合 58"/>
                <p:cNvGrpSpPr>
                  <a:grpSpLocks noChangeAspect="1"/>
                </p:cNvGrpSpPr>
                <p:nvPr/>
              </p:nvGrpSpPr>
              <p:grpSpPr>
                <a:xfrm rot="14100000">
                  <a:off x="8502364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60" name="矩形: 圆角 313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矩形: 圆角 314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9" name="组合 8"/>
              <p:cNvGrpSpPr>
                <a:grpSpLocks noChangeAspect="1"/>
              </p:cNvGrpSpPr>
              <p:nvPr/>
            </p:nvGrpSpPr>
            <p:grpSpPr>
              <a:xfrm rot="5400000">
                <a:off x="4657539" y="3488513"/>
                <a:ext cx="1080000" cy="1080000"/>
                <a:chOff x="8236787" y="1086232"/>
                <a:chExt cx="1260000" cy="1260000"/>
              </a:xfrm>
              <a:solidFill>
                <a:schemeClr val="bg1"/>
              </a:solidFill>
            </p:grpSpPr>
            <p:sp>
              <p:nvSpPr>
                <p:cNvPr id="10" name="椭圆 9"/>
                <p:cNvSpPr/>
                <p:nvPr/>
              </p:nvSpPr>
              <p:spPr>
                <a:xfrm>
                  <a:off x="8452501" y="1301946"/>
                  <a:ext cx="828573" cy="828573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" name="组合 10"/>
                <p:cNvGrpSpPr>
                  <a:grpSpLocks noChangeAspect="1"/>
                </p:cNvGrpSpPr>
                <p:nvPr/>
              </p:nvGrpSpPr>
              <p:grpSpPr>
                <a:xfrm rot="16200000">
                  <a:off x="8767940" y="1095982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45" name="矩形: 圆角 29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: 圆角 29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11"/>
                <p:cNvGrpSpPr>
                  <a:grpSpLocks noChangeAspect="1"/>
                </p:cNvGrpSpPr>
                <p:nvPr/>
              </p:nvGrpSpPr>
              <p:grpSpPr>
                <a:xfrm rot="18300000">
                  <a:off x="9033517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43" name="矩形: 圆角 29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" name="矩形: 圆角 29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" name="组合 12"/>
                <p:cNvGrpSpPr>
                  <a:grpSpLocks noChangeAspect="1"/>
                </p:cNvGrpSpPr>
                <p:nvPr/>
              </p:nvGrpSpPr>
              <p:grpSpPr>
                <a:xfrm rot="19839260">
                  <a:off x="9227933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41" name="矩形: 圆角 29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" name="矩形: 圆角 29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" name="组合 13"/>
                <p:cNvGrpSpPr>
                  <a:grpSpLocks noChangeAspect="1"/>
                </p:cNvGrpSpPr>
                <p:nvPr/>
              </p:nvGrpSpPr>
              <p:grpSpPr>
                <a:xfrm>
                  <a:off x="9299094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39" name="矩形: 圆角 29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矩形: 圆角 29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14"/>
                <p:cNvGrpSpPr>
                  <a:grpSpLocks noChangeAspect="1"/>
                </p:cNvGrpSpPr>
                <p:nvPr/>
              </p:nvGrpSpPr>
              <p:grpSpPr>
                <a:xfrm rot="2100000">
                  <a:off x="9227933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37" name="矩形: 圆角 29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8" name="矩形: 圆角 29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" name="组合 15"/>
                <p:cNvGrpSpPr>
                  <a:grpSpLocks noChangeAspect="1"/>
                </p:cNvGrpSpPr>
                <p:nvPr/>
              </p:nvGrpSpPr>
              <p:grpSpPr>
                <a:xfrm rot="3615602">
                  <a:off x="9033517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35" name="矩形: 圆角 28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矩形: 圆角 28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16"/>
                <p:cNvGrpSpPr>
                  <a:grpSpLocks noChangeAspect="1"/>
                </p:cNvGrpSpPr>
                <p:nvPr/>
              </p:nvGrpSpPr>
              <p:grpSpPr>
                <a:xfrm rot="5400000">
                  <a:off x="8767940" y="215828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33" name="矩形: 圆角 28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4" name="矩形: 圆角 28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17"/>
                <p:cNvGrpSpPr>
                  <a:grpSpLocks noChangeAspect="1"/>
                </p:cNvGrpSpPr>
                <p:nvPr/>
              </p:nvGrpSpPr>
              <p:grpSpPr>
                <a:xfrm rot="7512686">
                  <a:off x="8502364" y="2087128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31" name="矩形: 圆角 284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矩形: 圆角 285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" name="组合 18"/>
                <p:cNvGrpSpPr>
                  <a:grpSpLocks noChangeAspect="1"/>
                </p:cNvGrpSpPr>
                <p:nvPr/>
              </p:nvGrpSpPr>
              <p:grpSpPr>
                <a:xfrm rot="8700000">
                  <a:off x="8307948" y="1892713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29" name="矩形: 圆角 282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0" name="矩形: 圆角 283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0" name="组合 19"/>
                <p:cNvGrpSpPr>
                  <a:grpSpLocks noChangeAspect="1"/>
                </p:cNvGrpSpPr>
                <p:nvPr/>
              </p:nvGrpSpPr>
              <p:grpSpPr>
                <a:xfrm rot="10800000">
                  <a:off x="8236787" y="1627135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27" name="矩形: 圆角 280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矩形: 圆角 281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1" name="组合 20"/>
                <p:cNvGrpSpPr>
                  <a:grpSpLocks noChangeAspect="1"/>
                </p:cNvGrpSpPr>
                <p:nvPr/>
              </p:nvGrpSpPr>
              <p:grpSpPr>
                <a:xfrm rot="12900000">
                  <a:off x="8307948" y="1361559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25" name="矩形: 圆角 278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矩形: 圆角 279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22" name="组合 21"/>
                <p:cNvGrpSpPr>
                  <a:grpSpLocks noChangeAspect="1"/>
                </p:cNvGrpSpPr>
                <p:nvPr/>
              </p:nvGrpSpPr>
              <p:grpSpPr>
                <a:xfrm rot="14100000">
                  <a:off x="8502364" y="1167144"/>
                  <a:ext cx="197693" cy="178194"/>
                  <a:chOff x="6177600" y="1806677"/>
                  <a:chExt cx="319065" cy="287594"/>
                </a:xfrm>
                <a:grpFill/>
              </p:grpSpPr>
              <p:sp>
                <p:nvSpPr>
                  <p:cNvPr id="23" name="矩形: 圆角 276"/>
                  <p:cNvSpPr/>
                  <p:nvPr/>
                </p:nvSpPr>
                <p:spPr>
                  <a:xfrm>
                    <a:off x="6177600" y="1806677"/>
                    <a:ext cx="252697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矩形: 圆角 277"/>
                  <p:cNvSpPr/>
                  <p:nvPr/>
                </p:nvSpPr>
                <p:spPr>
                  <a:xfrm>
                    <a:off x="6430297" y="1806677"/>
                    <a:ext cx="66368" cy="287594"/>
                  </a:xfrm>
                  <a:prstGeom prst="roundRect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199" name="矩形 198"/>
            <p:cNvSpPr/>
            <p:nvPr/>
          </p:nvSpPr>
          <p:spPr>
            <a:xfrm>
              <a:off x="5332512" y="65715"/>
              <a:ext cx="2227858" cy="1331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1" name="文本占位符 20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zh-CN" altLang="en-US" dirty="0"/>
              <a:t>  晚宴会场摆台</a:t>
            </a:r>
            <a:endParaRPr lang="zh-CN" altLang="en-US" dirty="0"/>
          </a:p>
        </p:txBody>
      </p:sp>
      <p:grpSp>
        <p:nvGrpSpPr>
          <p:cNvPr id="202" name="组合 201"/>
          <p:cNvGrpSpPr/>
          <p:nvPr/>
        </p:nvGrpSpPr>
        <p:grpSpPr>
          <a:xfrm>
            <a:off x="6388385" y="1233487"/>
            <a:ext cx="3254222" cy="4319588"/>
            <a:chOff x="6388385" y="1233487"/>
            <a:chExt cx="3254222" cy="4319588"/>
          </a:xfrm>
        </p:grpSpPr>
        <p:sp>
          <p:nvSpPr>
            <p:cNvPr id="203" name="矩形 202"/>
            <p:cNvSpPr/>
            <p:nvPr/>
          </p:nvSpPr>
          <p:spPr>
            <a:xfrm>
              <a:off x="6388385" y="1233487"/>
              <a:ext cx="3254222" cy="4319588"/>
            </a:xfrm>
            <a:prstGeom prst="rect">
              <a:avLst/>
            </a:prstGeom>
            <a:solidFill>
              <a:srgbClr val="002855">
                <a:alpha val="70000"/>
              </a:srgbClr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皇冠宴会厅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B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endParaRPr lang="en-US" altLang="zh-CN" sz="20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摆放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5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桌，每桌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12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人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6449486" y="1272458"/>
              <a:ext cx="3151968" cy="4238624"/>
            </a:xfrm>
            <a:prstGeom prst="rect">
              <a:avLst/>
            </a:prstGeom>
            <a:noFill/>
            <a:ln w="9525" cmpd="sng">
              <a:solidFill>
                <a:srgbClr val="E6C89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晚宴服务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731838" y="1233489"/>
            <a:ext cx="10764838" cy="4173711"/>
            <a:chOff x="334963" y="1233488"/>
            <a:chExt cx="11133293" cy="4316567"/>
          </a:xfrm>
        </p:grpSpPr>
        <p:pic>
          <p:nvPicPr>
            <p:cNvPr id="3" name="图片 2" descr="f7ef6b3d2f4065f00bef87fa90afa4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334963" y="1233488"/>
              <a:ext cx="4316567" cy="431656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779085" y="1233488"/>
              <a:ext cx="6689171" cy="4316566"/>
            </a:xfrm>
            <a:prstGeom prst="rect">
              <a:avLst/>
            </a:prstGeom>
            <a:solidFill>
              <a:srgbClr val="002855">
                <a:alpha val="70000"/>
              </a:srgbClr>
            </a:solidFill>
            <a:ln w="12700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点唱机租赁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内置老歌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829716" y="1272458"/>
              <a:ext cx="6608166" cy="4238625"/>
            </a:xfrm>
            <a:prstGeom prst="rect">
              <a:avLst/>
            </a:prstGeom>
            <a:noFill/>
            <a:ln w="9525" cmpd="sng">
              <a:solidFill>
                <a:srgbClr val="E6C89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800" b="0">
                  <a:latin typeface="凯迪拉克汉仪俊黑50简" panose="00020600040101010101" charset="-122"/>
                  <a:ea typeface="凯迪拉克汉仪俊黑50简" panose="00020600040101010101" charset="-122"/>
                  <a:cs typeface="凯迪拉克汉仪俊黑50简" panose="00020600040101010101" charset="-122"/>
                  <a:sym typeface="凯迪拉克汉仪俊黑50简" panose="00020600040101010101" charset="-122"/>
                </a:defRPr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734594" y="1183798"/>
            <a:ext cx="4722812" cy="741363"/>
          </a:xfrm>
          <a:noFill/>
          <a:ln w="3810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CN" altLang="en-US" sz="4000" spc="600" dirty="0">
                <a:latin typeface="方正德赛黑简体 509R" panose="02000000000000000000" pitchFamily="2" charset="-122"/>
                <a:ea typeface="方正德赛黑简体 509R" panose="02000000000000000000" pitchFamily="2" charset="-122"/>
              </a:rPr>
              <a:t>目录</a:t>
            </a:r>
            <a:endParaRPr lang="zh-CN" altLang="en-US" sz="4000" spc="600" dirty="0">
              <a:latin typeface="方正德赛黑简体 509R" panose="02000000000000000000" pitchFamily="2" charset="-122"/>
              <a:ea typeface="方正德赛黑简体 509R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31520" y="1554480"/>
            <a:ext cx="10728960" cy="4378342"/>
            <a:chOff x="740229" y="1371601"/>
            <a:chExt cx="10728960" cy="488550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74022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flipH="1">
              <a:off x="610470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占位符 5"/>
          <p:cNvSpPr txBox="1"/>
          <p:nvPr/>
        </p:nvSpPr>
        <p:spPr>
          <a:xfrm>
            <a:off x="1029020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1/</a:t>
            </a:r>
            <a:r>
              <a:rPr lang="zh-CN" altLang="en-US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活动概况</a:t>
            </a:r>
            <a:endParaRPr lang="en-US" altLang="zh-CN" sz="1800" b="1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22" name="文本占位符 5"/>
          <p:cNvSpPr txBox="1"/>
          <p:nvPr/>
        </p:nvSpPr>
        <p:spPr>
          <a:xfrm>
            <a:off x="2745323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2/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住宿交通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3" name="文本占位符 5"/>
          <p:cNvSpPr txBox="1"/>
          <p:nvPr/>
        </p:nvSpPr>
        <p:spPr>
          <a:xfrm>
            <a:off x="4461626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3/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会议用餐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4" name="文本占位符 5"/>
          <p:cNvSpPr txBox="1"/>
          <p:nvPr/>
        </p:nvSpPr>
        <p:spPr>
          <a:xfrm>
            <a:off x="6177929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4/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特色体验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5" name="文本占位符 5"/>
          <p:cNvSpPr txBox="1"/>
          <p:nvPr/>
        </p:nvSpPr>
        <p:spPr>
          <a:xfrm>
            <a:off x="7894232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5/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物料管理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6" name="文本占位符 5"/>
          <p:cNvSpPr txBox="1"/>
          <p:nvPr/>
        </p:nvSpPr>
        <p:spPr>
          <a:xfrm>
            <a:off x="9610537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6/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运营管理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477164" y="2595153"/>
            <a:ext cx="6884594" cy="2264230"/>
            <a:chOff x="2477164" y="2168525"/>
            <a:chExt cx="6884594" cy="342246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477164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198313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19462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640611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361758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占位符 5"/>
          <p:cNvSpPr txBox="1"/>
          <p:nvPr/>
        </p:nvSpPr>
        <p:spPr>
          <a:xfrm>
            <a:off x="1029021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活动概述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会议日程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会议目的地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961053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人员分工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活动保障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8" name="文本占位符 5"/>
          <p:cNvSpPr txBox="1"/>
          <p:nvPr/>
        </p:nvSpPr>
        <p:spPr>
          <a:xfrm>
            <a:off x="446162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研讨会会场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自助餐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晚宴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9" name="文本占位符 5"/>
          <p:cNvSpPr txBox="1"/>
          <p:nvPr/>
        </p:nvSpPr>
        <p:spPr>
          <a:xfrm>
            <a:off x="6177930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场地推荐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0" name="文本占位符 5"/>
          <p:cNvSpPr txBox="1"/>
          <p:nvPr/>
        </p:nvSpPr>
        <p:spPr>
          <a:xfrm>
            <a:off x="7894233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制作物料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防疫物资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1" name="文本占位符 5"/>
          <p:cNvSpPr txBox="1"/>
          <p:nvPr/>
        </p:nvSpPr>
        <p:spPr>
          <a:xfrm>
            <a:off x="2745324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酒店介绍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嘉宾接驳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536572" y="4481434"/>
            <a:ext cx="208498" cy="351008"/>
            <a:chOff x="1536572" y="4298555"/>
            <a:chExt cx="208498" cy="351008"/>
          </a:xfrm>
        </p:grpSpPr>
        <p:sp>
          <p:nvSpPr>
            <p:cNvPr id="49" name="箭头: V 形 48"/>
            <p:cNvSpPr/>
            <p:nvPr/>
          </p:nvSpPr>
          <p:spPr>
            <a:xfrm rot="5400000">
              <a:off x="1568813" y="4266314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rot="5400000">
              <a:off x="1568813" y="4369810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rot="5400000">
              <a:off x="1568813" y="4473306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734594" y="1183798"/>
            <a:ext cx="4722812" cy="741363"/>
          </a:xfrm>
          <a:noFill/>
          <a:ln w="3810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CN" altLang="en-US" sz="4000" spc="600" dirty="0">
                <a:latin typeface="方正德赛黑简体 509R" panose="02000000000000000000" pitchFamily="2" charset="-122"/>
                <a:ea typeface="方正德赛黑简体 509R" panose="02000000000000000000" pitchFamily="2" charset="-122"/>
              </a:rPr>
              <a:t>目录</a:t>
            </a:r>
            <a:endParaRPr lang="zh-CN" altLang="en-US" sz="4000" spc="600" dirty="0">
              <a:latin typeface="方正德赛黑简体 509R" panose="02000000000000000000" pitchFamily="2" charset="-122"/>
              <a:ea typeface="方正德赛黑简体 509R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31520" y="1554480"/>
            <a:ext cx="10728960" cy="4378342"/>
            <a:chOff x="740229" y="1371601"/>
            <a:chExt cx="10728960" cy="488550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74022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flipH="1">
              <a:off x="610470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占位符 5"/>
          <p:cNvSpPr txBox="1"/>
          <p:nvPr/>
        </p:nvSpPr>
        <p:spPr>
          <a:xfrm>
            <a:off x="1029020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1/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活动概况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2" name="文本占位符 5"/>
          <p:cNvSpPr txBox="1"/>
          <p:nvPr/>
        </p:nvSpPr>
        <p:spPr>
          <a:xfrm>
            <a:off x="2745323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2/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住宿交通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3" name="文本占位符 5"/>
          <p:cNvSpPr txBox="1"/>
          <p:nvPr/>
        </p:nvSpPr>
        <p:spPr>
          <a:xfrm>
            <a:off x="4461626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3/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会议用餐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4" name="文本占位符 5"/>
          <p:cNvSpPr txBox="1"/>
          <p:nvPr/>
        </p:nvSpPr>
        <p:spPr>
          <a:xfrm>
            <a:off x="6177929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4/</a:t>
            </a:r>
            <a:r>
              <a:rPr lang="zh-CN" altLang="en-US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导师分享</a:t>
            </a:r>
            <a:endParaRPr lang="en-US" altLang="zh-CN" sz="1800" b="1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25" name="文本占位符 5"/>
          <p:cNvSpPr txBox="1"/>
          <p:nvPr/>
        </p:nvSpPr>
        <p:spPr>
          <a:xfrm>
            <a:off x="7894232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5/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物料管理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6" name="文本占位符 5"/>
          <p:cNvSpPr txBox="1"/>
          <p:nvPr/>
        </p:nvSpPr>
        <p:spPr>
          <a:xfrm>
            <a:off x="9610537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6/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运营管理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477164" y="2595153"/>
            <a:ext cx="6884594" cy="2264230"/>
            <a:chOff x="2477164" y="2168525"/>
            <a:chExt cx="6884594" cy="342246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477164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198313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19462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640611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361758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占位符 5"/>
          <p:cNvSpPr txBox="1"/>
          <p:nvPr/>
        </p:nvSpPr>
        <p:spPr>
          <a:xfrm>
            <a:off x="1029021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活动概述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会议日程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会议目的地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961053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人员分工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活动保障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8" name="文本占位符 5"/>
          <p:cNvSpPr txBox="1"/>
          <p:nvPr/>
        </p:nvSpPr>
        <p:spPr>
          <a:xfrm>
            <a:off x="446162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研讨会会场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自助餐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晚宴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9" name="文本占位符 5"/>
          <p:cNvSpPr txBox="1"/>
          <p:nvPr/>
        </p:nvSpPr>
        <p:spPr>
          <a:xfrm>
            <a:off x="6177930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场地推荐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40" name="文本占位符 5"/>
          <p:cNvSpPr txBox="1"/>
          <p:nvPr/>
        </p:nvSpPr>
        <p:spPr>
          <a:xfrm>
            <a:off x="7894233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制作物料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防疫物资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1" name="文本占位符 5"/>
          <p:cNvSpPr txBox="1"/>
          <p:nvPr/>
        </p:nvSpPr>
        <p:spPr>
          <a:xfrm>
            <a:off x="2745324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酒店介绍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嘉宾接驳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963956" y="4481434"/>
            <a:ext cx="208498" cy="351008"/>
            <a:chOff x="1536572" y="4298555"/>
            <a:chExt cx="208498" cy="351008"/>
          </a:xfrm>
        </p:grpSpPr>
        <p:sp>
          <p:nvSpPr>
            <p:cNvPr id="49" name="箭头: V 形 48"/>
            <p:cNvSpPr/>
            <p:nvPr/>
          </p:nvSpPr>
          <p:spPr>
            <a:xfrm rot="5400000">
              <a:off x="1568813" y="4266314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rot="5400000">
              <a:off x="1568813" y="4369810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rot="5400000">
              <a:off x="1568813" y="4473306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导师培训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 rot="16200000">
            <a:off x="956799" y="1031878"/>
            <a:ext cx="4319587" cy="4722808"/>
            <a:chOff x="623973" y="1371601"/>
            <a:chExt cx="10845213" cy="4885510"/>
          </a:xfrm>
        </p:grpSpPr>
        <p:sp>
          <p:nvSpPr>
            <p:cNvPr id="8" name="任意多边形: 形状 7"/>
            <p:cNvSpPr/>
            <p:nvPr/>
          </p:nvSpPr>
          <p:spPr>
            <a:xfrm>
              <a:off x="623973" y="1371603"/>
              <a:ext cx="4173065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任意多边形: 形状 8"/>
            <p:cNvSpPr/>
            <p:nvPr/>
          </p:nvSpPr>
          <p:spPr>
            <a:xfrm flipH="1">
              <a:off x="7296124" y="1371601"/>
              <a:ext cx="4173062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占位符 5"/>
          <p:cNvSpPr txBox="1"/>
          <p:nvPr/>
        </p:nvSpPr>
        <p:spPr>
          <a:xfrm>
            <a:off x="514012" y="2636006"/>
            <a:ext cx="482349" cy="151455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spc="300" dirty="0">
                <a:cs typeface="方正德赛黑简体 504L" panose="02000000000000000000" pitchFamily="2" charset="-122"/>
              </a:rPr>
              <a:t>TEAROOM</a:t>
            </a:r>
            <a:endParaRPr lang="en-US" altLang="zh-CN" sz="1400" spc="300" dirty="0">
              <a:cs typeface="方正德赛黑简体 504L" panose="020000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9403" y="1743820"/>
            <a:ext cx="2406601" cy="687421"/>
            <a:chOff x="1258111" y="1927292"/>
            <a:chExt cx="2406601" cy="687421"/>
          </a:xfrm>
        </p:grpSpPr>
        <p:sp>
          <p:nvSpPr>
            <p:cNvPr id="4" name="椭圆 3"/>
            <p:cNvSpPr/>
            <p:nvPr/>
          </p:nvSpPr>
          <p:spPr>
            <a:xfrm>
              <a:off x="1258111" y="1927292"/>
              <a:ext cx="687421" cy="687421"/>
            </a:xfrm>
            <a:prstGeom prst="ellipse">
              <a:avLst/>
            </a:prstGeom>
            <a:noFill/>
            <a:ln w="19050">
              <a:solidFill>
                <a:srgbClr val="0028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苏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117701" y="1927292"/>
              <a:ext cx="687421" cy="687421"/>
            </a:xfrm>
            <a:prstGeom prst="ellipse">
              <a:avLst/>
            </a:prstGeom>
            <a:noFill/>
            <a:ln w="19050">
              <a:solidFill>
                <a:srgbClr val="0028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show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977291" y="1927292"/>
              <a:ext cx="687421" cy="687421"/>
            </a:xfrm>
            <a:prstGeom prst="ellipse">
              <a:avLst/>
            </a:prstGeom>
            <a:noFill/>
            <a:ln w="19050">
              <a:solidFill>
                <a:srgbClr val="0028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言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地址：琼海博鳌东屿岛远洋大道1号 ，近博鳌东方文化院。…"/>
          <p:cNvSpPr txBox="1"/>
          <p:nvPr/>
        </p:nvSpPr>
        <p:spPr>
          <a:xfrm>
            <a:off x="1154773" y="2523994"/>
            <a:ext cx="4164810" cy="1233645"/>
          </a:xfrm>
          <a:prstGeom prst="rect">
            <a:avLst/>
          </a:prstGeom>
          <a:ln w="3175">
            <a:miter lim="400000"/>
          </a:ln>
        </p:spPr>
        <p:txBody>
          <a:bodyPr lIns="26789" tIns="26789" rIns="26789" bIns="26789" anchor="ctr"/>
          <a:lstStyle/>
          <a:p>
            <a:pPr algn="just">
              <a:lnSpc>
                <a:spcPct val="150000"/>
              </a:lnSpc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茶楼名称：苏</a:t>
            </a:r>
            <a:r>
              <a:rPr lang="en-US" altLang="zh-CN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show·</a:t>
            </a:r>
            <a:r>
              <a:rPr lang="zh-CN" altLang="en-US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言茶</a:t>
            </a:r>
            <a:endParaRPr lang="en-US" altLang="zh-CN" sz="14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algn="just">
              <a:lnSpc>
                <a:spcPct val="150000"/>
              </a:lnSpc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地址：苏州工业园区园区金鸡湖李公堤</a:t>
            </a:r>
            <a:r>
              <a:rPr lang="en-US" altLang="zh-CN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2</a:t>
            </a:r>
            <a:r>
              <a:rPr lang="zh-CN" altLang="en-US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期</a:t>
            </a:r>
            <a:r>
              <a:rPr lang="en-US" altLang="zh-CN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B</a:t>
            </a:r>
            <a:r>
              <a:rPr lang="zh-CN" altLang="en-US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区</a:t>
            </a:r>
            <a:endParaRPr lang="en-US" altLang="zh-CN" sz="14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algn="just">
              <a:lnSpc>
                <a:spcPct val="150000"/>
              </a:lnSpc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服务：提供投影仪音响设备，简单茶点</a:t>
            </a:r>
            <a:endParaRPr lang="en-US" altLang="zh-CN" sz="14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algn="just">
              <a:lnSpc>
                <a:spcPct val="150000"/>
              </a:lnSpc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位于金鸡湖边，沿途风景优美</a:t>
            </a:r>
            <a:endParaRPr lang="zh-CN" altLang="en-US" sz="14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477995" y="2431241"/>
            <a:ext cx="0" cy="1577010"/>
          </a:xfrm>
          <a:prstGeom prst="line">
            <a:avLst/>
          </a:prstGeom>
          <a:ln w="76200">
            <a:solidFill>
              <a:srgbClr val="E6C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868173" y="1743820"/>
            <a:ext cx="687421" cy="687421"/>
          </a:xfrm>
          <a:prstGeom prst="ellipse">
            <a:avLst/>
          </a:prstGeom>
          <a:noFill/>
          <a:ln w="19050">
            <a:solidFill>
              <a:srgbClr val="00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茶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737226" y="1233488"/>
            <a:ext cx="5759449" cy="431958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135382" y="1698261"/>
            <a:ext cx="2229419" cy="508635"/>
            <a:chOff x="4880293" y="4850800"/>
            <a:chExt cx="2229419" cy="508635"/>
          </a:xfrm>
        </p:grpSpPr>
        <p:sp>
          <p:nvSpPr>
            <p:cNvPr id="21" name="文本框 20"/>
            <p:cNvSpPr txBox="1"/>
            <p:nvPr/>
          </p:nvSpPr>
          <p:spPr>
            <a:xfrm>
              <a:off x="5103987" y="5013458"/>
              <a:ext cx="20057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88000" rIns="72000">
              <a:spAutoFit/>
            </a:bodyPr>
            <a:lstStyle/>
            <a:p>
              <a:pPr algn="ctr"/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苏州中茵皇冠假日酒店</a:t>
              </a:r>
              <a:endPara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</p:txBody>
        </p:sp>
        <p:pic>
          <p:nvPicPr>
            <p:cNvPr id="22" name="图形 3" descr="校舍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880293" y="4850800"/>
              <a:ext cx="508635" cy="508635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998987" y="4068261"/>
            <a:ext cx="1598613" cy="508635"/>
            <a:chOff x="4880293" y="4850800"/>
            <a:chExt cx="1598613" cy="508635"/>
          </a:xfrm>
        </p:grpSpPr>
        <p:sp>
          <p:nvSpPr>
            <p:cNvPr id="24" name="文本框 23"/>
            <p:cNvSpPr txBox="1"/>
            <p:nvPr/>
          </p:nvSpPr>
          <p:spPr>
            <a:xfrm>
              <a:off x="5103987" y="5013458"/>
              <a:ext cx="13749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288000" rIns="72000">
              <a:spAutoFit/>
            </a:bodyPr>
            <a:lstStyle/>
            <a:p>
              <a:pPr algn="ctr"/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苏</a:t>
              </a:r>
              <a:r>
                <a:rPr lang="en-US" altLang="zh-CN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show·</a:t>
              </a:r>
              <a:r>
                <a:rPr lang="zh-CN" altLang="en-US" sz="1200" dirty="0">
                  <a:latin typeface="方正德赛黑简体 504L" panose="02000000000000000000" pitchFamily="2" charset="-122"/>
                  <a:ea typeface="方正德赛黑简体 504L" panose="02000000000000000000" pitchFamily="2" charset="-122"/>
                </a:rPr>
                <a:t>言茶</a:t>
              </a:r>
              <a:endPara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endParaRPr>
            </a:p>
          </p:txBody>
        </p:sp>
        <p:pic>
          <p:nvPicPr>
            <p:cNvPr id="25" name="图形 3" descr="校舍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880293" y="4850800"/>
              <a:ext cx="508635" cy="508635"/>
            </a:xfrm>
            <a:prstGeom prst="rect">
              <a:avLst/>
            </a:prstGeom>
          </p:spPr>
        </p:pic>
      </p:grpSp>
      <p:sp>
        <p:nvSpPr>
          <p:cNvPr id="18" name="任意多边形: 形状 17"/>
          <p:cNvSpPr/>
          <p:nvPr/>
        </p:nvSpPr>
        <p:spPr>
          <a:xfrm>
            <a:off x="6811247" y="2152800"/>
            <a:ext cx="1267153" cy="2382883"/>
          </a:xfrm>
          <a:custGeom>
            <a:avLst/>
            <a:gdLst>
              <a:gd name="connsiteX0" fmla="*/ 381553 w 1267153"/>
              <a:gd name="connsiteY0" fmla="*/ 0 h 2382883"/>
              <a:gd name="connsiteX1" fmla="*/ 165553 w 1267153"/>
              <a:gd name="connsiteY1" fmla="*/ 187200 h 2382883"/>
              <a:gd name="connsiteX2" fmla="*/ 215953 w 1267153"/>
              <a:gd name="connsiteY2" fmla="*/ 568800 h 2382883"/>
              <a:gd name="connsiteX3" fmla="*/ 165553 w 1267153"/>
              <a:gd name="connsiteY3" fmla="*/ 1152000 h 2382883"/>
              <a:gd name="connsiteX4" fmla="*/ 57553 w 1267153"/>
              <a:gd name="connsiteY4" fmla="*/ 1965600 h 2382883"/>
              <a:gd name="connsiteX5" fmla="*/ 71953 w 1267153"/>
              <a:gd name="connsiteY5" fmla="*/ 2368800 h 2382883"/>
              <a:gd name="connsiteX6" fmla="*/ 921553 w 1267153"/>
              <a:gd name="connsiteY6" fmla="*/ 2289600 h 2382883"/>
              <a:gd name="connsiteX7" fmla="*/ 1267153 w 1267153"/>
              <a:gd name="connsiteY7" fmla="*/ 2275200 h 238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7153" h="2382883">
                <a:moveTo>
                  <a:pt x="381553" y="0"/>
                </a:moveTo>
                <a:cubicBezTo>
                  <a:pt x="287353" y="46200"/>
                  <a:pt x="193153" y="92400"/>
                  <a:pt x="165553" y="187200"/>
                </a:cubicBezTo>
                <a:cubicBezTo>
                  <a:pt x="137953" y="282000"/>
                  <a:pt x="215953" y="408000"/>
                  <a:pt x="215953" y="568800"/>
                </a:cubicBezTo>
                <a:cubicBezTo>
                  <a:pt x="215953" y="729600"/>
                  <a:pt x="191953" y="919200"/>
                  <a:pt x="165553" y="1152000"/>
                </a:cubicBezTo>
                <a:cubicBezTo>
                  <a:pt x="139153" y="1384800"/>
                  <a:pt x="73153" y="1762800"/>
                  <a:pt x="57553" y="1965600"/>
                </a:cubicBezTo>
                <a:cubicBezTo>
                  <a:pt x="41953" y="2168400"/>
                  <a:pt x="-72047" y="2314800"/>
                  <a:pt x="71953" y="2368800"/>
                </a:cubicBezTo>
                <a:cubicBezTo>
                  <a:pt x="215953" y="2422800"/>
                  <a:pt x="722353" y="2305200"/>
                  <a:pt x="921553" y="2289600"/>
                </a:cubicBezTo>
                <a:cubicBezTo>
                  <a:pt x="1120753" y="2274000"/>
                  <a:pt x="1267153" y="2275200"/>
                  <a:pt x="1267153" y="2275200"/>
                </a:cubicBezTo>
              </a:path>
            </a:pathLst>
          </a:custGeom>
          <a:noFill/>
          <a:ln w="38100">
            <a:solidFill>
              <a:srgbClr val="00A5E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719168" y="2941573"/>
            <a:ext cx="1228122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>
            <a:spAutoFit/>
          </a:bodyPr>
          <a:lstStyle/>
          <a:p>
            <a:pPr algn="ctr"/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距离</a:t>
            </a:r>
            <a:r>
              <a:rPr lang="en-US" altLang="zh-CN" sz="1400" dirty="0">
                <a:solidFill>
                  <a:srgbClr val="00A5E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3.5</a:t>
            </a:r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公里</a:t>
            </a:r>
            <a:endParaRPr lang="en-US" altLang="zh-CN" sz="1200" dirty="0"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  <a:p>
            <a:pPr algn="ctr"/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乘车</a:t>
            </a:r>
            <a:r>
              <a:rPr lang="en-US" altLang="zh-CN" sz="1400" dirty="0">
                <a:solidFill>
                  <a:srgbClr val="00A5E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10</a:t>
            </a:r>
            <a:r>
              <a:rPr lang="en-US" altLang="zh-CN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min</a:t>
            </a:r>
            <a:endParaRPr lang="zh-CN" altLang="en-US" sz="1200" dirty="0">
              <a:latin typeface="方正德赛黑简体 504L" panose="02000000000000000000" pitchFamily="2" charset="-122"/>
              <a:ea typeface="方正德赛黑简体 504L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1718" y="3962405"/>
            <a:ext cx="5674666" cy="1896237"/>
            <a:chOff x="851249" y="3110026"/>
            <a:chExt cx="7110928" cy="237617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406713" y="3110026"/>
              <a:ext cx="3555464" cy="237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851249" y="3110026"/>
              <a:ext cx="3555464" cy="237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734594" y="1183798"/>
            <a:ext cx="4722812" cy="741363"/>
          </a:xfrm>
          <a:noFill/>
          <a:ln w="3810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CN" altLang="en-US" sz="4000" spc="600" dirty="0">
                <a:latin typeface="方正德赛黑简体 509R" panose="02000000000000000000" pitchFamily="2" charset="-122"/>
                <a:ea typeface="方正德赛黑简体 509R" panose="02000000000000000000" pitchFamily="2" charset="-122"/>
              </a:rPr>
              <a:t>目录</a:t>
            </a:r>
            <a:endParaRPr lang="zh-CN" altLang="en-US" sz="4000" spc="600" dirty="0">
              <a:latin typeface="方正德赛黑简体 509R" panose="02000000000000000000" pitchFamily="2" charset="-122"/>
              <a:ea typeface="方正德赛黑简体 509R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31520" y="1554480"/>
            <a:ext cx="10728960" cy="4378342"/>
            <a:chOff x="740229" y="1371601"/>
            <a:chExt cx="10728960" cy="488550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74022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flipH="1">
              <a:off x="610470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占位符 5"/>
          <p:cNvSpPr txBox="1"/>
          <p:nvPr/>
        </p:nvSpPr>
        <p:spPr>
          <a:xfrm>
            <a:off x="1029020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1/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活动概况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2" name="文本占位符 5"/>
          <p:cNvSpPr txBox="1"/>
          <p:nvPr/>
        </p:nvSpPr>
        <p:spPr>
          <a:xfrm>
            <a:off x="2745323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2/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住宿交通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3" name="文本占位符 5"/>
          <p:cNvSpPr txBox="1"/>
          <p:nvPr/>
        </p:nvSpPr>
        <p:spPr>
          <a:xfrm>
            <a:off x="4461626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3/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会议用餐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4" name="文本占位符 5"/>
          <p:cNvSpPr txBox="1"/>
          <p:nvPr/>
        </p:nvSpPr>
        <p:spPr>
          <a:xfrm>
            <a:off x="6177929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4/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特色体验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5" name="文本占位符 5"/>
          <p:cNvSpPr txBox="1"/>
          <p:nvPr/>
        </p:nvSpPr>
        <p:spPr>
          <a:xfrm>
            <a:off x="7894232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5/</a:t>
            </a:r>
            <a:r>
              <a:rPr lang="zh-CN" altLang="en-US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物料管理</a:t>
            </a:r>
            <a:endParaRPr lang="en-US" altLang="zh-CN" sz="1800" b="1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26" name="文本占位符 5"/>
          <p:cNvSpPr txBox="1"/>
          <p:nvPr/>
        </p:nvSpPr>
        <p:spPr>
          <a:xfrm>
            <a:off x="9610537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6/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运营管理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477164" y="2595153"/>
            <a:ext cx="6884594" cy="2264230"/>
            <a:chOff x="2477164" y="2168525"/>
            <a:chExt cx="6884594" cy="342246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477164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198313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19462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640611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361758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占位符 5"/>
          <p:cNvSpPr txBox="1"/>
          <p:nvPr/>
        </p:nvSpPr>
        <p:spPr>
          <a:xfrm>
            <a:off x="1029021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活动概述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会议日程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会议目的地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961053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人员分工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活动保障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8" name="文本占位符 5"/>
          <p:cNvSpPr txBox="1"/>
          <p:nvPr/>
        </p:nvSpPr>
        <p:spPr>
          <a:xfrm>
            <a:off x="446162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研讨会会场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自助餐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晚宴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9" name="文本占位符 5"/>
          <p:cNvSpPr txBox="1"/>
          <p:nvPr/>
        </p:nvSpPr>
        <p:spPr>
          <a:xfrm>
            <a:off x="6177930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场地推荐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0" name="文本占位符 5"/>
          <p:cNvSpPr txBox="1"/>
          <p:nvPr/>
        </p:nvSpPr>
        <p:spPr>
          <a:xfrm>
            <a:off x="7894233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制作物料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防疫物资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41" name="文本占位符 5"/>
          <p:cNvSpPr txBox="1"/>
          <p:nvPr/>
        </p:nvSpPr>
        <p:spPr>
          <a:xfrm>
            <a:off x="2745324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酒店介绍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嘉宾接驳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8504364" y="4481434"/>
            <a:ext cx="208498" cy="351008"/>
            <a:chOff x="1536572" y="4298555"/>
            <a:chExt cx="208498" cy="351008"/>
          </a:xfrm>
        </p:grpSpPr>
        <p:sp>
          <p:nvSpPr>
            <p:cNvPr id="49" name="箭头: V 形 48"/>
            <p:cNvSpPr/>
            <p:nvPr/>
          </p:nvSpPr>
          <p:spPr>
            <a:xfrm rot="5400000">
              <a:off x="1568813" y="4266314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rot="5400000">
              <a:off x="1568813" y="4369810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rot="5400000">
              <a:off x="1568813" y="4473306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5186" y="8926"/>
            <a:ext cx="12161627" cy="684014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 KV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设计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物料管理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424991" y="1233422"/>
            <a:ext cx="2366645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</a:rPr>
              <a:t>尺寸</a:t>
            </a:r>
            <a:endParaRPr lang="en-US" altLang="zh-CN" dirty="0">
              <a:solidFill>
                <a:schemeClr val="tx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接机牌 </a:t>
            </a:r>
            <a:r>
              <a:rPr lang="en-US" altLang="zh-CN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450mm*300mm</a:t>
            </a:r>
            <a:endParaRPr lang="en-US" altLang="zh-CN" sz="14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材质：</a:t>
            </a: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7R" panose="02000000000000000000" pitchFamily="2" charset="-122"/>
              </a:rPr>
              <a:t>KT板＋把手</a:t>
            </a:r>
            <a:endParaRPr lang="zh-CN" altLang="en-US" sz="14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7R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25248" y="2419033"/>
            <a:ext cx="4424680" cy="2949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1838" y="1233488"/>
            <a:ext cx="5457825" cy="413893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808733" y="577374"/>
            <a:ext cx="2137410" cy="336867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接机牌</a:t>
            </a:r>
            <a:endParaRPr lang="zh-CN" altLang="en-US" sz="18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物料管理</a:t>
            </a:r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808733" y="577374"/>
            <a:ext cx="2137410" cy="336867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车头牌</a:t>
            </a:r>
            <a:endParaRPr lang="zh-CN" altLang="en-US" sz="18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0274" y="3935155"/>
            <a:ext cx="15051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</a:rPr>
              <a:t>尺寸</a:t>
            </a:r>
            <a:endParaRPr lang="en-US" altLang="zh-CN" dirty="0">
              <a:solidFill>
                <a:schemeClr val="tx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</a:endParaRPr>
          </a:p>
          <a:p>
            <a:pPr fontAlgn="auto"/>
            <a:r>
              <a:rPr lang="zh-CN" altLang="en-US" sz="1400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送站</a:t>
            </a: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车头牌 </a:t>
            </a:r>
            <a:r>
              <a:rPr lang="en-US" altLang="zh-CN" sz="1400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A3 420mm*297mm</a:t>
            </a:r>
            <a:endParaRPr lang="en-US" altLang="zh-CN" sz="14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585" y="3935828"/>
            <a:ext cx="15618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/>
            <a:r>
              <a:rPr lang="zh-CN" altLang="en-US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</a:rPr>
              <a:t>尺寸</a:t>
            </a:r>
            <a:endParaRPr lang="en-US" altLang="zh-CN" dirty="0">
              <a:solidFill>
                <a:schemeClr val="tx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</a:endParaRPr>
          </a:p>
          <a:p>
            <a:pPr algn="r" fontAlgn="auto"/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接机车头牌 </a:t>
            </a:r>
            <a:r>
              <a:rPr lang="en-US" altLang="zh-CN" sz="1400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A3 420mm*297mm</a:t>
            </a:r>
            <a:endParaRPr lang="en-US" altLang="zh-CN" sz="14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08733" y="1270580"/>
            <a:ext cx="3226414" cy="2280974"/>
            <a:chOff x="738205" y="1233488"/>
            <a:chExt cx="4320000" cy="3054106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38205" y="1233488"/>
              <a:ext cx="4320000" cy="30541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矩形 28"/>
            <p:cNvSpPr/>
            <p:nvPr/>
          </p:nvSpPr>
          <p:spPr>
            <a:xfrm>
              <a:off x="773469" y="2176041"/>
              <a:ext cx="4249472" cy="115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spc="600" dirty="0">
                  <a:solidFill>
                    <a:schemeClr val="tx1"/>
                  </a:solidFill>
                  <a:latin typeface="方正德赛黑简体 509R" panose="02000000000000000000" pitchFamily="2" charset="-122"/>
                  <a:ea typeface="方正德赛黑简体 509R" panose="02000000000000000000" pitchFamily="2" charset="-122"/>
                </a:rPr>
                <a:t>苏州中茵</a:t>
              </a:r>
              <a:endParaRPr lang="en-US" altLang="zh-CN" sz="2800" spc="600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 spc="600" dirty="0">
                  <a:solidFill>
                    <a:schemeClr val="tx1"/>
                  </a:solidFill>
                  <a:latin typeface="方正德赛黑简体 509R" panose="02000000000000000000" pitchFamily="2" charset="-122"/>
                  <a:ea typeface="方正德赛黑简体 509R" panose="02000000000000000000" pitchFamily="2" charset="-122"/>
                </a:rPr>
                <a:t>皇冠假日酒店</a:t>
              </a:r>
              <a:endParaRPr lang="zh-CN" altLang="en-US" sz="4000" spc="600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29465" y="1264664"/>
            <a:ext cx="3226414" cy="2280974"/>
            <a:chOff x="738205" y="1233488"/>
            <a:chExt cx="4320000" cy="3054106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38205" y="1233488"/>
              <a:ext cx="4320000" cy="30541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矩形 26"/>
            <p:cNvSpPr/>
            <p:nvPr/>
          </p:nvSpPr>
          <p:spPr>
            <a:xfrm>
              <a:off x="773469" y="2176041"/>
              <a:ext cx="4249472" cy="115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spc="600" dirty="0">
                  <a:solidFill>
                    <a:schemeClr val="tx1"/>
                  </a:solidFill>
                  <a:latin typeface="方正德赛黑简体 509R" panose="02000000000000000000" pitchFamily="2" charset="-122"/>
                  <a:ea typeface="方正德赛黑简体 509R" panose="02000000000000000000" pitchFamily="2" charset="-122"/>
                </a:rPr>
                <a:t>苏州站</a:t>
              </a:r>
              <a:endParaRPr lang="en-US" altLang="zh-CN" sz="2800" spc="600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</a:endParaRPr>
            </a:p>
            <a:p>
              <a:pPr algn="ctr"/>
              <a:r>
                <a:rPr lang="zh-CN" altLang="en-US" sz="2800" spc="600" dirty="0">
                  <a:solidFill>
                    <a:schemeClr val="tx1"/>
                  </a:solidFill>
                  <a:latin typeface="方正德赛黑简体 509R" panose="02000000000000000000" pitchFamily="2" charset="-122"/>
                  <a:ea typeface="方正德赛黑简体 509R" panose="02000000000000000000" pitchFamily="2" charset="-122"/>
                </a:rPr>
                <a:t>苏州园区站</a:t>
              </a:r>
              <a:endParaRPr lang="zh-CN" altLang="en-US" sz="2800" spc="600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29465" y="3619921"/>
            <a:ext cx="3226414" cy="2280974"/>
            <a:chOff x="738205" y="1233488"/>
            <a:chExt cx="4320000" cy="305410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38205" y="1233488"/>
              <a:ext cx="4320000" cy="30541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773469" y="2176041"/>
              <a:ext cx="4249472" cy="115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spc="600" dirty="0">
                  <a:solidFill>
                    <a:schemeClr val="tx1"/>
                  </a:solidFill>
                  <a:latin typeface="方正德赛黑简体 509R" panose="02000000000000000000" pitchFamily="2" charset="-122"/>
                  <a:ea typeface="方正德赛黑简体 509R" panose="02000000000000000000" pitchFamily="2" charset="-122"/>
                </a:rPr>
                <a:t>虹桥机场</a:t>
              </a:r>
              <a:endParaRPr lang="en-US" altLang="zh-CN" sz="2800" spc="600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</a:endParaRPr>
            </a:p>
            <a:p>
              <a:pPr algn="ctr"/>
              <a:r>
                <a:rPr lang="zh-CN" altLang="en-US" sz="2800" spc="600" dirty="0">
                  <a:solidFill>
                    <a:schemeClr val="tx1"/>
                  </a:solidFill>
                  <a:latin typeface="方正德赛黑简体 509R" panose="02000000000000000000" pitchFamily="2" charset="-122"/>
                  <a:ea typeface="方正德赛黑简体 509R" panose="02000000000000000000" pitchFamily="2" charset="-122"/>
                </a:rPr>
                <a:t>虹桥高铁站</a:t>
              </a:r>
              <a:endParaRPr lang="zh-CN" altLang="en-US" sz="2800" spc="600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2321" y="2829857"/>
            <a:ext cx="6840406" cy="3908385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2432403" y="3636665"/>
            <a:ext cx="0" cy="2264230"/>
          </a:xfrm>
          <a:prstGeom prst="line">
            <a:avLst/>
          </a:prstGeom>
          <a:ln w="19050">
            <a:solidFill>
              <a:srgbClr val="B90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432404" y="4736047"/>
            <a:ext cx="1449000" cy="0"/>
          </a:xfrm>
          <a:prstGeom prst="line">
            <a:avLst/>
          </a:prstGeom>
          <a:ln w="19050">
            <a:solidFill>
              <a:srgbClr val="B90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480274" y="4918362"/>
            <a:ext cx="15051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</a:rPr>
              <a:t>尺寸</a:t>
            </a:r>
            <a:endParaRPr lang="en-US" altLang="zh-CN" dirty="0">
              <a:solidFill>
                <a:schemeClr val="tx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</a:endParaRPr>
          </a:p>
          <a:p>
            <a:pPr fontAlgn="auto"/>
            <a:r>
              <a:rPr lang="zh-CN" altLang="en-US" sz="1400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送机</a:t>
            </a: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</a:rPr>
              <a:t>车头牌 </a:t>
            </a:r>
            <a:r>
              <a:rPr lang="en-US" altLang="zh-CN" sz="1400" dirty="0"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A3 420mm*297mm</a:t>
            </a:r>
            <a:endParaRPr lang="en-US" altLang="zh-CN" sz="14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物料管理</a:t>
            </a:r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808733" y="577374"/>
            <a:ext cx="2137410" cy="336867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餐券</a:t>
            </a:r>
            <a:endParaRPr lang="zh-CN" altLang="en-US" sz="18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66763" y="1810002"/>
            <a:ext cx="324104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6763" y="4009678"/>
            <a:ext cx="324104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505777" y="2638042"/>
            <a:ext cx="2366645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+mn-ea"/>
              </a:rPr>
              <a:t>尺寸</a:t>
            </a:r>
            <a:endParaRPr lang="en-US" altLang="zh-CN" dirty="0">
              <a:solidFill>
                <a:schemeClr val="tx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90mm*55mm</a:t>
            </a:r>
            <a:endParaRPr lang="en-US" altLang="zh-CN" sz="14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材质：</a:t>
            </a:r>
            <a:r>
              <a:rPr lang="en-US" altLang="zh-CN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7R" panose="02000000000000000000" pitchFamily="2" charset="-122"/>
              </a:rPr>
              <a:t>300g</a:t>
            </a:r>
            <a:r>
              <a:rPr lang="zh-CN" altLang="en-US" sz="14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7R" panose="02000000000000000000" pitchFamily="2" charset="-122"/>
              </a:rPr>
              <a:t>铜版纸</a:t>
            </a:r>
            <a:endParaRPr lang="zh-CN" altLang="en-US" sz="14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7R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/</a:t>
            </a:r>
            <a:r>
              <a:rPr kumimoji="1" lang="zh-CN" altLang="en-US" dirty="0"/>
              <a:t>物料管理</a:t>
            </a:r>
            <a:endParaRPr kumimoji="1" lang="zh-CN" altLang="en-US" dirty="0"/>
          </a:p>
        </p:txBody>
      </p:sp>
      <p:sp>
        <p:nvSpPr>
          <p:cNvPr id="3" name="标题 1"/>
          <p:cNvSpPr txBox="1"/>
          <p:nvPr/>
        </p:nvSpPr>
        <p:spPr>
          <a:xfrm>
            <a:off x="808733" y="577374"/>
            <a:ext cx="2137410" cy="336867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KV</a:t>
            </a:r>
            <a:r>
              <a:rPr lang="zh-CN" altLang="en-US" sz="1800" dirty="0">
                <a:solidFill>
                  <a:schemeClr val="tx1"/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延展物料</a:t>
            </a:r>
            <a:endParaRPr lang="zh-CN" altLang="en-US" sz="1800" dirty="0">
              <a:solidFill>
                <a:schemeClr val="tx1"/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731837" y="1233487"/>
            <a:ext cx="10764837" cy="4319587"/>
          </a:xfrm>
          <a:prstGeom prst="rect">
            <a:avLst/>
          </a:prstGeom>
          <a:solidFill>
            <a:srgbClr val="E6C896">
              <a:alpha val="6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rPr>
              <a:t>麦标、手卡、席卡、导视牌、电子水牌、欢迎信、横幅等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rPr>
              <a:t>KV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rPr>
              <a:t>延展物料待设计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3"/>
          <p:cNvSpPr/>
          <p:nvPr/>
        </p:nvSpPr>
        <p:spPr>
          <a:xfrm>
            <a:off x="731837" y="1233487"/>
            <a:ext cx="10764837" cy="4319587"/>
          </a:xfrm>
          <a:prstGeom prst="rect">
            <a:avLst/>
          </a:prstGeom>
          <a:solidFill>
            <a:srgbClr val="E6C896">
              <a:alpha val="6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dirty="0">
              <a:solidFill>
                <a:srgbClr val="B90A32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</a:t>
            </a:r>
            <a:r>
              <a:rPr lang="zh-CN" altLang="en-US" dirty="0"/>
              <a:t>防疫物资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731839" y="1233488"/>
            <a:ext cx="10763211" cy="4341123"/>
            <a:chOff x="731838" y="1233488"/>
            <a:chExt cx="10994781" cy="4434522"/>
          </a:xfrm>
        </p:grpSpPr>
        <p:pic>
          <p:nvPicPr>
            <p:cNvPr id="3" name="图片 2" descr="71589991841_.pic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screen"/>
            <a:stretch>
              <a:fillRect/>
            </a:stretch>
          </p:blipFill>
          <p:spPr>
            <a:xfrm>
              <a:off x="2934600" y="1233488"/>
              <a:ext cx="2239010" cy="2239010"/>
            </a:xfrm>
            <a:prstGeom prst="rect">
              <a:avLst/>
            </a:prstGeom>
          </p:spPr>
        </p:pic>
        <p:pic>
          <p:nvPicPr>
            <p:cNvPr id="4" name="图片 3" descr="81589991851_.pi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screen"/>
            <a:stretch>
              <a:fillRect/>
            </a:stretch>
          </p:blipFill>
          <p:spPr>
            <a:xfrm>
              <a:off x="10048318" y="3429000"/>
              <a:ext cx="1678301" cy="22390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screen"/>
            <a:stretch>
              <a:fillRect/>
            </a:stretch>
          </p:blipFill>
          <p:spPr>
            <a:xfrm>
              <a:off x="731838" y="1233488"/>
              <a:ext cx="2239010" cy="2239010"/>
            </a:xfrm>
            <a:prstGeom prst="rect">
              <a:avLst/>
            </a:prstGeom>
          </p:spPr>
        </p:pic>
        <p:pic>
          <p:nvPicPr>
            <p:cNvPr id="8" name="图片 7" descr="97d4bece382520b3719fed271ed1e8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838785" y="3429000"/>
              <a:ext cx="2239010" cy="2239010"/>
            </a:xfrm>
            <a:prstGeom prst="rect">
              <a:avLst/>
            </a:prstGeom>
          </p:spPr>
        </p:pic>
        <p:pic>
          <p:nvPicPr>
            <p:cNvPr id="9" name="图片 8" descr="518c3288421151be6c287187c2400ed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137362" y="1233488"/>
              <a:ext cx="2175166" cy="223901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screen"/>
            <a:stretch>
              <a:fillRect/>
            </a:stretch>
          </p:blipFill>
          <p:spPr>
            <a:xfrm>
              <a:off x="5629251" y="3429000"/>
              <a:ext cx="2239010" cy="223901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734594" y="1183798"/>
            <a:ext cx="4722812" cy="741363"/>
          </a:xfrm>
          <a:noFill/>
          <a:ln w="3810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CN" altLang="en-US" sz="4000" spc="600" dirty="0">
                <a:latin typeface="方正德赛黑简体 509R" panose="02000000000000000000" pitchFamily="2" charset="-122"/>
                <a:ea typeface="方正德赛黑简体 509R" panose="02000000000000000000" pitchFamily="2" charset="-122"/>
              </a:rPr>
              <a:t>目录</a:t>
            </a:r>
            <a:endParaRPr lang="zh-CN" altLang="en-US" sz="4000" spc="600" dirty="0">
              <a:latin typeface="方正德赛黑简体 509R" panose="02000000000000000000" pitchFamily="2" charset="-122"/>
              <a:ea typeface="方正德赛黑简体 509R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31520" y="1554480"/>
            <a:ext cx="10728960" cy="4378342"/>
            <a:chOff x="740229" y="1371601"/>
            <a:chExt cx="10728960" cy="488550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74022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flipH="1">
              <a:off x="610470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占位符 5"/>
          <p:cNvSpPr txBox="1"/>
          <p:nvPr/>
        </p:nvSpPr>
        <p:spPr>
          <a:xfrm>
            <a:off x="1029020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1/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活动概况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2" name="文本占位符 5"/>
          <p:cNvSpPr txBox="1"/>
          <p:nvPr/>
        </p:nvSpPr>
        <p:spPr>
          <a:xfrm>
            <a:off x="2745323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2/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住宿交通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3" name="文本占位符 5"/>
          <p:cNvSpPr txBox="1"/>
          <p:nvPr/>
        </p:nvSpPr>
        <p:spPr>
          <a:xfrm>
            <a:off x="4461626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3/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会议用餐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4" name="文本占位符 5"/>
          <p:cNvSpPr txBox="1"/>
          <p:nvPr/>
        </p:nvSpPr>
        <p:spPr>
          <a:xfrm>
            <a:off x="6177929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4/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特色体验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5" name="文本占位符 5"/>
          <p:cNvSpPr txBox="1"/>
          <p:nvPr/>
        </p:nvSpPr>
        <p:spPr>
          <a:xfrm>
            <a:off x="7894232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5/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物料管理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6" name="文本占位符 5"/>
          <p:cNvSpPr txBox="1"/>
          <p:nvPr/>
        </p:nvSpPr>
        <p:spPr>
          <a:xfrm>
            <a:off x="9610537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6/</a:t>
            </a:r>
            <a:r>
              <a:rPr lang="zh-CN" altLang="en-US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运营管理</a:t>
            </a:r>
            <a:endParaRPr lang="en-US" altLang="zh-CN" sz="1800" b="1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477164" y="2595153"/>
            <a:ext cx="6884594" cy="2264230"/>
            <a:chOff x="2477164" y="2168525"/>
            <a:chExt cx="6884594" cy="342246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477164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198313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19462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640611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361758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占位符 5"/>
          <p:cNvSpPr txBox="1"/>
          <p:nvPr/>
        </p:nvSpPr>
        <p:spPr>
          <a:xfrm>
            <a:off x="1029021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活动概述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会议日程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会议目的地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961053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活动保障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38" name="文本占位符 5"/>
          <p:cNvSpPr txBox="1"/>
          <p:nvPr/>
        </p:nvSpPr>
        <p:spPr>
          <a:xfrm>
            <a:off x="446162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研讨会会场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自助餐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晚宴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9" name="文本占位符 5"/>
          <p:cNvSpPr txBox="1"/>
          <p:nvPr/>
        </p:nvSpPr>
        <p:spPr>
          <a:xfrm>
            <a:off x="6177930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场地推荐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0" name="文本占位符 5"/>
          <p:cNvSpPr txBox="1"/>
          <p:nvPr/>
        </p:nvSpPr>
        <p:spPr>
          <a:xfrm>
            <a:off x="7894233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制作物料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防疫物资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1" name="文本占位符 5"/>
          <p:cNvSpPr txBox="1"/>
          <p:nvPr/>
        </p:nvSpPr>
        <p:spPr>
          <a:xfrm>
            <a:off x="2745324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酒店介绍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嘉宾接驳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324918" y="4481434"/>
            <a:ext cx="208498" cy="351008"/>
            <a:chOff x="1536572" y="4298555"/>
            <a:chExt cx="208498" cy="351008"/>
          </a:xfrm>
        </p:grpSpPr>
        <p:sp>
          <p:nvSpPr>
            <p:cNvPr id="49" name="箭头: V 形 48"/>
            <p:cNvSpPr/>
            <p:nvPr/>
          </p:nvSpPr>
          <p:spPr>
            <a:xfrm rot="5400000">
              <a:off x="1568813" y="4266314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rot="5400000">
              <a:off x="1568813" y="4369810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rot="5400000">
              <a:off x="1568813" y="4473306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项目概述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06070" y="1404218"/>
            <a:ext cx="8228542" cy="894545"/>
            <a:chOff x="731838" y="1239896"/>
            <a:chExt cx="8228542" cy="894545"/>
          </a:xfrm>
        </p:grpSpPr>
        <p:sp>
          <p:nvSpPr>
            <p:cNvPr id="6" name="内容占位符 2"/>
            <p:cNvSpPr txBox="1"/>
            <p:nvPr/>
          </p:nvSpPr>
          <p:spPr>
            <a:xfrm>
              <a:off x="731838" y="1239896"/>
              <a:ext cx="2919436" cy="894545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7R" panose="02000000000000000000" pitchFamily="2" charset="-122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7R" panose="02000000000000000000" pitchFamily="2" charset="-122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7R" panose="02000000000000000000" pitchFamily="2" charset="-122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7R" panose="02000000000000000000" pitchFamily="2" charset="-122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7R" panose="02000000000000000000" pitchFamily="2" charset="-122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/>
                <a:t>活动主题</a:t>
              </a:r>
              <a:endParaRPr lang="en-US" altLang="zh-CN" sz="1800" dirty="0"/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400" dirty="0">
                  <a:sym typeface="+mn-ea"/>
                </a:rPr>
                <a:t>2021</a:t>
              </a:r>
              <a:r>
                <a:rPr lang="zh-CN" altLang="en-US" sz="1400" dirty="0">
                  <a:sym typeface="+mn-ea"/>
                </a:rPr>
                <a:t>别克核心经销商研讨会</a:t>
              </a:r>
              <a:endParaRPr lang="en-US" altLang="zh-CN" sz="1400" dirty="0"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40944" y="1239896"/>
              <a:ext cx="2919436" cy="795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59305" algn="l"/>
                </a:tabLst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活动地点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059305" algn="l"/>
                </a:tabLst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  <a:sym typeface="+mn-ea"/>
                </a:rPr>
                <a:t>江苏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  <a:sym typeface="+mn-ea"/>
                </a:rPr>
                <a:t>·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  <a:sym typeface="+mn-ea"/>
                </a:rPr>
                <a:t>苏州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+mn-cs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86391" y="1239896"/>
              <a:ext cx="2919436" cy="795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活动时间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2021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年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10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月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14-16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+mn-cs"/>
                </a:rPr>
                <a:t>日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+mn-cs"/>
              </a:endParaRPr>
            </a:p>
          </p:txBody>
        </p:sp>
      </p:grpSp>
      <p:sp>
        <p:nvSpPr>
          <p:cNvPr id="70" name="平行四边形 3"/>
          <p:cNvSpPr/>
          <p:nvPr/>
        </p:nvSpPr>
        <p:spPr>
          <a:xfrm>
            <a:off x="0" y="2559683"/>
            <a:ext cx="6810272" cy="2980072"/>
          </a:xfrm>
          <a:prstGeom prst="rect">
            <a:avLst/>
          </a:prstGeom>
          <a:solidFill>
            <a:srgbClr val="E6C89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306070" y="2649957"/>
            <a:ext cx="4899535" cy="2766486"/>
            <a:chOff x="4631832" y="1262995"/>
            <a:chExt cx="6735794" cy="2766486"/>
          </a:xfrm>
        </p:grpSpPr>
        <p:grpSp>
          <p:nvGrpSpPr>
            <p:cNvPr id="35" name="组合 34"/>
            <p:cNvGrpSpPr/>
            <p:nvPr/>
          </p:nvGrpSpPr>
          <p:grpSpPr>
            <a:xfrm>
              <a:off x="4730717" y="1262995"/>
              <a:ext cx="6538025" cy="396240"/>
              <a:chOff x="4742726" y="1240500"/>
              <a:chExt cx="5996909" cy="39624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742726" y="1240500"/>
                <a:ext cx="1607700" cy="396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10</a:t>
                </a:r>
                <a:r>
                  <a:rPr lang="zh-CN" altLang="en-US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月</a:t>
                </a:r>
                <a:r>
                  <a:rPr lang="en-US" altLang="zh-CN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14</a:t>
                </a:r>
                <a:r>
                  <a:rPr lang="zh-CN" altLang="en-US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日</a:t>
                </a:r>
                <a:endParaRPr lang="zh-CN" altLang="en-US" dirty="0">
                  <a:solidFill>
                    <a:srgbClr val="B90A32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937331" y="1240500"/>
                <a:ext cx="1607700" cy="396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10</a:t>
                </a:r>
                <a:r>
                  <a:rPr lang="zh-CN" altLang="en-US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月</a:t>
                </a:r>
                <a:r>
                  <a:rPr lang="en-US" altLang="zh-CN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15</a:t>
                </a:r>
                <a:r>
                  <a:rPr lang="zh-CN" altLang="en-US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日</a:t>
                </a:r>
                <a:endParaRPr lang="zh-CN" altLang="en-US" dirty="0">
                  <a:solidFill>
                    <a:srgbClr val="B90A32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131935" y="1240500"/>
                <a:ext cx="1607700" cy="396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10</a:t>
                </a:r>
                <a:r>
                  <a:rPr lang="zh-CN" altLang="en-US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月</a:t>
                </a:r>
                <a:r>
                  <a:rPr lang="en-US" altLang="zh-CN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16</a:t>
                </a:r>
                <a:r>
                  <a:rPr lang="zh-CN" altLang="en-US" dirty="0">
                    <a:solidFill>
                      <a:srgbClr val="B90A32"/>
                    </a:solidFill>
                    <a:latin typeface="方正德赛黑简体 504L" panose="02000000000000000000" pitchFamily="2" charset="-122"/>
                    <a:ea typeface="方正德赛黑简体 504L" panose="02000000000000000000" pitchFamily="2" charset="-122"/>
                    <a:cs typeface="方正德赛黑简体 504L" panose="02000000000000000000" pitchFamily="2" charset="-122"/>
                  </a:rPr>
                  <a:t>日</a:t>
                </a:r>
                <a:endParaRPr lang="zh-CN" altLang="en-US" dirty="0">
                  <a:solidFill>
                    <a:srgbClr val="B90A32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631832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上午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21055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中午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610278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下午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099500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晚上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024461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上午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513684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中午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002907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下午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492129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晚上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417090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上午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906313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中午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0395536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下午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0884758" y="1956266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晚上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rot="5400000">
              <a:off x="5307616" y="2141231"/>
              <a:ext cx="117780" cy="970412"/>
            </a:xfrm>
            <a:prstGeom prst="chevron">
              <a:avLst>
                <a:gd name="adj" fmla="val 615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rot="5400000">
              <a:off x="10084840" y="2141231"/>
              <a:ext cx="117780" cy="970412"/>
            </a:xfrm>
            <a:prstGeom prst="chevron">
              <a:avLst>
                <a:gd name="adj" fmla="val 615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5114700" y="2950134"/>
              <a:ext cx="482868" cy="503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接机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099500" y="2950134"/>
              <a:ext cx="482868" cy="103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自助晚餐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024461" y="2993397"/>
              <a:ext cx="482868" cy="103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导师培训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7513684" y="2993397"/>
              <a:ext cx="482868" cy="103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自助午餐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002907" y="2993397"/>
              <a:ext cx="482868" cy="103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研讨会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8492129" y="2993397"/>
              <a:ext cx="482868" cy="103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圆桌晚宴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906313" y="2993397"/>
              <a:ext cx="482868" cy="10360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dirty="0">
                  <a:solidFill>
                    <a:schemeClr val="tx1"/>
                  </a:solidFill>
                  <a:latin typeface="方正德赛黑简体 504L" panose="02000000000000000000" pitchFamily="2" charset="-122"/>
                  <a:ea typeface="方正德赛黑简体 504L" panose="02000000000000000000" pitchFamily="2" charset="-122"/>
                  <a:cs typeface="方正德赛黑简体 504L" panose="02000000000000000000" pitchFamily="2" charset="-122"/>
                </a:rPr>
                <a:t>送机</a:t>
              </a:r>
              <a:endParaRPr lang="zh-CN" altLang="en-US" sz="1400" dirty="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6817671" y="1437354"/>
              <a:ext cx="0" cy="2262308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9227134" y="1435432"/>
              <a:ext cx="0" cy="2264230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5358074" y="2559683"/>
            <a:ext cx="6833926" cy="29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平行四边形 3"/>
          <p:cNvSpPr/>
          <p:nvPr/>
        </p:nvSpPr>
        <p:spPr>
          <a:xfrm>
            <a:off x="731837" y="1233487"/>
            <a:ext cx="10764837" cy="4319587"/>
          </a:xfrm>
          <a:prstGeom prst="rect">
            <a:avLst/>
          </a:prstGeom>
          <a:solidFill>
            <a:srgbClr val="E6C896">
              <a:alpha val="6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dirty="0">
              <a:solidFill>
                <a:srgbClr val="B90A32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突发情况应对</a:t>
            </a:r>
            <a:endParaRPr lang="zh-CN" altLang="en-US" dirty="0"/>
          </a:p>
        </p:txBody>
      </p:sp>
      <p:grpSp>
        <p:nvGrpSpPr>
          <p:cNvPr id="3" name="组合 48"/>
          <p:cNvGrpSpPr/>
          <p:nvPr/>
        </p:nvGrpSpPr>
        <p:grpSpPr>
          <a:xfrm>
            <a:off x="889841" y="2042858"/>
            <a:ext cx="1154403" cy="644861"/>
            <a:chOff x="90931" y="0"/>
            <a:chExt cx="2308803" cy="1289720"/>
          </a:xfrm>
        </p:grpSpPr>
        <p:sp>
          <p:nvSpPr>
            <p:cNvPr id="4" name="MH_Other_1"/>
            <p:cNvSpPr/>
            <p:nvPr/>
          </p:nvSpPr>
          <p:spPr>
            <a:xfrm>
              <a:off x="90931" y="0"/>
              <a:ext cx="1019075" cy="1"/>
            </a:xfrm>
            <a:prstGeom prst="line">
              <a:avLst/>
            </a:prstGeom>
            <a:noFill/>
            <a:ln w="50800" cap="flat">
              <a:solidFill>
                <a:srgbClr val="D5D5D5"/>
              </a:solidFill>
              <a:prstDash val="solid"/>
              <a:miter lim="800000"/>
              <a:headEnd type="oval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5" name="MH_Other_3"/>
            <p:cNvSpPr/>
            <p:nvPr/>
          </p:nvSpPr>
          <p:spPr>
            <a:xfrm rot="10800000" flipH="1">
              <a:off x="1089812" y="0"/>
              <a:ext cx="1309924" cy="128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6" name="组合 51"/>
          <p:cNvGrpSpPr/>
          <p:nvPr/>
        </p:nvGrpSpPr>
        <p:grpSpPr>
          <a:xfrm>
            <a:off x="5934670" y="1397994"/>
            <a:ext cx="1953351" cy="1289728"/>
            <a:chOff x="0" y="1"/>
            <a:chExt cx="3906700" cy="2579455"/>
          </a:xfrm>
        </p:grpSpPr>
        <p:sp>
          <p:nvSpPr>
            <p:cNvPr id="7" name="MH_Other_6"/>
            <p:cNvSpPr/>
            <p:nvPr/>
          </p:nvSpPr>
          <p:spPr>
            <a:xfrm flipH="1">
              <a:off x="-1" y="1"/>
              <a:ext cx="1309929" cy="128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8" name="MH_Other_8"/>
            <p:cNvSpPr/>
            <p:nvPr/>
          </p:nvSpPr>
          <p:spPr>
            <a:xfrm>
              <a:off x="1289728" y="1289728"/>
              <a:ext cx="1321469" cy="1"/>
            </a:xfrm>
            <a:prstGeom prst="line">
              <a:avLst/>
            </a:prstGeom>
            <a:noFill/>
            <a:ln w="50800" cap="flat">
              <a:solidFill>
                <a:srgbClr val="D5D5D5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9" name="MH_Other_10"/>
            <p:cNvSpPr/>
            <p:nvPr/>
          </p:nvSpPr>
          <p:spPr>
            <a:xfrm rot="10800000" flipH="1">
              <a:off x="2596772" y="1289728"/>
              <a:ext cx="1309929" cy="128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10" name="组合 55"/>
          <p:cNvGrpSpPr/>
          <p:nvPr/>
        </p:nvGrpSpPr>
        <p:grpSpPr>
          <a:xfrm>
            <a:off x="9763890" y="1288361"/>
            <a:ext cx="1446181" cy="806080"/>
            <a:chOff x="0" y="0"/>
            <a:chExt cx="2892360" cy="1612158"/>
          </a:xfrm>
        </p:grpSpPr>
        <p:sp>
          <p:nvSpPr>
            <p:cNvPr id="11" name="MH_Other_9"/>
            <p:cNvSpPr/>
            <p:nvPr/>
          </p:nvSpPr>
          <p:spPr>
            <a:xfrm flipH="1">
              <a:off x="0" y="-1"/>
              <a:ext cx="1637409" cy="1612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12" name="MH_Other_11"/>
            <p:cNvSpPr/>
            <p:nvPr/>
          </p:nvSpPr>
          <p:spPr>
            <a:xfrm>
              <a:off x="1612162" y="1612158"/>
              <a:ext cx="1280199" cy="1"/>
            </a:xfrm>
            <a:prstGeom prst="line">
              <a:avLst/>
            </a:prstGeom>
            <a:noFill/>
            <a:ln w="50800" cap="flat">
              <a:solidFill>
                <a:srgbClr val="D5D5D5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13" name="组合 58"/>
          <p:cNvGrpSpPr/>
          <p:nvPr/>
        </p:nvGrpSpPr>
        <p:grpSpPr>
          <a:xfrm>
            <a:off x="2083114" y="1397994"/>
            <a:ext cx="1949023" cy="1289728"/>
            <a:chOff x="0" y="1"/>
            <a:chExt cx="3898044" cy="2579455"/>
          </a:xfrm>
        </p:grpSpPr>
        <p:sp>
          <p:nvSpPr>
            <p:cNvPr id="14" name="MH_Other_2"/>
            <p:cNvSpPr/>
            <p:nvPr/>
          </p:nvSpPr>
          <p:spPr>
            <a:xfrm flipH="1">
              <a:off x="-1" y="1"/>
              <a:ext cx="1309929" cy="128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15" name="MH_Other_5"/>
            <p:cNvSpPr/>
            <p:nvPr/>
          </p:nvSpPr>
          <p:spPr>
            <a:xfrm rot="10800000" flipH="1">
              <a:off x="2588116" y="1289728"/>
              <a:ext cx="1309928" cy="128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16" name="MH_Other_12"/>
            <p:cNvSpPr/>
            <p:nvPr/>
          </p:nvSpPr>
          <p:spPr>
            <a:xfrm>
              <a:off x="1286845" y="1289728"/>
              <a:ext cx="1324353" cy="1"/>
            </a:xfrm>
            <a:prstGeom prst="line">
              <a:avLst/>
            </a:prstGeom>
            <a:noFill/>
            <a:ln w="50800" cap="flat">
              <a:solidFill>
                <a:srgbClr val="D5D5D5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17" name="组合 62"/>
          <p:cNvGrpSpPr/>
          <p:nvPr/>
        </p:nvGrpSpPr>
        <p:grpSpPr>
          <a:xfrm>
            <a:off x="3977702" y="1397994"/>
            <a:ext cx="1946139" cy="1289728"/>
            <a:chOff x="0" y="1"/>
            <a:chExt cx="3892276" cy="2579455"/>
          </a:xfrm>
        </p:grpSpPr>
        <p:sp>
          <p:nvSpPr>
            <p:cNvPr id="18" name="MH_Other_4"/>
            <p:cNvSpPr/>
            <p:nvPr/>
          </p:nvSpPr>
          <p:spPr>
            <a:xfrm flipH="1">
              <a:off x="-1" y="1"/>
              <a:ext cx="1309929" cy="128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19" name="MH_Other_7"/>
            <p:cNvSpPr/>
            <p:nvPr/>
          </p:nvSpPr>
          <p:spPr>
            <a:xfrm rot="10800000" flipH="1">
              <a:off x="2582348" y="1289728"/>
              <a:ext cx="1309928" cy="128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0" name="MH_Other_13"/>
            <p:cNvSpPr/>
            <p:nvPr/>
          </p:nvSpPr>
          <p:spPr>
            <a:xfrm>
              <a:off x="1286846" y="1289728"/>
              <a:ext cx="1321471" cy="1"/>
            </a:xfrm>
            <a:prstGeom prst="line">
              <a:avLst/>
            </a:prstGeom>
            <a:noFill/>
            <a:ln w="50800" cap="flat">
              <a:solidFill>
                <a:srgbClr val="D5D5D5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sp>
        <p:nvSpPr>
          <p:cNvPr id="21" name="Rectangle 5"/>
          <p:cNvSpPr txBox="1"/>
          <p:nvPr/>
        </p:nvSpPr>
        <p:spPr>
          <a:xfrm>
            <a:off x="1192530" y="2857913"/>
            <a:ext cx="1819910" cy="276987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在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酒店</a:t>
            </a:r>
            <a:r>
              <a:rPr kumimoji="0" lang="en-US" alt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/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机场</a:t>
            </a:r>
            <a:r>
              <a:rPr kumimoji="0" lang="en-US" alt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/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火车站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内发现可疑人员或可疑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物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品时，迅速联系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负责人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，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同时向总控进行情况报告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可疑人员：发现当事人后，进行监视行动，如有问题进行警告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可疑物品：根据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专项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负责人的判断，将其撤去丢弃或由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总控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联系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酒店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请其应对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必要时候，让来宾以及工作人员避难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</a:t>
            </a:r>
            <a:endParaRPr kumimoji="0" lang="zh-CN" altLang="en-US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grpSp>
        <p:nvGrpSpPr>
          <p:cNvPr id="22" name="组合 67"/>
          <p:cNvGrpSpPr/>
          <p:nvPr/>
        </p:nvGrpSpPr>
        <p:grpSpPr>
          <a:xfrm>
            <a:off x="7888020" y="1428694"/>
            <a:ext cx="1946139" cy="1289729"/>
            <a:chOff x="0" y="1"/>
            <a:chExt cx="3892276" cy="2579455"/>
          </a:xfrm>
        </p:grpSpPr>
        <p:sp>
          <p:nvSpPr>
            <p:cNvPr id="23" name="MH_Other_4"/>
            <p:cNvSpPr/>
            <p:nvPr/>
          </p:nvSpPr>
          <p:spPr>
            <a:xfrm flipH="1">
              <a:off x="-1" y="1"/>
              <a:ext cx="1309929" cy="128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4" name="MH_Other_7"/>
            <p:cNvSpPr/>
            <p:nvPr/>
          </p:nvSpPr>
          <p:spPr>
            <a:xfrm rot="10800000" flipH="1">
              <a:off x="2582348" y="1289728"/>
              <a:ext cx="1309928" cy="128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21512"/>
                  </a:moveTo>
                  <a:cubicBezTo>
                    <a:pt x="0" y="15748"/>
                    <a:pt x="2287" y="10225"/>
                    <a:pt x="6347" y="6181"/>
                  </a:cubicBezTo>
                  <a:cubicBezTo>
                    <a:pt x="10408" y="2138"/>
                    <a:pt x="15903" y="-88"/>
                    <a:pt x="21600" y="3"/>
                  </a:cubicBezTo>
                </a:path>
              </a:pathLst>
            </a:custGeom>
            <a:noFill/>
            <a:ln w="50800" cap="flat">
              <a:solidFill>
                <a:srgbClr val="D5D5D5"/>
              </a:solidFill>
              <a:prstDash val="solid"/>
              <a:round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4800" b="0">
                  <a:latin typeface="Microsoft JhengHei UI" panose="020B0604030504040204" charset="-120"/>
                  <a:ea typeface="Microsoft JhengHei UI" panose="020B0604030504040204" charset="-120"/>
                  <a:cs typeface="Microsoft JhengHei UI" panose="020B0604030504040204" charset="-120"/>
                  <a:sym typeface="Microsoft JhengHei UI" panose="020B0604030504040204" charset="-120"/>
                </a:defRPr>
              </a:pPr>
              <a:endParaRPr kumimoji="0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5" name="MH_Other_13"/>
            <p:cNvSpPr/>
            <p:nvPr/>
          </p:nvSpPr>
          <p:spPr>
            <a:xfrm>
              <a:off x="1286846" y="1289728"/>
              <a:ext cx="1321471" cy="1"/>
            </a:xfrm>
            <a:prstGeom prst="line">
              <a:avLst/>
            </a:prstGeom>
            <a:noFill/>
            <a:ln w="50800" cap="flat">
              <a:solidFill>
                <a:srgbClr val="D5D5D5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sp>
        <p:nvSpPr>
          <p:cNvPr id="26" name="Rectangle 5"/>
          <p:cNvSpPr txBox="1"/>
          <p:nvPr/>
        </p:nvSpPr>
        <p:spPr>
          <a:xfrm>
            <a:off x="3143250" y="2849023"/>
            <a:ext cx="1818640" cy="207708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发生损坏展示板、物品或时，由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酒店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负责人或制作负责人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就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地尽快处理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或者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修复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发生打架行为、破坏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活动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、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示威等情况，不要进行抵抗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，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尽量保护自身安全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发生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以上情况者立即向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总控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报告，由组长向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酒店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进行报告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。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27" name="Rectangle 5"/>
          <p:cNvSpPr txBox="1"/>
          <p:nvPr/>
        </p:nvSpPr>
        <p:spPr>
          <a:xfrm>
            <a:off x="5090160" y="2849023"/>
            <a:ext cx="1819275" cy="9232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平静听取投诉内容，迅速引导到投诉应对人员处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发现投诉的时候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，应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迅速</a:t>
            </a:r>
            <a:r>
              <a:rPr kumimoji="0" lang="zh-CN" altLang="en-US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与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投诉应对人员联系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。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28" name="Rectangle 5"/>
          <p:cNvSpPr txBox="1"/>
          <p:nvPr/>
        </p:nvSpPr>
        <p:spPr>
          <a:xfrm>
            <a:off x="7042785" y="2838863"/>
            <a:ext cx="1879600" cy="138493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发生伤病员的时候第一时间联系病员的亲人、同伴、熟人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根据情况由工作人员陪同将伤病员引导到</a:t>
            </a:r>
            <a:r>
              <a:rPr kumimoji="0" lang="zh-CN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酒店</a:t>
            </a: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的医务室内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确认伤病员的症状，将状况报告给总控，听从指示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。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29" name="Rectangle 5"/>
          <p:cNvSpPr txBox="1"/>
          <p:nvPr/>
        </p:nvSpPr>
        <p:spPr>
          <a:xfrm>
            <a:off x="9028430" y="2849023"/>
            <a:ext cx="1819275" cy="69215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marL="342900" indent="-342900" algn="l" defTabSz="1828800">
              <a:lnSpc>
                <a:spcPct val="150000"/>
              </a:lnSpc>
              <a:buSzPct val="100000"/>
              <a:buChar char="●"/>
              <a:defRPr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R="0" lvl="0" algn="l" defTabSz="1828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charset="0"/>
              <a:buChar char="Ø"/>
              <a:defRPr/>
            </a:pPr>
            <a:r>
              <a:rPr kumimoji="0" sz="100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如发现可能招致纠纷的行为，无论多小的事情也要向总控报告</a:t>
            </a:r>
            <a:r>
              <a:rPr kumimoji="0" sz="1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； </a:t>
            </a:r>
            <a:endParaRPr kumimoji="0" sz="10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grpSp>
        <p:nvGrpSpPr>
          <p:cNvPr id="30" name="矩形 75"/>
          <p:cNvGrpSpPr/>
          <p:nvPr/>
        </p:nvGrpSpPr>
        <p:grpSpPr>
          <a:xfrm>
            <a:off x="1193505" y="1826096"/>
            <a:ext cx="1819340" cy="433522"/>
            <a:chOff x="0" y="-1"/>
            <a:chExt cx="3638678" cy="867042"/>
          </a:xfrm>
        </p:grpSpPr>
        <p:sp>
          <p:nvSpPr>
            <p:cNvPr id="31" name="矩形"/>
            <p:cNvSpPr/>
            <p:nvPr/>
          </p:nvSpPr>
          <p:spPr>
            <a:xfrm>
              <a:off x="0" y="-1"/>
              <a:ext cx="3638678" cy="867042"/>
            </a:xfrm>
            <a:prstGeom prst="rect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32" name="可疑人员及物品应对"/>
            <p:cNvSpPr txBox="1"/>
            <p:nvPr/>
          </p:nvSpPr>
          <p:spPr>
            <a:xfrm>
              <a:off x="0" y="125745"/>
              <a:ext cx="3638678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spAutoFit/>
            </a:bodyPr>
            <a:lstStyle>
              <a:lvl1pPr defTabSz="1828800">
                <a:defRPr sz="28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可疑人员及物品应对</a:t>
              </a:r>
              <a:endParaRPr kumimoji="0" sz="14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33" name="矩形 76"/>
          <p:cNvGrpSpPr/>
          <p:nvPr/>
        </p:nvGrpSpPr>
        <p:grpSpPr>
          <a:xfrm>
            <a:off x="3142982" y="1826096"/>
            <a:ext cx="1819340" cy="433522"/>
            <a:chOff x="0" y="-1"/>
            <a:chExt cx="3638678" cy="867042"/>
          </a:xfrm>
        </p:grpSpPr>
        <p:sp>
          <p:nvSpPr>
            <p:cNvPr id="34" name="矩形"/>
            <p:cNvSpPr/>
            <p:nvPr/>
          </p:nvSpPr>
          <p:spPr>
            <a:xfrm>
              <a:off x="0" y="-1"/>
              <a:ext cx="3638678" cy="867042"/>
            </a:xfrm>
            <a:prstGeom prst="rect">
              <a:avLst/>
            </a:prstGeom>
            <a:solidFill>
              <a:srgbClr val="002855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35" name="不法行为应对"/>
            <p:cNvSpPr txBox="1"/>
            <p:nvPr/>
          </p:nvSpPr>
          <p:spPr>
            <a:xfrm>
              <a:off x="0" y="125745"/>
              <a:ext cx="3638678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spAutoFit/>
            </a:bodyPr>
            <a:lstStyle>
              <a:lvl1pPr defTabSz="1828800">
                <a:defRPr sz="28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不法行为应对</a:t>
              </a:r>
              <a:endParaRPr kumimoji="0" sz="14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36" name="矩形 77"/>
          <p:cNvGrpSpPr/>
          <p:nvPr/>
        </p:nvGrpSpPr>
        <p:grpSpPr>
          <a:xfrm>
            <a:off x="5090561" y="1826096"/>
            <a:ext cx="1819340" cy="433522"/>
            <a:chOff x="0" y="-1"/>
            <a:chExt cx="3638678" cy="867042"/>
          </a:xfrm>
        </p:grpSpPr>
        <p:sp>
          <p:nvSpPr>
            <p:cNvPr id="37" name="矩形"/>
            <p:cNvSpPr/>
            <p:nvPr/>
          </p:nvSpPr>
          <p:spPr>
            <a:xfrm>
              <a:off x="0" y="-1"/>
              <a:ext cx="3638678" cy="867042"/>
            </a:xfrm>
            <a:prstGeom prst="rect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38" name="投诉应对"/>
            <p:cNvSpPr txBox="1"/>
            <p:nvPr/>
          </p:nvSpPr>
          <p:spPr>
            <a:xfrm>
              <a:off x="0" y="125745"/>
              <a:ext cx="3638678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spAutoFit/>
            </a:bodyPr>
            <a:lstStyle>
              <a:lvl1pPr defTabSz="1828800">
                <a:defRPr sz="28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投诉应对</a:t>
              </a:r>
              <a:endParaRPr kumimoji="0" sz="14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39" name="矩形 78"/>
          <p:cNvGrpSpPr/>
          <p:nvPr/>
        </p:nvGrpSpPr>
        <p:grpSpPr>
          <a:xfrm>
            <a:off x="7042470" y="1847200"/>
            <a:ext cx="1819340" cy="433522"/>
            <a:chOff x="0" y="-1"/>
            <a:chExt cx="3638678" cy="867042"/>
          </a:xfrm>
        </p:grpSpPr>
        <p:sp>
          <p:nvSpPr>
            <p:cNvPr id="40" name="矩形"/>
            <p:cNvSpPr/>
            <p:nvPr/>
          </p:nvSpPr>
          <p:spPr>
            <a:xfrm>
              <a:off x="0" y="-1"/>
              <a:ext cx="3638678" cy="867042"/>
            </a:xfrm>
            <a:prstGeom prst="rect">
              <a:avLst/>
            </a:prstGeom>
            <a:solidFill>
              <a:srgbClr val="002855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41" name="病员应对"/>
            <p:cNvSpPr txBox="1"/>
            <p:nvPr/>
          </p:nvSpPr>
          <p:spPr>
            <a:xfrm>
              <a:off x="0" y="125745"/>
              <a:ext cx="3638678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spAutoFit/>
            </a:bodyPr>
            <a:lstStyle>
              <a:lvl1pPr defTabSz="1828800">
                <a:defRPr sz="28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病员应对</a:t>
              </a:r>
              <a:endParaRPr kumimoji="0" sz="14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grpSp>
        <p:nvGrpSpPr>
          <p:cNvPr id="42" name="矩形 79"/>
          <p:cNvGrpSpPr/>
          <p:nvPr/>
        </p:nvGrpSpPr>
        <p:grpSpPr>
          <a:xfrm>
            <a:off x="9029292" y="1857359"/>
            <a:ext cx="1819340" cy="433522"/>
            <a:chOff x="0" y="-1"/>
            <a:chExt cx="3638678" cy="867042"/>
          </a:xfrm>
        </p:grpSpPr>
        <p:sp>
          <p:nvSpPr>
            <p:cNvPr id="43" name="矩形"/>
            <p:cNvSpPr/>
            <p:nvPr/>
          </p:nvSpPr>
          <p:spPr>
            <a:xfrm>
              <a:off x="0" y="-1"/>
              <a:ext cx="3638678" cy="867042"/>
            </a:xfrm>
            <a:prstGeom prst="rect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0"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  <a:sym typeface="等线" panose="02010600030101010101" pitchFamily="2" charset="-122"/>
                </a:defRPr>
              </a:pPr>
              <a:endParaRPr kumimoji="0" sz="3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44" name="其他应对"/>
            <p:cNvSpPr txBox="1"/>
            <p:nvPr/>
          </p:nvSpPr>
          <p:spPr>
            <a:xfrm>
              <a:off x="0" y="125745"/>
              <a:ext cx="3638678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spAutoFit/>
            </a:bodyPr>
            <a:lstStyle>
              <a:lvl1pPr defTabSz="1828800">
                <a:defRPr sz="2800" b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德赛黑简体 507R" panose="02000000000000000000" pitchFamily="2" charset="-122"/>
                  <a:ea typeface="方正德赛黑简体 507R" panose="02000000000000000000" pitchFamily="2" charset="-122"/>
                  <a:cs typeface="方正德赛黑简体 504L" panose="02000000000000000000" pitchFamily="2" charset="-122"/>
                  <a:sym typeface="方正德赛黑简体 504L" panose="02000000000000000000" pitchFamily="2" charset="-122"/>
                </a:rPr>
                <a:t>其他应对</a:t>
              </a:r>
              <a:endParaRPr kumimoji="0" sz="140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3"/>
          <p:cNvSpPr/>
          <p:nvPr/>
        </p:nvSpPr>
        <p:spPr>
          <a:xfrm>
            <a:off x="731837" y="1233487"/>
            <a:ext cx="10764837" cy="4319587"/>
          </a:xfrm>
          <a:prstGeom prst="rect">
            <a:avLst/>
          </a:prstGeom>
          <a:solidFill>
            <a:srgbClr val="E6C896">
              <a:alpha val="6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dirty="0">
              <a:solidFill>
                <a:srgbClr val="B90A32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防疫政策</a:t>
            </a:r>
            <a:endParaRPr lang="zh-CN" altLang="en-US" dirty="0"/>
          </a:p>
        </p:txBody>
      </p:sp>
      <p:sp>
        <p:nvSpPr>
          <p:cNvPr id="3" name="标题 12"/>
          <p:cNvSpPr>
            <a:spLocks noGrp="1"/>
          </p:cNvSpPr>
          <p:nvPr/>
        </p:nvSpPr>
        <p:spPr>
          <a:xfrm>
            <a:off x="1052194" y="1650048"/>
            <a:ext cx="5460365" cy="3703617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中高风险地区人员：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          中高风险地区所在城市（直辖市为区）的低风险地区来苏返苏人员，应主动向社区（村）报告，并提供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天内核酸检测阴性证明。对不能提供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7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天内核酸检测阴性证明人员，要专车转运至采样服务点开展采样检测，并在规定地点等候，检测结果阴性方可有序流动。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7R" panose="02000000000000000000" pitchFamily="2" charset="-122"/>
                <a:ea typeface="方正德赛黑简体 507R" panose="02000000000000000000" pitchFamily="2" charset="-122"/>
                <a:cs typeface="方正德赛黑简体 504L" panose="02000000000000000000" pitchFamily="2" charset="-122"/>
                <a:sym typeface="+mn-ea"/>
              </a:rPr>
              <a:t>低风险地区人员：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7R" panose="02000000000000000000" pitchFamily="2" charset="-122"/>
              <a:ea typeface="方正德赛黑简体 507R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持健康通行码“绿码”，体温正常即可自由流动。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低风险等级地区人员持健康通行码“绿码”，在测温正常且做好个人防护的前提下可自由有序流动。如无必要，尽量避免前往中高风险地区。</a:t>
            </a:r>
            <a:endParaRPr 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</p:txBody>
      </p:sp>
      <p:pic>
        <p:nvPicPr>
          <p:cNvPr id="4" name="图片 3" descr="VCG211101778284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690994" y="2097245"/>
            <a:ext cx="4627245" cy="2592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3"/>
          <p:cNvSpPr/>
          <p:nvPr/>
        </p:nvSpPr>
        <p:spPr>
          <a:xfrm>
            <a:off x="731837" y="1233487"/>
            <a:ext cx="10764837" cy="4319587"/>
          </a:xfrm>
          <a:prstGeom prst="rect">
            <a:avLst/>
          </a:prstGeom>
          <a:solidFill>
            <a:srgbClr val="E6C896">
              <a:alpha val="6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dirty="0">
              <a:solidFill>
                <a:srgbClr val="B90A32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43899" y="3384867"/>
            <a:ext cx="3152775" cy="2172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防疫措施</a:t>
            </a:r>
            <a:endParaRPr lang="zh-CN" altLang="en-US" dirty="0"/>
          </a:p>
        </p:txBody>
      </p:sp>
      <p:sp>
        <p:nvSpPr>
          <p:cNvPr id="3" name="išliďe"/>
          <p:cNvSpPr/>
          <p:nvPr/>
        </p:nvSpPr>
        <p:spPr bwMode="auto">
          <a:xfrm>
            <a:off x="731838" y="1948180"/>
            <a:ext cx="8387080" cy="219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40" tIns="121920" rIns="243840" bIns="121920" anchor="t" anchorCtr="0">
            <a:noAutofit/>
          </a:bodyPr>
          <a:lstStyle/>
          <a:p>
            <a:pPr marL="171450" lvl="0" indent="-171450" algn="l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嘉宾需出示健康码绿码，红外测温仪随时监测嘉宾体温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marL="171450" lvl="0" indent="-171450" algn="l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机场大巴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小车，现场签到处、用餐处等准备消毒酒精，以及口罩，以备嘉宾不时之需。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marL="171450" lvl="0" indent="-171450" algn="l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为嘉宾准备防疫包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口罩、消毒酒精、消毒纸巾等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)VIP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嘉宾可直接放置房间。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marL="171450" lvl="0" indent="-171450" algn="l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如嘉宾感到不适，我们将第一时间将嘉宾送往就近就医点。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  <a:p>
            <a:pPr marL="171450" lvl="0" indent="-171450" algn="l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+mn-ea"/>
              </a:rPr>
              <a:t>协助配合酒店及活动场地，确保场地已消毒。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</p:txBody>
      </p:sp>
      <p:pic>
        <p:nvPicPr>
          <p:cNvPr id="4" name="图片 3" descr="VCG41105654365"/>
          <p:cNvPicPr>
            <a:picLocks noChangeAspect="1"/>
          </p:cNvPicPr>
          <p:nvPr/>
        </p:nvPicPr>
        <p:blipFill>
          <a:blip r:embed="rId1" cstate="screen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660446" y="3723798"/>
            <a:ext cx="2519680" cy="1510030"/>
          </a:xfrm>
          <a:prstGeom prst="rect">
            <a:avLst/>
          </a:prstGeom>
        </p:spPr>
      </p:pic>
      <p:pic>
        <p:nvPicPr>
          <p:cNvPr id="5" name="图片 4" descr="VCG419323060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343900" y="1246505"/>
            <a:ext cx="3152775" cy="2172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1" cstate="print"/>
          <a:srcRect l="-3"/>
          <a:stretch>
            <a:fillRect/>
          </a:stretch>
        </p:blipFill>
        <p:spPr>
          <a:xfrm>
            <a:off x="335928" y="318204"/>
            <a:ext cx="11533687" cy="496671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81275" y="5381712"/>
            <a:ext cx="1410725" cy="14762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66875" y="4255135"/>
            <a:ext cx="4613910" cy="14452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8800" spc="60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0" stA="49000" endA="50" endPos="76000" dir="5400000" sy="-100000" algn="bl" rotWithShape="0"/>
                </a:effectLst>
                <a:uFillTx/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</a:rPr>
              <a:t>THANKS</a:t>
            </a:r>
            <a:endParaRPr lang="en-US" altLang="zh-CN" sz="8800" spc="60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reflection blurRad="63500" stA="49000" endA="50" endPos="76000" dir="5400000" sy="-100000" algn="bl" rotWithShape="0"/>
              </a:effectLst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日程规划</a:t>
            </a:r>
            <a:endParaRPr lang="zh-CN" altLang="en-US" dirty="0"/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731837" y="1233487"/>
          <a:ext cx="10764840" cy="431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210"/>
                <a:gridCol w="1739098"/>
                <a:gridCol w="3643322"/>
                <a:gridCol w="2691210"/>
              </a:tblGrid>
              <a:tr h="53994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日期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时间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主题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地点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855"/>
                    </a:solidFill>
                  </a:tcPr>
                </a:tc>
              </a:tr>
              <a:tr h="53994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10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14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日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全天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接机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&amp;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签到入住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</a:tr>
              <a:tr h="539949">
                <a:tc vMerge="1">
                  <a:tcPr>
                    <a:lnT w="6350" cap="flat" cmpd="sng" algn="ctr">
                      <a:solidFill>
                        <a:srgbClr val="002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17:30-20:00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自助晚餐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1F 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圣汐西餐厅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</a:tr>
              <a:tr h="539949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10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15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日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2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9:00-11:00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2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导师分享会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TBD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</a:tr>
              <a:tr h="539949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11:30-13:00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自助午餐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1F 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圣汐西餐厅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</a:tr>
              <a:tr h="539949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13:00-18:00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研讨会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B2F 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皇冠宴会厅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C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</a:tr>
              <a:tr h="539949">
                <a:tc vMerge="1"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18:00-20:00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圆桌晚宴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B2F 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圣托里尼厅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</a:tr>
              <a:tr h="5399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10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16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日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8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全天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方正德赛黑简体 504L" panose="02000000000000000000" pitchFamily="2" charset="-122"/>
                          <a:ea typeface="方正德赛黑简体 504L" panose="02000000000000000000" pitchFamily="2" charset="-122"/>
                        </a:rPr>
                        <a:t>返程</a:t>
                      </a:r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方正德赛黑简体 504L" panose="02000000000000000000" pitchFamily="2" charset="-122"/>
                        <a:ea typeface="方正德赛黑简体 504L" panose="02000000000000000000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C896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62981" y="0"/>
            <a:ext cx="3112096" cy="6858000"/>
          </a:xfrm>
          <a:prstGeom prst="rect">
            <a:avLst/>
          </a:prstGeom>
          <a:solidFill>
            <a:srgbClr val="E6C8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6070" y="1342974"/>
            <a:ext cx="4000459" cy="4172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/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苏州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·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金鸡湖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目的地介绍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06529" y="1214497"/>
            <a:ext cx="7885470" cy="44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485839" y="2269322"/>
            <a:ext cx="2940480" cy="23193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         金鸡湖，位于江苏省苏州市老城区东北部、苏州工业园区中部，拥有八大景观：水幕电影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·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音乐喷泉、水上摩天轮、水墨长堤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·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李公堤、湖滨大道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·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圆融雕塑、月光码头、桃花岛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·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玲珑岛、春到湖畔、金鸡湖大桥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·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</a:rPr>
              <a:t>瀑布。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533094" y="2433484"/>
            <a:ext cx="0" cy="2201358"/>
          </a:xfrm>
          <a:prstGeom prst="line">
            <a:avLst/>
          </a:prstGeom>
          <a:ln w="19050">
            <a:solidFill>
              <a:srgbClr val="B90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734594" y="1183798"/>
            <a:ext cx="4722812" cy="741363"/>
          </a:xfrm>
          <a:noFill/>
          <a:ln w="3810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CN" altLang="en-US" sz="4000" spc="600" dirty="0">
                <a:latin typeface="方正德赛黑简体 509R" panose="02000000000000000000" pitchFamily="2" charset="-122"/>
                <a:ea typeface="方正德赛黑简体 509R" panose="02000000000000000000" pitchFamily="2" charset="-122"/>
              </a:rPr>
              <a:t>目录</a:t>
            </a:r>
            <a:endParaRPr lang="zh-CN" altLang="en-US" sz="4000" spc="600" dirty="0">
              <a:latin typeface="方正德赛黑简体 509R" panose="02000000000000000000" pitchFamily="2" charset="-122"/>
              <a:ea typeface="方正德赛黑简体 509R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31520" y="1554480"/>
            <a:ext cx="10728960" cy="4378342"/>
            <a:chOff x="740229" y="1371601"/>
            <a:chExt cx="10728960" cy="4885508"/>
          </a:xfrm>
        </p:grpSpPr>
        <p:sp>
          <p:nvSpPr>
            <p:cNvPr id="18" name="任意多边形: 形状 17"/>
            <p:cNvSpPr/>
            <p:nvPr/>
          </p:nvSpPr>
          <p:spPr>
            <a:xfrm>
              <a:off x="74022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flipH="1">
              <a:off x="6104709" y="1371601"/>
              <a:ext cx="5364480" cy="4885508"/>
            </a:xfrm>
            <a:custGeom>
              <a:avLst/>
              <a:gdLst>
                <a:gd name="connsiteX0" fmla="*/ 4467497 w 5364480"/>
                <a:gd name="connsiteY0" fmla="*/ 0 h 4885508"/>
                <a:gd name="connsiteX1" fmla="*/ 0 w 5364480"/>
                <a:gd name="connsiteY1" fmla="*/ 0 h 4885508"/>
                <a:gd name="connsiteX2" fmla="*/ 0 w 5364480"/>
                <a:gd name="connsiteY2" fmla="*/ 4885508 h 4885508"/>
                <a:gd name="connsiteX3" fmla="*/ 5364480 w 5364480"/>
                <a:gd name="connsiteY3" fmla="*/ 4885508 h 488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64480" h="4885508">
                  <a:moveTo>
                    <a:pt x="4467497" y="0"/>
                  </a:moveTo>
                  <a:lnTo>
                    <a:pt x="0" y="0"/>
                  </a:lnTo>
                  <a:lnTo>
                    <a:pt x="0" y="4885508"/>
                  </a:lnTo>
                  <a:lnTo>
                    <a:pt x="5364480" y="4885508"/>
                  </a:lnTo>
                </a:path>
              </a:pathLst>
            </a:custGeom>
            <a:noFill/>
            <a:ln w="76200">
              <a:solidFill>
                <a:srgbClr val="E6C8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占位符 5"/>
          <p:cNvSpPr txBox="1"/>
          <p:nvPr/>
        </p:nvSpPr>
        <p:spPr>
          <a:xfrm>
            <a:off x="1029020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1/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活动概况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2" name="文本占位符 5"/>
          <p:cNvSpPr txBox="1"/>
          <p:nvPr/>
        </p:nvSpPr>
        <p:spPr>
          <a:xfrm>
            <a:off x="2745323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2/</a:t>
            </a:r>
            <a:r>
              <a:rPr lang="zh-CN" altLang="en-US" sz="1800" b="1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住宿交通</a:t>
            </a:r>
            <a:endParaRPr lang="en-US" altLang="zh-CN" sz="1800" b="1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sp>
        <p:nvSpPr>
          <p:cNvPr id="23" name="文本占位符 5"/>
          <p:cNvSpPr txBox="1"/>
          <p:nvPr/>
        </p:nvSpPr>
        <p:spPr>
          <a:xfrm>
            <a:off x="4461626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3/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会议用餐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4" name="文本占位符 5"/>
          <p:cNvSpPr txBox="1"/>
          <p:nvPr/>
        </p:nvSpPr>
        <p:spPr>
          <a:xfrm>
            <a:off x="6177929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4/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特色体验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5" name="文本占位符 5"/>
          <p:cNvSpPr txBox="1"/>
          <p:nvPr/>
        </p:nvSpPr>
        <p:spPr>
          <a:xfrm>
            <a:off x="7894232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5/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物料管理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sp>
        <p:nvSpPr>
          <p:cNvPr id="26" name="文本占位符 5"/>
          <p:cNvSpPr txBox="1"/>
          <p:nvPr/>
        </p:nvSpPr>
        <p:spPr>
          <a:xfrm>
            <a:off x="9610537" y="2527060"/>
            <a:ext cx="1428762" cy="4278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cs typeface="方正德赛黑简体 504L" panose="02000000000000000000" pitchFamily="2" charset="-122"/>
              </a:rPr>
              <a:t>6/</a:t>
            </a:r>
            <a:r>
              <a:rPr lang="zh-CN" altLang="en-US" sz="1800" dirty="0">
                <a:cs typeface="方正德赛黑简体 504L" panose="02000000000000000000" pitchFamily="2" charset="-122"/>
              </a:rPr>
              <a:t>运营管理</a:t>
            </a:r>
            <a:endParaRPr lang="en-US" altLang="zh-CN" sz="1800" dirty="0">
              <a:cs typeface="方正德赛黑简体 504L" panose="020000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477164" y="2595153"/>
            <a:ext cx="6884594" cy="2264230"/>
            <a:chOff x="2477164" y="2168525"/>
            <a:chExt cx="6884594" cy="342246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477164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198313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919462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640611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361758" y="2168525"/>
              <a:ext cx="0" cy="3422469"/>
            </a:xfrm>
            <a:prstGeom prst="line">
              <a:avLst/>
            </a:prstGeom>
            <a:ln w="19050">
              <a:solidFill>
                <a:srgbClr val="B90A3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占位符 5"/>
          <p:cNvSpPr txBox="1"/>
          <p:nvPr/>
        </p:nvSpPr>
        <p:spPr>
          <a:xfrm>
            <a:off x="1029021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活动概述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会议日程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会议目的地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7" name="文本占位符 5"/>
          <p:cNvSpPr txBox="1"/>
          <p:nvPr/>
        </p:nvSpPr>
        <p:spPr>
          <a:xfrm>
            <a:off x="961053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人员分工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活动保障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8" name="文本占位符 5"/>
          <p:cNvSpPr txBox="1"/>
          <p:nvPr/>
        </p:nvSpPr>
        <p:spPr>
          <a:xfrm>
            <a:off x="4461627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研讨会会场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自助餐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晚宴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39" name="文本占位符 5"/>
          <p:cNvSpPr txBox="1"/>
          <p:nvPr/>
        </p:nvSpPr>
        <p:spPr>
          <a:xfrm>
            <a:off x="6177930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场地推荐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0" name="文本占位符 5"/>
          <p:cNvSpPr txBox="1"/>
          <p:nvPr/>
        </p:nvSpPr>
        <p:spPr>
          <a:xfrm>
            <a:off x="7894233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制作物料</a:t>
            </a:r>
            <a:endParaRPr lang="en-US" altLang="zh-CN" sz="1400" dirty="0"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cs typeface="方正德赛黑简体 504L" panose="02000000000000000000" pitchFamily="2" charset="-122"/>
              </a:rPr>
              <a:t>防疫物资</a:t>
            </a:r>
            <a:endParaRPr lang="en-US" altLang="zh-CN" sz="1400" dirty="0">
              <a:cs typeface="方正德赛黑简体 504L" panose="02000000000000000000" pitchFamily="2" charset="-122"/>
            </a:endParaRPr>
          </a:p>
        </p:txBody>
      </p:sp>
      <p:sp>
        <p:nvSpPr>
          <p:cNvPr id="41" name="文本占位符 5"/>
          <p:cNvSpPr txBox="1"/>
          <p:nvPr/>
        </p:nvSpPr>
        <p:spPr>
          <a:xfrm>
            <a:off x="2745324" y="3325611"/>
            <a:ext cx="1070572" cy="2607211"/>
          </a:xfrm>
          <a:prstGeom prst="rect">
            <a:avLst/>
          </a:prstGeom>
        </p:spPr>
        <p:txBody>
          <a:bodyPr vert="eaVert" lIns="0" tIns="0" rIns="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酒店介绍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90A32"/>
                </a:solidFill>
                <a:cs typeface="方正德赛黑简体 504L" panose="02000000000000000000" pitchFamily="2" charset="-122"/>
              </a:rPr>
              <a:t>嘉宾接驳</a:t>
            </a:r>
            <a:endParaRPr lang="en-US" altLang="zh-CN" sz="1400" dirty="0">
              <a:solidFill>
                <a:srgbClr val="B90A32"/>
              </a:solidFill>
              <a:cs typeface="方正德赛黑简体 504L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343983" y="4481434"/>
            <a:ext cx="208498" cy="351008"/>
            <a:chOff x="1536572" y="4298555"/>
            <a:chExt cx="208498" cy="351008"/>
          </a:xfrm>
        </p:grpSpPr>
        <p:sp>
          <p:nvSpPr>
            <p:cNvPr id="49" name="箭头: V 形 48"/>
            <p:cNvSpPr/>
            <p:nvPr/>
          </p:nvSpPr>
          <p:spPr>
            <a:xfrm rot="5400000">
              <a:off x="1568813" y="4266314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rot="5400000">
              <a:off x="1568813" y="4369810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rot="5400000">
              <a:off x="1568813" y="4473306"/>
              <a:ext cx="144016" cy="208498"/>
            </a:xfrm>
            <a:prstGeom prst="chevron">
              <a:avLst>
                <a:gd name="adj" fmla="val 61574"/>
              </a:avLst>
            </a:prstGeom>
            <a:solidFill>
              <a:srgbClr val="C00000"/>
            </a:solidFill>
            <a:ln>
              <a:solidFill>
                <a:srgbClr val="B90A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668457" y="0"/>
            <a:ext cx="3112096" cy="6858000"/>
          </a:xfrm>
          <a:prstGeom prst="rect">
            <a:avLst/>
          </a:prstGeom>
          <a:solidFill>
            <a:srgbClr val="E6C89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31744" y="1273073"/>
            <a:ext cx="5387204" cy="4172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t"/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苏州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·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中茵皇冠假日酒店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酒店介绍</a:t>
            </a:r>
            <a:endParaRPr lang="zh-CN" altLang="en-US" dirty="0"/>
          </a:p>
        </p:txBody>
      </p:sp>
      <p:sp>
        <p:nvSpPr>
          <p:cNvPr id="17" name="object 8"/>
          <p:cNvSpPr txBox="1"/>
          <p:nvPr/>
        </p:nvSpPr>
        <p:spPr>
          <a:xfrm>
            <a:off x="844548" y="1790095"/>
            <a:ext cx="10451531" cy="72367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700" marR="4728845" fontAlgn="auto">
              <a:lnSpc>
                <a:spcPct val="150000"/>
              </a:lnSpc>
              <a:spcBef>
                <a:spcPts val="95"/>
              </a:spcBef>
            </a:pPr>
            <a:r>
              <a:rPr lang="zh-CN" altLang="en-US" dirty="0">
                <a:latin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苏州中茵皇冠假日酒店</a:t>
            </a:r>
            <a:endParaRPr lang="en-US" altLang="zh-CN" dirty="0">
              <a:latin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12700" marR="4728845" fontAlgn="auto">
              <a:lnSpc>
                <a:spcPct val="150000"/>
              </a:lnSpc>
              <a:spcBef>
                <a:spcPts val="95"/>
              </a:spcBef>
            </a:pPr>
            <a:r>
              <a:rPr lang="zh-CN" altLang="en-US" sz="1400" dirty="0">
                <a:latin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江苏，苏州，吴中区，金鸡湖畔星港街</a:t>
            </a:r>
            <a:r>
              <a:rPr lang="en-US" altLang="zh-CN" sz="1400" dirty="0">
                <a:latin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168</a:t>
            </a:r>
            <a:r>
              <a:rPr lang="zh-CN" altLang="en-US" sz="1400" dirty="0">
                <a:latin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号</a:t>
            </a:r>
            <a:endParaRPr lang="zh-CN" sz="1400" spc="-5" dirty="0">
              <a:solidFill>
                <a:schemeClr val="tx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+mn-ea"/>
            </a:endParaRPr>
          </a:p>
        </p:txBody>
      </p:sp>
      <p:sp>
        <p:nvSpPr>
          <p:cNvPr id="18" name="地址：琼海博鳌东屿岛远洋大道1号 ，近博鳌东方文化院。…"/>
          <p:cNvSpPr txBox="1"/>
          <p:nvPr/>
        </p:nvSpPr>
        <p:spPr>
          <a:xfrm>
            <a:off x="844548" y="2619759"/>
            <a:ext cx="3931920" cy="2334165"/>
          </a:xfrm>
          <a:prstGeom prst="rect">
            <a:avLst/>
          </a:prstGeom>
          <a:ln w="3175">
            <a:miter lim="400000"/>
          </a:ln>
        </p:spPr>
        <p:txBody>
          <a:bodyPr lIns="26789" tIns="26789" rIns="26789" bIns="26789" anchor="ctr"/>
          <a:lstStyle/>
          <a:p>
            <a:pPr defTabSz="914400"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开业时间： 20</a:t>
            </a:r>
            <a:r>
              <a:rPr 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09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年开业 </a:t>
            </a:r>
            <a:r>
              <a:rPr 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2019</a:t>
            </a:r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年装修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 </a:t>
            </a:r>
            <a:endParaRPr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defTabSz="914400"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总房间数：</a:t>
            </a:r>
            <a:r>
              <a:rPr lang="en-US" altLang="zh-CN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388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间</a:t>
            </a:r>
            <a:endParaRPr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defTabSz="914400"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defTabSz="914400"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sz="1200" dirty="0" err="1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可提供房间数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：</a:t>
            </a:r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大床</a:t>
            </a:r>
            <a:r>
              <a:rPr lang="en-US" altLang="zh-CN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50</a:t>
            </a:r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间</a:t>
            </a:r>
            <a:endParaRPr lang="zh-CN" altLang="en-US"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defTabSz="914400"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sz="1200" dirty="0" err="1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距离</a:t>
            </a:r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苏南硕放机场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：</a:t>
            </a:r>
            <a:r>
              <a:rPr 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41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公里，约</a:t>
            </a:r>
            <a:r>
              <a:rPr 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54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分钟</a:t>
            </a:r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车</a:t>
            </a:r>
            <a:r>
              <a:rPr sz="1200" dirty="0" err="1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程</a:t>
            </a:r>
            <a:endParaRPr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defTabSz="914400"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defTabSz="914400"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sz="1200" dirty="0" err="1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距离</a:t>
            </a:r>
            <a:r>
              <a:rPr lang="zh-CN" alt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嘉兴南站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：</a:t>
            </a:r>
            <a:r>
              <a:rPr 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11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公里 ，约</a:t>
            </a:r>
            <a:r>
              <a:rPr lang="en-US"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25</a:t>
            </a:r>
            <a:r>
              <a:rPr sz="1200"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分钟车程</a:t>
            </a:r>
            <a:endParaRPr lang="en-US" sz="1200" dirty="0"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18948" y="1465868"/>
            <a:ext cx="5777727" cy="3851818"/>
          </a:xfrm>
          <a:prstGeom prst="rect">
            <a:avLst/>
          </a:prstGeom>
        </p:spPr>
      </p:pic>
      <p:grpSp>
        <p:nvGrpSpPr>
          <p:cNvPr id="20" name="成组"/>
          <p:cNvGrpSpPr/>
          <p:nvPr/>
        </p:nvGrpSpPr>
        <p:grpSpPr>
          <a:xfrm flipH="1">
            <a:off x="851342" y="2577389"/>
            <a:ext cx="1135921" cy="198940"/>
            <a:chOff x="12391" y="0"/>
            <a:chExt cx="2615179" cy="458009"/>
          </a:xfrm>
          <a:solidFill>
            <a:schemeClr val="accent2"/>
          </a:solidFill>
        </p:grpSpPr>
        <p:sp>
          <p:nvSpPr>
            <p:cNvPr id="21" name="星形"/>
            <p:cNvSpPr/>
            <p:nvPr/>
          </p:nvSpPr>
          <p:spPr>
            <a:xfrm>
              <a:off x="12391" y="0"/>
              <a:ext cx="481581" cy="45801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pFill/>
            <a:ln w="3175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2" name="星形"/>
            <p:cNvSpPr/>
            <p:nvPr/>
          </p:nvSpPr>
          <p:spPr>
            <a:xfrm>
              <a:off x="545791" y="0"/>
              <a:ext cx="481581" cy="45801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pFill/>
            <a:ln w="3175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3" name="星形"/>
            <p:cNvSpPr/>
            <p:nvPr/>
          </p:nvSpPr>
          <p:spPr>
            <a:xfrm>
              <a:off x="1079191" y="0"/>
              <a:ext cx="481581" cy="45801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pFill/>
            <a:ln w="3175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4" name="星形"/>
            <p:cNvSpPr/>
            <p:nvPr/>
          </p:nvSpPr>
          <p:spPr>
            <a:xfrm>
              <a:off x="1612591" y="0"/>
              <a:ext cx="481581" cy="45801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pFill/>
            <a:ln w="3175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  <p:sp>
          <p:nvSpPr>
            <p:cNvPr id="25" name="星形"/>
            <p:cNvSpPr/>
            <p:nvPr/>
          </p:nvSpPr>
          <p:spPr>
            <a:xfrm>
              <a:off x="2145991" y="0"/>
              <a:ext cx="481581" cy="458010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grpFill/>
            <a:ln w="3175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4498714" y="1952992"/>
            <a:ext cx="0" cy="2649716"/>
          </a:xfrm>
          <a:prstGeom prst="line">
            <a:avLst/>
          </a:prstGeom>
          <a:ln w="19050">
            <a:solidFill>
              <a:srgbClr val="B90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818550" y="1233489"/>
            <a:ext cx="5678125" cy="25524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8550" y="3785937"/>
            <a:ext cx="5678125" cy="1767138"/>
          </a:xfrm>
          <a:prstGeom prst="rect">
            <a:avLst/>
          </a:prstGeom>
          <a:solidFill>
            <a:srgbClr val="002855">
              <a:alpha val="70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2000" dirty="0">
                <a:solidFill>
                  <a:schemeClr val="bg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大堂签到处</a:t>
            </a:r>
            <a:endParaRPr lang="en-US" altLang="zh-CN" sz="2000" dirty="0">
              <a:solidFill>
                <a:schemeClr val="bg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lang="en-US" altLang="zh-CN" sz="2000" dirty="0">
              <a:solidFill>
                <a:schemeClr val="bg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搭建签到背景板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4m</a:t>
            </a: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*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3mH</a:t>
            </a:r>
            <a:endParaRPr lang="en-US" altLang="zh-CN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签到入住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887454" y="3850105"/>
            <a:ext cx="5550567" cy="1644934"/>
          </a:xfrm>
          <a:prstGeom prst="rect">
            <a:avLst/>
          </a:prstGeom>
          <a:noFill/>
          <a:ln w="9525" cmpd="sng">
            <a:solidFill>
              <a:srgbClr val="E6C89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8910" y="4172665"/>
            <a:ext cx="287482" cy="28748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34963" y="1233488"/>
            <a:ext cx="5483587" cy="4319587"/>
            <a:chOff x="334963" y="1233488"/>
            <a:chExt cx="5483587" cy="431958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34963" y="1233488"/>
              <a:ext cx="5483587" cy="4319587"/>
            </a:xfrm>
            <a:prstGeom prst="rect">
              <a:avLst/>
            </a:prstGeom>
          </p:spPr>
        </p:pic>
        <p:sp>
          <p:nvSpPr>
            <p:cNvPr id="9" name="任意多边形: 形状 8"/>
            <p:cNvSpPr/>
            <p:nvPr/>
          </p:nvSpPr>
          <p:spPr>
            <a:xfrm>
              <a:off x="2060894" y="3227604"/>
              <a:ext cx="970547" cy="802105"/>
            </a:xfrm>
            <a:custGeom>
              <a:avLst/>
              <a:gdLst>
                <a:gd name="connsiteX0" fmla="*/ 0 w 970547"/>
                <a:gd name="connsiteY0" fmla="*/ 24063 h 802105"/>
                <a:gd name="connsiteX1" fmla="*/ 40105 w 970547"/>
                <a:gd name="connsiteY1" fmla="*/ 802105 h 802105"/>
                <a:gd name="connsiteX2" fmla="*/ 970547 w 970547"/>
                <a:gd name="connsiteY2" fmla="*/ 697832 h 802105"/>
                <a:gd name="connsiteX3" fmla="*/ 930442 w 970547"/>
                <a:gd name="connsiteY3" fmla="*/ 0 h 802105"/>
                <a:gd name="connsiteX4" fmla="*/ 0 w 970547"/>
                <a:gd name="connsiteY4" fmla="*/ 24063 h 80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47" h="802105">
                  <a:moveTo>
                    <a:pt x="0" y="24063"/>
                  </a:moveTo>
                  <a:lnTo>
                    <a:pt x="40105" y="802105"/>
                  </a:lnTo>
                  <a:lnTo>
                    <a:pt x="970547" y="697832"/>
                  </a:lnTo>
                  <a:lnTo>
                    <a:pt x="930442" y="0"/>
                  </a:lnTo>
                  <a:lnTo>
                    <a:pt x="0" y="24063"/>
                  </a:ln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/  </a:t>
            </a:r>
            <a:r>
              <a:rPr lang="zh-CN" altLang="en-US" dirty="0"/>
              <a:t>酒店房间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6096000" y="1233488"/>
            <a:ext cx="4933204" cy="4933204"/>
            <a:chOff x="7258796" y="962398"/>
            <a:chExt cx="4933204" cy="49332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7258796" y="962398"/>
              <a:ext cx="4933204" cy="2466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258796" y="3429000"/>
              <a:ext cx="4933204" cy="2466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766763" y="1540296"/>
            <a:ext cx="5329237" cy="4319588"/>
          </a:xfrm>
          <a:prstGeom prst="rect">
            <a:avLst/>
          </a:prstGeom>
          <a:solidFill>
            <a:srgbClr val="002855">
              <a:alpha val="70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2000" dirty="0">
                <a:solidFill>
                  <a:schemeClr val="bg1"/>
                </a:solidFill>
                <a:latin typeface="方正德赛黑简体 509R" panose="02000000000000000000" pitchFamily="2" charset="-122"/>
                <a:ea typeface="方正德赛黑简体 509R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皇冠豪华房</a:t>
            </a:r>
            <a:endParaRPr lang="en-US" altLang="zh-CN" sz="2000" dirty="0">
              <a:solidFill>
                <a:schemeClr val="bg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lang="en-US" altLang="zh-CN" sz="2000" dirty="0">
              <a:solidFill>
                <a:schemeClr val="bg1"/>
              </a:solidFill>
              <a:latin typeface="方正德赛黑简体 509R" panose="02000000000000000000" pitchFamily="2" charset="-122"/>
              <a:ea typeface="方正德赛黑简体 509R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大床房</a:t>
            </a:r>
            <a:endParaRPr lang="en-US" altLang="zh-CN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45</a:t>
            </a: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平方米</a:t>
            </a:r>
            <a:endParaRPr lang="en-US" altLang="zh-CN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可提供</a:t>
            </a:r>
            <a:r>
              <a:rPr lang="en-US" altLang="zh-CN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50</a:t>
            </a:r>
            <a:r>
              <a:rPr lang="zh-CN" altLang="en-US" sz="1400" dirty="0">
                <a:solidFill>
                  <a:schemeClr val="bg1"/>
                </a:solidFill>
                <a:latin typeface="方正德赛黑简体 504L" panose="02000000000000000000" pitchFamily="2" charset="-122"/>
                <a:ea typeface="方正德赛黑简体 504L" panose="02000000000000000000" pitchFamily="2" charset="-122"/>
                <a:cs typeface="方正德赛黑简体 504L" panose="02000000000000000000" pitchFamily="2" charset="-122"/>
                <a:sym typeface="方正德赛黑简体 504L" panose="02000000000000000000" pitchFamily="2" charset="-122"/>
              </a:rPr>
              <a:t>间</a:t>
            </a:r>
            <a:endParaRPr lang="en-US" altLang="zh-CN" sz="1400" dirty="0">
              <a:solidFill>
                <a:schemeClr val="bg1"/>
              </a:solidFill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800" b="0">
                <a:latin typeface="凯迪拉克汉仪俊黑50简" panose="00020600040101010101" charset="-122"/>
                <a:ea typeface="凯迪拉克汉仪俊黑50简" panose="00020600040101010101" charset="-122"/>
                <a:cs typeface="凯迪拉克汉仪俊黑50简" panose="00020600040101010101" charset="-122"/>
                <a:sym typeface="凯迪拉克汉仪俊黑50简" panose="00020600040101010101" charset="-122"/>
              </a:defRPr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德赛黑简体 504L" panose="02000000000000000000" pitchFamily="2" charset="-122"/>
              <a:ea typeface="方正德赛黑简体 504L" panose="02000000000000000000" pitchFamily="2" charset="-122"/>
              <a:cs typeface="方正德赛黑简体 504L" panose="02000000000000000000" pitchFamily="2" charset="-122"/>
              <a:sym typeface="方正德赛黑简体 504L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3902,&quot;width&quot;:3902}"/>
</p:tagLst>
</file>

<file path=ppt/tags/tag2.xml><?xml version="1.0" encoding="utf-8"?>
<p:tagLst xmlns:p="http://schemas.openxmlformats.org/presentationml/2006/main">
  <p:tag name="KSO_WM_UNIT_PLACING_PICTURE_USER_VIEWPORT" val="{&quot;height&quot;:3941,&quot;width&quot;:2955}"/>
</p:tagLst>
</file>

<file path=ppt/tags/tag3.xml><?xml version="1.0" encoding="utf-8"?>
<p:tagLst xmlns:p="http://schemas.openxmlformats.org/presentationml/2006/main">
  <p:tag name="KSO_WM_UNIT_PLACING_PICTURE_USER_VIEWPORT" val="{&quot;height&quot;:4079,&quot;width&quot;:4079}"/>
</p:tagLst>
</file>

<file path=ppt/tags/tag4.xml><?xml version="1.0" encoding="utf-8"?>
<p:tagLst xmlns:p="http://schemas.openxmlformats.org/presentationml/2006/main">
  <p:tag name="KSO_WM_UNIT_PLACING_PICTURE_USER_VIEWPORT" val="{&quot;height&quot;:4247,&quot;width&quot;:4247}"/>
</p:tagLst>
</file>

<file path=ppt/tags/tag5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方正德赛黑简体 507R"/>
        <a:ea typeface=""/>
        <a:cs typeface=""/>
        <a:font script="Jpan" typeface="游ゴシック Light"/>
        <a:font script="Hang" typeface="맑은 고딕"/>
        <a:font script="Hans" typeface="方正德赛黑简体 507R"/>
        <a:font script="Hant" typeface="新細明體"/>
        <a:font script="Arab" typeface="方正德赛黑简体 507R"/>
        <a:font script="Hebr" typeface="方正德赛黑简体 507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方正德赛黑简体 507R"/>
        <a:font script="Uigh" typeface="Microsoft Uighur"/>
        <a:font script="Geor" typeface="Sylfaen"/>
      </a:majorFont>
      <a:minorFont>
        <a:latin typeface="方正德赛黑简体 507R"/>
        <a:ea typeface=""/>
        <a:cs typeface=""/>
        <a:font script="Jpan" typeface="游ゴシック"/>
        <a:font script="Hang" typeface="맑은 고딕"/>
        <a:font script="Hans" typeface="方正德赛黑简体 507R"/>
        <a:font script="Hant" typeface="新細明體"/>
        <a:font script="Arab" typeface="方正德赛黑简体 507R"/>
        <a:font script="Hebr" typeface="方正德赛黑简体 507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方正德赛黑简体 507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方正德赛黑简体 507R"/>
        <a:ea typeface=""/>
        <a:cs typeface=""/>
        <a:font script="Jpan" typeface="游ゴシック Light"/>
        <a:font script="Hang" typeface="맑은 고딕"/>
        <a:font script="Hans" typeface="方正德赛黑简体 507R"/>
        <a:font script="Hant" typeface="新細明體"/>
        <a:font script="Arab" typeface="方正德赛黑简体 507R"/>
        <a:font script="Hebr" typeface="方正德赛黑简体 507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方正德赛黑简体 507R"/>
        <a:font script="Uigh" typeface="Microsoft Uighur"/>
        <a:font script="Geor" typeface="Sylfaen"/>
      </a:majorFont>
      <a:minorFont>
        <a:latin typeface="方正德赛黑简体 507R"/>
        <a:ea typeface=""/>
        <a:cs typeface=""/>
        <a:font script="Jpan" typeface="游ゴシック"/>
        <a:font script="Hang" typeface="맑은 고딕"/>
        <a:font script="Hans" typeface="方正德赛黑简体 507R"/>
        <a:font script="Hant" typeface="新細明體"/>
        <a:font script="Arab" typeface="方正德赛黑简体 507R"/>
        <a:font script="Hebr" typeface="方正德赛黑简体 507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方正德赛黑简体 507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方正德赛黑简体 507R"/>
        <a:font script="Hant" typeface="新細明體"/>
        <a:font script="Arab" typeface="方正德赛黑简体 507R"/>
        <a:font script="Hebr" typeface="方正德赛黑简体 507R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方正德赛黑简体 507R"/>
        <a:font script="Uigh" typeface="Microsoft Uighur"/>
        <a:font script="Geor" typeface="Sylfaen"/>
      </a:majorFont>
      <a:minorFont>
        <a:latin typeface="方正德赛黑简体 507R"/>
        <a:ea typeface=""/>
        <a:cs typeface=""/>
        <a:font script="Jpan" typeface="ＭＳ Ｐゴシック"/>
        <a:font script="Hang" typeface="맑은 고딕"/>
        <a:font script="Hans" typeface="方正德赛黑简体 507R"/>
        <a:font script="Hant" typeface="新細明體"/>
        <a:font script="Arab" typeface="方正德赛黑简体 507R"/>
        <a:font script="Hebr" typeface="方正德赛黑简体 507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方正德赛黑简体 507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2756</Words>
  <Application>WPS 演示</Application>
  <PresentationFormat>宽屏</PresentationFormat>
  <Paragraphs>560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方正德赛黑简体 507R</vt:lpstr>
      <vt:lpstr>方正德赛黑简体 504L</vt:lpstr>
      <vt:lpstr>方正德赛黑简体 509R</vt:lpstr>
      <vt:lpstr>等线</vt:lpstr>
      <vt:lpstr>凯迪拉克汉仪俊黑50简</vt:lpstr>
      <vt:lpstr>Helvetica Neue Medium</vt:lpstr>
      <vt:lpstr>微软雅黑</vt:lpstr>
      <vt:lpstr>Arial Unicode MS</vt:lpstr>
      <vt:lpstr>Microsoft JhengHei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Abby小章鱼 </cp:lastModifiedBy>
  <cp:revision>220</cp:revision>
  <dcterms:created xsi:type="dcterms:W3CDTF">2019-11-12T07:39:00Z</dcterms:created>
  <dcterms:modified xsi:type="dcterms:W3CDTF">2021-10-09T03:13:52Z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DDDD0A2B1CFA4D488A4E14F3724074C5</vt:lpwstr>
  </property>
  <property fmtid="{D5CDD505-2E9C-101B-9397-08002B2CF9AE}" pid="3" name="KSOProductBuildVer">
    <vt:lpwstr>2052-11.1.0.10938</vt:lpwstr>
  </property>
</Properties>
</file>