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3" r:id="rId2"/>
    <p:sldId id="392" r:id="rId3"/>
    <p:sldId id="365" r:id="rId4"/>
    <p:sldId id="379" r:id="rId5"/>
    <p:sldId id="386" r:id="rId6"/>
    <p:sldId id="384" r:id="rId7"/>
    <p:sldId id="387" r:id="rId8"/>
    <p:sldId id="377" r:id="rId9"/>
    <p:sldId id="380" r:id="rId10"/>
    <p:sldId id="388" r:id="rId11"/>
    <p:sldId id="389" r:id="rId12"/>
    <p:sldId id="390" r:id="rId13"/>
    <p:sldId id="391" r:id="rId14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3216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864">
          <p15:clr>
            <a:srgbClr val="A4A3A4"/>
          </p15:clr>
        </p15:guide>
        <p15:guide id="7" orient="horz" pos="816">
          <p15:clr>
            <a:srgbClr val="A4A3A4"/>
          </p15:clr>
        </p15:guide>
        <p15:guide id="8" orient="horz" pos="3792">
          <p15:clr>
            <a:srgbClr val="A4A3A4"/>
          </p15:clr>
        </p15:guide>
        <p15:guide id="9" pos="3072">
          <p15:clr>
            <a:srgbClr val="A4A3A4"/>
          </p15:clr>
        </p15:guide>
        <p15:guide id="10" pos="288">
          <p15:clr>
            <a:srgbClr val="A4A3A4"/>
          </p15:clr>
        </p15:guide>
        <p15:guide id="11" pos="912">
          <p15:clr>
            <a:srgbClr val="A4A3A4"/>
          </p15:clr>
        </p15:guide>
        <p15:guide id="12" pos="1152">
          <p15:clr>
            <a:srgbClr val="A4A3A4"/>
          </p15:clr>
        </p15:guide>
        <p15:guide id="13">
          <p15:clr>
            <a:srgbClr val="A4A3A4"/>
          </p15:clr>
        </p15:guide>
        <p15:guide id="14" pos="2688">
          <p15:clr>
            <a:srgbClr val="A4A3A4"/>
          </p15:clr>
        </p15:guide>
        <p15:guide id="15" pos="2880">
          <p15:clr>
            <a:srgbClr val="A4A3A4"/>
          </p15:clr>
        </p15:guide>
        <p15:guide id="16" pos="3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461"/>
    <a:srgbClr val="3E3061"/>
    <a:srgbClr val="3D2B6D"/>
    <a:srgbClr val="3D216D"/>
    <a:srgbClr val="58267E"/>
    <a:srgbClr val="E5E2D9"/>
    <a:srgbClr val="8AC0DC"/>
    <a:srgbClr val="BFE0EC"/>
    <a:srgbClr val="61C7FF"/>
    <a:srgbClr val="444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2" autoAdjust="0"/>
    <p:restoredTop sz="98739" autoAdjust="0"/>
  </p:normalViewPr>
  <p:slideViewPr>
    <p:cSldViewPr snapToGrid="0">
      <p:cViewPr varScale="1">
        <p:scale>
          <a:sx n="58" d="100"/>
          <a:sy n="58" d="100"/>
        </p:scale>
        <p:origin x="804" y="84"/>
      </p:cViewPr>
      <p:guideLst>
        <p:guide orient="horz" pos="2160"/>
        <p:guide orient="horz" pos="240"/>
        <p:guide orient="horz" pos="960"/>
        <p:guide orient="horz" pos="3216"/>
        <p:guide orient="horz" pos="4032"/>
        <p:guide orient="horz" pos="864"/>
        <p:guide orient="horz" pos="816"/>
        <p:guide orient="horz" pos="3792"/>
        <p:guide pos="3072"/>
        <p:guide pos="288"/>
        <p:guide pos="912"/>
        <p:guide pos="1152"/>
        <p:guide/>
        <p:guide pos="2688"/>
        <p:guide pos="2880"/>
        <p:guide pos="3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994" y="6457791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CE42D9-F585-4CCD-99A7-8A0C526F18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78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4" y="3228896"/>
            <a:ext cx="7280698" cy="30589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4" y="6457791"/>
            <a:ext cx="4302231" cy="3398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1819B1-A588-4E5D-AD0D-0685AC7DEB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66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 userDrawn="1"/>
        </p:nvSpPr>
        <p:spPr bwMode="auto">
          <a:xfrm>
            <a:off x="0" y="5588000"/>
            <a:ext cx="9144000" cy="1273175"/>
          </a:xfrm>
          <a:prstGeom prst="rect">
            <a:avLst/>
          </a:prstGeom>
          <a:solidFill>
            <a:srgbClr val="231F20"/>
          </a:solidFill>
          <a:ln>
            <a:noFill/>
          </a:ln>
          <a:extLst/>
        </p:spPr>
        <p:txBody>
          <a:bodyPr wrap="none" anchor="ctr"/>
          <a:lstStyle/>
          <a:p>
            <a:pPr algn="l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Picture 83" descr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61" r="2245" b="24004"/>
          <a:stretch>
            <a:fillRect/>
          </a:stretch>
        </p:blipFill>
        <p:spPr bwMode="auto">
          <a:xfrm>
            <a:off x="6931025" y="457200"/>
            <a:ext cx="2212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8" descr="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167" t="12144" r="833"/>
          <a:stretch>
            <a:fillRect/>
          </a:stretch>
        </p:blipFill>
        <p:spPr bwMode="auto">
          <a:xfrm>
            <a:off x="7239000" y="152400"/>
            <a:ext cx="18288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8" descr="ppt_brandbar_sta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1988" y="5867400"/>
            <a:ext cx="8686801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06" name="Rectangle 78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0"/>
            <a:ext cx="6934200" cy="3200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48207" name="Rectangle 7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200400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0F05-1EF5-4728-A311-F964D3E00F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810250" y="381000"/>
            <a:ext cx="18097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2768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375B-B915-4F83-93F4-35727E6344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5478C-039B-4BFD-9E33-4BE1AF4297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BD42-0ABD-497F-8941-E92C59B0A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3543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2590800"/>
            <a:ext cx="3543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1F9C-497E-4137-B6E5-FE640EEF03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A1B4-5F54-4A42-B6B4-4E15ED1B5E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D20E-C6DE-4A2D-9CA9-6839CA4ED0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50B-5D84-423C-B267-31EBBA9BA1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D18E-8438-4A13-A5E4-DAA33CE5CF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46C2-B242-4F45-B07B-9D5FB432F0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23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5908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019800"/>
            <a:ext cx="45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B7ABA7"/>
                </a:solidFill>
                <a:ea typeface="AppleGothic" pitchFamily="1" charset="-127"/>
              </a:defRPr>
            </a:lvl1pPr>
          </a:lstStyle>
          <a:p>
            <a:pPr>
              <a:defRPr/>
            </a:pPr>
            <a:fld id="{521723CA-8BE4-4F17-B805-50885D4D4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MS PGothic" pitchFamily="34" charset="-128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defRPr>
          <a:solidFill>
            <a:srgbClr val="44403E"/>
          </a:solidFill>
          <a:latin typeface="+mn-lt"/>
          <a:ea typeface="+mn-ea"/>
          <a:cs typeface="+mn-cs"/>
        </a:defRPr>
      </a:lvl1pPr>
      <a:lvl2pPr marL="336550" indent="-222250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SzPct val="125000"/>
        <a:buChar char="»"/>
        <a:defRPr sz="1600">
          <a:solidFill>
            <a:srgbClr val="44403E"/>
          </a:solidFill>
          <a:latin typeface="+mn-lt"/>
          <a:ea typeface="+mn-ea"/>
        </a:defRPr>
      </a:lvl2pPr>
      <a:lvl3pPr marL="568325" indent="-111125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44403E"/>
          </a:solidFill>
          <a:latin typeface="+mn-lt"/>
          <a:ea typeface="+mn-ea"/>
        </a:defRPr>
      </a:lvl3pPr>
      <a:lvl4pPr marL="796925" indent="-109538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Char char="–"/>
        <a:defRPr sz="900">
          <a:solidFill>
            <a:srgbClr val="44403E"/>
          </a:solidFill>
          <a:latin typeface="+mn-lt"/>
          <a:ea typeface="+mn-ea"/>
        </a:defRPr>
      </a:lvl4pPr>
      <a:lvl5pPr marL="1027113" indent="-111125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Font typeface="Arial" charset="0"/>
        <a:buChar char="•"/>
        <a:defRPr sz="900">
          <a:solidFill>
            <a:srgbClr val="44403E"/>
          </a:solidFill>
          <a:latin typeface="+mn-lt"/>
          <a:ea typeface="+mn-ea"/>
        </a:defRPr>
      </a:lvl5pPr>
      <a:lvl6pPr marL="1484313" indent="-111125" algn="l" rtl="0" fontAlgn="base">
        <a:spcBef>
          <a:spcPct val="50000"/>
        </a:spcBef>
        <a:spcAft>
          <a:spcPct val="0"/>
        </a:spcAft>
        <a:buClr>
          <a:schemeClr val="folHlink"/>
        </a:buClr>
        <a:buFont typeface="Arial" charset="0"/>
        <a:buChar char="•"/>
        <a:defRPr sz="900">
          <a:solidFill>
            <a:srgbClr val="44403E"/>
          </a:solidFill>
          <a:latin typeface="+mn-lt"/>
          <a:ea typeface="+mn-ea"/>
        </a:defRPr>
      </a:lvl6pPr>
      <a:lvl7pPr marL="1941513" indent="-111125" algn="l" rtl="0" fontAlgn="base">
        <a:spcBef>
          <a:spcPct val="50000"/>
        </a:spcBef>
        <a:spcAft>
          <a:spcPct val="0"/>
        </a:spcAft>
        <a:buClr>
          <a:schemeClr val="folHlink"/>
        </a:buClr>
        <a:buFont typeface="Arial" charset="0"/>
        <a:buChar char="•"/>
        <a:defRPr sz="900">
          <a:solidFill>
            <a:srgbClr val="44403E"/>
          </a:solidFill>
          <a:latin typeface="+mn-lt"/>
          <a:ea typeface="+mn-ea"/>
        </a:defRPr>
      </a:lvl7pPr>
      <a:lvl8pPr marL="2398713" indent="-111125" algn="l" rtl="0" fontAlgn="base">
        <a:spcBef>
          <a:spcPct val="50000"/>
        </a:spcBef>
        <a:spcAft>
          <a:spcPct val="0"/>
        </a:spcAft>
        <a:buClr>
          <a:schemeClr val="folHlink"/>
        </a:buClr>
        <a:buFont typeface="Arial" charset="0"/>
        <a:buChar char="•"/>
        <a:defRPr sz="900">
          <a:solidFill>
            <a:srgbClr val="44403E"/>
          </a:solidFill>
          <a:latin typeface="+mn-lt"/>
          <a:ea typeface="+mn-ea"/>
        </a:defRPr>
      </a:lvl8pPr>
      <a:lvl9pPr marL="2855913" indent="-111125" algn="l" rtl="0" fontAlgn="base">
        <a:spcBef>
          <a:spcPct val="50000"/>
        </a:spcBef>
        <a:spcAft>
          <a:spcPct val="0"/>
        </a:spcAft>
        <a:buClr>
          <a:schemeClr val="folHlink"/>
        </a:buClr>
        <a:buFont typeface="Arial" charset="0"/>
        <a:buChar char="•"/>
        <a:defRPr sz="900">
          <a:solidFill>
            <a:srgbClr val="44403E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会议区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Meeting Area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C:\Users\rachxin\Desktop\楼层平面图-c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88" y="1014240"/>
            <a:ext cx="7413943" cy="51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6707" y="3743325"/>
            <a:ext cx="70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贵宾厅</a:t>
            </a:r>
            <a:r>
              <a:rPr lang="en-US" altLang="zh-CN" sz="1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1 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128sqm</a:t>
            </a:r>
            <a:endParaRPr lang="zh-CN" altLang="en-US" sz="8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6402" y="4132734"/>
            <a:ext cx="5806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董事会</a:t>
            </a:r>
            <a:endParaRPr lang="en-US" altLang="zh-CN" sz="9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128sqm</a:t>
            </a:r>
            <a:endParaRPr lang="zh-CN" altLang="en-US" sz="8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863" y="4591050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贵宾厅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2 128sqm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327" y="2952750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会议室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1 70sqm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406" y="3168194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会议室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2  70sqm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0791" y="3481916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会议室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3 70sqm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8869" y="3774102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会议室</a:t>
            </a:r>
            <a:r>
              <a:rPr lang="en-US" altLang="zh-CN" sz="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70sqm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9691" y="4586816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会议室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5 123sqm 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6948" y="5129741"/>
            <a:ext cx="70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会议室</a:t>
            </a:r>
            <a:r>
              <a:rPr lang="en-US" altLang="zh-CN" sz="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6 169sqm</a:t>
            </a:r>
            <a:endParaRPr lang="zh-CN" altLang="en-US" sz="1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459" y="3247371"/>
            <a:ext cx="638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0070C0"/>
                </a:solidFill>
              </a:rPr>
              <a:t>413sqm</a:t>
            </a:r>
            <a:endParaRPr lang="zh-CN" altLang="en-US" sz="1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5325" y="3806801"/>
            <a:ext cx="638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0070C0"/>
                </a:solidFill>
              </a:rPr>
              <a:t>413sqm</a:t>
            </a:r>
            <a:endParaRPr lang="zh-CN" altLang="en-US" sz="1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639" y="4309705"/>
            <a:ext cx="638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0070C0"/>
                </a:solidFill>
              </a:rPr>
              <a:t>413sqm</a:t>
            </a:r>
            <a:endParaRPr lang="zh-CN" altLang="en-US" sz="1000" dirty="0">
              <a:solidFill>
                <a:srgbClr val="0070C0"/>
              </a:solidFill>
            </a:endParaRPr>
          </a:p>
        </p:txBody>
      </p:sp>
      <p:sp>
        <p:nvSpPr>
          <p:cNvPr id="9" name="右箭头 8"/>
          <p:cNvSpPr/>
          <p:nvPr/>
        </p:nvSpPr>
        <p:spPr bwMode="auto">
          <a:xfrm rot="2608705">
            <a:off x="3275780" y="2152651"/>
            <a:ext cx="351922" cy="2476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6" name="右箭头 15"/>
          <p:cNvSpPr/>
          <p:nvPr/>
        </p:nvSpPr>
        <p:spPr bwMode="auto">
          <a:xfrm rot="5900445">
            <a:off x="4390343" y="1417073"/>
            <a:ext cx="303434" cy="3238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673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会议室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1-4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　 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Meeting </a:t>
            </a:r>
            <a:r>
              <a:rPr lang="en-US" altLang="zh-CN" sz="2100" dirty="0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oom 1-4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8507" y="4768668"/>
            <a:ext cx="627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70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 （会议室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1-4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） 可用高度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3.8M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meeting room 70sqm (meeting 1-4)  High: 3.8m</a:t>
            </a:r>
          </a:p>
        </p:txBody>
      </p:sp>
      <p:pic>
        <p:nvPicPr>
          <p:cNvPr id="8" name="Picture 2" descr="C:\Users\maryton\Desktop\长白山威斯汀喜来登\Picture\Meeting Room 1\70平方米会议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241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14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会议室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1-4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　 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Meeting </a:t>
            </a:r>
            <a:r>
              <a:rPr lang="en-US" altLang="zh-CN" sz="2100" dirty="0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oom 1-4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8507" y="4768668"/>
            <a:ext cx="627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70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 （会议室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1-4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） 可用高度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3.8M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meeting room 70sqm (meeting 1-4)  High: 3.8m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75" y="908050"/>
            <a:ext cx="2841900" cy="35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56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贵宾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厅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厅　 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VIP  </a:t>
            </a:r>
            <a:r>
              <a:rPr lang="en-US" altLang="zh-CN" sz="2100" dirty="0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oom 1/2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8507" y="5061055"/>
            <a:ext cx="627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贵宾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厅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123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 （贵宾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、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2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厅） 可用高度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3.8M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VIP Room 123sqm High: 3.8m</a:t>
            </a:r>
          </a:p>
        </p:txBody>
      </p:sp>
      <p:pic>
        <p:nvPicPr>
          <p:cNvPr id="2052" name="Picture 4" descr="E:\Marshal\Photo\51MICE图片\长白山万达喜来登度假酒店\VIP会议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4" y="1304924"/>
            <a:ext cx="6183178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4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贵宾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厅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厅　 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VIP  </a:t>
            </a:r>
            <a:r>
              <a:rPr lang="en-US" altLang="zh-CN" sz="2100" dirty="0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oom 1/2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8507" y="5061055"/>
            <a:ext cx="627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贵宾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厅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123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 （贵宾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、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2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厅） 可用高度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3.8M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VIP Room 123sqm High: 3.8m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30942"/>
            <a:ext cx="3348038" cy="44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0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会议区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Meeting Area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39750" y="1284288"/>
          <a:ext cx="7993065" cy="3973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9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23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Meeting Room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in Chinese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Key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Area (sqm.)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Area 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(sqf.)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Length * Width (m*m)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Height 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(m.)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Banquet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Theater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Reception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Classromm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U-shape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Grand Ballroom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大宴会厅</a:t>
                      </a:r>
                      <a:endParaRPr lang="zh-CN" alt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A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1240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13362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24*45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540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240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Ballroom 1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宴会厅 </a:t>
                      </a:r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413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4450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24*15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Ballroom 2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宴会厅 </a:t>
                      </a:r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413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4450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24*15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Ballroom 3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宴会厅 </a:t>
                      </a:r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413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 dirty="0">
                          <a:effectLst/>
                        </a:rPr>
                        <a:t>4450 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24*15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VIP Room 1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贵宾厅 </a:t>
                      </a:r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1379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12*9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VIP Room 2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贵宾厅 </a:t>
                      </a:r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C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1358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12*9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Boardroom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董事会议室</a:t>
                      </a:r>
                      <a:endParaRPr lang="zh-CN" alt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D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 dirty="0">
                          <a:effectLst/>
                        </a:rPr>
                        <a:t>1325 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12*9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1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会议室 </a:t>
                      </a:r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E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787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9*7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2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会议室 </a:t>
                      </a:r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F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711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9*7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3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会议室 </a:t>
                      </a:r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G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711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9*7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4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会议室 </a:t>
                      </a:r>
                      <a:r>
                        <a:rPr lang="en-US" altLang="zh-CN" sz="700" u="none" strike="noStrike">
                          <a:effectLst/>
                        </a:rPr>
                        <a:t>4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H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754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9*7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5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会议室 </a:t>
                      </a:r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I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1325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10*11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Meeting Room 6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会议室 </a:t>
                      </a:r>
                      <a:r>
                        <a:rPr lang="en-US" altLang="zh-CN" sz="700" u="none" strike="noStrike">
                          <a:effectLst/>
                        </a:rPr>
                        <a:t>6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J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169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1821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14*11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4.8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135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165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Pre-function Foyer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宴会前厅</a:t>
                      </a:r>
                      <a:endParaRPr lang="zh-CN" alt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K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218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2349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215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Ballroom Foyer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宴会前厅</a:t>
                      </a:r>
                      <a:endParaRPr lang="zh-CN" alt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645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6950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52*14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Make Up Room 1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化妆间 </a:t>
                      </a:r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323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6.5*4.5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3.3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Make Up Room 2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化妆间 </a:t>
                      </a:r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N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216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4.5*3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 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 dirty="0">
                          <a:effectLst/>
                        </a:rPr>
                        <a:t>-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39" marR="6039" marT="603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31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大宴会厅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Grand Ballroom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08" y="4894169"/>
            <a:ext cx="787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1,240平方米无柱式中华宴会厅可分成3个独立厅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室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(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配有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70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LED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屏幕）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宋体" pitchFamily="2" charset="-122"/>
            </a:endParaRPr>
          </a:p>
          <a:p>
            <a:pPr algn="l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A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pillarless Grand Ballroom of 1,240 sqm can separate into 3 individual halls.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宋体" pitchFamily="2" charset="-122"/>
            </a:endParaRPr>
          </a:p>
        </p:txBody>
      </p:sp>
      <p:pic>
        <p:nvPicPr>
          <p:cNvPr id="1028" name="Picture 4" descr="D:\图片\Property Photos - 酒店照片\Sheraton - small\Grand Ballroom Classr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966" y="1608425"/>
            <a:ext cx="4073746" cy="28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yton\Desktop\长白山威斯汀喜来登\Picture\Ballroom\2013.9.22small高尔夫球总经理联谊会\DSC_0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1608425"/>
            <a:ext cx="4254035" cy="28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53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大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宴会厅平面图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Grand Ballroom floor plan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6503" y="5435025"/>
            <a:ext cx="495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大宴会厅平面图（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1240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)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挑高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9M,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可用高度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5.4M</a:t>
            </a:r>
          </a:p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Ballroom floor plan (124sqm)  High 9M, High: 5.4M</a:t>
            </a:r>
          </a:p>
        </p:txBody>
      </p:sp>
      <p:pic>
        <p:nvPicPr>
          <p:cNvPr id="12" name="Picture 5" descr="E:\活动照片\1240平方米会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9" y="908050"/>
            <a:ext cx="692706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74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大宴会厅前厅平面图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Grand Ballroom Foyer floor plan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pic>
        <p:nvPicPr>
          <p:cNvPr id="6" name="Picture 2" descr="E:\活动照片\宴会厅前厅区域展平面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1" y="1215024"/>
            <a:ext cx="7719164" cy="38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大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宴会厅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1/3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厅平面图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Ballroom 1 floor plan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908050"/>
            <a:ext cx="3248273" cy="49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05275" y="5840932"/>
            <a:ext cx="131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Ballroom1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E:\Marshal\Photo\Ballroom3\DSC_3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97" y="2270125"/>
            <a:ext cx="4669550" cy="30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76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大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宴会厅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2/3</a:t>
            </a: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厅平面图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Ballroom 2+3 floor plan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09709" y="5840932"/>
            <a:ext cx="17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Ballroom 2+3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E:\活动照片\826平方米会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4" y="993144"/>
            <a:ext cx="5373145" cy="43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89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会议室</a:t>
            </a:r>
            <a:r>
              <a:rPr lang="en-US" altLang="zh-CN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5+6</a:t>
            </a: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Meeting Room 5+6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7166" y="4504669"/>
            <a:ext cx="4129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292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5+6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（会议室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5-123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&amp;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6-169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)</a:t>
            </a:r>
          </a:p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292sqm meeting room 5+6 (meeting room 5-123sqm &amp; meeting room 6-169sqm)</a:t>
            </a:r>
          </a:p>
        </p:txBody>
      </p:sp>
      <p:pic>
        <p:nvPicPr>
          <p:cNvPr id="1029" name="Picture 5" descr="C:\Users\maryton\Desktop\长白山威斯汀喜来登\Picture\Meeting Room 5+6\DSC_6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01" y="1028431"/>
            <a:ext cx="4761049" cy="31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8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180975" y="11588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zh-CN" altLang="en-US" sz="2100" dirty="0" smtClean="0">
                <a:solidFill>
                  <a:schemeClr val="folHlink"/>
                </a:solidFill>
                <a:latin typeface="宋体" pitchFamily="2" charset="-122"/>
                <a:ea typeface="宋体" pitchFamily="2" charset="-122"/>
              </a:rPr>
              <a:t>会议室５＋６　 </a:t>
            </a:r>
            <a:endParaRPr lang="en-US" altLang="zh-CN" sz="2100" dirty="0" smtClean="0">
              <a:solidFill>
                <a:schemeClr val="folHlink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85000"/>
              </a:lnSpc>
            </a:pP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Meeting </a:t>
            </a:r>
            <a:r>
              <a:rPr lang="en-US" altLang="zh-CN" sz="2100" dirty="0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en-US" altLang="zh-CN" sz="2100" dirty="0" smtClean="0">
                <a:solidFill>
                  <a:schemeClr val="folHlink"/>
                </a:solidFill>
                <a:latin typeface="Times New Roman" pitchFamily="18" charset="0"/>
              </a:rPr>
              <a:t>oom 5+6 </a:t>
            </a:r>
            <a:endParaRPr lang="en-US" altLang="zh-CN" sz="21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60198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会议室</a:t>
            </a:r>
            <a:endParaRPr lang="zh-CN" altLang="en-US" dirty="0"/>
          </a:p>
        </p:txBody>
      </p:sp>
      <p:pic>
        <p:nvPicPr>
          <p:cNvPr id="7" name="Picture 21" descr="mtg5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64185"/>
            <a:ext cx="5076825" cy="37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8507" y="4768668"/>
            <a:ext cx="627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292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平方米 （会议室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5 &amp;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会议室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6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） 可用高度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3.8M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 pitchFamily="2" charset="-122"/>
              </a:rPr>
              <a:t>meeting room 292sqm (meeting 5 &amp; meeting room 6)  High: 3.8m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4305" y="2509795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</a:rPr>
              <a:t>Meeting room 6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462" y="2512537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</a:rPr>
              <a:t>Meeting room 5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1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8D600"/>
      </a:accent1>
      <a:accent2>
        <a:srgbClr val="00395A"/>
      </a:accent2>
      <a:accent3>
        <a:srgbClr val="FFFFFF"/>
      </a:accent3>
      <a:accent4>
        <a:srgbClr val="000000"/>
      </a:accent4>
      <a:accent5>
        <a:srgbClr val="F2E8AA"/>
      </a:accent5>
      <a:accent6>
        <a:srgbClr val="003351"/>
      </a:accent6>
      <a:hlink>
        <a:srgbClr val="5C8725"/>
      </a:hlink>
      <a:folHlink>
        <a:srgbClr val="007DC4"/>
      </a:folHlink>
    </a:clrScheme>
    <a:fontScheme name="Blank Presentation">
      <a:majorFont>
        <a:latin typeface="Times New Roman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8118</TotalTime>
  <Words>628</Words>
  <Application>Microsoft Office PowerPoint</Application>
  <PresentationFormat>全屏显示(4:3)</PresentationFormat>
  <Paragraphs>282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AppleGothic</vt:lpstr>
      <vt:lpstr>MS PGothic</vt:lpstr>
      <vt:lpstr>宋体</vt:lpstr>
      <vt:lpstr>Arial</vt:lpstr>
      <vt:lpstr>Calibri</vt:lpstr>
      <vt:lpstr>Times New Roman</vt:lpstr>
      <vt:lpstr>Blank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Starwood Hotels &amp; Resorts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Macuser hOtels</dc:creator>
  <cp:lastModifiedBy>Jing, Nan</cp:lastModifiedBy>
  <cp:revision>495</cp:revision>
  <cp:lastPrinted>2012-11-22T10:09:11Z</cp:lastPrinted>
  <dcterms:created xsi:type="dcterms:W3CDTF">2008-04-14T15:57:12Z</dcterms:created>
  <dcterms:modified xsi:type="dcterms:W3CDTF">2021-07-14T04:29:24Z</dcterms:modified>
</cp:coreProperties>
</file>