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12192000" cy="6858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044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55570" y="2664460"/>
            <a:ext cx="6880859" cy="331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2459" y="1835277"/>
            <a:ext cx="10927080" cy="41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22960" y="5368683"/>
            <a:ext cx="466725" cy="601345"/>
          </a:xfrm>
          <a:custGeom>
            <a:avLst/>
            <a:gdLst/>
            <a:ahLst/>
            <a:cxnLst/>
            <a:rect l="l" t="t" r="r" b="b"/>
            <a:pathLst>
              <a:path w="466725" h="601345">
                <a:moveTo>
                  <a:pt x="1549" y="601116"/>
                </a:moveTo>
                <a:lnTo>
                  <a:pt x="0" y="0"/>
                </a:lnTo>
                <a:lnTo>
                  <a:pt x="466471" y="134378"/>
                </a:lnTo>
                <a:lnTo>
                  <a:pt x="466471" y="464731"/>
                </a:lnTo>
                <a:lnTo>
                  <a:pt x="1549" y="60111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508375" y="5114448"/>
            <a:ext cx="2040889" cy="9556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30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品牌历史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400" b="1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Brand</a:t>
            </a:r>
            <a:r>
              <a:rPr sz="2400" b="1" spc="-5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History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34689" y="5163820"/>
            <a:ext cx="0" cy="812800"/>
          </a:xfrm>
          <a:custGeom>
            <a:avLst/>
            <a:gdLst/>
            <a:ahLst/>
            <a:cxnLst/>
            <a:rect l="l" t="t" r="r" b="b"/>
            <a:pathLst>
              <a:path h="812800">
                <a:moveTo>
                  <a:pt x="0" y="0"/>
                </a:moveTo>
                <a:lnTo>
                  <a:pt x="0" y="812800"/>
                </a:lnTo>
              </a:path>
            </a:pathLst>
          </a:custGeom>
          <a:ln w="38100">
            <a:solidFill>
              <a:srgbClr val="003C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30580" y="6179820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所属集</a:t>
            </a:r>
            <a:r>
              <a:rPr sz="16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团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45004" y="6179820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市场定</a:t>
            </a:r>
            <a:r>
              <a:rPr sz="16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位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9754" y="6179820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目标客</a:t>
            </a:r>
            <a:r>
              <a:rPr sz="16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群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01428" y="577595"/>
            <a:ext cx="1556003" cy="99669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000743" y="6181344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22120" y="4485132"/>
            <a:ext cx="624840" cy="150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23160" y="4483608"/>
            <a:ext cx="574548" cy="1505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2192000" cy="427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53350" y="1590039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62290" y="1539874"/>
            <a:ext cx="1296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精英会议</a:t>
            </a:r>
            <a:r>
              <a:rPr spc="5" dirty="0"/>
              <a:t>室</a:t>
            </a:r>
            <a:endParaRPr spc="5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355205" y="2082800"/>
          <a:ext cx="4307204" cy="3496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995"/>
                <a:gridCol w="2823209"/>
              </a:tblGrid>
              <a:tr h="5924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6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名</a:t>
                      </a:r>
                      <a:r>
                        <a:rPr sz="1600" b="1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称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28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6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</a:t>
                      </a:r>
                      <a:r>
                        <a:rPr sz="1600" b="1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积</a:t>
                      </a:r>
                      <a:endParaRPr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28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</a:tr>
              <a:tr h="8420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会议室1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0" marR="416560" indent="-8445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96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lang="en-US" sz="1600" spc="-5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73100" marR="416560" indent="-8445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长宽高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2*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*3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.6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00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81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会议室2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0" marR="416560" indent="-844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面积1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0㎡，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B1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lang="en-US" sz="1600" spc="-5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73100" marR="416560" indent="-844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长宽高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8.3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*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8.1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*3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.4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33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8009">
                <a:tc gridSpan="2">
                  <a:txBody>
                    <a:bodyPr/>
                    <a:lstStyle/>
                    <a:p>
                      <a:pPr marL="12700" marR="3810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lang="zh-CN" alt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备注：</a:t>
                      </a:r>
                      <a:endParaRPr lang="en-US" altLang="zh-CN" sz="1600" spc="-5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700" marR="3810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会议室配有</a:t>
                      </a:r>
                      <a:r>
                        <a:rPr lang="en-US" altLang="zh-CN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LED</a:t>
                      </a:r>
                      <a:r>
                        <a:rPr lang="zh-CN" alt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大屏，会议室包含纸</a:t>
                      </a: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、笔、矿泉水、立式讲台、音响、麦克等会议配套设施</a:t>
                      </a:r>
                      <a:r>
                        <a:rPr lang="zh-CN" altLang="en-US"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zh-CN" sz="1600" spc="5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700" marR="3810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spc="5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22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49401"/>
            <a:ext cx="5838825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73340" y="3476625"/>
            <a:ext cx="3072765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配备全球一线品牌的健身器材与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设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备，任你挥洒汗水，重塑活力。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体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感互动游戏、健身球、瑜伽垫等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为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运动提供多重选择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96890">
              <a:lnSpc>
                <a:spcPct val="100000"/>
              </a:lnSpc>
              <a:spcBef>
                <a:spcPts val="105"/>
              </a:spcBef>
            </a:pPr>
            <a:r>
              <a:rPr dirty="0"/>
              <a:t>乐动健身</a:t>
            </a:r>
            <a:r>
              <a:rPr spc="5" dirty="0"/>
              <a:t>房</a:t>
            </a:r>
            <a:endParaRPr spc="5" dirty="0"/>
          </a:p>
        </p:txBody>
      </p:sp>
      <p:sp>
        <p:nvSpPr>
          <p:cNvPr id="7" name="object 7"/>
          <p:cNvSpPr/>
          <p:nvPr/>
        </p:nvSpPr>
        <p:spPr>
          <a:xfrm>
            <a:off x="7961630" y="2714625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1" y="733425"/>
            <a:ext cx="6090919" cy="5391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1584" y="1232534"/>
            <a:ext cx="41586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北京鸟巢希尔顿欢朋酒店</a:t>
            </a:r>
            <a:endParaRPr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5655" y="1313814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1091" y="3384501"/>
            <a:ext cx="471191" cy="47415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5527" y="2266092"/>
            <a:ext cx="203803" cy="474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245235" y="2236469"/>
            <a:ext cx="4674235" cy="2102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4140">
              <a:lnSpc>
                <a:spcPct val="100000"/>
              </a:lnSpc>
              <a:spcBef>
                <a:spcPts val="105"/>
              </a:spcBef>
            </a:pPr>
            <a:r>
              <a:rPr lang="zh-CN" altLang="en-US" sz="2600" spc="-2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联系电话：</a:t>
            </a:r>
            <a:r>
              <a:rPr lang="en-US" altLang="zh-CN" sz="2600" spc="-2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15810960027</a:t>
            </a:r>
            <a:br>
              <a:rPr lang="en-US" sz="2600" spc="-2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</a:br>
            <a:endParaRPr sz="2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dirty="0" err="1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中国北京市</a:t>
            </a:r>
            <a:r>
              <a:rPr lang="zh-CN" altLang="en-US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朝阳区</a:t>
            </a:r>
            <a:r>
              <a:rPr lang="zh-CN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小营北路</a:t>
            </a:r>
            <a:r>
              <a:rPr lang="en-US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院</a:t>
            </a:r>
            <a:r>
              <a:rPr lang="en-US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号</a:t>
            </a:r>
            <a:endParaRPr dirty="0">
              <a:solidFill>
                <a:srgbClr val="003C7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690"/>
              </a:spcBef>
            </a:pPr>
            <a:r>
              <a:rPr lang="en-US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Building 1,Courtyard 15,Xiaoying North </a:t>
            </a:r>
            <a:r>
              <a:rPr lang="en-US" altLang="zh-CN" dirty="0" err="1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Road,Chaoyang</a:t>
            </a:r>
            <a:r>
              <a:rPr lang="en-US" altLang="zh-CN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District,Beijing,China</a:t>
            </a:r>
            <a:endParaRPr dirty="0">
              <a:solidFill>
                <a:srgbClr val="003C7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000743" y="6181344"/>
            <a:ext cx="2665476" cy="233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1666670"/>
            <a:ext cx="6344906" cy="427693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340191" y="2771147"/>
            <a:ext cx="1321104" cy="15268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07809" y="1441450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所属集团</a:t>
            </a:r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6162675" y="1555114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0791" y="1635251"/>
            <a:ext cx="5707380" cy="4005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35345" marR="5080">
              <a:lnSpc>
                <a:spcPct val="136000"/>
              </a:lnSpc>
              <a:spcBef>
                <a:spcPts val="100"/>
              </a:spcBef>
            </a:pPr>
            <a:r>
              <a:rPr dirty="0"/>
              <a:t>希尔顿欢朋是希尔顿旗下数量最多，发展规模最大的酒店品牌。  </a:t>
            </a:r>
            <a:r>
              <a:rPr spc="-5" dirty="0"/>
              <a:t>1</a:t>
            </a:r>
            <a:r>
              <a:rPr dirty="0"/>
              <a:t>个品牌</a:t>
            </a:r>
            <a:r>
              <a:rPr spc="-5" dirty="0"/>
              <a:t>，36</a:t>
            </a:r>
            <a:r>
              <a:rPr dirty="0"/>
              <a:t>年历</a:t>
            </a:r>
            <a:r>
              <a:rPr spc="5" dirty="0"/>
              <a:t>史</a:t>
            </a:r>
            <a:endParaRPr spc="5" dirty="0"/>
          </a:p>
          <a:p>
            <a:pPr marL="5935345" marR="2225675">
              <a:lnSpc>
                <a:spcPct val="136000"/>
              </a:lnSpc>
            </a:pPr>
            <a:r>
              <a:rPr spc="-5" dirty="0"/>
              <a:t>3</a:t>
            </a:r>
            <a:r>
              <a:rPr lang="en-US" spc="-5" dirty="0"/>
              <a:t>1</a:t>
            </a:r>
            <a:r>
              <a:rPr spc="-5" dirty="0"/>
              <a:t>个国家和地区，超过2</a:t>
            </a:r>
            <a:r>
              <a:rPr lang="en-US" spc="-5" dirty="0"/>
              <a:t>7</a:t>
            </a:r>
            <a:r>
              <a:rPr spc="-5" dirty="0"/>
              <a:t>00家酒</a:t>
            </a:r>
            <a:r>
              <a:rPr dirty="0"/>
              <a:t>店 累计签约项目</a:t>
            </a:r>
            <a:r>
              <a:rPr lang="en-US" spc="-5" dirty="0"/>
              <a:t>6</a:t>
            </a:r>
            <a:r>
              <a:rPr spc="-5" dirty="0"/>
              <a:t>00+</a:t>
            </a:r>
            <a:endParaRPr spc="-5" dirty="0"/>
          </a:p>
          <a:p>
            <a:pPr marL="5935345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累计开业酒店</a:t>
            </a:r>
            <a:r>
              <a:rPr lang="en-US" spc="-5" dirty="0"/>
              <a:t>255</a:t>
            </a:r>
            <a:endParaRPr dirty="0"/>
          </a:p>
          <a:p>
            <a:pPr marL="5935345">
              <a:lnSpc>
                <a:spcPct val="100000"/>
              </a:lnSpc>
              <a:spcBef>
                <a:spcPts val="600"/>
              </a:spcBef>
            </a:pPr>
            <a:r>
              <a:rPr dirty="0"/>
              <a:t>开业酒店所在城市</a:t>
            </a:r>
            <a:r>
              <a:rPr spc="-5" dirty="0"/>
              <a:t>80+</a:t>
            </a:r>
            <a:endParaRPr spc="-5" dirty="0"/>
          </a:p>
          <a:p>
            <a:pPr marL="5922645">
              <a:lnSpc>
                <a:spcPct val="100000"/>
              </a:lnSpc>
              <a:spcBef>
                <a:spcPts val="25"/>
              </a:spcBef>
            </a:pPr>
            <a:endParaRPr sz="1500" dirty="0">
              <a:latin typeface="Times New Roman" panose="02020603050405020304"/>
              <a:cs typeface="Times New Roman" panose="02020603050405020304"/>
            </a:endParaRPr>
          </a:p>
          <a:p>
            <a:pPr marL="5987415">
              <a:lnSpc>
                <a:spcPct val="100000"/>
              </a:lnSpc>
            </a:pP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市场定位</a:t>
            </a:r>
            <a:endParaRPr sz="2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5987415" marR="2619375">
              <a:lnSpc>
                <a:spcPct val="136000"/>
              </a:lnSpc>
              <a:spcBef>
                <a:spcPts val="30"/>
              </a:spcBef>
            </a:pPr>
            <a:r>
              <a:rPr dirty="0"/>
              <a:t>注重高品质生活方式和身份感 出行频繁，关注健康与高</a:t>
            </a:r>
            <a:r>
              <a:rPr spc="5" dirty="0"/>
              <a:t>效</a:t>
            </a:r>
            <a:endParaRPr spc="5" dirty="0"/>
          </a:p>
          <a:p>
            <a:pPr marL="5987415">
              <a:lnSpc>
                <a:spcPct val="100000"/>
              </a:lnSpc>
              <a:spcBef>
                <a:spcPts val="600"/>
              </a:spcBef>
            </a:pPr>
            <a:r>
              <a:rPr dirty="0"/>
              <a:t>压力繁重的同时向往时刻能保持愉悦的心</a:t>
            </a:r>
            <a:r>
              <a:rPr spc="5" dirty="0"/>
              <a:t>情</a:t>
            </a:r>
            <a:endParaRPr spc="5" dirty="0"/>
          </a:p>
          <a:p>
            <a:pPr marL="5922645">
              <a:lnSpc>
                <a:spcPct val="100000"/>
              </a:lnSpc>
              <a:spcBef>
                <a:spcPts val="5"/>
              </a:spcBef>
            </a:pPr>
            <a:endParaRPr sz="1800" dirty="0">
              <a:latin typeface="Times New Roman" panose="02020603050405020304"/>
              <a:cs typeface="Times New Roman" panose="02020603050405020304"/>
            </a:endParaRPr>
          </a:p>
          <a:p>
            <a:pPr marL="5983605">
              <a:lnSpc>
                <a:spcPct val="100000"/>
              </a:lnSpc>
            </a:pP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目标客群</a:t>
            </a:r>
            <a:endParaRPr sz="2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6043295">
              <a:lnSpc>
                <a:spcPct val="100000"/>
              </a:lnSpc>
              <a:spcBef>
                <a:spcPts val="630"/>
              </a:spcBef>
            </a:pPr>
            <a:r>
              <a:rPr dirty="0"/>
              <a:t>服务商旅精英和亲子家庭的国际中高端商务连锁酒店品</a:t>
            </a:r>
            <a:r>
              <a:rPr spc="5" dirty="0"/>
              <a:t>牌</a:t>
            </a:r>
            <a:endParaRPr spc="5" dirty="0"/>
          </a:p>
        </p:txBody>
      </p:sp>
      <p:sp>
        <p:nvSpPr>
          <p:cNvPr id="8" name="object 8"/>
          <p:cNvSpPr/>
          <p:nvPr/>
        </p:nvSpPr>
        <p:spPr>
          <a:xfrm>
            <a:off x="6228079" y="3915409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79">
                <a:moveTo>
                  <a:pt x="0" y="246379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79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60465" y="5394325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79">
                <a:moveTo>
                  <a:pt x="0" y="246379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79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3965" y="5368645"/>
            <a:ext cx="549910" cy="596265"/>
          </a:xfrm>
          <a:custGeom>
            <a:avLst/>
            <a:gdLst/>
            <a:ahLst/>
            <a:cxnLst/>
            <a:rect l="l" t="t" r="r" b="b"/>
            <a:pathLst>
              <a:path w="549910" h="596264">
                <a:moveTo>
                  <a:pt x="1816" y="596176"/>
                </a:moveTo>
                <a:lnTo>
                  <a:pt x="0" y="0"/>
                </a:lnTo>
                <a:lnTo>
                  <a:pt x="549440" y="133286"/>
                </a:lnTo>
                <a:lnTo>
                  <a:pt x="549440" y="460908"/>
                </a:lnTo>
                <a:lnTo>
                  <a:pt x="1816" y="59617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90581" y="5140959"/>
            <a:ext cx="34956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酒店基础信息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3000" b="1" spc="-1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Hotel</a:t>
            </a:r>
            <a:r>
              <a:rPr sz="3000" b="1" spc="-5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0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Information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2352" y="5163426"/>
            <a:ext cx="0" cy="805815"/>
          </a:xfrm>
          <a:custGeom>
            <a:avLst/>
            <a:gdLst/>
            <a:ahLst/>
            <a:cxnLst/>
            <a:rect l="l" t="t" r="r" b="b"/>
            <a:pathLst>
              <a:path h="805814">
                <a:moveTo>
                  <a:pt x="0" y="0"/>
                </a:moveTo>
                <a:lnTo>
                  <a:pt x="0" y="805802"/>
                </a:lnTo>
              </a:path>
            </a:pathLst>
          </a:custGeom>
          <a:ln w="38100">
            <a:solidFill>
              <a:srgbClr val="003C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87400" y="6158229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酒店简</a:t>
            </a:r>
            <a:r>
              <a:rPr sz="16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4425" y="6158229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设备设</a:t>
            </a:r>
            <a:r>
              <a:rPr sz="16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施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2192000" cy="36042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000743" y="6181344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53539" y="4530852"/>
            <a:ext cx="624839" cy="150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56104" y="4529328"/>
            <a:ext cx="603504" cy="1467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12192000" cy="3732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1400" y="166039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酒店简介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6934200" y="2514600"/>
            <a:ext cx="4732019" cy="2877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>
              <a:lnSpc>
                <a:spcPct val="149000"/>
              </a:lnSpc>
              <a:spcBef>
                <a:spcPts val="100"/>
              </a:spcBef>
            </a:pP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北京鸟巢希尔顿欢朋酒店位于北京市朝阳区小营北路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号院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号，东邻：望和公园，西邻：鸟巢、水立方、奥林匹克公园、国家会议中心，南邻：西藏文化博物馆，北邻：北京会议中心，地处北四环核心商圈，距离地铁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号线关庄站、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 5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号线、 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13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号线 ，步行仅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5-20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分钟，距首都国际机场驾车仅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分钟车程，地理位置优越，交通便利。</a:t>
            </a:r>
            <a:endParaRPr lang="en-US" altLang="zh-CN" sz="1400" dirty="0">
              <a:solidFill>
                <a:srgbClr val="003C7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700" marR="5080" indent="457200">
              <a:lnSpc>
                <a:spcPct val="149000"/>
              </a:lnSpc>
              <a:spcBef>
                <a:spcPts val="100"/>
              </a:spcBef>
            </a:pP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酒店设有各式温馨客房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153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间，健康格调的欢朋餐厅、乐动健身房、精英会议室，可满足</a:t>
            </a:r>
            <a:r>
              <a:rPr lang="en-US" altLang="zh-CN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200</a:t>
            </a:r>
            <a:r>
              <a:rPr lang="zh-CN" altLang="en-US" sz="14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</a:rPr>
              <a:t>人的会议需求，是一家集商务、亲子和会议于一体的中高端品牌酒店。</a:t>
            </a:r>
            <a:endParaRPr lang="en-US" sz="1400" dirty="0">
              <a:solidFill>
                <a:srgbClr val="003C7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34200" y="1733297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5" y="59385"/>
                </a:lnTo>
                <a:lnTo>
                  <a:pt x="199669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4752"/>
            <a:ext cx="5477870" cy="411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830" y="1009650"/>
            <a:ext cx="1549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多功能大堂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066800" y="5646292"/>
            <a:ext cx="950150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22275">
              <a:lnSpc>
                <a:spcPct val="100000"/>
              </a:lnSpc>
              <a:spcBef>
                <a:spcPts val="95"/>
              </a:spcBef>
            </a:pPr>
            <a:r>
              <a:rPr sz="1600" dirty="0" err="1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多功能大堂集欢迎区、聚会区、休闲区、商务区于一体，是休憩充电的港湾，亦是新友欢聚的乐窝，在这里，你</a:t>
            </a:r>
            <a:r>
              <a:rPr sz="1600" spc="-5" dirty="0" err="1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以尽情畅享如家一般的舒适自在和温暖畅怀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7509" y="1091564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4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44701"/>
            <a:ext cx="4678679" cy="39576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23" y="1544702"/>
            <a:ext cx="4678679" cy="39576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4200" y="857884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餐饮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6790" y="5584927"/>
            <a:ext cx="661670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免费健康热早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餐</a:t>
            </a:r>
            <a:r>
              <a:rPr sz="1600" spc="45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现烤面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包</a:t>
            </a:r>
            <a:r>
              <a:rPr sz="1600" spc="-1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现磨咖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啡</a:t>
            </a:r>
            <a:r>
              <a:rPr sz="1600" spc="-1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DIY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华夫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饼</a:t>
            </a:r>
            <a:r>
              <a:rPr sz="1600" spc="-1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早餐随行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包</a:t>
            </a:r>
            <a:r>
              <a:rPr sz="1600" spc="-1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本地特色美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食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9234" y="939800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4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04304"/>
            <a:ext cx="4800600" cy="39296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32" y="1433942"/>
            <a:ext cx="4506468" cy="38704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8319" y="1619884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客房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05750" y="2482850"/>
            <a:ext cx="165036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/>
              <a:t>欢朋清爽舒适睡</a:t>
            </a:r>
            <a:r>
              <a:rPr sz="1600" spc="-5" dirty="0"/>
              <a:t>床</a:t>
            </a:r>
            <a:endParaRPr sz="1600"/>
          </a:p>
        </p:txBody>
      </p:sp>
      <p:sp>
        <p:nvSpPr>
          <p:cNvPr id="4" name="object 4"/>
          <p:cNvSpPr txBox="1"/>
          <p:nvPr/>
        </p:nvSpPr>
        <p:spPr>
          <a:xfrm>
            <a:off x="7905750" y="2840989"/>
            <a:ext cx="3368040" cy="2691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采用美国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“Hampton</a:t>
            </a:r>
            <a:r>
              <a:rPr sz="1600" spc="-1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Bed®”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标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准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e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rta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双专利床垫和生态认证床上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用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品，打造云端甜梦体验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600" b="1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亲子沙发</a:t>
            </a:r>
            <a:r>
              <a:rPr sz="1600" b="1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床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6035">
              <a:lnSpc>
                <a:spcPct val="100000"/>
              </a:lnSpc>
              <a:spcBef>
                <a:spcPts val="900"/>
              </a:spcBef>
            </a:pP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只需两步轻松翻转，一张休闲沙发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立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马变身舒适的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1.5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m睡床。既能留住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朋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友相聚的愉悦时光、又能延伸亲子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家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庭的睡眠空间。满足了客人既想扩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展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睡眠空间、又不想被服务员打扰的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需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27009" y="1701164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80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80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37260" y="3713988"/>
            <a:ext cx="6059606" cy="2924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260" y="451105"/>
            <a:ext cx="6059606" cy="313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5035" y="5238115"/>
            <a:ext cx="10538460" cy="1114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高端洗浴用</a:t>
            </a:r>
            <a:r>
              <a:rPr sz="1600" b="1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600" b="1" spc="45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Peter</a:t>
            </a:r>
            <a:r>
              <a:rPr sz="1600" spc="-1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Thomas</a:t>
            </a:r>
            <a:r>
              <a:rPr sz="1600" spc="-1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Roth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是美国医学护肤领域的殿堂级品牌，以其纯天然的成分以及馥郁舒缓的沐浴感受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， 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有效消除宾客的疲惫感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38125">
              <a:lnSpc>
                <a:spcPct val="100000"/>
              </a:lnSpc>
              <a:spcBef>
                <a:spcPts val="900"/>
              </a:spcBef>
            </a:pPr>
            <a:r>
              <a:rPr sz="1600" b="1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舒心的淋浴体</a:t>
            </a:r>
            <a:r>
              <a:rPr sz="1600" b="1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验</a:t>
            </a:r>
            <a:r>
              <a:rPr sz="1600" b="1" spc="37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时尚简约的设计理念与国际一线品牌卫浴设备结合，带来舒心的极致沐浴体验，洗去旅途中所有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的 </a:t>
            </a:r>
            <a:r>
              <a:rPr sz="1600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疲惫</a:t>
            </a:r>
            <a:r>
              <a:rPr sz="1600" spc="-5" dirty="0">
                <a:solidFill>
                  <a:srgbClr val="003C79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7991" y="1612391"/>
            <a:ext cx="3176016" cy="3381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99788" y="1612391"/>
            <a:ext cx="3278123" cy="3381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03692" y="1612391"/>
            <a:ext cx="3224783" cy="3381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08692" y="451104"/>
            <a:ext cx="1557527" cy="9936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000743" y="6202679"/>
            <a:ext cx="2665476" cy="23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1055" y="1639570"/>
            <a:ext cx="200025" cy="246379"/>
          </a:xfrm>
          <a:custGeom>
            <a:avLst/>
            <a:gdLst/>
            <a:ahLst/>
            <a:cxnLst/>
            <a:rect l="l" t="t" r="r" b="b"/>
            <a:pathLst>
              <a:path w="200025" h="246380">
                <a:moveTo>
                  <a:pt x="0" y="246379"/>
                </a:moveTo>
                <a:lnTo>
                  <a:pt x="660" y="0"/>
                </a:lnTo>
                <a:lnTo>
                  <a:pt x="200025" y="59385"/>
                </a:lnTo>
                <a:lnTo>
                  <a:pt x="199656" y="189153"/>
                </a:lnTo>
                <a:lnTo>
                  <a:pt x="0" y="246379"/>
                </a:lnTo>
                <a:close/>
              </a:path>
            </a:pathLst>
          </a:custGeom>
          <a:solidFill>
            <a:srgbClr val="003C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9819" y="1589405"/>
            <a:ext cx="22891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客房数量</a:t>
            </a:r>
            <a:r>
              <a:rPr spc="-10" dirty="0"/>
              <a:t>&amp;</a:t>
            </a:r>
            <a:r>
              <a:rPr dirty="0"/>
              <a:t>房型比</a:t>
            </a:r>
            <a:r>
              <a:rPr spc="5" dirty="0"/>
              <a:t>例</a:t>
            </a:r>
            <a:endParaRPr spc="5" dirty="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17244" y="2162175"/>
          <a:ext cx="5354956" cy="33988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562"/>
                <a:gridCol w="2256515"/>
                <a:gridCol w="1310879"/>
              </a:tblGrid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房型名</a:t>
                      </a:r>
                      <a:r>
                        <a:rPr sz="1600" b="1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称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房型信</a:t>
                      </a:r>
                      <a:r>
                        <a:rPr sz="1600" b="1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息</a:t>
                      </a:r>
                      <a:endParaRPr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各房型数</a:t>
                      </a:r>
                      <a:r>
                        <a:rPr sz="1600" b="1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量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舒适大床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30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35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86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舒适双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床房</a:t>
                      </a:r>
                      <a:endParaRPr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30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17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高级大床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30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34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高级双床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30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豪华大床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30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豪华双床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30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商务套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房</a:t>
                      </a:r>
                      <a:endParaRPr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面积</a:t>
                      </a:r>
                      <a:r>
                        <a:rPr lang="en-US"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55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lang="en-US" sz="1600" spc="-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sz="1600" spc="5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层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endParaRPr sz="16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27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489191" y="2307335"/>
            <a:ext cx="4881371" cy="3253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2"/>
          <p:cNvSpPr txBox="1"/>
          <p:nvPr/>
        </p:nvSpPr>
        <p:spPr>
          <a:xfrm>
            <a:off x="817245" y="5752674"/>
            <a:ext cx="5278754" cy="2671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altLang="zh-CN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153</a:t>
            </a:r>
            <a:r>
              <a:rPr lang="zh-CN" altLang="en-US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间，其中无障碍房</a:t>
            </a:r>
            <a:r>
              <a:rPr lang="en-US" altLang="zh-CN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间，沙发床</a:t>
            </a:r>
            <a:r>
              <a:rPr lang="en-US" altLang="zh-CN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lang="zh-CN" altLang="en-US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间，好莱坞房</a:t>
            </a:r>
            <a:r>
              <a:rPr lang="en-US" altLang="zh-CN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lang="zh-CN" altLang="en-US" sz="1600" dirty="0">
                <a:solidFill>
                  <a:srgbClr val="003C7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间。</a:t>
            </a:r>
            <a:endParaRPr lang="en-US" altLang="zh-CN" sz="1600" dirty="0">
              <a:solidFill>
                <a:srgbClr val="003C7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DdjNDIxMjBkNTlhMTRmZWIyMjQ3ZGQwODgwYjA3YzY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C7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WPS 演示</Application>
  <PresentationFormat>宽屏</PresentationFormat>
  <Paragraphs>141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Arial</vt:lpstr>
      <vt:lpstr>Times New Roman</vt:lpstr>
      <vt:lpstr>Calibri</vt:lpstr>
      <vt:lpstr>Arial Unicode MS</vt:lpstr>
      <vt:lpstr>Office Theme</vt:lpstr>
      <vt:lpstr>PowerPoint 演示文稿</vt:lpstr>
      <vt:lpstr>所属集团</vt:lpstr>
      <vt:lpstr>PowerPoint 演示文稿</vt:lpstr>
      <vt:lpstr>酒店简介</vt:lpstr>
      <vt:lpstr>多功能大堂</vt:lpstr>
      <vt:lpstr>PowerPoint 演示文稿</vt:lpstr>
      <vt:lpstr>欢朋清爽舒适睡床</vt:lpstr>
      <vt:lpstr>PowerPoint 演示文稿</vt:lpstr>
      <vt:lpstr>客房数量&amp;房型比例</vt:lpstr>
      <vt:lpstr>精英会议室</vt:lpstr>
      <vt:lpstr>乐动健身房</vt:lpstr>
      <vt:lpstr>北京鸟巢希尔顿欢朋酒店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yuxia li</dc:creator>
  <cp:lastModifiedBy>Mac</cp:lastModifiedBy>
  <cp:revision>23</cp:revision>
  <dcterms:created xsi:type="dcterms:W3CDTF">2022-09-07T08:54:00Z</dcterms:created>
  <dcterms:modified xsi:type="dcterms:W3CDTF">2022-09-16T09:22:10Z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2022-03-24T08:00:00Z</vt:filetime>
  </property>
  <property fmtid="{D5CDD505-2E9C-101B-9397-08002B2CF9AE}" pid="3" name="Creator">
    <vt:lpwstr>WPS 演示</vt:lpwstr>
  </property>
  <property fmtid="{D5CDD505-2E9C-101B-9397-08002B2CF9AE}" pid="4" name="LastSaved">
    <vt:filetime>2022-09-07T08:00:00Z</vt:filetime>
  </property>
  <property fmtid="{D5CDD505-2E9C-101B-9397-08002B2CF9AE}" pid="5" name="ICV">
    <vt:lpwstr>99C39E61B51348D0B0393532C6F97DAF</vt:lpwstr>
  </property>
  <property fmtid="{D5CDD505-2E9C-101B-9397-08002B2CF9AE}" pid="6" name="KSOProductBuildVer">
    <vt:lpwstr>2052-11.1.0.12358</vt:lpwstr>
  </property>
</Properties>
</file>