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560" r:id="rId3"/>
    <p:sldId id="580" r:id="rId4"/>
    <p:sldId id="573" r:id="rId5"/>
    <p:sldId id="574" r:id="rId6"/>
    <p:sldId id="581" r:id="rId7"/>
    <p:sldId id="582" r:id="rId8"/>
    <p:sldId id="583" r:id="rId9"/>
    <p:sldId id="584" r:id="rId10"/>
    <p:sldId id="575" r:id="rId11"/>
    <p:sldId id="577" r:id="rId12"/>
    <p:sldId id="578" r:id="rId13"/>
    <p:sldId id="579" r:id="rId14"/>
    <p:sldId id="586" r:id="rId15"/>
    <p:sldId id="589" r:id="rId16"/>
    <p:sldId id="588" r:id="rId17"/>
    <p:sldId id="590" r:id="rId18"/>
    <p:sldId id="591" r:id="rId19"/>
    <p:sldId id="592" r:id="rId20"/>
    <p:sldId id="593" r:id="rId21"/>
    <p:sldId id="585" r:id="rId22"/>
    <p:sldId id="594" r:id="rId23"/>
    <p:sldId id="572" r:id="rId24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6069" autoAdjust="0"/>
  </p:normalViewPr>
  <p:slideViewPr>
    <p:cSldViewPr>
      <p:cViewPr>
        <p:scale>
          <a:sx n="91" d="100"/>
          <a:sy n="91" d="100"/>
        </p:scale>
        <p:origin x="-54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9515-2B70-47F4-8711-4E0FE88EEE60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333B-729D-4CB2-B3F4-AF0A393EB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73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3B-729D-4CB2-B3F4-AF0A393EBC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6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3224" y="2564904"/>
            <a:ext cx="63390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泉州富力万达文华酒店</a:t>
            </a:r>
            <a:endParaRPr lang="en-US" altLang="zh-CN" sz="40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4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Wanda Vista Quanzhou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87450" y="4869160"/>
            <a:ext cx="6264275" cy="10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方正兰亭黑简体" pitchFamily="2" charset="-122"/>
                <a:ea typeface="方正兰亭黑简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9pPr>
          </a:lstStyle>
          <a:p>
            <a:pPr>
              <a:lnSpc>
                <a:spcPts val="1800"/>
              </a:lnSpc>
              <a:spcBef>
                <a:spcPts val="63"/>
              </a:spcBef>
              <a:buClr>
                <a:schemeClr val="accent1"/>
              </a:buClr>
              <a:buFontTx/>
              <a:buNone/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泉州富力万达文华酒店是为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崇尚品质生活的尊贵宾客，提供融合东方神韵与当地风情的精致服务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，并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营造优雅旅居感受的豪华酒店品牌。</a:t>
            </a:r>
          </a:p>
          <a:p>
            <a:pPr>
              <a:lnSpc>
                <a:spcPts val="1800"/>
              </a:lnSpc>
              <a:spcBef>
                <a:spcPts val="63"/>
              </a:spcBef>
              <a:buClr>
                <a:schemeClr val="accent1"/>
              </a:buClr>
              <a:buFontTx/>
              <a:buNone/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Wanda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Vista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is a luxury hotel brand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to provide elegant traveling experiences to distinguished guests who pursuit quality life.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酒店介绍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Hotel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124744"/>
            <a:ext cx="54673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59409"/>
              </p:ext>
            </p:extLst>
          </p:nvPr>
        </p:nvGraphicFramePr>
        <p:xfrm>
          <a:off x="1331913" y="3789363"/>
          <a:ext cx="5903911" cy="1871662"/>
        </p:xfrm>
        <a:graphic>
          <a:graphicData uri="http://schemas.openxmlformats.org/drawingml/2006/table">
            <a:tbl>
              <a:tblPr/>
              <a:tblGrid>
                <a:gridCol w="1997190"/>
                <a:gridCol w="1218794"/>
                <a:gridCol w="1456618"/>
                <a:gridCol w="1231309"/>
              </a:tblGrid>
              <a:tr h="3922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房型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Room Type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数量 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of Rooms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面积</a:t>
                      </a:r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平方米</a:t>
                      </a:r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Area (m</a:t>
                      </a:r>
                      <a:r>
                        <a:rPr kumimoji="0" lang="en-US" altLang="zh-CN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标准售价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704D"/>
                    </a:solidFill>
                  </a:tcPr>
                </a:tc>
              </a:tr>
              <a:tr h="264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大床房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King Size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RMB1,888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双人房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Twin Size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RMB1,888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豪华套房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Deluxe Suite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RMB3,688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行政套房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Executive Suite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RMB4,688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总统套房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Presidential Suite 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RMB28,888</a:t>
                      </a:r>
                    </a:p>
                  </a:txBody>
                  <a:tcPr marL="9525" marR="9525" marT="9517" marB="0" anchor="ctr" horzOverflow="overflow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客房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:\06.销售部\Marcom\2018.11 酒店新拍照片\豪华单侧面全景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7265"/>
            <a:ext cx="3680832" cy="24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06.销售部\Marcom\2018.11 酒店新拍照片\总套床侧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84" y="3730624"/>
            <a:ext cx="3691217" cy="24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06.销售部\Marcom\2018.11 酒店新拍照片\行政套客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5" y="3730624"/>
            <a:ext cx="3670337" cy="24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06.销售部\Marcom\2018.11 酒店新拍照片\豪华双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3" y="929819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06.销售部\Marcom\2018.11 酒店新拍照片\豪华套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44" y="929819"/>
            <a:ext cx="3644828" cy="24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35038" y="6205538"/>
            <a:ext cx="2736850" cy="287337"/>
          </a:xfrm>
        </p:spPr>
        <p:txBody>
          <a:bodyPr/>
          <a:lstStyle/>
          <a:p>
            <a:pPr algn="ctr" eaLnBrk="1" fontAlgn="ctr" hangingPunct="1"/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行政套房 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Executive Suite</a:t>
            </a:r>
            <a:endParaRPr lang="zh-CN" altLang="en-US" sz="12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571826" y="6188075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总统套房 </a:t>
            </a: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Suite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950282" y="3378091"/>
            <a:ext cx="2736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fontAlgn="ctr" hangingPunct="1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豪华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客房 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Twin Size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312114" y="3356992"/>
            <a:ext cx="1702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豪华套房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Deluxe 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客房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843213" y="908050"/>
            <a:ext cx="5473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文华之床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妙梦助眠系列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cs typeface="文鼎CS细等线"/>
              </a:rPr>
              <a:t>24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cs typeface="文鼎CS细等线"/>
              </a:rPr>
              <a:t>小时精选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42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寸超大宽频飞利浦液晶电视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带广播及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IPOD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接口的高级数字时钟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超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个国际卫星电视频道、有线电视频道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免费宽带及市内唯一全部无线网络覆盖酒店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独立浴缸和淋浴间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浴缸电动卷帘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套房以上配浴室电视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热带雨林淋浴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落地窗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客房内密码储物柜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0988" indent="-287338" eaLnBrk="0" hangingPunct="0">
              <a:lnSpc>
                <a:spcPts val="1600"/>
              </a:lnSpc>
            </a:pPr>
            <a:endParaRPr lang="en-US" altLang="zh-CN" sz="1100" dirty="0">
              <a:solidFill>
                <a:srgbClr val="404040"/>
              </a:solidFill>
              <a:latin typeface="Cambria" pitchFamily="18" charset="0"/>
              <a:ea typeface="方正宋黑简体" pitchFamily="2" charset="-122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Bed of Vista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Dream Catcher 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24 hours selections breakfast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42” Philips widescreen plasma TV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Radio &amp; digital clock with iPod port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Over 40 satellite TV channels and cable channels 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Free broadband and wireless internet access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to rooms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&amp; public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areas 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Separate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bath and shower stall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Electrical shower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curtain in bath room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Bath TV in suites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Rainforest shower </a:t>
            </a: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loor-to-ceiling windows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2" charset="-122"/>
              <a:cs typeface="Times New Roman" panose="02020603050405020304" pitchFamily="18" charset="0"/>
            </a:endParaRPr>
          </a:p>
          <a:p>
            <a:pPr marL="280988" indent="-287338" eaLnBrk="0" hangingPunct="0">
              <a:lnSpc>
                <a:spcPts val="1600"/>
              </a:lnSpc>
              <a:buFontTx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In-room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2" charset="-122"/>
                <a:cs typeface="Times New Roman" panose="02020603050405020304" pitchFamily="18" charset="0"/>
              </a:rPr>
              <a:t>number-code auto-locker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客房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4003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06.销售部\Marcom\2018.11 酒店新拍照片\西餐厅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1" y="1551855"/>
            <a:ext cx="3100426" cy="20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06.销售部\Marcom\2018.11 酒店新拍照片\西餐厅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4" y="3618804"/>
            <a:ext cx="3101793" cy="20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01625"/>
            <a:ext cx="13684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40200" y="3246438"/>
            <a:ext cx="42481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美食汇全新定义了国际酒店不可或缺的全日餐厅；为您贴心准备“外带早餐”，让您在高效工作之余感受家的温暖；“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小时精选”令您始终品尝心仪美味；汇聚各国佳肴的自助大餐以及别有情调的招牌零点，更是让您的午间聚会和晚间盛宴惊喜不断！</a:t>
            </a:r>
          </a:p>
          <a:p>
            <a:pPr eaLnBrk="1" hangingPunct="1">
              <a:lnSpc>
                <a:spcPts val="1800"/>
              </a:lnSpc>
              <a:defRPr/>
            </a:pP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“Café” has renewed the definition of all-day dining that is indispensable for international hotels by introducing the “takeaway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reakfast” to deliver the warmth of home during the busy travel, a global 24 hours selections and an international buffet serving brand dishes and cuisine that will surprise you and your friends during lunch and evening feasts.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0200" y="1520825"/>
            <a:ext cx="33131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美食汇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全日餐厅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Café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Vista All-day Dining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/Venue: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酒店一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楼 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1F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营业时间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/Business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Hours: 6:30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22:30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座位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/Capacity: 160</a:t>
            </a:r>
          </a:p>
        </p:txBody>
      </p:sp>
      <p:sp>
        <p:nvSpPr>
          <p:cNvPr id="7" name="矩形 6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设施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Beverage</a:t>
            </a:r>
          </a:p>
        </p:txBody>
      </p:sp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:\06.销售部\Marcom\2018.11 酒店新拍照片\中餐厅包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2395"/>
            <a:ext cx="3107532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:\06.销售部\Marcom\2018.11 酒店新拍照片\中餐厅大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2263"/>
            <a:ext cx="3120198" cy="20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设施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Beverage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8" y="203200"/>
            <a:ext cx="7604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27500" y="3500437"/>
            <a:ext cx="403192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品珍中餐厅供应口味正宗的粤菜及部分闽南菜，每一道烹饪都突显厨师的独巨匠心。餐厅设有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间包间，地道的口味让您品尝后乐不思蜀，留恋忘返。</a:t>
            </a:r>
          </a:p>
          <a:p>
            <a:pPr eaLnBrk="1" hangingPunct="1">
              <a:lnSpc>
                <a:spcPts val="1800"/>
              </a:lnSpc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ZHEN-Chinese restaurant offers guests with authentic traditional Cantonese and local Minnan cuisines.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dish reflects the chef’s great originality and ingenuity. The restaurant has 11 private dining rooms, which provide you with an unforgettable experience by delicious taste and a gorgeous atmosphere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7500" y="1592263"/>
            <a:ext cx="33242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品珍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中餐厅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ZHEN Chinese Restaurant</a:t>
            </a:r>
          </a:p>
          <a:p>
            <a:pPr>
              <a:lnSpc>
                <a:spcPts val="1800"/>
              </a:lnSpc>
              <a:defRPr/>
            </a:pP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地点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/Venue: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酒店二楼 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2F</a:t>
            </a: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营业时间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/Business Hours: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午餐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Lunch: 11:30–14:00 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晚餐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Dinner: 17:00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22:00 </a:t>
            </a:r>
          </a:p>
          <a:p>
            <a:pPr>
              <a:lnSpc>
                <a:spcPts val="18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座位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/Capacity: 174</a:t>
            </a:r>
          </a:p>
        </p:txBody>
      </p:sp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06.销售部\Marcom\2018.11 酒店新拍照片\大堂吧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3" y="1484783"/>
            <a:ext cx="30718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:\06.销售部\Marcom\2018.11 酒店新拍照片\大堂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3" y="3522770"/>
            <a:ext cx="3097354" cy="20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设施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Beverage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27500" y="3410607"/>
            <a:ext cx="43211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buSzPct val="50000"/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大堂吧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提供各类咖啡、茶、鸡尾酒、各国啤酒、精选红酒及香槟。您可以和朋友在这舒适优雅浪漫的环境中悠闲地品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茗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畅谈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  <a:buSzPct val="50000"/>
              <a:defRPr/>
            </a:pP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  <a:buSzPct val="50000"/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Lobby Lounge offers variety of coffee, tea, cocktails, International beer, fine wine and premium champagne. Enjoy the leisure moment and delicate food with you friends in a modern and plush environment.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27500" y="1592263"/>
            <a:ext cx="33242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大堂吧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obby Lounge</a:t>
            </a:r>
          </a:p>
          <a:p>
            <a:pPr>
              <a:lnSpc>
                <a:spcPts val="1800"/>
              </a:lnSpc>
              <a:defRPr/>
            </a:pP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地点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/Venue: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酒店一楼 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1F</a:t>
            </a: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营业时间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/Business Hours: 10:00–24:00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563" y="260350"/>
            <a:ext cx="15065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设施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Beverage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40200" y="3312516"/>
            <a:ext cx="43922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buSzPct val="50000"/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行政酒廊位于酒店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层，是商务客人的最佳选择。多样的房间设施设备、更多的私享空间、杰出的个性化贴身服务将会满足您各方面的需求，令您倍受关注！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  <a:buSzPct val="50000"/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Executive Lounge is located on the 23ed floor. It is the best choice for executive business travelers. Delights guests with extended room amenities, commodious private space,  and personalized service.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7500" y="1700213"/>
            <a:ext cx="3324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行政酒廊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Executive Lounge</a:t>
            </a:r>
          </a:p>
          <a:p>
            <a:pPr>
              <a:lnSpc>
                <a:spcPts val="1800"/>
              </a:lnSpc>
              <a:defRPr/>
            </a:pP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地点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/Venue: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酒店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楼 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23F</a:t>
            </a:r>
          </a:p>
          <a:p>
            <a:pPr>
              <a:lnSpc>
                <a:spcPts val="1800"/>
              </a:lnSpc>
              <a:defRPr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营业时间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/Business Hours: 06:30–23:00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30765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宴会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Banquet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5288" y="4005263"/>
            <a:ext cx="8096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宴会、会议场地超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2,600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平方米，其中包括面积为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1, 378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平方米的无柱式大宴会厅，配有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87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平方米的先进液晶显示屏，其恢弘、瑰丽的设计在城中无出其右。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个多功能会议室为商务会议提供高等级的服务，先进的会议音响设施设备，如无线麦克风、专业音箱、手拉手会议设备等，可满足各类会议的需要；公共区域免费无线网络覆盖，可保证高速通畅的网络使用需要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hotel provides a large 2,600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meters meeting and banquet space, which includes a pillar-free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Ballroom and 10 multi-function halls. The Grand Ballroom features with an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square meters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high-tech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. The hotel provides high quality catering service, advanced audiovisual facilities to satisfy all your needs. Also, free wireless internet covers the hotel’s public area to guarantee your need of high-speed  internet.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2290"/>
            <a:ext cx="68675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7238" y="3843338"/>
            <a:ext cx="755967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1,378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平方米、层高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米及可接待千人浪漫婚礼的超级无柱式豪华大宴会厅，配备目前省内最大、清晰度最高的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平方米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LED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屏，是举办婚宴的理想首选。酒店自开业以来，已成功举办多场婚宴，一如既往地受到新人们的好评与喜爱，更被授予“中国最佳婚宴接待酒店”、“中国婚宴酒店奖杰出创新奖”等奖项。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majestic pillar-free Grand Ballroom offers a 1,378 square meters meeting space and features with an 87 square meters high-tech  LED screen.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hotel with a high reputation and has successfully held a lot of wedding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. It has won lots of awards such as “ China’s Best Wedding Reception Hotel” and “China’s Outstanding  Innovation Wedding Hotel”.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宴会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Banquet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93879" cy="224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24336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城市介绍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Quanzhou</a:t>
            </a:r>
          </a:p>
        </p:txBody>
      </p:sp>
      <p:grpSp>
        <p:nvGrpSpPr>
          <p:cNvPr id="6" name="组合 9234"/>
          <p:cNvGrpSpPr>
            <a:grpSpLocks/>
          </p:cNvGrpSpPr>
          <p:nvPr/>
        </p:nvGrpSpPr>
        <p:grpSpPr bwMode="auto">
          <a:xfrm>
            <a:off x="261938" y="1782763"/>
            <a:ext cx="5184775" cy="3746534"/>
            <a:chOff x="827584" y="620688"/>
            <a:chExt cx="7720788" cy="5752475"/>
          </a:xfrm>
        </p:grpSpPr>
        <p:pic>
          <p:nvPicPr>
            <p:cNvPr id="7" name="Picture 2" descr="C:\Users\volcxio\Desktop\map副本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620688"/>
              <a:ext cx="6577228" cy="543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6217479" y="4871630"/>
              <a:ext cx="73283" cy="70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6293127" y="4508447"/>
              <a:ext cx="510622" cy="37293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6718645" y="4323198"/>
              <a:ext cx="1446761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泉州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Quanzhou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144194" y="4952066"/>
              <a:ext cx="73284" cy="75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579202" y="5071503"/>
              <a:ext cx="73283" cy="73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690309" y="5264062"/>
              <a:ext cx="68556" cy="75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548437" y="5093439"/>
              <a:ext cx="73283" cy="70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6716280" y="5444433"/>
              <a:ext cx="1832092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广州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Guangzhou</a:t>
              </a: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6718645" y="4579133"/>
              <a:ext cx="1446761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台湾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Taiwan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6737556" y="5212876"/>
              <a:ext cx="1638244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厦门 </a:t>
              </a:r>
              <a:r>
                <a:rPr lang="en-US" altLang="zh-CN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Xiamen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6702096" y="5615058"/>
              <a:ext cx="1645336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深圳 </a:t>
              </a:r>
              <a:r>
                <a:rPr lang="en-US" altLang="zh-CN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Shenzhen</a:t>
              </a:r>
            </a:p>
          </p:txBody>
        </p:sp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6706824" y="5814928"/>
              <a:ext cx="1458582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香港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Hong Kong</a:t>
              </a:r>
            </a:p>
          </p:txBody>
        </p:sp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6702096" y="6014802"/>
              <a:ext cx="1200906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澳门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Macau</a:t>
              </a:r>
            </a:p>
          </p:txBody>
        </p:sp>
        <p:cxnSp>
          <p:nvCxnSpPr>
            <p:cNvPr id="21" name="直接连接符 20"/>
            <p:cNvCxnSpPr>
              <a:stCxn id="14" idx="7"/>
            </p:cNvCxnSpPr>
            <p:nvPr/>
          </p:nvCxnSpPr>
          <p:spPr>
            <a:xfrm flipV="1">
              <a:off x="6609901" y="4715632"/>
              <a:ext cx="200938" cy="38999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179655" y="5027628"/>
              <a:ext cx="134747" cy="37537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2" idx="4"/>
            </p:cNvCxnSpPr>
            <p:nvPr/>
          </p:nvCxnSpPr>
          <p:spPr>
            <a:xfrm>
              <a:off x="5614661" y="5144627"/>
              <a:ext cx="699741" cy="42411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3" idx="5"/>
            </p:cNvCxnSpPr>
            <p:nvPr/>
          </p:nvCxnSpPr>
          <p:spPr>
            <a:xfrm>
              <a:off x="5749409" y="5327436"/>
              <a:ext cx="560265" cy="42655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723404" y="5402998"/>
              <a:ext cx="564994" cy="50943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614661" y="5444434"/>
              <a:ext cx="695013" cy="70199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309674" y="5402998"/>
              <a:ext cx="42079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309674" y="5568746"/>
              <a:ext cx="42079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314402" y="5753993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14402" y="5919741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14402" y="6131800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4913313" y="836613"/>
            <a:ext cx="3546475" cy="300082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280988" indent="-280988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marL="0" indent="0">
              <a:lnSpc>
                <a:spcPts val="1800"/>
              </a:lnSpc>
              <a:buClr>
                <a:schemeClr val="tx1"/>
              </a:buClr>
              <a:buSzPct val="50000"/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泉州北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接福州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、莆田，南毗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厦门，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东望台湾宝岛，西接三明、龙岩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Clr>
                <a:schemeClr val="tx1"/>
              </a:buClr>
              <a:buSzPct val="50000"/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Quanzhou is  adjacent to Fuzhou and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Putian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 north , and near Xiamen in the south.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 of Quanzhou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Taiwan island and to the west  is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Sanming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Longyan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ts val="1800"/>
              </a:lnSpc>
              <a:buClr>
                <a:schemeClr val="tx1"/>
              </a:buClr>
              <a:buSzPct val="50000"/>
              <a:defRPr/>
            </a:pP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Clr>
                <a:schemeClr val="tx1"/>
              </a:buClr>
              <a:buSzPct val="50000"/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现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辖鲤城、丰泽、洛江、泉港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个区，晋江市、石狮市、南安市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个县级市，惠安、安溪、永春、德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化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个县。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Clr>
                <a:schemeClr val="tx1"/>
              </a:buClr>
              <a:buSzPct val="50000"/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Quanzhou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jurisdiction over  four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districts,  three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county-level cities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four counties. 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districts: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Fengze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Luojiang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Quangang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county-level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cities: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Jinjiang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Shishi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and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counties: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Huian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Yongchun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Dehua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03229"/>
              </p:ext>
            </p:extLst>
          </p:nvPr>
        </p:nvGraphicFramePr>
        <p:xfrm>
          <a:off x="395288" y="1125538"/>
          <a:ext cx="8066087" cy="4983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117"/>
                <a:gridCol w="1568403"/>
                <a:gridCol w="576149"/>
                <a:gridCol w="768202"/>
                <a:gridCol w="597488"/>
                <a:gridCol w="650833"/>
                <a:gridCol w="504131"/>
                <a:gridCol w="576149"/>
                <a:gridCol w="576149"/>
                <a:gridCol w="504131"/>
                <a:gridCol w="864224"/>
                <a:gridCol w="432111"/>
              </a:tblGrid>
              <a:tr h="17836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场地 </a:t>
                      </a:r>
                      <a:r>
                        <a:rPr lang="zh-CN" altLang="en-US" sz="11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Venue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b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可容纳人数</a:t>
                      </a:r>
                      <a:r>
                        <a:rPr lang="en-US" sz="1100" b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Capacity </a:t>
                      </a:r>
                    </a:p>
                  </a:txBody>
                  <a:tcPr marL="5557" marR="5557" marT="5556" marB="0" anchor="ctr">
                    <a:solidFill>
                      <a:srgbClr val="7C6B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尺寸</a:t>
                      </a:r>
                      <a:r>
                        <a:rPr lang="en-US" altLang="zh-CN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m)    LxWxH          Dimensions  </a:t>
                      </a:r>
                      <a:endParaRPr lang="en-US" sz="11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面积 </a:t>
                      </a:r>
                      <a:r>
                        <a:rPr lang="en-US" altLang="zh-CN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1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Area               </a:t>
                      </a:r>
                      <a:endParaRPr lang="en-US" sz="11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</a:tr>
              <a:tr h="696303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剧院式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Theatre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课桌式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Classroom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酒会式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Cocktail     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董事会   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Board Meeting   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U-</a:t>
                      </a:r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型      </a:t>
                      </a:r>
                      <a:endParaRPr lang="en-US" altLang="zh-CN" sz="1100" b="1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zh-CN" altLang="en-US" sz="11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Shape   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圆桌型  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Banquet   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回型 </a:t>
                      </a:r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Hollow </a:t>
                      </a:r>
                      <a:r>
                        <a:rPr lang="en-US" sz="11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Shape    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自助餐 </a:t>
                      </a:r>
                      <a:endParaRPr lang="en-US" altLang="zh-CN" sz="1100" b="1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11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Buffet  </a:t>
                      </a:r>
                      <a:endParaRPr 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rgbClr val="847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505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三楼 </a:t>
                      </a:r>
                      <a:endParaRPr lang="en-US" altLang="zh-CN" sz="900" b="1" u="none" strike="noStrike" dirty="0" smtClean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altLang="zh-CN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Grand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Ballroom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大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宴会厅</a:t>
                      </a:r>
                      <a:endParaRPr lang="zh-CN" alt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45.7x28.5x8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1378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Grand Ballroom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宴会厅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28.5x14.6x8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Grand Ballroom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宴会厅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28.5x16.2x8</a:t>
                      </a:r>
                      <a:endParaRPr lang="en-US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488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Grand Ballroom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宴会厅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28.5x14.9x8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Function Room </a:t>
                      </a:r>
                      <a:r>
                        <a:rPr lang="en-US" sz="900" b="1" u="none" strike="noStrike" baseline="0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多功能厅</a:t>
                      </a:r>
                      <a:endParaRPr lang="zh-CN" alt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18.2x12.8x4</a:t>
                      </a:r>
                      <a:endParaRPr lang="en-US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83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VIP Room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贵宾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室</a:t>
                      </a:r>
                      <a:endParaRPr lang="zh-CN" alt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11.8x8.9x4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382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五楼 </a:t>
                      </a:r>
                      <a:endParaRPr lang="en-US" altLang="zh-CN" sz="900" b="1" u="none" strike="noStrike" dirty="0" smtClean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altLang="zh-CN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5F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b="1" u="none" strike="noStrike" baseline="0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10.9x8.2x4</a:t>
                      </a:r>
                      <a:endParaRPr lang="en-US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      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11.2x7.4x3.5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2 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      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10.9x6.4x3.5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65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Board Meeting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Room</a:t>
                      </a:r>
                      <a:r>
                        <a:rPr lang="en-US" sz="900" b="1" u="none" strike="noStrike" baseline="0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董事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endParaRPr lang="zh-CN" alt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12.9x7.7x3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3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 u="none" strike="noStrike" baseline="0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     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11x7.7x3.5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3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</a:t>
                      </a:r>
                      <a:r>
                        <a:rPr 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b="1" u="none" strike="noStrike" baseline="0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b="1" u="none" strike="noStrike" dirty="0" smtClean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7x7.5x3.5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3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6 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6.6x7.5x3.5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3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7 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8.2x7.5x3.5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3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Room 8 </a:t>
                      </a:r>
                      <a:r>
                        <a:rPr lang="zh-CN" alt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会议室</a:t>
                      </a:r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900" b="1" i="0" u="none" strike="noStrike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9.2x7.5x3.5</a:t>
                      </a:r>
                      <a:endParaRPr lang="en-US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u="none" strike="noStrike" dirty="0">
                          <a:solidFill>
                            <a:srgbClr val="7C6B5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  <a:endParaRPr lang="en-US" altLang="zh-CN" sz="900" b="1" i="0" u="none" strike="noStrike" dirty="0">
                        <a:solidFill>
                          <a:srgbClr val="7C6B5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57" marR="5557" marT="555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宴会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Banquet</a:t>
            </a:r>
          </a:p>
        </p:txBody>
      </p:sp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休闲娱乐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Recreation &amp; Entertainment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851920" y="3670300"/>
            <a:ext cx="41068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自动循环的四季恒温室内游泳池，卫生安全。典雅幽静，配以全进口健身器械的健身房，是您强身健体的最佳选择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Club is located on the 6</a:t>
            </a:r>
            <a:r>
              <a:rPr lang="en-US" altLang="zh-CN" sz="1100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 of the hotel,  business hours are from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6:00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23:00. Swimming pool is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monitored by computer system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would automatically sterilized and recycled to keep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constant temperature. The gym, fitted with fully imported fitness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equipment,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great choice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exercise.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0296" y="3679825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健身中心</a:t>
            </a:r>
          </a:p>
          <a:p>
            <a:pPr eaLnBrk="1" hangingPunct="1">
              <a:lnSpc>
                <a:spcPts val="18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Health Club</a:t>
            </a:r>
          </a:p>
          <a:p>
            <a:pPr eaLnBrk="1" hangingPunct="1">
              <a:lnSpc>
                <a:spcPts val="18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地点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/Venue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酒店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六楼 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6F</a:t>
            </a:r>
          </a:p>
          <a:p>
            <a:pPr eaLnBrk="1" hangingPunct="1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营业时间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/Business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06:00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23:00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18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1411"/>
            <a:ext cx="6743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P:\06.销售部\Marcom\2018.11 酒店新拍照片\IMG_0760-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35" y="1228465"/>
            <a:ext cx="329486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2433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奖项荣誉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293096"/>
            <a:ext cx="91085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酒店风尚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Fashion  List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最佳宾客体验商务酒店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|Best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Hotel for Guest Experience of Hotel Fashion List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第十五届美丽中国金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橄榄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Beautiful China Golden Olive Award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——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亚洲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最佳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家商务酒店、中国家庭出游首选酒店、舌尖上的中国十大推选餐厅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Asia's Best 50 Business Hotel \ China Family Travel Preferred Hotel \ China's Top 10 Elected Restaurant On The Tongue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第五届中国区高端酒店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金榜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China High-end Hotel List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最佳婚礼酒店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|The Best Wedding Hotel of Hotel Gold List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“会小二”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杯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Huixiao-er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——年度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人气会议酒店、泉州最具人气会议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Conference Hotel \ Quanzhou's Most Popular Conference Hotel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第十届金樽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奖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 Champion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最受消费者欢迎酒店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|Most Popular Hotel of The Globe Hotel Industry Gold Champion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缤客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Booking.com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好评住宿奖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|Guest Review Award of Booking .com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携程旅游口碑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C-trip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年度最佳商务酒店奖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|The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Traders Hotel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C:\Users\queeche\Desktop\图片库\2017-2018奖项\457453870671368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" y="1210254"/>
            <a:ext cx="214884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queeche\Desktop\图片库\2017-2018奖项\705119390278219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2" y="1211524"/>
            <a:ext cx="2148205" cy="300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mmbiz.qpic.cn/mmbiz_jpg/icS9D3VqwDSINSmgQN5FWG0FlvySobOSmfXPEDO16ANxtmUfCbkT4T2FtoW2Syasz9WFgZh7Z88ZZxFeT5xav1A/640?wx_fmt=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1524"/>
            <a:ext cx="2010524" cy="30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148932" y="1106488"/>
            <a:ext cx="15113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0988" indent="381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飞机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北京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2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30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上海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30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台湾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30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杭州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深圳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广州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动车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上海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8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宁波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深圳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福州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20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厦门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40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公路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上海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10-12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杭州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50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福州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2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30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厦门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小时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10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 Unicode MS" pitchFamily="34" charset="-122"/>
              </a:rPr>
              <a:t>分钟</a:t>
            </a:r>
          </a:p>
          <a:p>
            <a:pPr>
              <a:lnSpc>
                <a:spcPts val="18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 Unicode MS" pitchFamily="34" charset="-122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515546" y="1052736"/>
            <a:ext cx="25209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0988" indent="381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altLang="zh-CN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By Plane</a:t>
            </a:r>
            <a:endParaRPr lang="zh-CN" alt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2.5 hours from Beijing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1.5 hours from Shanghai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   1.5 hour from Taiwan </a:t>
            </a:r>
          </a:p>
          <a:p>
            <a:pPr marL="0" indent="0"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   1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hour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from Hangzhou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 hour from Shenzhen 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 hour from Guangzhou </a:t>
            </a:r>
          </a:p>
          <a:p>
            <a:pPr marL="0" indent="0" eaLnBrk="1" hangingPunct="1"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By Train</a:t>
            </a:r>
            <a:endParaRPr lang="zh-CN" alt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8 hours from Shanghai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3 hours from Ningbo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4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hours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from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Shenzhen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 hour 20 minutes from Fuzhou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40 minutes from Xiamen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  <a:defRPr/>
            </a:pPr>
            <a:r>
              <a:rPr lang="en-US" altLang="zh-CN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By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ar</a:t>
            </a:r>
            <a:endParaRPr lang="zh-CN" alt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10-12 hours from Shanghai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10 hours 50 minutes from Hangzhou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2.5 hours from Fuzhou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1 hour and 10 minutes from Xiamen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3528" y="188640"/>
            <a:ext cx="3024336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城市介绍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Quanzhou</a:t>
            </a:r>
          </a:p>
        </p:txBody>
      </p:sp>
      <p:grpSp>
        <p:nvGrpSpPr>
          <p:cNvPr id="25" name="组合 9234"/>
          <p:cNvGrpSpPr>
            <a:grpSpLocks/>
          </p:cNvGrpSpPr>
          <p:nvPr/>
        </p:nvGrpSpPr>
        <p:grpSpPr bwMode="auto">
          <a:xfrm>
            <a:off x="261938" y="1782763"/>
            <a:ext cx="5184775" cy="3746534"/>
            <a:chOff x="827584" y="620688"/>
            <a:chExt cx="7720788" cy="5752475"/>
          </a:xfrm>
        </p:grpSpPr>
        <p:pic>
          <p:nvPicPr>
            <p:cNvPr id="26" name="Picture 2" descr="C:\Users\volcxio\Desktop\map副本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620688"/>
              <a:ext cx="6577228" cy="543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6217479" y="4871630"/>
              <a:ext cx="73283" cy="70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6293127" y="4508447"/>
              <a:ext cx="510622" cy="37293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6718645" y="4323198"/>
              <a:ext cx="1446761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泉州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Quanzhou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6144194" y="4952066"/>
              <a:ext cx="73284" cy="75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579202" y="5071503"/>
              <a:ext cx="73283" cy="73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690309" y="5264062"/>
              <a:ext cx="68556" cy="75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548437" y="5093439"/>
              <a:ext cx="73283" cy="70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6716280" y="5444433"/>
              <a:ext cx="1832092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广州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Guangzhou</a:t>
              </a:r>
            </a:p>
          </p:txBody>
        </p:sp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6718645" y="4579133"/>
              <a:ext cx="1446761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台湾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Taiwan</a:t>
              </a:r>
            </a:p>
          </p:txBody>
        </p:sp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6737556" y="5212876"/>
              <a:ext cx="1638244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厦门 </a:t>
              </a:r>
              <a:r>
                <a:rPr lang="en-US" altLang="zh-CN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Xiamen</a:t>
              </a:r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6702096" y="5615058"/>
              <a:ext cx="1645336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深圳 </a:t>
              </a:r>
              <a:r>
                <a:rPr lang="en-US" altLang="zh-CN" sz="9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Shenzhen</a:t>
              </a: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6706824" y="5814928"/>
              <a:ext cx="1458582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香港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Hong Kong</a:t>
              </a:r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6702096" y="6014802"/>
              <a:ext cx="1200906" cy="35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方正粗宋简体" pitchFamily="65" charset="-122"/>
                  <a:ea typeface="宋体" pitchFamily="2" charset="-122"/>
                </a:defRPr>
              </a:lvl9pPr>
            </a:lstStyle>
            <a:p>
              <a:pPr>
                <a:lnSpc>
                  <a:spcPts val="1200"/>
                </a:lnSpc>
                <a:spcBef>
                  <a:spcPts val="63"/>
                </a:spcBef>
                <a:buClr>
                  <a:schemeClr val="accent1"/>
                </a:buClr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澳门 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Macau</a:t>
              </a:r>
            </a:p>
          </p:txBody>
        </p:sp>
        <p:cxnSp>
          <p:nvCxnSpPr>
            <p:cNvPr id="40" name="直接连接符 39"/>
            <p:cNvCxnSpPr>
              <a:stCxn id="33" idx="7"/>
            </p:cNvCxnSpPr>
            <p:nvPr/>
          </p:nvCxnSpPr>
          <p:spPr>
            <a:xfrm flipV="1">
              <a:off x="6609901" y="4715632"/>
              <a:ext cx="200938" cy="38999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179655" y="5027628"/>
              <a:ext cx="134747" cy="37537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31" idx="4"/>
            </p:cNvCxnSpPr>
            <p:nvPr/>
          </p:nvCxnSpPr>
          <p:spPr>
            <a:xfrm>
              <a:off x="5614661" y="5144627"/>
              <a:ext cx="699741" cy="42411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32" idx="5"/>
            </p:cNvCxnSpPr>
            <p:nvPr/>
          </p:nvCxnSpPr>
          <p:spPr>
            <a:xfrm>
              <a:off x="5749409" y="5327436"/>
              <a:ext cx="560265" cy="42655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723404" y="5402998"/>
              <a:ext cx="564994" cy="50943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614661" y="5444434"/>
              <a:ext cx="695013" cy="70199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309674" y="5402998"/>
              <a:ext cx="42079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9674" y="5568746"/>
              <a:ext cx="42079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14402" y="5753993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314402" y="5919741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314402" y="6131800"/>
              <a:ext cx="42315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lvycai\Desktop\c_FYcunfhC0IvbQ94A9mdw==-7916890539291340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190625"/>
            <a:ext cx="463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3871913" y="803275"/>
            <a:ext cx="484187" cy="690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95338" y="4652963"/>
            <a:ext cx="7262812" cy="149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>
              <a:lnSpc>
                <a:spcPts val="1800"/>
              </a:lnSpc>
              <a:spcBef>
                <a:spcPts val="63"/>
              </a:spcBef>
              <a:buClr>
                <a:schemeClr val="accent1"/>
              </a:buClr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泉州位于福建东南沿海，与台湾隔海相望，是我国著名侨乡和台胞祖籍地。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州市总人口突破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多万，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63"/>
              </a:spcBef>
              <a:buClr>
                <a:schemeClr val="accent1"/>
              </a:buClr>
              <a:defRPr/>
            </a:pP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旅居海外的泉州籍华侨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万、港澳同胞7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万、台湾同胞900万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Clr>
                <a:schemeClr val="accent1"/>
              </a:buClr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Quanzhou is located on the southeastern coast of Fujian, and across the sea from Taiwan. It is famous as the hometown of overseas Chinese and Taiwan compatriots. The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Quanzhou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over 7 million. Overseas Chinese from Quanzhou is over 7.5 million. In addition, there are 750 thousand Quanzhou  people in Hong Kong and 9 million Quanzhou people in Taiwan.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88640"/>
            <a:ext cx="3024336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城市介绍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Quanzhou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32" y="391650"/>
            <a:ext cx="424161" cy="3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95288" y="4146550"/>
            <a:ext cx="78486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方正兰亭黑简体" pitchFamily="2" charset="-122"/>
                <a:ea typeface="方正兰亭黑简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9pPr>
          </a:lstStyle>
          <a:p>
            <a:pPr marL="0" indent="0">
              <a:lnSpc>
                <a:spcPts val="1800"/>
              </a:lnSpc>
              <a:spcBef>
                <a:spcPct val="0"/>
              </a:spcBef>
              <a:buSzPct val="50000"/>
              <a:buFont typeface="Arial" pitchFamily="34" charset="0"/>
              <a:buNone/>
              <a:defRPr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泉州又称鲤城、刺桐城，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古代“海上丝绸之路”的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起点。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宋元时期泉州被誉为“东方第一大港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与古波斯、阿拉伯、印度等国家均有贸易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往来。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当选首届“东亚文化之都”，成为我国唯一入选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城市。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泉州市区全年的空气质量优良率高达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97% 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SzPct val="50000"/>
              <a:buNone/>
              <a:defRPr/>
            </a:pP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Quanzhou is also called the </a:t>
            </a:r>
            <a:r>
              <a:rPr lang="en-US" altLang="zh-CN" sz="105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Licheng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</a:t>
            </a:r>
            <a:r>
              <a:rPr lang="en-US" altLang="zh-CN" sz="105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Erythrina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city . It is the starting point of marine silk road and the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riental biggest port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Song and Yuan Dynasty . Quanzhou is the only city selected as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Culture City of East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Asia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 good air quality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Quanzhou is 97%  over the year.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5300662"/>
            <a:ext cx="8353176" cy="11541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280988" indent="-280988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marL="0" indent="0">
              <a:lnSpc>
                <a:spcPts val="1800"/>
              </a:lnSpc>
              <a:buClr>
                <a:schemeClr val="accent1"/>
              </a:buClr>
              <a:defRPr/>
            </a:pP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泉州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生产总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值持续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十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福建省第一，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一批在全国有影响力的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产业集群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鞋业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、陶瓷、服装、茶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业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石材、水暖、石雕、石化。泉州市的中国驰名商标和中国名牌数量均居福建省第一，全国地级市第一。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Clr>
                <a:schemeClr val="accent1"/>
              </a:buClr>
              <a:defRPr/>
            </a:pP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GDP (Gross Domestic Product) of Quanzhou 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ranks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1 in </a:t>
            </a:r>
            <a:r>
              <a:rPr lang="en-US" altLang="zh-CN" sz="105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Fujia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14 years. It is famous for  manufacturing  industry , such as shoes industry, ceramic industry, fashion  industry, tea industry, stone industry, water heating and so on. Quanzhou has the most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well known trademarks and brands 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Fujian and this amount  ranks first for all the prefecture-level cities in China.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lvycai\Desktop\625396225761797574_副本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0403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88640"/>
            <a:ext cx="3024336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城市介绍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Quanzhou</a:t>
            </a:r>
          </a:p>
        </p:txBody>
      </p:sp>
    </p:spTree>
    <p:extLst>
      <p:ext uri="{BB962C8B-B14F-4D97-AF65-F5344CB8AC3E}">
        <p14:creationId xmlns:p14="http://schemas.microsoft.com/office/powerpoint/2010/main" val="127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84225" y="3179763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开元寺 </a:t>
            </a:r>
          </a:p>
          <a:p>
            <a:pPr algn="ctr" eaLnBrk="1" hangingPunct="1">
              <a:defRPr/>
            </a:pP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Kaiyuan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Temple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76675" y="3189288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西湖公园 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West Lake Park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49500" y="3179763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清源山</a:t>
            </a:r>
          </a:p>
          <a:p>
            <a:pPr algn="ctr" eaLnBrk="1" hangingPunct="1">
              <a:defRPr/>
            </a:pP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Qingyuan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Mountain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76850" y="3189288"/>
            <a:ext cx="275153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郑成功史迹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Historical Sites of Zheng Cheng-gong</a:t>
            </a:r>
          </a:p>
          <a:p>
            <a:pPr algn="ctr" eaLnBrk="1" hangingPunct="1">
              <a:defRPr/>
            </a:pP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792" y="5622925"/>
            <a:ext cx="11859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洛阳桥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Luoyang Bridge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3593" y="5622925"/>
            <a:ext cx="16866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安溪清水岩 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Qingshuiyan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Temple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20047" y="5606558"/>
            <a:ext cx="15808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方正兰亭黑简体" pitchFamily="2" charset="-122"/>
                <a:ea typeface="方正兰亭黑简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崇武古城 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Chongwu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Ancient Town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993786" y="5622925"/>
            <a:ext cx="10791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方正兰亭黑简体" pitchFamily="2" charset="-122"/>
                <a:ea typeface="方正兰亭黑简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方正兰亭细黑_GBK" pitchFamily="2" charset="-122"/>
                <a:ea typeface="方正兰亭细黑_GBK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少林寺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Shaolin Temple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600" dirty="0" smtClean="0">
              <a:solidFill>
                <a:schemeClr val="bg1">
                  <a:lumMod val="50000"/>
                </a:schemeClr>
              </a:solidFill>
              <a:latin typeface="方正粗宋简体" pitchFamily="65" charset="-122"/>
              <a:ea typeface="宋体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旅游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景点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4836"/>
            <a:ext cx="6480720" cy="19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4605"/>
            <a:ext cx="6453736" cy="19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特色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美食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Delicacy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79613" y="3046164"/>
            <a:ext cx="1800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姜母鸭</a:t>
            </a:r>
          </a:p>
          <a:p>
            <a:pPr algn="ctr"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Jinjiang Ginger Duck </a:t>
            </a:r>
          </a:p>
          <a:p>
            <a:pPr algn="ctr" eaLnBrk="1" hangingPunct="1">
              <a:defRPr/>
            </a:pP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方正宋黑简体" pitchFamily="65" charset="-122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80038" y="2996952"/>
            <a:ext cx="1800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洪懒鸡爪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Honglai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Chicken Feet</a:t>
            </a:r>
          </a:p>
          <a:p>
            <a:pPr algn="ctr" eaLnBrk="1" hangingPunct="1">
              <a:defRPr/>
            </a:pP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方正宋黑简体" pitchFamily="65" charset="-122"/>
              <a:cs typeface="Arial Unicode MS" pitchFamily="34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13163" y="3023939"/>
            <a:ext cx="1800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土笋冻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Sea Worm Jelly</a:t>
            </a:r>
          </a:p>
          <a:p>
            <a:pPr algn="ctr" eaLnBrk="1" hangingPunct="1">
              <a:defRPr/>
            </a:pP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方正宋黑简体" pitchFamily="65" charset="-122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8175" y="5877272"/>
            <a:ext cx="1800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方正粗宋简体" pitchFamily="65" charset="-122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醋肉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        Vinegar Pork</a:t>
            </a:r>
          </a:p>
          <a:p>
            <a:pPr algn="ctr" eaLnBrk="1" hangingPunct="1">
              <a:defRPr/>
            </a:pP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方正宋黑简体" pitchFamily="65" charset="-122"/>
                <a:cs typeface="华文仿宋" pitchFamily="2" charset="-122"/>
              </a:rPr>
              <a:t> </a:t>
            </a:r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方正宋黑简体" pitchFamily="65" charset="-122"/>
              <a:cs typeface="华文仿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3838" y="5877272"/>
            <a:ext cx="97790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面线糊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algn="ctr"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Noodle Paste</a:t>
            </a:r>
          </a:p>
          <a:p>
            <a:pPr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方正宋黑简体" pitchFamily="65" charset="-122"/>
              <a:cs typeface="华文仿宋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8675" y="5877272"/>
            <a:ext cx="709613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鱼卷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 algn="ctr"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Fish Roll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7638"/>
            <a:ext cx="5089525" cy="20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48" y="3815322"/>
            <a:ext cx="4988252" cy="20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68313" y="1163638"/>
            <a:ext cx="6832600" cy="277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171450" indent="-171450">
              <a:lnSpc>
                <a:spcPts val="1800"/>
              </a:lnSpc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altLang="zh-CN" sz="1100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171450" indent="-171450">
              <a:lnSpc>
                <a:spcPts val="1800"/>
              </a:lnSpc>
              <a:buClr>
                <a:prstClr val="black"/>
              </a:buClr>
              <a:buFont typeface="Wingdings" pitchFamily="2" charset="2"/>
              <a:buChar char="l"/>
              <a:defRPr/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开元寺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闽台缘博物馆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老君岩造像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崇武古城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cs"/>
            </a:endParaRP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Kaiyuan Temple, Qingyuan Mountain,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Laojun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Rock,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Chongwu Ancient Town</a:t>
            </a: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800"/>
              </a:lnSpc>
              <a:buFont typeface="Wingdings" pitchFamily="2" charset="2"/>
              <a:buChar char="l"/>
              <a:defRPr/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南少林寺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开元寺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闽台缘博物馆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西湖公园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ShaolinTemple, Kaiyuan Temple, Fujian and Taiwan Museum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, West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Lake Park</a:t>
            </a: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800"/>
              </a:lnSpc>
              <a:buFont typeface="Wingdings" pitchFamily="2" charset="2"/>
              <a:buChar char="l"/>
              <a:defRPr/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开元寺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闽台缘博物馆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海西民间工艺馆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清源山风景区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Kaiyuan Temple, Fujian and Taiwan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Museum,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Haixi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Folk Art Museum, Qingyuan  Mountain</a:t>
            </a: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方正宋黑简体" pitchFamily="65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800"/>
              </a:lnSpc>
              <a:buFont typeface="Wingdings" pitchFamily="2" charset="2"/>
              <a:buChar char="l"/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开元寺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老君岩造像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锦绣庄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崇武古城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Clr>
                <a:srgbClr val="4F81BD"/>
              </a:buClr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      Kaiyuan Temple,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Laojun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 Rock,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Jinxiuzhuang, Chongwu Ancient Town</a:t>
            </a:r>
          </a:p>
        </p:txBody>
      </p:sp>
      <p:sp>
        <p:nvSpPr>
          <p:cNvPr id="10" name="矩形 9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泉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州一日游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线路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One-day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 in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Quanzhou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" y="4437112"/>
            <a:ext cx="9079427" cy="161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63" y="4087813"/>
            <a:ext cx="7892429" cy="85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泉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州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富力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万达文华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酒店坐落于城市核心地带－万达广场。酒店拥有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314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间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精致客房和套房，包括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“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美食汇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”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全日餐厅、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“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品珍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”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中餐厅在内的多间食肆，更有城中首屈一指的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1,378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平方米无柱大宴会厅，充满东方温情的泉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州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富力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万达文华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酒店为莅临泉州的成功名仕提供私享服务和艺术氛围，让您的泉州之旅恣意舒展，尽享优雅体验。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457" y="4941888"/>
            <a:ext cx="7900935" cy="107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Wanda Vista is located in down town core area of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Quanzhou – Wanda Plaza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. The hotel features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314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stylish rooms and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suites,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Café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Vista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casual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all-day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dining, ZHEN Chinese Restaurant, and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a spectacular 1,378 square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meters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pillar-free Grand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方正宋黑简体" pitchFamily="65" charset="-122"/>
                <a:cs typeface="Times New Roman" panose="02020603050405020304" pitchFamily="18" charset="0"/>
              </a:rPr>
              <a:t>Ballroom. The hotel delights guests with oriental warmth, professional service and artistic atmosphere, which provide you an unforgettable elegant experience in Quanzhou . </a:t>
            </a:r>
          </a:p>
        </p:txBody>
      </p:sp>
      <p:sp>
        <p:nvSpPr>
          <p:cNvPr id="6" name="矩形 5"/>
          <p:cNvSpPr/>
          <p:nvPr/>
        </p:nvSpPr>
        <p:spPr>
          <a:xfrm>
            <a:off x="323528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酒店介绍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Hotel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/>
          <a:stretch/>
        </p:blipFill>
        <p:spPr bwMode="auto">
          <a:xfrm>
            <a:off x="4117974" y="1340768"/>
            <a:ext cx="3734307" cy="25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:\06.销售部\Marcom\2018.11 酒店新拍照片\大堂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4" y="1381582"/>
            <a:ext cx="3698104" cy="2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5" y="1381582"/>
            <a:ext cx="3301230" cy="24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28976</TotalTime>
  <Words>2737</Words>
  <Application>Microsoft Office PowerPoint</Application>
  <PresentationFormat>全屏显示(4:3)</PresentationFormat>
  <Paragraphs>460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行政套房 Executive Suite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Ivy. Cai</dc:creator>
  <cp:lastModifiedBy>蔡爱凤</cp:lastModifiedBy>
  <cp:revision>1332</cp:revision>
  <cp:lastPrinted>2017-02-22T12:59:52Z</cp:lastPrinted>
  <dcterms:created xsi:type="dcterms:W3CDTF">2013-06-26T07:07:15Z</dcterms:created>
  <dcterms:modified xsi:type="dcterms:W3CDTF">2019-03-05T01:11:57Z</dcterms:modified>
</cp:coreProperties>
</file>