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2" r:id="rId4"/>
    <p:sldId id="263" r:id="rId5"/>
    <p:sldId id="264" r:id="rId6"/>
    <p:sldId id="265" r:id="rId7"/>
    <p:sldId id="294" r:id="rId8"/>
    <p:sldId id="266" r:id="rId9"/>
    <p:sldId id="268" r:id="rId10"/>
    <p:sldId id="269" r:id="rId11"/>
    <p:sldId id="273" r:id="rId12"/>
    <p:sldId id="274" r:id="rId13"/>
    <p:sldId id="275" r:id="rId14"/>
    <p:sldId id="276" r:id="rId15"/>
    <p:sldId id="277" r:id="rId16"/>
    <p:sldId id="316" r:id="rId17"/>
    <p:sldId id="281" r:id="rId18"/>
    <p:sldId id="284" r:id="rId19"/>
    <p:sldId id="317" r:id="rId20"/>
    <p:sldId id="285" r:id="rId21"/>
  </p:sldIdLst>
  <p:sldSz cx="9144000" cy="6858000" type="screen4x3"/>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3A3"/>
    <a:srgbClr val="2D2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94660"/>
  </p:normalViewPr>
  <p:slideViewPr>
    <p:cSldViewPr snapToGrid="0">
      <p:cViewPr varScale="1">
        <p:scale>
          <a:sx n="92" d="100"/>
          <a:sy n="92" d="100"/>
        </p:scale>
        <p:origin x="1482" y="84"/>
      </p:cViewPr>
      <p:guideLst>
        <p:guide orient="horz" pos="2160"/>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Bookman Old Style" pitchFamily="18" charset="0"/>
              </a:defRPr>
            </a:lvl1pPr>
          </a:lstStyle>
          <a:p>
            <a:fld id="{82F288E0-7875-42C4-84C8-98DBBD3BF4D2}" type="datetimeFigureOut">
              <a:rPr lang="zh-CN" altLang="en-US" smtClean="0"/>
              <a:t>2021/10/11</a:t>
            </a:fld>
            <a:endParaRPr lang="zh-CN" altLang="en-US" dirty="0"/>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Bookman Old Style" pitchFamily="18" charset="0"/>
              </a:defRPr>
            </a:lvl1pPr>
          </a:lstStyle>
          <a:p>
            <a:endParaRPr lang="zh-CN" altLang="en-US" dirty="0"/>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Bookman Old Style" pitchFamily="18" charset="0"/>
              </a:defRPr>
            </a:lvl1pPr>
          </a:lstStyle>
          <a:p>
            <a:fld id="{7D9BB5D0-35E4-459D-AEF3-FE4D7C45CC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man Old Style"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man Old Style"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man Old Style"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man Old Style"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137895" y="1851660"/>
            <a:ext cx="6868598" cy="2061210"/>
          </a:xfrm>
          <a:prstGeom prst="rect">
            <a:avLst/>
          </a:prstGeom>
          <a:noFill/>
        </p:spPr>
        <p:txBody>
          <a:bodyPr wrap="square" rtlCol="0" anchor="t">
            <a:spAutoFit/>
          </a:bodyPr>
          <a:lstStyle/>
          <a:p>
            <a:pPr algn="ctr"/>
            <a:r>
              <a:rPr lang="zh-CN" altLang="en-US" sz="3200" dirty="0" smtClean="0">
                <a:latin typeface="Bookman Old Style" pitchFamily="18" charset="0"/>
              </a:rPr>
              <a:t>呼和浩特会议酒店简介</a:t>
            </a:r>
          </a:p>
          <a:p>
            <a:pPr algn="ctr"/>
            <a:endParaRPr lang="en-US" altLang="zh-CN" sz="3200" dirty="0" smtClean="0">
              <a:latin typeface="Bookman Old Style" pitchFamily="18" charset="0"/>
            </a:endParaRPr>
          </a:p>
          <a:p>
            <a:pPr algn="ctr"/>
            <a:r>
              <a:rPr lang="en-US" altLang="zh-CN" sz="3200" dirty="0" smtClean="0">
                <a:latin typeface="Bookman Old Style" pitchFamily="18" charset="0"/>
              </a:rPr>
              <a:t>Brief Introduction of Hohhot Conference Hotel </a:t>
            </a:r>
            <a:endParaRPr lang="zh-CN" altLang="en-US" sz="3200" dirty="0">
              <a:latin typeface="Bookman Old Style" pitchFamily="18" charset="0"/>
            </a:endParaRPr>
          </a:p>
        </p:txBody>
      </p:sp>
      <p:sp>
        <p:nvSpPr>
          <p:cNvPr id="8" name="文本框 7"/>
          <p:cNvSpPr txBox="1"/>
          <p:nvPr/>
        </p:nvSpPr>
        <p:spPr>
          <a:xfrm>
            <a:off x="2727268" y="3667557"/>
            <a:ext cx="3583172" cy="1014730"/>
          </a:xfrm>
          <a:prstGeom prst="rect">
            <a:avLst/>
          </a:prstGeom>
          <a:noFill/>
        </p:spPr>
        <p:txBody>
          <a:bodyPr wrap="square" rtlCol="0" anchor="t">
            <a:spAutoFit/>
          </a:bodyPr>
          <a:lstStyle/>
          <a:p>
            <a:pPr algn="ctr"/>
            <a:endParaRPr lang="zh-CN" altLang="en-US" sz="2000" dirty="0">
              <a:latin typeface="Bookman Old Style" pitchFamily="18" charset="0"/>
            </a:endParaRPr>
          </a:p>
          <a:p>
            <a:pPr algn="ctr"/>
            <a:r>
              <a:rPr lang="zh-CN" altLang="en-US" sz="2000" dirty="0">
                <a:latin typeface="Bookman Old Style" pitchFamily="18" charset="0"/>
              </a:rPr>
              <a:t>韵</a:t>
            </a:r>
            <a:r>
              <a:rPr lang="zh-CN" altLang="en-US" sz="2000" dirty="0" smtClean="0">
                <a:latin typeface="Bookman Old Style" pitchFamily="18" charset="0"/>
              </a:rPr>
              <a:t>如是 心境自开</a:t>
            </a:r>
            <a:endParaRPr lang="en-US" altLang="zh-CN" sz="2000" dirty="0" smtClean="0">
              <a:latin typeface="Bookman Old Style" pitchFamily="18" charset="0"/>
            </a:endParaRPr>
          </a:p>
          <a:p>
            <a:pPr algn="ctr"/>
            <a:r>
              <a:rPr lang="en-US" altLang="zh-CN" sz="2000" dirty="0" smtClean="0">
                <a:latin typeface="Bookman Old Style" pitchFamily="18" charset="0"/>
              </a:rPr>
              <a:t>Pure Oriental Delight</a:t>
            </a:r>
            <a:endParaRPr lang="zh-CN" altLang="en-US" sz="2000" dirty="0">
              <a:latin typeface="Bookman Old Style" pitchFamily="18" charset="0"/>
            </a:endParaRPr>
          </a:p>
        </p:txBody>
      </p:sp>
      <p:sp>
        <p:nvSpPr>
          <p:cNvPr id="9" name="文本框 8"/>
          <p:cNvSpPr txBox="1"/>
          <p:nvPr/>
        </p:nvSpPr>
        <p:spPr>
          <a:xfrm>
            <a:off x="3747136" y="4915884"/>
            <a:ext cx="1637030" cy="398780"/>
          </a:xfrm>
          <a:prstGeom prst="rect">
            <a:avLst/>
          </a:prstGeom>
          <a:noFill/>
        </p:spPr>
        <p:txBody>
          <a:bodyPr wrap="square" rtlCol="0" anchor="t">
            <a:spAutoFit/>
          </a:bodyPr>
          <a:lstStyle/>
          <a:p>
            <a:pPr algn="ctr"/>
            <a:r>
              <a:rPr lang="en-US" altLang="zh-CN" sz="2000" dirty="0" smtClean="0">
                <a:latin typeface="Bookman Old Style" pitchFamily="18" charset="0"/>
              </a:rPr>
              <a:t>2021</a:t>
            </a:r>
            <a:r>
              <a:rPr lang="zh-CN" altLang="en-US" sz="2000" dirty="0" smtClean="0">
                <a:latin typeface="Bookman Old Style" pitchFamily="18" charset="0"/>
              </a:rPr>
              <a:t>/</a:t>
            </a:r>
            <a:r>
              <a:rPr lang="en-US" altLang="zh-CN" sz="2000" dirty="0" smtClean="0">
                <a:latin typeface="Bookman Old Style" pitchFamily="18" charset="0"/>
              </a:rPr>
              <a:t>10</a:t>
            </a:r>
            <a:endParaRPr lang="zh-CN" altLang="en-US" sz="2000"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03</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房间</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749569"/>
            <a:ext cx="7632000" cy="2123658"/>
          </a:xfrm>
          <a:prstGeom prst="rect">
            <a:avLst/>
          </a:prstGeom>
          <a:noFill/>
        </p:spPr>
        <p:txBody>
          <a:bodyPr wrap="square" rtlCol="0" anchor="t">
            <a:spAutoFit/>
          </a:bodyPr>
          <a:lstStyle/>
          <a:p>
            <a:pPr algn="just"/>
            <a:r>
              <a:rPr lang="zh-CN" altLang="en-US" sz="1200" dirty="0">
                <a:latin typeface="Georgia" panose="02040502050405020303" pitchFamily="18" charset="0"/>
                <a:ea typeface="方正准雅宋简"/>
                <a:cs typeface="方正准雅宋简"/>
              </a:rPr>
              <a:t>豪华客房装饰以内蒙当地的历史及传统为灵感，营造别具一格、富有艺术特色的住宿空间。设有专属的“万达文华之床”，以高品质的寝具营造如置身云端般的舒适享受，配合品牌独创的“妙梦”助眠产品，陪伴宾客甜睡入梦，畅享优质睡眠体验。宽敞的浴室设有独立式浴缸及步入式淋浴设施，配合优质洗浴用品，打造怡人沐浴享受。豪华客房配备齐全的科技产品，为宾客呈献非比寻常的视听盛宴。房间内的落地玻璃窗打造开阔视野，宾客可将无与伦比的城市风光尽收眼底</a:t>
            </a:r>
            <a:r>
              <a:rPr lang="zh-CN" altLang="en-US" sz="1200" dirty="0" smtClean="0">
                <a:latin typeface="Georgia" panose="02040502050405020303" pitchFamily="18" charset="0"/>
                <a:ea typeface="方正准雅宋简"/>
                <a:cs typeface="方正准雅宋简"/>
              </a:rPr>
              <a:t>。</a:t>
            </a:r>
            <a:endParaRPr lang="en-US" altLang="zh-CN" sz="1400" dirty="0">
              <a:latin typeface="Georgia" panose="02040502050405020303" pitchFamily="18" charset="0"/>
              <a:ea typeface="方正准雅宋简"/>
              <a:cs typeface="方正准雅宋简"/>
            </a:endParaRPr>
          </a:p>
          <a:p>
            <a:r>
              <a:rPr lang="en-US" altLang="zh-CN" sz="1200" dirty="0">
                <a:latin typeface="Bookman Old Style" pitchFamily="18" charset="0"/>
              </a:rPr>
              <a:t>The well-appointed luxurious guest room is artistically decorated, creating an oriental ambience. Bed of Vista and Dream Catcher selections are exclusively customized to ensure a sound sleep during guests' stay in Wanda Vista. Spacious bathroom offers  deluxe amenities, separate bath and rainforest shower, all designed to exceptional bathing experience. the Deluxe room guarantees a most state-of-the-art stay. Enjoy stimulating city views from the ceiling-to-floor windows in the room.</a:t>
            </a:r>
            <a:endParaRPr lang="en-GB" altLang="zh-CN" sz="1200" dirty="0">
              <a:latin typeface="Bookman Old Style" pitchFamily="18" charset="0"/>
              <a:ea typeface="方正准雅宋简"/>
              <a:cs typeface="方正准雅宋简"/>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348810" y="4327691"/>
            <a:ext cx="3729990" cy="265522"/>
          </a:xfrm>
          <a:prstGeom prst="rect">
            <a:avLst/>
          </a:prstGeom>
          <a:noFill/>
        </p:spPr>
        <p:txBody>
          <a:bodyPr wrap="square" rtlCol="0">
            <a:spAutoFit/>
          </a:bodyPr>
          <a:lstStyle/>
          <a:p>
            <a:pPr marL="342900" indent="-342900" algn="ctr">
              <a:lnSpc>
                <a:spcPct val="80000"/>
              </a:lnSpc>
              <a:spcBef>
                <a:spcPct val="20000"/>
              </a:spcBef>
            </a:pPr>
            <a:r>
              <a:rPr lang="zh-CN" altLang="en-US" sz="1400" b="1" dirty="0" smtClean="0">
                <a:latin typeface="Bookman Old Style" pitchFamily="18" charset="0"/>
                <a:ea typeface="方正准雅宋简"/>
                <a:cs typeface="方正兰亭黑简体"/>
              </a:rPr>
              <a:t>豪华客房   </a:t>
            </a:r>
            <a:r>
              <a:rPr lang="en-US" altLang="zh-CN" sz="1400" b="1" dirty="0" smtClean="0">
                <a:latin typeface="Bookman Old Style" pitchFamily="18" charset="0"/>
                <a:ea typeface="方正准雅宋简"/>
                <a:cs typeface="方正兰亭黑简体"/>
              </a:rPr>
              <a:t>Deluxe Room</a:t>
            </a:r>
            <a:endParaRPr lang="zh-CN" altLang="en-US" sz="1400" b="1" dirty="0">
              <a:latin typeface="Bookman Old Style" pitchFamily="18" charset="0"/>
              <a:ea typeface="方正准雅宋简"/>
              <a:cs typeface="方正兰亭黑简体"/>
            </a:endParaRPr>
          </a:p>
        </p:txBody>
      </p:sp>
      <p:pic>
        <p:nvPicPr>
          <p:cNvPr id="11" name="图片 6" descr="Deluxe_King Bedroom_12419.jpg"/>
          <p:cNvPicPr/>
          <p:nvPr/>
        </p:nvPicPr>
        <p:blipFill>
          <a:blip r:embed="rId2"/>
          <a:srcRect/>
          <a:stretch>
            <a:fillRect/>
          </a:stretch>
        </p:blipFill>
        <p:spPr bwMode="auto">
          <a:xfrm>
            <a:off x="1019194" y="1290320"/>
            <a:ext cx="3774998" cy="2716388"/>
          </a:xfrm>
          <a:prstGeom prst="rect">
            <a:avLst/>
          </a:prstGeom>
          <a:noFill/>
          <a:ln w="9525">
            <a:noFill/>
            <a:miter lim="800000"/>
            <a:headEnd/>
            <a:tailEnd/>
          </a:ln>
        </p:spPr>
      </p:pic>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5110385" y="1291590"/>
            <a:ext cx="3738975" cy="2716388"/>
          </a:xfrm>
          <a:prstGeom prst="rect">
            <a:avLst/>
          </a:prstGeom>
        </p:spPr>
      </p:pic>
      <p:sp>
        <p:nvSpPr>
          <p:cNvPr id="6" name="TextBox 2"/>
          <p:cNvSpPr txBox="1"/>
          <p:nvPr/>
        </p:nvSpPr>
        <p:spPr>
          <a:xfrm>
            <a:off x="4942400" y="4327691"/>
            <a:ext cx="3729990" cy="262890"/>
          </a:xfrm>
          <a:prstGeom prst="rect">
            <a:avLst/>
          </a:prstGeom>
          <a:noFill/>
        </p:spPr>
        <p:txBody>
          <a:bodyPr wrap="square" rtlCol="0">
            <a:spAutoFit/>
          </a:bodyPr>
          <a:lstStyle/>
          <a:p>
            <a:pPr marL="342900" indent="-342900" algn="ctr">
              <a:lnSpc>
                <a:spcPct val="80000"/>
              </a:lnSpc>
              <a:spcBef>
                <a:spcPct val="20000"/>
              </a:spcBef>
            </a:pPr>
            <a:r>
              <a:rPr lang="zh-CN" altLang="en-US" sz="1400" b="1" dirty="0" smtClean="0">
                <a:latin typeface="Bookman Old Style" pitchFamily="18" charset="0"/>
                <a:ea typeface="方正准雅宋简"/>
                <a:cs typeface="方正兰亭黑简体"/>
                <a:sym typeface="+mn-ea"/>
              </a:rPr>
              <a:t>行政豪华客房   </a:t>
            </a:r>
            <a:r>
              <a:rPr lang="en-US" altLang="zh-CN" sz="1400" b="1" dirty="0" smtClean="0">
                <a:latin typeface="Bookman Old Style" pitchFamily="18" charset="0"/>
                <a:ea typeface="方正准雅宋简"/>
                <a:cs typeface="方正兰亭黑简体"/>
                <a:sym typeface="+mn-ea"/>
              </a:rPr>
              <a:t>Executive Deluxe Room</a:t>
            </a:r>
            <a:endParaRPr lang="zh-CN" altLang="en-US" sz="1400" b="1" dirty="0">
              <a:latin typeface="Bookman Old Style" pitchFamily="18" charset="0"/>
              <a:ea typeface="方正准雅宋简"/>
              <a:cs typeface="方正兰亭黑简体"/>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4776"/>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03</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房间</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685771"/>
            <a:ext cx="7632000" cy="1569660"/>
          </a:xfrm>
          <a:prstGeom prst="rect">
            <a:avLst/>
          </a:prstGeom>
          <a:noFill/>
        </p:spPr>
        <p:txBody>
          <a:bodyPr wrap="square" rtlCol="0" anchor="t">
            <a:spAutoFit/>
          </a:bodyPr>
          <a:lstStyle/>
          <a:p>
            <a:pPr algn="just"/>
            <a:r>
              <a:rPr lang="en-US" altLang="zh-CN" sz="1200" dirty="0">
                <a:latin typeface="Bookman Old Style" pitchFamily="18" charset="0"/>
                <a:ea typeface="方正准雅宋简"/>
                <a:cs typeface="方正准雅宋简"/>
              </a:rPr>
              <a:t>94</a:t>
            </a:r>
            <a:r>
              <a:rPr lang="zh-CN" altLang="en-US" sz="1200" dirty="0">
                <a:latin typeface="Georgia" panose="02040502050405020303" pitchFamily="18" charset="0"/>
                <a:ea typeface="方正准雅宋简"/>
                <a:cs typeface="方正准雅宋简"/>
              </a:rPr>
              <a:t>平米的行政套房豪华舒适，设施齐全。内部装潢别具内蒙特色，打造大气别致的住宿空间。宽敞的浴室，配备热带雨林式沐浴设施及独立浴缸。专属“万达文华之床”打造置身云端般的舒适享受，配合品牌独创的“妙梦”助眠产品，陪伴宾客甜睡入梦，畅享优质睡眠体验</a:t>
            </a:r>
            <a:r>
              <a:rPr lang="zh-CN" altLang="en-US" sz="1200" dirty="0" smtClean="0">
                <a:latin typeface="Georgia" panose="02040502050405020303" pitchFamily="18" charset="0"/>
                <a:ea typeface="方正准雅宋简"/>
                <a:cs typeface="方正准雅宋简"/>
              </a:rPr>
              <a:t>。</a:t>
            </a:r>
            <a:endParaRPr lang="en-US" altLang="zh-CN" sz="1400" dirty="0">
              <a:latin typeface="Georgia" panose="02040502050405020303" pitchFamily="18" charset="0"/>
              <a:ea typeface="方正准雅宋简"/>
              <a:cs typeface="方正准雅宋简"/>
            </a:endParaRPr>
          </a:p>
          <a:p>
            <a:r>
              <a:rPr lang="en-US" altLang="zh-CN" sz="1200" dirty="0">
                <a:latin typeface="Bookman Old Style" pitchFamily="18" charset="0"/>
              </a:rPr>
              <a:t>Executive Suites are luxuriously-appointed suites of 94 square meters designed for an optimal travel experience. </a:t>
            </a:r>
            <a:r>
              <a:rPr lang="en-US" altLang="zh-CN" sz="1200" dirty="0" smtClean="0">
                <a:latin typeface="Bookman Old Style" pitchFamily="18" charset="0"/>
              </a:rPr>
              <a:t>The </a:t>
            </a:r>
            <a:r>
              <a:rPr lang="en-US" altLang="zh-CN" sz="1200" dirty="0">
                <a:latin typeface="Bookman Old Style" pitchFamily="18" charset="0"/>
              </a:rPr>
              <a:t>glass-enclosed bathroom in sleek marble lets you savor a soak in the bathtub  or revive in the free-standing rainforest shower all while savoring the deluxe </a:t>
            </a:r>
            <a:r>
              <a:rPr lang="en-US" altLang="zh-CN" sz="1200" dirty="0" smtClean="0">
                <a:latin typeface="Bookman Old Style" pitchFamily="18" charset="0"/>
              </a:rPr>
              <a:t>bath. </a:t>
            </a:r>
            <a:r>
              <a:rPr lang="en-US" altLang="zh-CN" sz="1200" dirty="0">
                <a:latin typeface="Bookman Old Style" pitchFamily="18" charset="0"/>
              </a:rPr>
              <a:t>Sink into a comfortable sleep every night in the "Bed of Vista" and the service of Wanda Vista’s "Dream Catcher". </a:t>
            </a:r>
            <a:endParaRPr lang="zh-CN" altLang="zh-CN" sz="12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2707005" y="4100457"/>
            <a:ext cx="3729990" cy="265522"/>
          </a:xfrm>
          <a:prstGeom prst="rect">
            <a:avLst/>
          </a:prstGeom>
          <a:noFill/>
        </p:spPr>
        <p:txBody>
          <a:bodyPr wrap="square" rtlCol="0">
            <a:spAutoFit/>
          </a:bodyPr>
          <a:lstStyle/>
          <a:p>
            <a:pPr marL="342900" indent="-342900" algn="ctr">
              <a:lnSpc>
                <a:spcPct val="80000"/>
              </a:lnSpc>
              <a:spcBef>
                <a:spcPct val="20000"/>
              </a:spcBef>
            </a:pPr>
            <a:r>
              <a:rPr lang="zh-CN" altLang="en-US" sz="1400" b="1" dirty="0" smtClean="0">
                <a:latin typeface="Bookman Old Style" pitchFamily="18" charset="0"/>
                <a:ea typeface="方正准雅宋简"/>
                <a:cs typeface="方正兰亭黑简体"/>
              </a:rPr>
              <a:t>行政套房   </a:t>
            </a:r>
            <a:r>
              <a:rPr lang="en-US" altLang="zh-CN" sz="1400" b="1" dirty="0" smtClean="0">
                <a:latin typeface="Bookman Old Style" pitchFamily="18" charset="0"/>
                <a:ea typeface="方正准雅宋简"/>
                <a:cs typeface="方正兰亭黑简体"/>
              </a:rPr>
              <a:t>Executive Suite</a:t>
            </a:r>
            <a:endParaRPr lang="zh-CN" altLang="en-US" sz="1400" b="1" dirty="0">
              <a:latin typeface="Bookman Old Style" pitchFamily="18" charset="0"/>
              <a:ea typeface="方正准雅宋简"/>
              <a:cs typeface="方正兰亭黑简体"/>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432" y="1386836"/>
            <a:ext cx="3618084" cy="236645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399" y="1386836"/>
            <a:ext cx="3627473" cy="23664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03</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房间</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824000"/>
            <a:ext cx="7632000" cy="1938992"/>
          </a:xfrm>
          <a:prstGeom prst="rect">
            <a:avLst/>
          </a:prstGeom>
          <a:noFill/>
        </p:spPr>
        <p:txBody>
          <a:bodyPr wrap="square" rtlCol="0" anchor="t">
            <a:spAutoFit/>
          </a:bodyPr>
          <a:lstStyle/>
          <a:p>
            <a:pPr algn="just"/>
            <a:r>
              <a:rPr lang="en-US" altLang="zh-CN" sz="1200" dirty="0">
                <a:latin typeface="Bookman Old Style" pitchFamily="18" charset="0"/>
                <a:ea typeface="方正准雅宋简"/>
                <a:cs typeface="方正准雅宋简"/>
              </a:rPr>
              <a:t>136</a:t>
            </a:r>
            <a:r>
              <a:rPr lang="zh-CN" altLang="en-US" sz="1200" dirty="0">
                <a:latin typeface="Georgia" panose="02040502050405020303" pitchFamily="18" charset="0"/>
                <a:ea typeface="方正准雅宋简"/>
                <a:cs typeface="方正准雅宋简"/>
              </a:rPr>
              <a:t>平米超大面积的董事套房，配备舒适的起居设施。董事套房提供特大文华床，包括睡枕菜单在内的妙梦助眠系列，高速网络接入等。宽敞的浴室设有独立式浴缸及热带雨林式淋浴设施，配合“欧舒丹”高端护理系列产品，打造舒心的沐浴享受。国际卫星频道、</a:t>
            </a:r>
            <a:r>
              <a:rPr lang="en-US" altLang="zh-CN" sz="1200" dirty="0">
                <a:latin typeface="Georgia" panose="02040502050405020303" pitchFamily="18" charset="0"/>
                <a:ea typeface="方正准雅宋简"/>
                <a:cs typeface="方正准雅宋简"/>
              </a:rPr>
              <a:t>55</a:t>
            </a:r>
            <a:r>
              <a:rPr lang="zh-CN" altLang="en-US" sz="1200" dirty="0">
                <a:latin typeface="Georgia" panose="02040502050405020303" pitchFamily="18" charset="0"/>
                <a:ea typeface="方正准雅宋简"/>
                <a:cs typeface="方正准雅宋简"/>
              </a:rPr>
              <a:t>英寸超大宽屏液晶电视、</a:t>
            </a:r>
            <a:r>
              <a:rPr lang="en-US" altLang="zh-CN" sz="1200" dirty="0">
                <a:latin typeface="Georgia" panose="02040502050405020303" pitchFamily="18" charset="0"/>
                <a:ea typeface="方正准雅宋简"/>
                <a:cs typeface="方正准雅宋简"/>
              </a:rPr>
              <a:t>BOSE</a:t>
            </a:r>
            <a:r>
              <a:rPr lang="zh-CN" altLang="en-US" sz="1200" dirty="0">
                <a:latin typeface="Georgia" panose="02040502050405020303" pitchFamily="18" charset="0"/>
                <a:ea typeface="方正准雅宋简"/>
                <a:cs typeface="方正准雅宋简"/>
              </a:rPr>
              <a:t>高端音响系统等呈现非比寻常的视听盛宴。客人还能够享受到行政酒廊早餐，每日欢乐时光等一系列尊享优惠</a:t>
            </a:r>
            <a:r>
              <a:rPr lang="zh-CN" altLang="en-US" sz="1200" dirty="0" smtClean="0">
                <a:latin typeface="Georgia" panose="02040502050405020303" pitchFamily="18" charset="0"/>
                <a:ea typeface="方正准雅宋简"/>
                <a:cs typeface="方正准雅宋简"/>
              </a:rPr>
              <a:t>。</a:t>
            </a:r>
            <a:endParaRPr lang="en-US" altLang="zh-CN" sz="1400" dirty="0">
              <a:latin typeface="Georgia" panose="02040502050405020303" pitchFamily="18" charset="0"/>
              <a:ea typeface="方正准雅宋简"/>
              <a:cs typeface="方正准雅宋简"/>
            </a:endParaRPr>
          </a:p>
          <a:p>
            <a:r>
              <a:rPr lang="en-US" altLang="zh-CN" sz="1200" dirty="0">
                <a:latin typeface="Bookman Old Style" pitchFamily="18" charset="0"/>
                <a:ea typeface="方正准雅宋简"/>
                <a:cs typeface="方正准雅宋简"/>
              </a:rPr>
              <a:t>The Chairman Suite is a spacious suite of 136 square meters comprising of a 55-inch LCD TV with International channels and a state-of-the-art BOSE sound system. The suite boasts an super king-size “Bed of Vista”, and Dream Catcher service including a Pillow Menu, as well as complimentary high-speed internet access. Spacious bathroom offers a separate bath, rain-forest shower and deluxe amenity by L'OCCITANE. Chairman Suite guests benefits such as daily breakfast and evening Happy Hour.</a:t>
            </a:r>
            <a:endParaRPr lang="zh-CN" altLang="zh-CN" sz="12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2707005" y="4206787"/>
            <a:ext cx="3729990" cy="265522"/>
          </a:xfrm>
          <a:prstGeom prst="rect">
            <a:avLst/>
          </a:prstGeom>
          <a:noFill/>
        </p:spPr>
        <p:txBody>
          <a:bodyPr wrap="square" rtlCol="0">
            <a:spAutoFit/>
          </a:bodyPr>
          <a:lstStyle/>
          <a:p>
            <a:pPr marL="342900" indent="-342900" algn="ctr">
              <a:lnSpc>
                <a:spcPct val="80000"/>
              </a:lnSpc>
              <a:spcBef>
                <a:spcPct val="20000"/>
              </a:spcBef>
            </a:pPr>
            <a:r>
              <a:rPr lang="zh-CN" altLang="en-US" sz="1400" b="1" dirty="0">
                <a:latin typeface="Bookman Old Style" pitchFamily="18" charset="0"/>
                <a:ea typeface="方正准雅宋简"/>
                <a:cs typeface="方正兰亭黑简体"/>
              </a:rPr>
              <a:t>董事</a:t>
            </a:r>
            <a:r>
              <a:rPr lang="zh-CN" altLang="en-US" sz="1400" b="1" dirty="0" smtClean="0">
                <a:latin typeface="Bookman Old Style" pitchFamily="18" charset="0"/>
                <a:ea typeface="方正准雅宋简"/>
                <a:cs typeface="方正兰亭黑简体"/>
              </a:rPr>
              <a:t>套房   </a:t>
            </a:r>
            <a:r>
              <a:rPr lang="en-US" altLang="zh-CN" sz="1400" b="1" dirty="0" smtClean="0">
                <a:latin typeface="Bookman Old Style" pitchFamily="18" charset="0"/>
                <a:ea typeface="方正准雅宋简"/>
                <a:cs typeface="方正兰亭黑简体"/>
              </a:rPr>
              <a:t>Chairman Suite</a:t>
            </a:r>
            <a:endParaRPr lang="zh-CN" altLang="en-US" sz="1400" b="1" dirty="0">
              <a:latin typeface="Bookman Old Style" pitchFamily="18" charset="0"/>
              <a:ea typeface="方正准雅宋简"/>
              <a:cs typeface="方正兰亭黑简体"/>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10" y="1440002"/>
            <a:ext cx="3610628" cy="2366455"/>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000" y="1440002"/>
            <a:ext cx="3643872" cy="23703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03</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房间</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717670"/>
            <a:ext cx="7632000" cy="1754326"/>
          </a:xfrm>
          <a:prstGeom prst="rect">
            <a:avLst/>
          </a:prstGeom>
          <a:noFill/>
        </p:spPr>
        <p:txBody>
          <a:bodyPr wrap="square" rtlCol="0" anchor="t">
            <a:spAutoFit/>
          </a:bodyPr>
          <a:lstStyle/>
          <a:p>
            <a:pPr algn="just"/>
            <a:r>
              <a:rPr lang="zh-CN" altLang="en-US" sz="1200" dirty="0">
                <a:latin typeface="方正兰亭宋_GBK"/>
                <a:ea typeface="方正准雅宋简"/>
                <a:cs typeface="方正准雅宋简"/>
              </a:rPr>
              <a:t>酒店</a:t>
            </a:r>
            <a:r>
              <a:rPr lang="en-US" altLang="zh-CN" sz="1200" dirty="0">
                <a:latin typeface="方正兰亭宋_GBK"/>
                <a:ea typeface="方正准雅宋简"/>
                <a:cs typeface="方正准雅宋简"/>
              </a:rPr>
              <a:t>220</a:t>
            </a:r>
            <a:r>
              <a:rPr lang="zh-CN" altLang="en-US" sz="1200" dirty="0">
                <a:latin typeface="方正兰亭宋_GBK"/>
                <a:ea typeface="方正准雅宋简"/>
                <a:cs typeface="方正准雅宋简"/>
              </a:rPr>
              <a:t>平米的总统套房华丽优雅，洋溢着时尚风情和蒙古特色元素。总统套房为成功名仕悉心提供专属服务和艺术氛围。总统套房设有宽敞舒适的客厅、餐厅及办公室。透过落地窗可以欣赏到城市景观。房间配备专属的“万达文华之床”，以高品质的寝具营造如置身云端般的舒适享受，配合品牌独创的“妙梦”助眠产品，陪伴宾客甜睡入梦，畅享优质睡眠体验</a:t>
            </a:r>
            <a:r>
              <a:rPr lang="zh-CN" altLang="en-US" sz="1200" dirty="0" smtClean="0">
                <a:latin typeface="方正兰亭宋_GBK"/>
                <a:ea typeface="方正准雅宋简"/>
                <a:cs typeface="方正准雅宋简"/>
              </a:rPr>
              <a:t>。</a:t>
            </a:r>
            <a:endParaRPr lang="en-US" altLang="zh-CN" sz="1400" dirty="0">
              <a:latin typeface="方正兰亭细黑_213_GBK"/>
              <a:ea typeface="华文细黑"/>
              <a:cs typeface="华文细黑"/>
            </a:endParaRPr>
          </a:p>
          <a:p>
            <a:r>
              <a:rPr lang="en-US" altLang="zh-CN" sz="1200" dirty="0">
                <a:latin typeface="Bookman Old Style" pitchFamily="18" charset="0"/>
              </a:rPr>
              <a:t>The Presidential Suite is a luxury  suite of 220sqms with stunning city views and locally inspired interior designs, ensuring an extravagant experience and spacious living for our most acclaimed guests throughout their stay. With its spacious living room, dinning room and office, this exquisitely designed suite includes a full entertainment </a:t>
            </a:r>
            <a:r>
              <a:rPr lang="en-US" altLang="zh-CN" sz="1200" dirty="0" smtClean="0">
                <a:latin typeface="Bookman Old Style" pitchFamily="18" charset="0"/>
              </a:rPr>
              <a:t>system. The </a:t>
            </a:r>
            <a:r>
              <a:rPr lang="en-US" altLang="zh-CN" sz="1200" dirty="0">
                <a:latin typeface="Bookman Old Style" pitchFamily="18" charset="0"/>
              </a:rPr>
              <a:t>suite boasts an super king-size “Bed of Vista”, and Dream Catcher service.</a:t>
            </a:r>
            <a:endParaRPr lang="en-GB" altLang="zh-CN" sz="1400" dirty="0">
              <a:latin typeface="Bookman Old Style" pitchFamily="18" charset="0"/>
              <a:ea typeface="华文细黑"/>
              <a:cs typeface="华文细黑"/>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2707005" y="4089824"/>
            <a:ext cx="3729990" cy="265522"/>
          </a:xfrm>
          <a:prstGeom prst="rect">
            <a:avLst/>
          </a:prstGeom>
          <a:noFill/>
        </p:spPr>
        <p:txBody>
          <a:bodyPr wrap="square" rtlCol="0">
            <a:spAutoFit/>
          </a:bodyPr>
          <a:lstStyle/>
          <a:p>
            <a:pPr marL="342900" indent="-342900" algn="ctr">
              <a:lnSpc>
                <a:spcPct val="80000"/>
              </a:lnSpc>
              <a:spcBef>
                <a:spcPct val="20000"/>
              </a:spcBef>
            </a:pPr>
            <a:r>
              <a:rPr lang="zh-CN" altLang="en-US" sz="1400" b="1" dirty="0">
                <a:latin typeface="Bookman Old Style" pitchFamily="18" charset="0"/>
                <a:ea typeface="方正准雅宋简"/>
                <a:cs typeface="方正兰亭黑简体"/>
              </a:rPr>
              <a:t>总统</a:t>
            </a:r>
            <a:r>
              <a:rPr lang="zh-CN" altLang="en-US" sz="1400" b="1" dirty="0" smtClean="0">
                <a:latin typeface="Bookman Old Style" pitchFamily="18" charset="0"/>
                <a:ea typeface="方正准雅宋简"/>
                <a:cs typeface="方正兰亭黑简体"/>
              </a:rPr>
              <a:t>套房   </a:t>
            </a:r>
            <a:r>
              <a:rPr lang="en-US" altLang="zh-CN" sz="1400" b="1" dirty="0" smtClean="0">
                <a:latin typeface="Bookman Old Style" pitchFamily="18" charset="0"/>
                <a:ea typeface="方正准雅宋简"/>
                <a:cs typeface="方正兰亭黑简体"/>
              </a:rPr>
              <a:t>Presidential Suite</a:t>
            </a:r>
            <a:endParaRPr lang="zh-CN" altLang="en-US" sz="1400" b="1" dirty="0">
              <a:latin typeface="Bookman Old Style" pitchFamily="18" charset="0"/>
              <a:ea typeface="方正准雅宋简"/>
              <a:cs typeface="方正兰亭黑简体"/>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10" y="1383654"/>
            <a:ext cx="3618084" cy="2366455"/>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400" y="1386836"/>
            <a:ext cx="3627472" cy="23664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04</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房型</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059243409"/>
              </p:ext>
            </p:extLst>
          </p:nvPr>
        </p:nvGraphicFramePr>
        <p:xfrm>
          <a:off x="956930" y="1569114"/>
          <a:ext cx="7230140" cy="4537370"/>
        </p:xfrm>
        <a:graphic>
          <a:graphicData uri="http://schemas.openxmlformats.org/drawingml/2006/table">
            <a:tbl>
              <a:tblPr firstRow="1" bandRow="1">
                <a:tableStyleId>{5C22544A-7EE6-4342-B048-85BDC9FD1C3A}</a:tableStyleId>
              </a:tblPr>
              <a:tblGrid>
                <a:gridCol w="2576256"/>
                <a:gridCol w="1764094"/>
                <a:gridCol w="1284351"/>
                <a:gridCol w="1605439"/>
              </a:tblGrid>
              <a:tr h="55739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smtClean="0">
                          <a:latin typeface="Georgia" panose="02040502050405020303" pitchFamily="18" charset="0"/>
                          <a:ea typeface="方正准雅宋简" pitchFamily="2" charset="-122"/>
                        </a:rPr>
                        <a:t>客房房型</a:t>
                      </a:r>
                    </a:p>
                    <a:p>
                      <a:pPr algn="ctr">
                        <a:lnSpc>
                          <a:spcPct val="100000"/>
                        </a:lnSpc>
                      </a:pPr>
                      <a:r>
                        <a:rPr lang="en-US" altLang="zh-CN" sz="1400" dirty="0" smtClean="0">
                          <a:latin typeface="Bookman Old Style" pitchFamily="18" charset="0"/>
                          <a:ea typeface="方正准雅宋简" pitchFamily="2" charset="-122"/>
                        </a:rPr>
                        <a:t>Room Type</a:t>
                      </a:r>
                    </a:p>
                    <a:p>
                      <a:pPr algn="ctr">
                        <a:lnSpc>
                          <a:spcPct val="100000"/>
                        </a:lnSpc>
                      </a:pPr>
                      <a:endParaRPr lang="zh-CN" altLang="en-US" sz="1400" dirty="0">
                        <a:latin typeface="Bookman Old Style" pitchFamily="18" charset="0"/>
                        <a:ea typeface="方正准雅宋简"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smtClean="0">
                          <a:latin typeface="Georgia" panose="02040502050405020303" pitchFamily="18" charset="0"/>
                          <a:ea typeface="方正准雅宋简" pitchFamily="2" charset="-122"/>
                        </a:rPr>
                        <a:t>客房房型</a:t>
                      </a:r>
                      <a:endParaRPr lang="en-US" altLang="zh-CN" sz="1400" dirty="0" smtClean="0">
                        <a:latin typeface="Georgia" panose="02040502050405020303" pitchFamily="18" charset="0"/>
                        <a:ea typeface="方正准雅宋简" pitchFamily="2" charset="-122"/>
                      </a:endParaRPr>
                    </a:p>
                    <a:p>
                      <a:pPr algn="ctr">
                        <a:lnSpc>
                          <a:spcPct val="100000"/>
                        </a:lnSpc>
                      </a:pPr>
                      <a:r>
                        <a:rPr lang="en-US" altLang="zh-CN" sz="1400" dirty="0" smtClean="0">
                          <a:latin typeface="Bookman Old Style" pitchFamily="18" charset="0"/>
                          <a:ea typeface="方正准雅宋简" pitchFamily="2" charset="-122"/>
                        </a:rPr>
                        <a:t>Room Type</a:t>
                      </a:r>
                    </a:p>
                  </a:txBody>
                  <a:tcPr/>
                </a:tc>
                <a:tc>
                  <a:txBody>
                    <a:bodyPr/>
                    <a:lstStyle/>
                    <a:p>
                      <a:pPr algn="ctr">
                        <a:lnSpc>
                          <a:spcPct val="100000"/>
                        </a:lnSpc>
                      </a:pPr>
                      <a:r>
                        <a:rPr lang="zh-CN" altLang="en-US" sz="1400" dirty="0" smtClean="0">
                          <a:latin typeface="Georgia" panose="02040502050405020303" pitchFamily="18" charset="0"/>
                          <a:ea typeface="方正准雅宋简" pitchFamily="2" charset="-122"/>
                        </a:rPr>
                        <a:t>面积</a:t>
                      </a:r>
                      <a:endParaRPr lang="en-US" altLang="zh-CN" sz="1400" dirty="0" smtClean="0">
                        <a:latin typeface="Georgia" panose="02040502050405020303" pitchFamily="18" charset="0"/>
                        <a:ea typeface="方正准雅宋简" pitchFamily="2" charset="-122"/>
                      </a:endParaRPr>
                    </a:p>
                    <a:p>
                      <a:pPr algn="ctr">
                        <a:lnSpc>
                          <a:spcPct val="100000"/>
                        </a:lnSpc>
                      </a:pPr>
                      <a:r>
                        <a:rPr lang="en-US" altLang="zh-CN" sz="1400" dirty="0" smtClean="0">
                          <a:latin typeface="Bookman Old Style" pitchFamily="18" charset="0"/>
                          <a:ea typeface="方正准雅宋简" pitchFamily="2" charset="-122"/>
                        </a:rPr>
                        <a:t>Square</a:t>
                      </a:r>
                      <a:r>
                        <a:rPr lang="en-US" altLang="zh-CN" sz="1400" baseline="0" dirty="0" smtClean="0">
                          <a:latin typeface="Bookman Old Style" pitchFamily="18" charset="0"/>
                          <a:ea typeface="方正准雅宋简" pitchFamily="2" charset="-122"/>
                        </a:rPr>
                        <a:t> Meter</a:t>
                      </a:r>
                      <a:endParaRPr lang="zh-CN" altLang="en-US" sz="1400" dirty="0">
                        <a:latin typeface="Bookman Old Style" pitchFamily="18" charset="0"/>
                        <a:ea typeface="方正准雅宋简" pitchFamily="2" charset="-122"/>
                      </a:endParaRPr>
                    </a:p>
                  </a:txBody>
                  <a:tcPr/>
                </a:tc>
                <a:tc>
                  <a:txBody>
                    <a:bodyPr/>
                    <a:lstStyle/>
                    <a:p>
                      <a:pPr algn="ctr">
                        <a:lnSpc>
                          <a:spcPct val="100000"/>
                        </a:lnSpc>
                      </a:pPr>
                      <a:r>
                        <a:rPr lang="zh-CN" altLang="en-US" sz="1400" dirty="0" smtClean="0">
                          <a:latin typeface="Georgia" panose="02040502050405020303" pitchFamily="18" charset="0"/>
                          <a:ea typeface="方正准雅宋简" pitchFamily="2" charset="-122"/>
                        </a:rPr>
                        <a:t>房间数量</a:t>
                      </a:r>
                      <a:endParaRPr lang="en-US" altLang="zh-CN" sz="1400" dirty="0" smtClean="0">
                        <a:latin typeface="Georgia" panose="02040502050405020303" pitchFamily="18" charset="0"/>
                        <a:ea typeface="方正准雅宋简" pitchFamily="2" charset="-122"/>
                      </a:endParaRPr>
                    </a:p>
                    <a:p>
                      <a:pPr algn="ctr">
                        <a:lnSpc>
                          <a:spcPct val="100000"/>
                        </a:lnSpc>
                      </a:pPr>
                      <a:r>
                        <a:rPr lang="en-US" altLang="zh-CN" sz="1400" dirty="0" smtClean="0">
                          <a:latin typeface="Bookman Old Style" pitchFamily="18" charset="0"/>
                          <a:ea typeface="方正准雅宋简" pitchFamily="2" charset="-122"/>
                        </a:rPr>
                        <a:t>Room</a:t>
                      </a:r>
                      <a:r>
                        <a:rPr lang="en-US" altLang="zh-CN" sz="1400" baseline="0" dirty="0" smtClean="0">
                          <a:latin typeface="Bookman Old Style" pitchFamily="18" charset="0"/>
                          <a:ea typeface="方正准雅宋简" pitchFamily="2" charset="-122"/>
                        </a:rPr>
                        <a:t> Quantity</a:t>
                      </a:r>
                      <a:endParaRPr lang="zh-CN" altLang="en-US" sz="1400" dirty="0">
                        <a:latin typeface="Bookman Old Style" pitchFamily="18" charset="0"/>
                        <a:ea typeface="方正准雅宋简" pitchFamily="2" charset="-122"/>
                      </a:endParaRPr>
                    </a:p>
                  </a:txBody>
                  <a:tcPr/>
                </a:tc>
              </a:tr>
              <a:tr h="372745">
                <a:tc>
                  <a:txBody>
                    <a:bodyPr/>
                    <a:lstStyle/>
                    <a:p>
                      <a:pPr algn="ctr" fontAlgn="ctr"/>
                      <a:r>
                        <a:rPr lang="en-US" sz="1400" b="0" i="0" u="none" strike="noStrike" dirty="0">
                          <a:latin typeface="Bookman Old Style" pitchFamily="18" charset="0"/>
                          <a:ea typeface="方正准雅宋简" pitchFamily="2" charset="-122"/>
                        </a:rPr>
                        <a:t>Deluxe Room Twin </a:t>
                      </a:r>
                    </a:p>
                  </a:txBody>
                  <a:tcPr marL="0" marR="0" marT="0" marB="0" anchor="ctr"/>
                </a:tc>
                <a:tc>
                  <a:txBody>
                    <a:bodyPr/>
                    <a:lstStyle/>
                    <a:p>
                      <a:pPr algn="ctr" fontAlgn="ctr"/>
                      <a:r>
                        <a:rPr lang="zh-CN" altLang="en-US" sz="1200" b="0" i="0" u="none" strike="noStrike" dirty="0">
                          <a:latin typeface="+mj-ea"/>
                          <a:ea typeface="+mj-ea"/>
                        </a:rPr>
                        <a:t>豪华双床房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42</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smtClean="0">
                          <a:latin typeface="Bookman Old Style" pitchFamily="18" charset="0"/>
                          <a:ea typeface="方正准雅宋简" pitchFamily="2" charset="-122"/>
                        </a:rPr>
                        <a:t>66</a:t>
                      </a:r>
                      <a:endParaRPr lang="en-US" altLang="zh-CN" sz="1200" b="0" i="0" u="none" strike="noStrike" dirty="0">
                        <a:latin typeface="Bookman Old Style" pitchFamily="18" charset="0"/>
                        <a:ea typeface="方正准雅宋简" pitchFamily="2" charset="-122"/>
                      </a:endParaRPr>
                    </a:p>
                  </a:txBody>
                  <a:tcPr marL="0" marR="0" marT="0" marB="0" anchor="ctr"/>
                </a:tc>
              </a:tr>
              <a:tr h="372745">
                <a:tc>
                  <a:txBody>
                    <a:bodyPr/>
                    <a:lstStyle/>
                    <a:p>
                      <a:pPr algn="ctr" fontAlgn="ctr"/>
                      <a:r>
                        <a:rPr lang="en-US" sz="1400" b="0" i="0" u="none" strike="noStrike" dirty="0">
                          <a:latin typeface="Bookman Old Style" pitchFamily="18" charset="0"/>
                          <a:ea typeface="方正准雅宋简" pitchFamily="2" charset="-122"/>
                        </a:rPr>
                        <a:t>Deluxe Holly Wood</a:t>
                      </a:r>
                    </a:p>
                  </a:txBody>
                  <a:tcPr marL="0" marR="0" marT="0" marB="0" anchor="ctr"/>
                </a:tc>
                <a:tc>
                  <a:txBody>
                    <a:bodyPr/>
                    <a:lstStyle/>
                    <a:p>
                      <a:pPr algn="ctr" fontAlgn="ctr"/>
                      <a:r>
                        <a:rPr lang="zh-CN" altLang="en-US" sz="1200" b="0" i="0" u="none" strike="noStrike" dirty="0">
                          <a:latin typeface="+mj-ea"/>
                          <a:ea typeface="+mj-ea"/>
                        </a:rPr>
                        <a:t>豪华好莱坞房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42</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a:latin typeface="Bookman Old Style" pitchFamily="18" charset="0"/>
                          <a:ea typeface="方正准雅宋简" pitchFamily="2" charset="-122"/>
                        </a:rPr>
                        <a:t>47</a:t>
                      </a:r>
                    </a:p>
                  </a:txBody>
                  <a:tcPr marL="0" marR="0" marT="0" marB="0" anchor="ctr"/>
                </a:tc>
              </a:tr>
              <a:tr h="372745">
                <a:tc>
                  <a:txBody>
                    <a:bodyPr/>
                    <a:lstStyle/>
                    <a:p>
                      <a:pPr algn="ctr" fontAlgn="ctr"/>
                      <a:r>
                        <a:rPr lang="en-US" sz="1400" b="0" i="0" u="none" strike="noStrike" dirty="0">
                          <a:latin typeface="Bookman Old Style" pitchFamily="18" charset="0"/>
                          <a:ea typeface="方正准雅宋简" pitchFamily="2" charset="-122"/>
                        </a:rPr>
                        <a:t>Deluxe Room King</a:t>
                      </a:r>
                    </a:p>
                  </a:txBody>
                  <a:tcPr marL="0" marR="0" marT="0" marB="0" anchor="ctr"/>
                </a:tc>
                <a:tc>
                  <a:txBody>
                    <a:bodyPr/>
                    <a:lstStyle/>
                    <a:p>
                      <a:pPr algn="ctr" fontAlgn="ctr"/>
                      <a:r>
                        <a:rPr lang="zh-CN" altLang="en-US" sz="1200" b="0" i="0" u="none" strike="noStrike" dirty="0">
                          <a:latin typeface="+mj-ea"/>
                          <a:ea typeface="+mj-ea"/>
                        </a:rPr>
                        <a:t>豪华大床房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42</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a:latin typeface="Bookman Old Style" pitchFamily="18" charset="0"/>
                          <a:ea typeface="方正准雅宋简" pitchFamily="2" charset="-122"/>
                        </a:rPr>
                        <a:t>39</a:t>
                      </a:r>
                    </a:p>
                  </a:txBody>
                  <a:tcPr marL="0" marR="0" marT="0" marB="0" anchor="ctr"/>
                </a:tc>
              </a:tr>
              <a:tr h="372677">
                <a:tc>
                  <a:txBody>
                    <a:bodyPr/>
                    <a:lstStyle/>
                    <a:p>
                      <a:pPr algn="ctr" fontAlgn="ctr"/>
                      <a:r>
                        <a:rPr lang="en-US" sz="1400" b="0" i="0" u="none" strike="noStrike" dirty="0">
                          <a:latin typeface="Bookman Old Style" pitchFamily="18" charset="0"/>
                          <a:ea typeface="方正准雅宋简" pitchFamily="2" charset="-122"/>
                        </a:rPr>
                        <a:t>Grand Deluxe Twin</a:t>
                      </a:r>
                    </a:p>
                  </a:txBody>
                  <a:tcPr marL="0" marR="0" marT="0" marB="0" anchor="ctr"/>
                </a:tc>
                <a:tc>
                  <a:txBody>
                    <a:bodyPr/>
                    <a:lstStyle/>
                    <a:p>
                      <a:pPr algn="ctr" fontAlgn="ctr"/>
                      <a:r>
                        <a:rPr lang="zh-CN" altLang="en-US" sz="1200" b="0" i="0" u="none" strike="noStrike" dirty="0">
                          <a:latin typeface="+mj-ea"/>
                          <a:ea typeface="+mj-ea"/>
                        </a:rPr>
                        <a:t>高级豪华双床房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42</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smtClean="0">
                          <a:latin typeface="Bookman Old Style" pitchFamily="18" charset="0"/>
                          <a:ea typeface="方正准雅宋简" pitchFamily="2" charset="-122"/>
                        </a:rPr>
                        <a:t>36</a:t>
                      </a:r>
                      <a:endParaRPr lang="en-US" altLang="zh-CN" sz="1200" b="0" i="0" u="none" strike="noStrike" dirty="0">
                        <a:latin typeface="Bookman Old Style" pitchFamily="18" charset="0"/>
                        <a:ea typeface="方正准雅宋简" pitchFamily="2" charset="-122"/>
                      </a:endParaRPr>
                    </a:p>
                  </a:txBody>
                  <a:tcPr marL="0" marR="0" marT="0" marB="0" anchor="ctr"/>
                </a:tc>
              </a:tr>
              <a:tr h="372677">
                <a:tc>
                  <a:txBody>
                    <a:bodyPr/>
                    <a:lstStyle/>
                    <a:p>
                      <a:pPr algn="ctr" fontAlgn="ctr"/>
                      <a:r>
                        <a:rPr lang="en-US" sz="1400" b="0" i="0" u="none" strike="noStrike" dirty="0">
                          <a:latin typeface="Bookman Old Style" pitchFamily="18" charset="0"/>
                          <a:ea typeface="方正准雅宋简" pitchFamily="2" charset="-122"/>
                        </a:rPr>
                        <a:t>Grand Deluxe King</a:t>
                      </a:r>
                    </a:p>
                  </a:txBody>
                  <a:tcPr marL="0" marR="0" marT="0" marB="0" anchor="ctr"/>
                </a:tc>
                <a:tc>
                  <a:txBody>
                    <a:bodyPr/>
                    <a:lstStyle/>
                    <a:p>
                      <a:pPr algn="ctr" fontAlgn="ctr"/>
                      <a:r>
                        <a:rPr lang="zh-CN" altLang="en-US" sz="1200" b="0" i="0" u="none" strike="noStrike" dirty="0">
                          <a:latin typeface="+mj-ea"/>
                          <a:ea typeface="+mj-ea"/>
                        </a:rPr>
                        <a:t>高级豪华大床房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42</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smtClean="0">
                          <a:latin typeface="Bookman Old Style" pitchFamily="18" charset="0"/>
                          <a:ea typeface="方正准雅宋简" pitchFamily="2" charset="-122"/>
                        </a:rPr>
                        <a:t>39</a:t>
                      </a:r>
                      <a:endParaRPr lang="en-US" altLang="zh-CN" sz="1200" b="0" i="0" u="none" strike="noStrike" dirty="0">
                        <a:latin typeface="Bookman Old Style" pitchFamily="18" charset="0"/>
                        <a:ea typeface="方正准雅宋简" pitchFamily="2" charset="-122"/>
                      </a:endParaRPr>
                    </a:p>
                  </a:txBody>
                  <a:tcPr marL="0" marR="0" marT="0" marB="0" anchor="ctr"/>
                </a:tc>
              </a:tr>
              <a:tr h="412115">
                <a:tc>
                  <a:txBody>
                    <a:bodyPr/>
                    <a:lstStyle/>
                    <a:p>
                      <a:pPr algn="ctr" fontAlgn="ctr"/>
                      <a:r>
                        <a:rPr lang="en-US" sz="1400" b="0" i="0" u="none" strike="noStrike" dirty="0">
                          <a:latin typeface="Bookman Old Style" pitchFamily="18" charset="0"/>
                          <a:ea typeface="方正准雅宋简" pitchFamily="2" charset="-122"/>
                        </a:rPr>
                        <a:t>Executive Floor Deluxe Twin</a:t>
                      </a:r>
                    </a:p>
                  </a:txBody>
                  <a:tcPr marL="0" marR="0" marT="0" marB="0" anchor="ctr"/>
                </a:tc>
                <a:tc>
                  <a:txBody>
                    <a:bodyPr/>
                    <a:lstStyle/>
                    <a:p>
                      <a:pPr algn="ctr" fontAlgn="ctr"/>
                      <a:r>
                        <a:rPr lang="zh-CN" altLang="en-US" sz="1200" b="0" i="0" u="none" strike="noStrike" dirty="0">
                          <a:latin typeface="+mj-ea"/>
                          <a:ea typeface="+mj-ea"/>
                        </a:rPr>
                        <a:t>行政豪华双床房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42</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smtClean="0">
                          <a:latin typeface="Bookman Old Style" pitchFamily="18" charset="0"/>
                          <a:ea typeface="方正准雅宋简" pitchFamily="2" charset="-122"/>
                        </a:rPr>
                        <a:t>13</a:t>
                      </a:r>
                      <a:endParaRPr lang="en-US" altLang="zh-CN" sz="1200" b="0" i="0" u="none" strike="noStrike" dirty="0">
                        <a:latin typeface="Bookman Old Style" pitchFamily="18" charset="0"/>
                        <a:ea typeface="方正准雅宋简" pitchFamily="2" charset="-122"/>
                      </a:endParaRPr>
                    </a:p>
                  </a:txBody>
                  <a:tcPr marL="0" marR="0" marT="0" marB="0" anchor="ctr"/>
                </a:tc>
              </a:tr>
              <a:tr h="412115">
                <a:tc>
                  <a:txBody>
                    <a:bodyPr/>
                    <a:lstStyle/>
                    <a:p>
                      <a:pPr algn="ctr" fontAlgn="ctr"/>
                      <a:r>
                        <a:rPr lang="en-US" sz="1400" b="0" i="0" u="none" strike="noStrike" dirty="0">
                          <a:latin typeface="Bookman Old Style" pitchFamily="18" charset="0"/>
                          <a:ea typeface="方正准雅宋简" pitchFamily="2" charset="-122"/>
                        </a:rPr>
                        <a:t>Executive Floor Deluxe King</a:t>
                      </a:r>
                    </a:p>
                  </a:txBody>
                  <a:tcPr marL="0" marR="0" marT="0" marB="0" anchor="ctr"/>
                </a:tc>
                <a:tc>
                  <a:txBody>
                    <a:bodyPr/>
                    <a:lstStyle/>
                    <a:p>
                      <a:pPr algn="ctr" fontAlgn="ctr"/>
                      <a:r>
                        <a:rPr lang="zh-CN" altLang="en-US" sz="1200" b="0" i="0" u="none" strike="noStrike" dirty="0">
                          <a:latin typeface="+mj-ea"/>
                          <a:ea typeface="+mj-ea"/>
                        </a:rPr>
                        <a:t>行政豪华大床房</a:t>
                      </a:r>
                    </a:p>
                  </a:txBody>
                  <a:tcPr marL="0" marR="0" marT="0" marB="0" anchor="ctr"/>
                </a:tc>
                <a:tc>
                  <a:txBody>
                    <a:bodyPr/>
                    <a:lstStyle/>
                    <a:p>
                      <a:pPr algn="ctr" fontAlgn="ctr"/>
                      <a:r>
                        <a:rPr lang="en-US" sz="1200" b="0" i="0" u="none" strike="noStrike" dirty="0">
                          <a:latin typeface="Bookman Old Style" pitchFamily="18" charset="0"/>
                          <a:ea typeface="方正准雅宋简" pitchFamily="2" charset="-122"/>
                        </a:rPr>
                        <a:t>42 </a:t>
                      </a:r>
                    </a:p>
                  </a:txBody>
                  <a:tcPr marL="0" marR="0" marT="0" marB="0" anchor="ctr"/>
                </a:tc>
                <a:tc>
                  <a:txBody>
                    <a:bodyPr/>
                    <a:lstStyle/>
                    <a:p>
                      <a:pPr algn="ctr" fontAlgn="ctr"/>
                      <a:r>
                        <a:rPr lang="en-US" altLang="zh-CN" sz="1200" b="0" i="0" u="none" strike="noStrike" dirty="0" smtClean="0">
                          <a:latin typeface="Bookman Old Style" pitchFamily="18" charset="0"/>
                          <a:ea typeface="方正准雅宋简" pitchFamily="2" charset="-122"/>
                        </a:rPr>
                        <a:t>54</a:t>
                      </a:r>
                      <a:endParaRPr lang="en-US" altLang="zh-CN" sz="1200" b="0" i="0" u="none" strike="noStrike" dirty="0">
                        <a:latin typeface="Bookman Old Style" pitchFamily="18" charset="0"/>
                        <a:ea typeface="方正准雅宋简" pitchFamily="2" charset="-122"/>
                      </a:endParaRPr>
                    </a:p>
                  </a:txBody>
                  <a:tcPr marL="0" marR="0" marT="0" marB="0" anchor="ctr"/>
                </a:tc>
              </a:tr>
              <a:tr h="372677">
                <a:tc>
                  <a:txBody>
                    <a:bodyPr/>
                    <a:lstStyle/>
                    <a:p>
                      <a:pPr algn="ctr" fontAlgn="ctr"/>
                      <a:r>
                        <a:rPr lang="en-US" sz="1400" b="0" i="0" u="none" strike="noStrike" dirty="0">
                          <a:latin typeface="Bookman Old Style" pitchFamily="18" charset="0"/>
                          <a:ea typeface="方正准雅宋简" pitchFamily="2" charset="-122"/>
                        </a:rPr>
                        <a:t>Executive Suite</a:t>
                      </a:r>
                    </a:p>
                  </a:txBody>
                  <a:tcPr marL="0" marR="0" marT="0" marB="0" anchor="ctr"/>
                </a:tc>
                <a:tc>
                  <a:txBody>
                    <a:bodyPr/>
                    <a:lstStyle/>
                    <a:p>
                      <a:pPr algn="ctr" fontAlgn="ctr"/>
                      <a:r>
                        <a:rPr lang="zh-CN" altLang="en-US" sz="1200" b="0" i="0" u="none" strike="noStrike" dirty="0">
                          <a:latin typeface="+mj-ea"/>
                          <a:ea typeface="+mj-ea"/>
                        </a:rPr>
                        <a:t>行政套房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94</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smtClean="0">
                          <a:latin typeface="Bookman Old Style" pitchFamily="18" charset="0"/>
                          <a:ea typeface="方正准雅宋简" pitchFamily="2" charset="-122"/>
                        </a:rPr>
                        <a:t>14</a:t>
                      </a:r>
                      <a:endParaRPr lang="en-US" altLang="zh-CN" sz="1200" b="0" i="0" u="none" strike="noStrike" dirty="0">
                        <a:latin typeface="Bookman Old Style" pitchFamily="18" charset="0"/>
                        <a:ea typeface="方正准雅宋简" pitchFamily="2" charset="-122"/>
                      </a:endParaRPr>
                    </a:p>
                  </a:txBody>
                  <a:tcPr marL="0" marR="0" marT="0" marB="0" anchor="ctr"/>
                </a:tc>
              </a:tr>
              <a:tr h="372677">
                <a:tc>
                  <a:txBody>
                    <a:bodyPr/>
                    <a:lstStyle/>
                    <a:p>
                      <a:pPr algn="ctr" fontAlgn="ctr"/>
                      <a:r>
                        <a:rPr lang="en-US" sz="1400" b="0" i="0" u="none" strike="noStrike" dirty="0">
                          <a:latin typeface="Bookman Old Style" pitchFamily="18" charset="0"/>
                          <a:ea typeface="方正准雅宋简" pitchFamily="2" charset="-122"/>
                        </a:rPr>
                        <a:t>Chairman Suite</a:t>
                      </a:r>
                    </a:p>
                  </a:txBody>
                  <a:tcPr marL="0" marR="0" marT="0" marB="0" anchor="ctr"/>
                </a:tc>
                <a:tc>
                  <a:txBody>
                    <a:bodyPr/>
                    <a:lstStyle/>
                    <a:p>
                      <a:pPr algn="ctr" fontAlgn="ctr"/>
                      <a:r>
                        <a:rPr lang="zh-CN" altLang="en-US" sz="1200" b="0" i="0" u="none" strike="noStrike" dirty="0">
                          <a:latin typeface="+mj-ea"/>
                          <a:ea typeface="+mj-ea"/>
                        </a:rPr>
                        <a:t>董事套房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136</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a:latin typeface="Bookman Old Style" pitchFamily="18" charset="0"/>
                          <a:ea typeface="方正准雅宋简" pitchFamily="2" charset="-122"/>
                        </a:rPr>
                        <a:t>2</a:t>
                      </a:r>
                    </a:p>
                  </a:txBody>
                  <a:tcPr marL="0" marR="0" marT="0" marB="0" anchor="ctr"/>
                </a:tc>
              </a:tr>
              <a:tr h="372677">
                <a:tc>
                  <a:txBody>
                    <a:bodyPr/>
                    <a:lstStyle/>
                    <a:p>
                      <a:pPr algn="ctr" fontAlgn="ctr"/>
                      <a:r>
                        <a:rPr lang="en-US" sz="1400" b="0" i="0" u="none" strike="noStrike" dirty="0">
                          <a:latin typeface="Bookman Old Style" pitchFamily="18" charset="0"/>
                          <a:ea typeface="方正准雅宋简" pitchFamily="2" charset="-122"/>
                        </a:rPr>
                        <a:t>Presidential Suite</a:t>
                      </a:r>
                    </a:p>
                  </a:txBody>
                  <a:tcPr marL="0" marR="0" marT="0" marB="0" anchor="ctr"/>
                </a:tc>
                <a:tc>
                  <a:txBody>
                    <a:bodyPr/>
                    <a:lstStyle/>
                    <a:p>
                      <a:pPr algn="ctr" fontAlgn="ctr"/>
                      <a:r>
                        <a:rPr lang="zh-CN" altLang="en-US" sz="1200" b="0" i="0" u="none" strike="noStrike" dirty="0">
                          <a:latin typeface="+mj-ea"/>
                          <a:ea typeface="+mj-ea"/>
                        </a:rPr>
                        <a:t>总统套房</a:t>
                      </a:r>
                    </a:p>
                  </a:txBody>
                  <a:tcPr marL="0" marR="0" marT="0" marB="0" anchor="ctr"/>
                </a:tc>
                <a:tc>
                  <a:txBody>
                    <a:bodyPr/>
                    <a:lstStyle/>
                    <a:p>
                      <a:pPr algn="ctr" fontAlgn="ctr"/>
                      <a:r>
                        <a:rPr lang="en-US" sz="1200" b="0" i="0" u="none" strike="noStrike" dirty="0" smtClean="0">
                          <a:latin typeface="Bookman Old Style" pitchFamily="18" charset="0"/>
                          <a:ea typeface="方正准雅宋简" pitchFamily="2" charset="-122"/>
                        </a:rPr>
                        <a:t>220</a:t>
                      </a:r>
                      <a:endParaRPr lang="en-US" sz="1200" b="0" i="0" u="none" strike="noStrike" dirty="0">
                        <a:latin typeface="Bookman Old Style" pitchFamily="18" charset="0"/>
                        <a:ea typeface="方正准雅宋简" pitchFamily="2" charset="-122"/>
                      </a:endParaRPr>
                    </a:p>
                  </a:txBody>
                  <a:tcPr marL="0" marR="0" marT="0" marB="0" anchor="ctr"/>
                </a:tc>
                <a:tc>
                  <a:txBody>
                    <a:bodyPr/>
                    <a:lstStyle/>
                    <a:p>
                      <a:pPr algn="ctr" fontAlgn="ctr"/>
                      <a:r>
                        <a:rPr lang="en-US" altLang="zh-CN" sz="1200" b="0" i="0" u="none" strike="noStrike" dirty="0">
                          <a:latin typeface="Bookman Old Style" pitchFamily="18" charset="0"/>
                          <a:ea typeface="方正准雅宋简" pitchFamily="2" charset="-122"/>
                        </a:rPr>
                        <a:t>1</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05</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餐厅</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1181511" y="5865463"/>
            <a:ext cx="3729990" cy="817147"/>
          </a:xfrm>
          <a:prstGeom prst="rect">
            <a:avLst/>
          </a:prstGeom>
          <a:noFill/>
        </p:spPr>
        <p:txBody>
          <a:bodyPr wrap="square" rtlCol="0">
            <a:spAutoFit/>
          </a:bodyPr>
          <a:lstStyle/>
          <a:p>
            <a:pPr marL="288000" indent="-342900">
              <a:lnSpc>
                <a:spcPts val="900"/>
              </a:lnSpc>
              <a:spcBef>
                <a:spcPct val="20000"/>
              </a:spcBef>
            </a:pPr>
            <a:r>
              <a:rPr lang="zh-CN" altLang="en-US" sz="1200" b="1" dirty="0">
                <a:latin typeface="Bookman Old Style" pitchFamily="18" charset="0"/>
                <a:ea typeface="方正准雅宋简"/>
                <a:cs typeface="方正兰亭黑简体"/>
              </a:rPr>
              <a:t>西域</a:t>
            </a:r>
            <a:r>
              <a:rPr lang="zh-CN" altLang="en-US" sz="1200" b="1" dirty="0" smtClean="0">
                <a:latin typeface="Bookman Old Style" pitchFamily="18" charset="0"/>
                <a:ea typeface="方正准雅宋简"/>
                <a:cs typeface="方正兰亭黑简体"/>
              </a:rPr>
              <a:t>   </a:t>
            </a:r>
            <a:r>
              <a:rPr lang="en-US" altLang="zh-CN" sz="1200" b="1" dirty="0" smtClean="0">
                <a:latin typeface="Bookman Old Style" pitchFamily="18" charset="0"/>
                <a:ea typeface="方正准雅宋简"/>
                <a:cs typeface="方正兰亭黑简体"/>
              </a:rPr>
              <a:t>West Grate </a:t>
            </a:r>
          </a:p>
          <a:p>
            <a:pPr marL="288000" indent="-342900" algn="ctr">
              <a:lnSpc>
                <a:spcPts val="900"/>
              </a:lnSpc>
              <a:spcBef>
                <a:spcPct val="20000"/>
              </a:spcBef>
            </a:pPr>
            <a:endParaRPr lang="en-US" altLang="zh-CN" sz="1200" b="1" dirty="0" smtClean="0">
              <a:latin typeface="Bookman Old Style" pitchFamily="18" charset="0"/>
              <a:ea typeface="方正准雅宋简"/>
              <a:cs typeface="方正兰亭黑简体"/>
            </a:endParaRPr>
          </a:p>
          <a:p>
            <a:pPr marL="288000" indent="-342900" algn="l">
              <a:lnSpc>
                <a:spcPts val="900"/>
              </a:lnSpc>
              <a:spcBef>
                <a:spcPct val="20000"/>
              </a:spcBef>
            </a:pPr>
            <a:r>
              <a:rPr lang="zh-CN" altLang="zh-CN" sz="1200" b="1" dirty="0" smtClean="0">
                <a:latin typeface="Bookman Old Style" pitchFamily="18" charset="0"/>
                <a:ea typeface="方正准雅宋简"/>
                <a:cs typeface="方正兰亭黑简体"/>
              </a:rPr>
              <a:t>地点</a:t>
            </a:r>
            <a:r>
              <a:rPr lang="en-US" altLang="zh-CN" sz="1200" b="1" dirty="0" smtClean="0">
                <a:latin typeface="Bookman Old Style" pitchFamily="18" charset="0"/>
                <a:ea typeface="方正准雅宋简"/>
                <a:cs typeface="方正兰亭黑简体"/>
              </a:rPr>
              <a:t>Location</a:t>
            </a:r>
            <a:r>
              <a:rPr lang="zh-CN" altLang="zh-CN" sz="1200" b="1" dirty="0" smtClean="0">
                <a:latin typeface="Bookman Old Style" pitchFamily="18" charset="0"/>
                <a:ea typeface="方正准雅宋简"/>
                <a:cs typeface="方正兰亭黑简体"/>
              </a:rPr>
              <a:t>：酒店</a:t>
            </a:r>
            <a:r>
              <a:rPr lang="zh-CN" altLang="en-US" sz="1200" b="1" dirty="0">
                <a:latin typeface="Bookman Old Style" pitchFamily="18" charset="0"/>
                <a:ea typeface="方正准雅宋简"/>
                <a:cs typeface="方正兰亭黑简体"/>
              </a:rPr>
              <a:t>一</a:t>
            </a:r>
            <a:r>
              <a:rPr lang="zh-CN" altLang="zh-CN" sz="1200" b="1" dirty="0" smtClean="0">
                <a:latin typeface="Bookman Old Style" pitchFamily="18" charset="0"/>
                <a:ea typeface="方正准雅宋简"/>
                <a:cs typeface="方正兰亭黑简体"/>
              </a:rPr>
              <a:t>楼</a:t>
            </a:r>
            <a:r>
              <a:rPr lang="en-US" altLang="zh-CN" sz="1200" b="1" dirty="0" smtClean="0">
                <a:latin typeface="Bookman Old Style" pitchFamily="18" charset="0"/>
                <a:ea typeface="方正准雅宋简"/>
                <a:cs typeface="方正兰亭黑简体"/>
              </a:rPr>
              <a:t> 1F</a:t>
            </a:r>
            <a:endParaRPr lang="zh-CN" altLang="zh-CN" sz="1200" b="1" dirty="0">
              <a:latin typeface="Bookman Old Style" pitchFamily="18" charset="0"/>
              <a:ea typeface="方正准雅宋简"/>
              <a:cs typeface="方正兰亭黑简体"/>
            </a:endParaRPr>
          </a:p>
          <a:p>
            <a:pPr marL="288000" indent="-342900" algn="l">
              <a:lnSpc>
                <a:spcPts val="900"/>
              </a:lnSpc>
              <a:spcBef>
                <a:spcPct val="20000"/>
              </a:spcBef>
            </a:pPr>
            <a:endParaRPr lang="en-US" altLang="zh-CN" sz="1200" b="1" dirty="0">
              <a:latin typeface="Bookman Old Style" pitchFamily="18" charset="0"/>
              <a:ea typeface="方正准雅宋简"/>
              <a:cs typeface="方正兰亭黑简体"/>
            </a:endParaRPr>
          </a:p>
          <a:p>
            <a:pPr marL="288000" indent="-342900" algn="l">
              <a:lnSpc>
                <a:spcPts val="900"/>
              </a:lnSpc>
              <a:spcBef>
                <a:spcPct val="20000"/>
              </a:spcBef>
            </a:pPr>
            <a:r>
              <a:rPr lang="zh-CN" altLang="zh-CN" sz="1200" b="1" dirty="0" smtClean="0">
                <a:latin typeface="Bookman Old Style" pitchFamily="18" charset="0"/>
                <a:ea typeface="方正准雅宋简"/>
                <a:cs typeface="方正兰亭黑简体"/>
              </a:rPr>
              <a:t>容纳人数</a:t>
            </a:r>
            <a:r>
              <a:rPr lang="en-US" altLang="zh-CN" sz="1200" b="1" dirty="0" smtClean="0">
                <a:latin typeface="Bookman Old Style" pitchFamily="18" charset="0"/>
                <a:ea typeface="方正准雅宋简"/>
                <a:cs typeface="方正兰亭黑简体"/>
              </a:rPr>
              <a:t>Covers</a:t>
            </a:r>
            <a:r>
              <a:rPr lang="zh-CN" altLang="zh-CN" sz="1200" b="1" dirty="0" smtClean="0">
                <a:latin typeface="Bookman Old Style" pitchFamily="18" charset="0"/>
                <a:ea typeface="方正准雅宋简"/>
                <a:cs typeface="方正兰亭黑简体"/>
              </a:rPr>
              <a:t>：</a:t>
            </a:r>
            <a:r>
              <a:rPr lang="en-US" altLang="zh-CN" sz="1200" b="1" dirty="0" smtClean="0">
                <a:latin typeface="Bookman Old Style" pitchFamily="18" charset="0"/>
                <a:ea typeface="方正准雅宋简"/>
                <a:cs typeface="方正兰亭黑简体"/>
              </a:rPr>
              <a:t>5</a:t>
            </a:r>
            <a:r>
              <a:rPr lang="en-US" altLang="zh-CN" sz="1200" b="1" dirty="0">
                <a:latin typeface="Bookman Old Style" pitchFamily="18" charset="0"/>
                <a:ea typeface="方正准雅宋简"/>
                <a:cs typeface="方正兰亭黑简体"/>
              </a:rPr>
              <a:t>6</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8938" y="3975767"/>
            <a:ext cx="3267075" cy="162877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511" y="1363026"/>
            <a:ext cx="3295650" cy="153162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481" y="1371676"/>
            <a:ext cx="3295015" cy="1528445"/>
          </a:xfrm>
          <a:prstGeom prst="rect">
            <a:avLst/>
          </a:prstGeom>
        </p:spPr>
      </p:pic>
      <p:sp>
        <p:nvSpPr>
          <p:cNvPr id="8" name="TextBox 2"/>
          <p:cNvSpPr txBox="1"/>
          <p:nvPr/>
        </p:nvSpPr>
        <p:spPr>
          <a:xfrm>
            <a:off x="1181511" y="2968676"/>
            <a:ext cx="3729990" cy="817147"/>
          </a:xfrm>
          <a:prstGeom prst="rect">
            <a:avLst/>
          </a:prstGeom>
          <a:noFill/>
        </p:spPr>
        <p:txBody>
          <a:bodyPr wrap="square" rtlCol="0">
            <a:spAutoFit/>
          </a:bodyPr>
          <a:lstStyle/>
          <a:p>
            <a:pPr marL="288000" indent="-342900" algn="l">
              <a:lnSpc>
                <a:spcPts val="900"/>
              </a:lnSpc>
              <a:spcBef>
                <a:spcPct val="20000"/>
              </a:spcBef>
            </a:pPr>
            <a:r>
              <a:rPr lang="zh-CN" altLang="en-US" sz="1200" b="1" dirty="0" smtClean="0">
                <a:latin typeface="Bookman Old Style" pitchFamily="18" charset="0"/>
                <a:ea typeface="方正准雅宋简"/>
                <a:cs typeface="方正兰亭黑简体"/>
                <a:sym typeface="+mn-ea"/>
              </a:rPr>
              <a:t>美食汇   </a:t>
            </a:r>
            <a:r>
              <a:rPr lang="en-US" altLang="zh-CN" sz="1200" b="1" dirty="0" smtClean="0">
                <a:latin typeface="Bookman Old Style" pitchFamily="18" charset="0"/>
                <a:ea typeface="方正准雅宋简"/>
                <a:cs typeface="方正兰亭黑简体"/>
                <a:sym typeface="+mn-ea"/>
              </a:rPr>
              <a:t>Café Vista</a:t>
            </a:r>
            <a:endParaRPr lang="zh-CN" altLang="en-US" sz="1200" b="1" dirty="0">
              <a:latin typeface="Bookman Old Style" pitchFamily="18" charset="0"/>
              <a:ea typeface="方正准雅宋简"/>
              <a:cs typeface="方正兰亭黑简体"/>
            </a:endParaRPr>
          </a:p>
          <a:p>
            <a:pPr marL="288000" indent="-342900" algn="l">
              <a:lnSpc>
                <a:spcPts val="900"/>
              </a:lnSpc>
              <a:spcBef>
                <a:spcPct val="20000"/>
              </a:spcBef>
            </a:pPr>
            <a:endParaRPr lang="en-US" altLang="zh-CN" sz="1200" b="1" dirty="0" smtClean="0">
              <a:latin typeface="Bookman Old Style" pitchFamily="18" charset="0"/>
              <a:ea typeface="方正准雅宋简"/>
              <a:cs typeface="方正兰亭黑简体"/>
            </a:endParaRPr>
          </a:p>
          <a:p>
            <a:pPr marL="288000" indent="-342900" algn="l">
              <a:lnSpc>
                <a:spcPts val="900"/>
              </a:lnSpc>
              <a:spcBef>
                <a:spcPct val="20000"/>
              </a:spcBef>
            </a:pPr>
            <a:r>
              <a:rPr lang="zh-CN" altLang="zh-CN" sz="1200" b="1" dirty="0" smtClean="0">
                <a:latin typeface="Bookman Old Style" pitchFamily="18" charset="0"/>
                <a:ea typeface="方正准雅宋简"/>
                <a:cs typeface="方正兰亭黑简体"/>
              </a:rPr>
              <a:t>地点</a:t>
            </a:r>
            <a:r>
              <a:rPr lang="en-US" altLang="zh-CN" sz="1200" b="1" dirty="0" smtClean="0">
                <a:latin typeface="Bookman Old Style" pitchFamily="18" charset="0"/>
                <a:ea typeface="方正准雅宋简"/>
                <a:cs typeface="方正兰亭黑简体"/>
              </a:rPr>
              <a:t>Location</a:t>
            </a:r>
            <a:r>
              <a:rPr lang="zh-CN" altLang="zh-CN" sz="1200" b="1" dirty="0" smtClean="0">
                <a:latin typeface="Bookman Old Style" pitchFamily="18" charset="0"/>
                <a:ea typeface="方正准雅宋简"/>
                <a:cs typeface="方正兰亭黑简体"/>
              </a:rPr>
              <a:t>：</a:t>
            </a:r>
            <a:r>
              <a:rPr lang="zh-CN" altLang="zh-CN" sz="1200" b="1" dirty="0">
                <a:latin typeface="Bookman Old Style" pitchFamily="18" charset="0"/>
                <a:ea typeface="方正准雅宋简"/>
                <a:cs typeface="方正兰亭黑简体"/>
              </a:rPr>
              <a:t>酒店一</a:t>
            </a:r>
            <a:r>
              <a:rPr lang="zh-CN" altLang="zh-CN" sz="1200" b="1" dirty="0" smtClean="0">
                <a:latin typeface="Bookman Old Style" pitchFamily="18" charset="0"/>
                <a:ea typeface="方正准雅宋简"/>
                <a:cs typeface="方正兰亭黑简体"/>
              </a:rPr>
              <a:t>楼</a:t>
            </a:r>
            <a:r>
              <a:rPr lang="en-US" altLang="zh-CN" sz="1200" b="1" dirty="0" smtClean="0">
                <a:latin typeface="Bookman Old Style" pitchFamily="18" charset="0"/>
                <a:ea typeface="方正准雅宋简"/>
                <a:cs typeface="方正兰亭黑简体"/>
              </a:rPr>
              <a:t> 1F</a:t>
            </a:r>
            <a:endParaRPr lang="en-US" altLang="zh-CN" sz="1200" b="1" dirty="0">
              <a:latin typeface="Bookman Old Style" pitchFamily="18" charset="0"/>
              <a:ea typeface="方正准雅宋简"/>
              <a:cs typeface="方正兰亭黑简体"/>
            </a:endParaRPr>
          </a:p>
          <a:p>
            <a:pPr marL="288000" indent="-342900" algn="l">
              <a:lnSpc>
                <a:spcPts val="900"/>
              </a:lnSpc>
              <a:spcBef>
                <a:spcPct val="20000"/>
              </a:spcBef>
            </a:pPr>
            <a:endParaRPr lang="en-US" altLang="zh-CN" sz="1200" b="1" dirty="0">
              <a:latin typeface="Bookman Old Style" pitchFamily="18" charset="0"/>
              <a:ea typeface="方正准雅宋简"/>
              <a:cs typeface="方正兰亭黑简体"/>
            </a:endParaRPr>
          </a:p>
          <a:p>
            <a:pPr marL="288000" indent="-342900" algn="l">
              <a:lnSpc>
                <a:spcPts val="900"/>
              </a:lnSpc>
              <a:spcBef>
                <a:spcPct val="20000"/>
              </a:spcBef>
            </a:pPr>
            <a:r>
              <a:rPr lang="zh-CN" altLang="zh-CN" sz="1200" b="1" dirty="0" smtClean="0">
                <a:latin typeface="Bookman Old Style" pitchFamily="18" charset="0"/>
                <a:ea typeface="方正准雅宋简"/>
                <a:cs typeface="方正兰亭黑简体"/>
              </a:rPr>
              <a:t>容纳人数</a:t>
            </a:r>
            <a:r>
              <a:rPr lang="en-US" altLang="zh-CN" sz="1200" b="1" dirty="0" smtClean="0">
                <a:latin typeface="Bookman Old Style" pitchFamily="18" charset="0"/>
                <a:ea typeface="方正准雅宋简"/>
                <a:cs typeface="方正兰亭黑简体"/>
              </a:rPr>
              <a:t>Covers</a:t>
            </a:r>
            <a:r>
              <a:rPr lang="zh-CN" altLang="zh-CN" sz="1200" b="1" dirty="0" smtClean="0">
                <a:latin typeface="Bookman Old Style" pitchFamily="18" charset="0"/>
                <a:ea typeface="方正准雅宋简"/>
                <a:cs typeface="方正兰亭黑简体"/>
              </a:rPr>
              <a:t>：</a:t>
            </a:r>
            <a:r>
              <a:rPr lang="en-US" altLang="zh-CN" sz="1200" b="1" dirty="0">
                <a:latin typeface="Bookman Old Style" pitchFamily="18" charset="0"/>
                <a:ea typeface="方正准雅宋简"/>
                <a:cs typeface="方正兰亭黑简体"/>
              </a:rPr>
              <a:t>175</a:t>
            </a:r>
          </a:p>
        </p:txBody>
      </p:sp>
      <p:sp>
        <p:nvSpPr>
          <p:cNvPr id="9" name="文本框 8"/>
          <p:cNvSpPr txBox="1"/>
          <p:nvPr/>
        </p:nvSpPr>
        <p:spPr>
          <a:xfrm>
            <a:off x="5092481" y="2981477"/>
            <a:ext cx="3239990" cy="822726"/>
          </a:xfrm>
          <a:prstGeom prst="rect">
            <a:avLst/>
          </a:prstGeom>
          <a:noFill/>
        </p:spPr>
        <p:txBody>
          <a:bodyPr wrap="none" rtlCol="0" anchor="t">
            <a:spAutoFit/>
          </a:bodyPr>
          <a:lstStyle/>
          <a:p>
            <a:pPr marL="288000" indent="-342900">
              <a:lnSpc>
                <a:spcPts val="900"/>
              </a:lnSpc>
              <a:spcBef>
                <a:spcPct val="20000"/>
              </a:spcBef>
            </a:pPr>
            <a:r>
              <a:rPr lang="zh-CN" altLang="en-US" sz="1200" b="1" dirty="0" smtClean="0">
                <a:latin typeface="Bookman Old Style" pitchFamily="18" charset="0"/>
                <a:ea typeface="方正准雅宋简"/>
                <a:cs typeface="方正兰亭黑简体"/>
                <a:sym typeface="+mn-ea"/>
              </a:rPr>
              <a:t>品珍中餐厅   ZHEN Chinese Restaurant</a:t>
            </a:r>
          </a:p>
          <a:p>
            <a:pPr marL="288000" indent="-342900" algn="ctr">
              <a:lnSpc>
                <a:spcPts val="900"/>
              </a:lnSpc>
              <a:spcBef>
                <a:spcPct val="20000"/>
              </a:spcBef>
            </a:pPr>
            <a:endParaRPr lang="zh-CN" altLang="en-US" sz="1200" b="1" dirty="0" smtClean="0">
              <a:latin typeface="Bookman Old Style" pitchFamily="18" charset="0"/>
              <a:ea typeface="方正准雅宋简"/>
              <a:cs typeface="方正兰亭黑简体"/>
              <a:sym typeface="+mn-ea"/>
            </a:endParaRPr>
          </a:p>
          <a:p>
            <a:pPr marL="288000" indent="-342900" algn="l">
              <a:lnSpc>
                <a:spcPts val="900"/>
              </a:lnSpc>
              <a:spcBef>
                <a:spcPct val="20000"/>
              </a:spcBef>
            </a:pPr>
            <a:r>
              <a:rPr lang="zh-CN" altLang="en-US" sz="1200" b="1" dirty="0" smtClean="0">
                <a:latin typeface="Bookman Old Style" pitchFamily="18" charset="0"/>
                <a:ea typeface="方正准雅宋简"/>
                <a:cs typeface="方正兰亭黑简体"/>
                <a:sym typeface="+mn-ea"/>
              </a:rPr>
              <a:t>地点</a:t>
            </a:r>
            <a:r>
              <a:rPr lang="en-US" altLang="zh-CN" sz="1200" b="1" dirty="0" smtClean="0">
                <a:latin typeface="Bookman Old Style" pitchFamily="18" charset="0"/>
                <a:ea typeface="方正准雅宋简"/>
                <a:cs typeface="方正兰亭黑简体"/>
                <a:sym typeface="+mn-ea"/>
              </a:rPr>
              <a:t>Location</a:t>
            </a:r>
            <a:r>
              <a:rPr lang="zh-CN" altLang="en-US" sz="1200" b="1" dirty="0" smtClean="0">
                <a:latin typeface="Bookman Old Style" pitchFamily="18" charset="0"/>
                <a:ea typeface="方正准雅宋简"/>
                <a:cs typeface="方正兰亭黑简体"/>
                <a:sym typeface="+mn-ea"/>
              </a:rPr>
              <a:t>：酒店二楼 </a:t>
            </a:r>
            <a:r>
              <a:rPr lang="en-US" altLang="zh-CN" sz="1200" b="1" dirty="0" smtClean="0">
                <a:latin typeface="Bookman Old Style" pitchFamily="18" charset="0"/>
                <a:ea typeface="方正准雅宋简"/>
                <a:cs typeface="方正兰亭黑简体"/>
                <a:sym typeface="+mn-ea"/>
              </a:rPr>
              <a:t>2F</a:t>
            </a:r>
            <a:endParaRPr lang="zh-CN" altLang="en-US" sz="1200" b="1" dirty="0" smtClean="0">
              <a:latin typeface="Bookman Old Style" pitchFamily="18" charset="0"/>
              <a:ea typeface="方正准雅宋简"/>
              <a:cs typeface="方正兰亭黑简体"/>
            </a:endParaRPr>
          </a:p>
          <a:p>
            <a:pPr marL="288000" indent="-342900" algn="l">
              <a:lnSpc>
                <a:spcPts val="900"/>
              </a:lnSpc>
              <a:spcBef>
                <a:spcPct val="20000"/>
              </a:spcBef>
            </a:pPr>
            <a:endParaRPr lang="zh-CN" altLang="en-US" sz="1200" b="1" dirty="0" smtClean="0">
              <a:latin typeface="Bookman Old Style" pitchFamily="18" charset="0"/>
              <a:ea typeface="方正准雅宋简"/>
              <a:cs typeface="方正兰亭黑简体"/>
            </a:endParaRPr>
          </a:p>
          <a:p>
            <a:pPr marL="288000" indent="-342900" algn="l">
              <a:lnSpc>
                <a:spcPts val="900"/>
              </a:lnSpc>
              <a:spcBef>
                <a:spcPct val="20000"/>
              </a:spcBef>
            </a:pPr>
            <a:r>
              <a:rPr lang="zh-CN" altLang="en-US" sz="1200" b="1" dirty="0" smtClean="0">
                <a:latin typeface="Bookman Old Style" pitchFamily="18" charset="0"/>
                <a:ea typeface="方正准雅宋简"/>
                <a:cs typeface="方正兰亭黑简体"/>
                <a:sym typeface="+mn-ea"/>
              </a:rPr>
              <a:t>容纳人数</a:t>
            </a:r>
            <a:r>
              <a:rPr lang="en-US" altLang="zh-CN" sz="1200" b="1" dirty="0" smtClean="0">
                <a:latin typeface="Bookman Old Style" pitchFamily="18" charset="0"/>
                <a:ea typeface="方正准雅宋简"/>
                <a:cs typeface="方正兰亭黑简体"/>
                <a:sym typeface="+mn-ea"/>
              </a:rPr>
              <a:t>Covers</a:t>
            </a:r>
            <a:r>
              <a:rPr lang="zh-CN" altLang="en-US" sz="1200" b="1" dirty="0" smtClean="0">
                <a:latin typeface="Bookman Old Style" pitchFamily="18" charset="0"/>
                <a:ea typeface="方正准雅宋简"/>
                <a:cs typeface="方正兰亭黑简体"/>
                <a:sym typeface="+mn-ea"/>
              </a:rPr>
              <a:t>：</a:t>
            </a:r>
            <a:r>
              <a:rPr lang="en-US" altLang="zh-CN" sz="1200" b="1" dirty="0" smtClean="0">
                <a:latin typeface="Bookman Old Style" pitchFamily="18" charset="0"/>
                <a:ea typeface="方正准雅宋简"/>
                <a:cs typeface="方正兰亭黑简体"/>
                <a:sym typeface="+mn-ea"/>
              </a:rPr>
              <a:t>60</a:t>
            </a:r>
            <a:endParaRPr lang="en-US" altLang="zh-CN" sz="1200" b="1" dirty="0" smtClean="0">
              <a:latin typeface="Bookman Old Style" pitchFamily="18" charset="0"/>
              <a:ea typeface="方正准雅宋简"/>
              <a:cs typeface="方正兰亭黑简体"/>
            </a:endParaRPr>
          </a:p>
        </p:txBody>
      </p:sp>
      <p:pic>
        <p:nvPicPr>
          <p:cNvPr id="11" name="图片 10"/>
          <p:cNvPicPr>
            <a:picLocks noChangeAspect="1"/>
          </p:cNvPicPr>
          <p:nvPr/>
        </p:nvPicPr>
        <p:blipFill>
          <a:blip r:embed="rId5"/>
          <a:stretch>
            <a:fillRect/>
          </a:stretch>
        </p:blipFill>
        <p:spPr>
          <a:xfrm>
            <a:off x="1181511" y="3969503"/>
            <a:ext cx="3292021" cy="1628775"/>
          </a:xfrm>
          <a:prstGeom prst="rect">
            <a:avLst/>
          </a:prstGeom>
        </p:spPr>
      </p:pic>
      <p:sp>
        <p:nvSpPr>
          <p:cNvPr id="15" name="TextBox 2"/>
          <p:cNvSpPr txBox="1"/>
          <p:nvPr/>
        </p:nvSpPr>
        <p:spPr>
          <a:xfrm>
            <a:off x="5092481" y="5865462"/>
            <a:ext cx="3729990" cy="817147"/>
          </a:xfrm>
          <a:prstGeom prst="rect">
            <a:avLst/>
          </a:prstGeom>
          <a:noFill/>
        </p:spPr>
        <p:txBody>
          <a:bodyPr wrap="square" rtlCol="0">
            <a:spAutoFit/>
          </a:bodyPr>
          <a:lstStyle/>
          <a:p>
            <a:pPr marL="288000" indent="-342900">
              <a:lnSpc>
                <a:spcPts val="900"/>
              </a:lnSpc>
              <a:spcBef>
                <a:spcPct val="20000"/>
              </a:spcBef>
            </a:pPr>
            <a:r>
              <a:rPr lang="zh-CN" altLang="en-US" sz="1200" b="1" dirty="0" smtClean="0">
                <a:latin typeface="Bookman Old Style" pitchFamily="18" charset="0"/>
                <a:ea typeface="方正准雅宋简"/>
                <a:cs typeface="方正兰亭黑简体"/>
              </a:rPr>
              <a:t>行政酒廊   </a:t>
            </a:r>
            <a:r>
              <a:rPr lang="en-US" altLang="zh-CN" sz="1200" b="1" dirty="0" smtClean="0">
                <a:latin typeface="Bookman Old Style" pitchFamily="18" charset="0"/>
                <a:ea typeface="方正准雅宋简"/>
                <a:cs typeface="方正兰亭黑简体"/>
              </a:rPr>
              <a:t>The Executive Club Lounge</a:t>
            </a:r>
          </a:p>
          <a:p>
            <a:pPr marL="288000" indent="-342900" algn="ctr">
              <a:lnSpc>
                <a:spcPts val="900"/>
              </a:lnSpc>
              <a:spcBef>
                <a:spcPct val="20000"/>
              </a:spcBef>
            </a:pPr>
            <a:endParaRPr lang="en-US" altLang="zh-CN" sz="1200" b="1" dirty="0" smtClean="0">
              <a:latin typeface="Bookman Old Style" pitchFamily="18" charset="0"/>
              <a:ea typeface="方正准雅宋简"/>
              <a:cs typeface="方正兰亭黑简体"/>
            </a:endParaRPr>
          </a:p>
          <a:p>
            <a:pPr marL="288000" indent="-342900" algn="l">
              <a:lnSpc>
                <a:spcPts val="900"/>
              </a:lnSpc>
              <a:spcBef>
                <a:spcPct val="20000"/>
              </a:spcBef>
            </a:pPr>
            <a:r>
              <a:rPr lang="zh-CN" altLang="zh-CN" sz="1200" b="1" dirty="0" smtClean="0">
                <a:latin typeface="Bookman Old Style" pitchFamily="18" charset="0"/>
                <a:ea typeface="方正准雅宋简"/>
                <a:cs typeface="方正兰亭黑简体"/>
              </a:rPr>
              <a:t>地点</a:t>
            </a:r>
            <a:r>
              <a:rPr lang="en-US" altLang="zh-CN" sz="1200" b="1" dirty="0" smtClean="0">
                <a:latin typeface="Bookman Old Style" pitchFamily="18" charset="0"/>
                <a:ea typeface="方正准雅宋简"/>
                <a:cs typeface="方正兰亭黑简体"/>
              </a:rPr>
              <a:t>Location</a:t>
            </a:r>
            <a:r>
              <a:rPr lang="zh-CN" altLang="zh-CN" sz="1200" b="1" dirty="0" smtClean="0">
                <a:latin typeface="Bookman Old Style" pitchFamily="18" charset="0"/>
                <a:ea typeface="方正准雅宋简"/>
                <a:cs typeface="方正兰亭黑简体"/>
              </a:rPr>
              <a:t>：酒店</a:t>
            </a:r>
            <a:r>
              <a:rPr lang="en-US" altLang="zh-CN" sz="1200" b="1" dirty="0" smtClean="0">
                <a:latin typeface="Bookman Old Style" pitchFamily="18" charset="0"/>
                <a:ea typeface="方正准雅宋简"/>
                <a:cs typeface="方正兰亭黑简体"/>
              </a:rPr>
              <a:t>21</a:t>
            </a:r>
            <a:r>
              <a:rPr lang="zh-CN" altLang="zh-CN" sz="1200" b="1" dirty="0" smtClean="0">
                <a:latin typeface="Bookman Old Style" pitchFamily="18" charset="0"/>
                <a:ea typeface="方正准雅宋简"/>
                <a:cs typeface="方正兰亭黑简体"/>
              </a:rPr>
              <a:t>楼</a:t>
            </a:r>
            <a:r>
              <a:rPr lang="en-US" altLang="zh-CN" sz="1200" b="1" dirty="0" smtClean="0">
                <a:latin typeface="Bookman Old Style" pitchFamily="18" charset="0"/>
                <a:ea typeface="方正准雅宋简"/>
                <a:cs typeface="方正兰亭黑简体"/>
              </a:rPr>
              <a:t> 21F</a:t>
            </a:r>
            <a:endParaRPr lang="zh-CN" altLang="zh-CN" sz="1200" b="1" dirty="0">
              <a:latin typeface="Bookman Old Style" pitchFamily="18" charset="0"/>
              <a:ea typeface="方正准雅宋简"/>
              <a:cs typeface="方正兰亭黑简体"/>
            </a:endParaRPr>
          </a:p>
          <a:p>
            <a:pPr marL="288000" indent="-342900" algn="l">
              <a:lnSpc>
                <a:spcPts val="900"/>
              </a:lnSpc>
              <a:spcBef>
                <a:spcPct val="20000"/>
              </a:spcBef>
            </a:pPr>
            <a:endParaRPr lang="en-US" altLang="zh-CN" sz="1200" b="1" dirty="0">
              <a:latin typeface="Bookman Old Style" pitchFamily="18" charset="0"/>
              <a:ea typeface="方正准雅宋简"/>
              <a:cs typeface="方正兰亭黑简体"/>
            </a:endParaRPr>
          </a:p>
          <a:p>
            <a:pPr marL="288000" indent="-342900" algn="l">
              <a:lnSpc>
                <a:spcPts val="900"/>
              </a:lnSpc>
              <a:spcBef>
                <a:spcPct val="20000"/>
              </a:spcBef>
            </a:pPr>
            <a:r>
              <a:rPr lang="zh-CN" altLang="zh-CN" sz="1200" b="1" dirty="0" smtClean="0">
                <a:latin typeface="Bookman Old Style" pitchFamily="18" charset="0"/>
                <a:ea typeface="方正准雅宋简"/>
                <a:cs typeface="方正兰亭黑简体"/>
              </a:rPr>
              <a:t>容纳人数</a:t>
            </a:r>
            <a:r>
              <a:rPr lang="en-US" altLang="zh-CN" sz="1200" b="1" dirty="0" smtClean="0">
                <a:latin typeface="Bookman Old Style" pitchFamily="18" charset="0"/>
                <a:ea typeface="方正准雅宋简"/>
                <a:cs typeface="方正兰亭黑简体"/>
              </a:rPr>
              <a:t>Covers</a:t>
            </a:r>
            <a:r>
              <a:rPr lang="zh-CN" altLang="zh-CN" sz="1200" b="1" dirty="0" smtClean="0">
                <a:latin typeface="Bookman Old Style" pitchFamily="18" charset="0"/>
                <a:ea typeface="方正准雅宋简"/>
                <a:cs typeface="方正兰亭黑简体"/>
              </a:rPr>
              <a:t>：</a:t>
            </a:r>
            <a:r>
              <a:rPr lang="en-US" altLang="zh-CN" sz="1200" b="1" dirty="0">
                <a:latin typeface="Bookman Old Style" pitchFamily="18" charset="0"/>
                <a:ea typeface="方正准雅宋简"/>
                <a:cs typeface="方正兰亭黑简体"/>
              </a:rPr>
              <a:t>30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06</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会场</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824000"/>
            <a:ext cx="7632000" cy="1315745"/>
          </a:xfrm>
          <a:prstGeom prst="rect">
            <a:avLst/>
          </a:prstGeom>
          <a:noFill/>
        </p:spPr>
        <p:txBody>
          <a:bodyPr wrap="square" rtlCol="0" anchor="t">
            <a:spAutoFit/>
          </a:bodyPr>
          <a:lstStyle/>
          <a:p>
            <a:pPr algn="just">
              <a:lnSpc>
                <a:spcPts val="900"/>
              </a:lnSpc>
            </a:pPr>
            <a:endParaRPr lang="zh-CN" altLang="en-US" sz="1400" dirty="0">
              <a:latin typeface="Georgia" panose="02040502050405020303" pitchFamily="18" charset="0"/>
              <a:ea typeface="方正准雅宋简"/>
              <a:cs typeface="方正准雅宋简"/>
            </a:endParaRPr>
          </a:p>
          <a:p>
            <a:pPr algn="just"/>
            <a:r>
              <a:rPr lang="zh-CN" altLang="en-US" sz="1200" dirty="0">
                <a:latin typeface="Georgia" panose="02040502050405020303" pitchFamily="18" charset="0"/>
                <a:ea typeface="方正准雅宋简"/>
                <a:cs typeface="方正准雅宋简"/>
              </a:rPr>
              <a:t>面积为</a:t>
            </a:r>
            <a:r>
              <a:rPr lang="en-US" altLang="zh-CN" sz="1200" dirty="0">
                <a:latin typeface="Bookman Old Style" pitchFamily="18" charset="0"/>
                <a:ea typeface="方正准雅宋简"/>
                <a:cs typeface="方正准雅宋简"/>
              </a:rPr>
              <a:t>1,344</a:t>
            </a:r>
            <a:r>
              <a:rPr lang="zh-CN" altLang="en-US" sz="1200" dirty="0">
                <a:latin typeface="Georgia" panose="02040502050405020303" pitchFamily="18" charset="0"/>
                <a:ea typeface="方正准雅宋简"/>
                <a:cs typeface="方正准雅宋简"/>
              </a:rPr>
              <a:t>平方米的无柱式大宴会厅位于酒店</a:t>
            </a:r>
            <a:r>
              <a:rPr lang="en-US" altLang="zh-CN" sz="1200" dirty="0">
                <a:latin typeface="Bookman Old Style" pitchFamily="18" charset="0"/>
                <a:ea typeface="方正准雅宋简"/>
                <a:cs typeface="方正准雅宋简"/>
              </a:rPr>
              <a:t>3</a:t>
            </a:r>
            <a:r>
              <a:rPr lang="zh-CN" altLang="en-US" sz="1200" dirty="0">
                <a:latin typeface="Georgia" panose="02040502050405020303" pitchFamily="18" charset="0"/>
                <a:ea typeface="方正准雅宋简"/>
                <a:cs typeface="方正准雅宋简"/>
              </a:rPr>
              <a:t>层，配备</a:t>
            </a:r>
            <a:r>
              <a:rPr lang="en-US" altLang="zh-CN" sz="1200" dirty="0">
                <a:latin typeface="Bookman Old Style" pitchFamily="18" charset="0"/>
                <a:ea typeface="方正准雅宋简"/>
                <a:cs typeface="方正准雅宋简"/>
              </a:rPr>
              <a:t>103</a:t>
            </a:r>
            <a:r>
              <a:rPr lang="zh-CN" altLang="en-US" sz="1200" dirty="0">
                <a:latin typeface="Georgia" panose="02040502050405020303" pitchFamily="18" charset="0"/>
                <a:ea typeface="方正准雅宋简"/>
                <a:cs typeface="方正准雅宋简"/>
              </a:rPr>
              <a:t>平方米</a:t>
            </a:r>
            <a:r>
              <a:rPr lang="en-US" altLang="zh-CN" sz="1200" dirty="0">
                <a:latin typeface="Georgia" panose="02040502050405020303" pitchFamily="18" charset="0"/>
                <a:ea typeface="方正准雅宋简"/>
                <a:cs typeface="方正准雅宋简"/>
              </a:rPr>
              <a:t>LED</a:t>
            </a:r>
            <a:r>
              <a:rPr lang="zh-CN" altLang="en-US" sz="1200" dirty="0">
                <a:latin typeface="Georgia" panose="02040502050405020303" pitchFamily="18" charset="0"/>
                <a:ea typeface="方正准雅宋简"/>
                <a:cs typeface="方正准雅宋简"/>
              </a:rPr>
              <a:t>大屏，可根据您的需求灵活分隔为</a:t>
            </a:r>
            <a:r>
              <a:rPr lang="en-US" altLang="zh-CN" sz="1200" dirty="0">
                <a:latin typeface="Bookman Old Style" pitchFamily="18" charset="0"/>
                <a:ea typeface="方正准雅宋简"/>
                <a:cs typeface="方正准雅宋简"/>
              </a:rPr>
              <a:t>3</a:t>
            </a:r>
            <a:r>
              <a:rPr lang="zh-CN" altLang="en-US" sz="1200" dirty="0">
                <a:latin typeface="Georgia" panose="02040502050405020303" pitchFamily="18" charset="0"/>
                <a:ea typeface="方正准雅宋简"/>
                <a:cs typeface="方正准雅宋简"/>
              </a:rPr>
              <a:t>个独立空间，是举办各类大型会议和社交宴会的</a:t>
            </a:r>
            <a:r>
              <a:rPr lang="zh-CN" altLang="en-US" sz="1200" dirty="0" smtClean="0">
                <a:latin typeface="Georgia" panose="02040502050405020303" pitchFamily="18" charset="0"/>
                <a:ea typeface="方正准雅宋简"/>
                <a:cs typeface="方正准雅宋简"/>
              </a:rPr>
              <a:t>理想</a:t>
            </a:r>
            <a:r>
              <a:rPr lang="zh-CN" altLang="en-US" sz="1200" dirty="0">
                <a:latin typeface="Georgia" panose="02040502050405020303" pitchFamily="18" charset="0"/>
                <a:ea typeface="方正准雅宋简"/>
                <a:cs typeface="方正准雅宋简"/>
              </a:rPr>
              <a:t>选择</a:t>
            </a:r>
            <a:r>
              <a:rPr lang="zh-CN" altLang="en-US" sz="1200" dirty="0" smtClean="0">
                <a:latin typeface="Georgia" panose="02040502050405020303" pitchFamily="18" charset="0"/>
                <a:ea typeface="方正准雅宋简"/>
                <a:cs typeface="方正准雅宋简"/>
              </a:rPr>
              <a:t>。</a:t>
            </a:r>
            <a:endParaRPr lang="en-US" altLang="zh-CN" sz="1400" dirty="0">
              <a:latin typeface="Georgia" panose="02040502050405020303" pitchFamily="18" charset="0"/>
              <a:ea typeface="方正准雅宋简"/>
              <a:cs typeface="方正准雅宋简"/>
            </a:endParaRPr>
          </a:p>
          <a:p>
            <a:r>
              <a:rPr lang="en-US" altLang="zh-CN" sz="1200" dirty="0">
                <a:latin typeface="Bookman Old Style" pitchFamily="18" charset="0"/>
                <a:ea typeface="方正准雅宋简"/>
                <a:cs typeface="方正准雅宋简"/>
              </a:rPr>
              <a:t>Located on the third floor, the pillar-free grand ballroom measures 1344 square meters. The spacious grand ballroom can be divided into 3 separate parts to cater to guests' different needs. Equipped with a 103 square meters LED screen, the space is a perfect choice for meetings, conferences and social gatherings of various scales</a:t>
            </a:r>
            <a:r>
              <a:rPr lang="en-US" altLang="zh-CN" sz="1200" dirty="0" smtClean="0">
                <a:latin typeface="Bookman Old Style" pitchFamily="18" charset="0"/>
                <a:ea typeface="方正准雅宋简"/>
                <a:cs typeface="方正准雅宋简"/>
              </a:rPr>
              <a:t>.</a:t>
            </a:r>
            <a:endParaRPr lang="en-US" altLang="zh-CN" sz="1200" dirty="0">
              <a:latin typeface="Georgia" panose="02040502050405020303" pitchFamily="18" charset="0"/>
              <a:ea typeface="方正准雅宋简"/>
              <a:cs typeface="方正准雅宋简"/>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2376000" y="4472612"/>
            <a:ext cx="4319999" cy="264688"/>
          </a:xfrm>
          <a:prstGeom prst="rect">
            <a:avLst/>
          </a:prstGeom>
          <a:noFill/>
        </p:spPr>
        <p:txBody>
          <a:bodyPr wrap="square" rtlCol="0">
            <a:spAutoFit/>
          </a:bodyPr>
          <a:lstStyle/>
          <a:p>
            <a:pPr marL="342900" indent="-342900" algn="ctr">
              <a:lnSpc>
                <a:spcPct val="80000"/>
              </a:lnSpc>
              <a:spcBef>
                <a:spcPct val="20000"/>
              </a:spcBef>
            </a:pPr>
            <a:r>
              <a:rPr lang="zh-CN" altLang="en-US" sz="1400" b="1" dirty="0" smtClean="0">
                <a:latin typeface="Bookman Old Style" pitchFamily="18" charset="0"/>
                <a:ea typeface="方正准雅宋简"/>
                <a:cs typeface="方正兰亭黑简体"/>
              </a:rPr>
              <a:t>大宴会厅   </a:t>
            </a:r>
            <a:r>
              <a:rPr lang="en-US" altLang="zh-CN" sz="1400" b="1" dirty="0" smtClean="0">
                <a:latin typeface="Bookman Old Style" pitchFamily="18" charset="0"/>
                <a:ea typeface="方正准雅宋简"/>
                <a:cs typeface="方正兰亭黑简体"/>
              </a:rPr>
              <a:t>Grand Ballroom</a:t>
            </a:r>
            <a:endParaRPr lang="zh-CN" altLang="en-US" sz="1400" b="1" dirty="0">
              <a:latin typeface="Bookman Old Style" pitchFamily="18" charset="0"/>
              <a:ea typeface="方正准雅宋简"/>
              <a:cs typeface="方正兰亭黑简体"/>
            </a:endParaRPr>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2376000" y="1440000"/>
            <a:ext cx="4320000" cy="2880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06</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会场</a:t>
            </a: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6" name="object 5"/>
          <p:cNvSpPr/>
          <p:nvPr/>
        </p:nvSpPr>
        <p:spPr>
          <a:xfrm>
            <a:off x="495300" y="1440180"/>
            <a:ext cx="3861435" cy="256667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865370" y="1440180"/>
            <a:ext cx="3706495" cy="2566670"/>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494665" y="4199890"/>
            <a:ext cx="3862070" cy="2296795"/>
          </a:xfrm>
          <a:prstGeom prst="rect">
            <a:avLst/>
          </a:prstGeom>
          <a:blipFill>
            <a:blip r:embed="rId4" cstate="print"/>
            <a:stretch>
              <a:fillRect/>
            </a:stretch>
          </a:blipFill>
        </p:spPr>
        <p:txBody>
          <a:bodyPr wrap="square" lIns="0" tIns="0" rIns="0" bIns="0" rtlCol="0"/>
          <a:lstStyle/>
          <a:p>
            <a:endParaRPr/>
          </a:p>
        </p:txBody>
      </p:sp>
      <p:sp>
        <p:nvSpPr>
          <p:cNvPr id="9" name="object 8"/>
          <p:cNvSpPr/>
          <p:nvPr/>
        </p:nvSpPr>
        <p:spPr>
          <a:xfrm>
            <a:off x="4866005" y="4199890"/>
            <a:ext cx="3706495" cy="229743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06</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会场</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graphicFrame>
        <p:nvGraphicFramePr>
          <p:cNvPr id="7" name="表格 6"/>
          <p:cNvGraphicFramePr/>
          <p:nvPr>
            <p:extLst>
              <p:ext uri="{D42A27DB-BD31-4B8C-83A1-F6EECF244321}">
                <p14:modId xmlns:p14="http://schemas.microsoft.com/office/powerpoint/2010/main" val="3462818113"/>
              </p:ext>
            </p:extLst>
          </p:nvPr>
        </p:nvGraphicFramePr>
        <p:xfrm>
          <a:off x="747395" y="1567815"/>
          <a:ext cx="7720965" cy="4608195"/>
        </p:xfrm>
        <a:graphic>
          <a:graphicData uri="http://schemas.openxmlformats.org/drawingml/2006/table">
            <a:tbl>
              <a:tblPr firstRow="1" bandRow="1">
                <a:tableStyleId>{9DCAF9ED-07DC-4A11-8D7F-57B35C25682E}</a:tableStyleId>
              </a:tblPr>
              <a:tblGrid>
                <a:gridCol w="1692275"/>
                <a:gridCol w="894080"/>
                <a:gridCol w="692150"/>
                <a:gridCol w="692785"/>
                <a:gridCol w="692150"/>
                <a:gridCol w="692150"/>
                <a:gridCol w="836295"/>
                <a:gridCol w="1529080"/>
              </a:tblGrid>
              <a:tr h="635635">
                <a:tc>
                  <a:txBody>
                    <a:bodyPr/>
                    <a:lstStyle/>
                    <a:p>
                      <a:pPr indent="0" algn="ctr">
                        <a:buNone/>
                      </a:pPr>
                      <a:r>
                        <a:rPr lang="en-US" sz="1100" dirty="0"/>
                        <a:t>Venue</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场地</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剧院式</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课桌式</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董事会式</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U型</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宴会式</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会场长宽高</a:t>
                      </a:r>
                      <a:endParaRPr lang="en-US" altLang="en-US" sz="1100" b="0" dirty="0">
                        <a:solidFill>
                          <a:srgbClr val="000000"/>
                        </a:solidFill>
                        <a:latin typeface="宋体" panose="02010600030101010101" pitchFamily="2" charset="-122"/>
                      </a:endParaRPr>
                    </a:p>
                  </a:txBody>
                  <a:tcPr anchor="ctr"/>
                </a:tc>
              </a:tr>
              <a:tr h="397510">
                <a:tc>
                  <a:txBody>
                    <a:bodyPr/>
                    <a:lstStyle/>
                    <a:p>
                      <a:pPr indent="0" algn="ctr">
                        <a:buNone/>
                      </a:pPr>
                      <a:r>
                        <a:rPr lang="en-US" sz="1100"/>
                        <a:t>Grand Banquet Hall </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大宴会厅</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a:t>1300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a:t>870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a:t>150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a:t>150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700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47.7*28.15*10.7</a:t>
                      </a:r>
                      <a:endParaRPr lang="en-US" altLang="en-US" sz="1100" b="0" dirty="0">
                        <a:solidFill>
                          <a:srgbClr val="000000"/>
                        </a:solidFill>
                        <a:latin typeface="宋体" panose="02010600030101010101" pitchFamily="2" charset="-122"/>
                      </a:endParaRPr>
                    </a:p>
                  </a:txBody>
                  <a:tcPr anchor="ctr"/>
                </a:tc>
              </a:tr>
              <a:tr h="396875">
                <a:tc>
                  <a:txBody>
                    <a:bodyPr/>
                    <a:lstStyle/>
                    <a:p>
                      <a:pPr indent="0" algn="ctr">
                        <a:buNone/>
                      </a:pPr>
                      <a:r>
                        <a:rPr lang="en-US" sz="1100" dirty="0"/>
                        <a:t>Banquet Hall 1</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zh-CN" sz="1100" dirty="0"/>
                        <a:t>宴会厅1</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400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200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80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100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200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15*28.15*10.7</a:t>
                      </a:r>
                      <a:endParaRPr lang="en-US" altLang="en-US" sz="1100" b="0" dirty="0">
                        <a:solidFill>
                          <a:srgbClr val="000000"/>
                        </a:solidFill>
                        <a:latin typeface="宋体" panose="02010600030101010101" pitchFamily="2" charset="-122"/>
                      </a:endParaRPr>
                    </a:p>
                  </a:txBody>
                  <a:tcPr anchor="ctr"/>
                </a:tc>
              </a:tr>
              <a:tr h="397510">
                <a:tc>
                  <a:txBody>
                    <a:bodyPr/>
                    <a:lstStyle/>
                    <a:p>
                      <a:pPr indent="0" algn="ctr">
                        <a:buNone/>
                      </a:pPr>
                      <a:r>
                        <a:rPr lang="en-US" sz="1100"/>
                        <a:t>Banquet Hall 2</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宴会厅2</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a:t>470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230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80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120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240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18*28.15*10.7</a:t>
                      </a:r>
                      <a:endParaRPr lang="en-US" altLang="en-US" sz="1100" b="0" dirty="0">
                        <a:solidFill>
                          <a:srgbClr val="000000"/>
                        </a:solidFill>
                        <a:latin typeface="宋体" panose="02010600030101010101" pitchFamily="2" charset="-122"/>
                      </a:endParaRPr>
                    </a:p>
                  </a:txBody>
                  <a:tcPr anchor="ctr"/>
                </a:tc>
              </a:tr>
              <a:tr h="396875">
                <a:tc>
                  <a:txBody>
                    <a:bodyPr/>
                    <a:lstStyle/>
                    <a:p>
                      <a:pPr indent="0" algn="ctr">
                        <a:buNone/>
                      </a:pPr>
                      <a:r>
                        <a:rPr lang="en-US" sz="1100"/>
                        <a:t>Banquet Hall 3</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宴会厅3</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a:t>400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180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80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a:t>80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200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14.5*28.15*10.7</a:t>
                      </a:r>
                      <a:endParaRPr lang="en-US" altLang="en-US" sz="1100" b="0" dirty="0">
                        <a:solidFill>
                          <a:srgbClr val="000000"/>
                        </a:solidFill>
                        <a:latin typeface="宋体" panose="02010600030101010101" pitchFamily="2" charset="-122"/>
                      </a:endParaRPr>
                    </a:p>
                  </a:txBody>
                  <a:tcPr anchor="ctr"/>
                </a:tc>
              </a:tr>
              <a:tr h="397510">
                <a:tc>
                  <a:txBody>
                    <a:bodyPr/>
                    <a:lstStyle/>
                    <a:p>
                      <a:pPr indent="0" algn="ctr">
                        <a:buNone/>
                      </a:pPr>
                      <a:r>
                        <a:rPr lang="en-US" sz="1100"/>
                        <a:t>Banquet Hall 1+2</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dirty="0"/>
                        <a:t>宴会厅1+2</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870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500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100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150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420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33*28.15*10.7</a:t>
                      </a:r>
                      <a:endParaRPr lang="en-US" altLang="en-US" sz="1100" b="0" dirty="0">
                        <a:solidFill>
                          <a:srgbClr val="000000"/>
                        </a:solidFill>
                        <a:latin typeface="宋体" panose="02010600030101010101" pitchFamily="2" charset="-122"/>
                      </a:endParaRPr>
                    </a:p>
                  </a:txBody>
                  <a:tcPr anchor="ctr"/>
                </a:tc>
              </a:tr>
              <a:tr h="397510">
                <a:tc>
                  <a:txBody>
                    <a:bodyPr/>
                    <a:lstStyle/>
                    <a:p>
                      <a:pPr indent="0" algn="ctr">
                        <a:buNone/>
                      </a:pPr>
                      <a:r>
                        <a:rPr lang="en-US" sz="1100"/>
                        <a:t>Banquet Hall 2+3</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宴会厅2+3</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a:t>900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500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100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150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420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32.5*28.15*10.7</a:t>
                      </a:r>
                      <a:endParaRPr lang="en-US" altLang="en-US" sz="1100" b="0" dirty="0">
                        <a:solidFill>
                          <a:srgbClr val="000000"/>
                        </a:solidFill>
                        <a:latin typeface="宋体" panose="02010600030101010101" pitchFamily="2" charset="-122"/>
                      </a:endParaRPr>
                    </a:p>
                  </a:txBody>
                  <a:tcPr anchor="ctr"/>
                </a:tc>
              </a:tr>
              <a:tr h="396875">
                <a:tc>
                  <a:txBody>
                    <a:bodyPr/>
                    <a:lstStyle/>
                    <a:p>
                      <a:pPr indent="0" algn="ctr">
                        <a:buNone/>
                      </a:pPr>
                      <a:r>
                        <a:rPr lang="en-US" sz="1100"/>
                        <a:t>Inner Mongolia Hall </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内蒙古厅</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60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45</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26</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38</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50</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a:t>13.4*9.55*5</a:t>
                      </a:r>
                      <a:endParaRPr lang="en-US" altLang="en-US" sz="1100" b="0" dirty="0">
                        <a:solidFill>
                          <a:srgbClr val="000000"/>
                        </a:solidFill>
                        <a:latin typeface="宋体" panose="02010600030101010101" pitchFamily="2" charset="-122"/>
                      </a:endParaRPr>
                    </a:p>
                  </a:txBody>
                  <a:tcPr anchor="ctr"/>
                </a:tc>
              </a:tr>
              <a:tr h="397510">
                <a:tc>
                  <a:txBody>
                    <a:bodyPr/>
                    <a:lstStyle/>
                    <a:p>
                      <a:pPr indent="0" algn="ctr">
                        <a:buNone/>
                      </a:pPr>
                      <a:r>
                        <a:rPr lang="en-US" sz="1100"/>
                        <a:t>Gansu Hall </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甘肃厅</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130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84</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42</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54</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90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16*11.3*5</a:t>
                      </a:r>
                      <a:endParaRPr lang="en-US" altLang="en-US" sz="1100" b="0" dirty="0">
                        <a:solidFill>
                          <a:srgbClr val="000000"/>
                        </a:solidFill>
                        <a:latin typeface="宋体" panose="02010600030101010101" pitchFamily="2" charset="-122"/>
                      </a:endParaRPr>
                    </a:p>
                  </a:txBody>
                  <a:tcPr anchor="ctr"/>
                </a:tc>
              </a:tr>
              <a:tr h="396875">
                <a:tc>
                  <a:txBody>
                    <a:bodyPr/>
                    <a:lstStyle/>
                    <a:p>
                      <a:pPr indent="0" algn="ctr">
                        <a:buNone/>
                      </a:pPr>
                      <a:r>
                        <a:rPr lang="en-US" sz="1100"/>
                        <a:t>Ningxia Hall </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宁夏厅</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50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30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24</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20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30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10.6*9*3.5</a:t>
                      </a:r>
                      <a:endParaRPr lang="en-US" altLang="en-US" sz="1100" b="0" dirty="0">
                        <a:solidFill>
                          <a:srgbClr val="000000"/>
                        </a:solidFill>
                        <a:latin typeface="宋体" panose="02010600030101010101" pitchFamily="2" charset="-122"/>
                      </a:endParaRPr>
                    </a:p>
                  </a:txBody>
                  <a:tcPr anchor="ctr"/>
                </a:tc>
              </a:tr>
              <a:tr h="397510">
                <a:tc>
                  <a:txBody>
                    <a:bodyPr/>
                    <a:lstStyle/>
                    <a:p>
                      <a:pPr indent="0" algn="ctr">
                        <a:buNone/>
                      </a:pPr>
                      <a:r>
                        <a:rPr lang="en-US" sz="1100"/>
                        <a:t>Shaanxi Hall </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zh-CN" sz="1100"/>
                        <a:t>陕西厅</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65</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smtClean="0"/>
                        <a:t>45</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a:t>36</a:t>
                      </a:r>
                      <a:endParaRPr lang="en-US" altLang="en-US" sz="1100" b="0">
                        <a:solidFill>
                          <a:srgbClr val="000000"/>
                        </a:solidFill>
                        <a:latin typeface="宋体" panose="02010600030101010101" pitchFamily="2" charset="-122"/>
                      </a:endParaRPr>
                    </a:p>
                  </a:txBody>
                  <a:tcPr anchor="ctr"/>
                </a:tc>
                <a:tc>
                  <a:txBody>
                    <a:bodyPr/>
                    <a:lstStyle/>
                    <a:p>
                      <a:pPr indent="0" algn="ctr">
                        <a:buNone/>
                      </a:pPr>
                      <a:r>
                        <a:rPr lang="en-US" sz="1100" dirty="0" smtClean="0"/>
                        <a:t>38</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60</a:t>
                      </a:r>
                      <a:endParaRPr lang="en-US" altLang="en-US" sz="1100" b="0" dirty="0">
                        <a:solidFill>
                          <a:srgbClr val="000000"/>
                        </a:solidFill>
                        <a:latin typeface="宋体" panose="02010600030101010101" pitchFamily="2" charset="-122"/>
                      </a:endParaRPr>
                    </a:p>
                  </a:txBody>
                  <a:tcPr anchor="ctr"/>
                </a:tc>
                <a:tc>
                  <a:txBody>
                    <a:bodyPr/>
                    <a:lstStyle/>
                    <a:p>
                      <a:pPr indent="0" algn="ctr">
                        <a:buNone/>
                      </a:pPr>
                      <a:r>
                        <a:rPr lang="en-US" sz="1100" dirty="0"/>
                        <a:t>13.6*9.5*3.7</a:t>
                      </a:r>
                      <a:endParaRPr lang="en-US" altLang="en-US" sz="1100" b="0" dirty="0">
                        <a:solidFill>
                          <a:srgbClr val="000000"/>
                        </a:solidFill>
                        <a:latin typeface="宋体" panose="02010600030101010101" pitchFamily="2" charset="-122"/>
                      </a:endParaRPr>
                    </a:p>
                  </a:txBody>
                  <a:tcPr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57350" y="607568"/>
            <a:ext cx="2311400" cy="626110"/>
          </a:xfrm>
          <a:prstGeom prst="rect">
            <a:avLst/>
          </a:prstGeom>
        </p:spPr>
        <p:txBody>
          <a:bodyPr vert="horz" wrap="square" lIns="0" tIns="13335" rIns="0" bIns="0" rtlCol="0">
            <a:spAutoFit/>
          </a:bodyPr>
          <a:lstStyle/>
          <a:p>
            <a:pPr marL="12700">
              <a:lnSpc>
                <a:spcPts val="2390"/>
              </a:lnSpc>
              <a:spcBef>
                <a:spcPts val="105"/>
              </a:spcBef>
            </a:pPr>
            <a:r>
              <a:rPr sz="2000" dirty="0">
                <a:latin typeface="宋体" panose="02010600030101010101" pitchFamily="2" charset="-122"/>
                <a:cs typeface="宋体" panose="02010600030101010101" pitchFamily="2" charset="-122"/>
              </a:rPr>
              <a:t>酒店介绍</a:t>
            </a:r>
            <a:r>
              <a:rPr lang="en-US" sz="2000" dirty="0">
                <a:latin typeface="宋体" panose="02010600030101010101" pitchFamily="2" charset="-122"/>
                <a:cs typeface="宋体" panose="02010600030101010101" pitchFamily="2" charset="-122"/>
              </a:rPr>
              <a:t>-</a:t>
            </a:r>
            <a:r>
              <a:rPr lang="zh-CN" altLang="en-US" sz="2000" dirty="0">
                <a:latin typeface="宋体" panose="02010600030101010101" pitchFamily="2" charset="-122"/>
                <a:cs typeface="宋体" panose="02010600030101010101" pitchFamily="2" charset="-122"/>
              </a:rPr>
              <a:t>健身中心</a:t>
            </a:r>
            <a:endParaRPr sz="2000">
              <a:latin typeface="宋体" panose="02010600030101010101" pitchFamily="2" charset="-122"/>
              <a:cs typeface="宋体" panose="02010600030101010101" pitchFamily="2" charset="-122"/>
            </a:endParaRPr>
          </a:p>
          <a:p>
            <a:pPr marL="12700">
              <a:lnSpc>
                <a:spcPts val="2390"/>
              </a:lnSpc>
            </a:pPr>
            <a:r>
              <a:rPr sz="2000" spc="100" dirty="0">
                <a:latin typeface="Cambria" panose="02040503050406030204"/>
                <a:cs typeface="Cambria" panose="02040503050406030204"/>
              </a:rPr>
              <a:t>Hotel</a:t>
            </a:r>
            <a:r>
              <a:rPr sz="2000" spc="125" dirty="0">
                <a:latin typeface="Cambria" panose="02040503050406030204"/>
                <a:cs typeface="Cambria" panose="02040503050406030204"/>
              </a:rPr>
              <a:t> </a:t>
            </a:r>
            <a:r>
              <a:rPr sz="2000" spc="110" dirty="0">
                <a:latin typeface="Cambria" panose="02040503050406030204"/>
                <a:cs typeface="Cambria" panose="02040503050406030204"/>
              </a:rPr>
              <a:t>Introduction</a:t>
            </a:r>
            <a:endParaRPr sz="2000">
              <a:latin typeface="Cambria" panose="02040503050406030204"/>
              <a:cs typeface="Cambria" panose="02040503050406030204"/>
            </a:endParaRPr>
          </a:p>
        </p:txBody>
      </p:sp>
      <p:sp>
        <p:nvSpPr>
          <p:cNvPr id="4" name="object 4"/>
          <p:cNvSpPr txBox="1"/>
          <p:nvPr/>
        </p:nvSpPr>
        <p:spPr>
          <a:xfrm>
            <a:off x="798982" y="4263390"/>
            <a:ext cx="7475220" cy="1527175"/>
          </a:xfrm>
          <a:prstGeom prst="rect">
            <a:avLst/>
          </a:prstGeom>
        </p:spPr>
        <p:txBody>
          <a:bodyPr vert="horz" wrap="square" lIns="0" tIns="12700" rIns="0" bIns="0" rtlCol="0">
            <a:spAutoFit/>
          </a:bodyPr>
          <a:lstStyle/>
          <a:p>
            <a:pPr marL="21590" algn="ctr">
              <a:lnSpc>
                <a:spcPts val="1670"/>
              </a:lnSpc>
              <a:spcBef>
                <a:spcPts val="100"/>
              </a:spcBef>
            </a:pPr>
            <a:r>
              <a:rPr sz="1400" b="1" spc="5" dirty="0">
                <a:latin typeface="宋体" panose="02010600030101010101" pitchFamily="2" charset="-122"/>
                <a:cs typeface="宋体" panose="02010600030101010101" pitchFamily="2" charset="-122"/>
              </a:rPr>
              <a:t>健身</a:t>
            </a:r>
            <a:r>
              <a:rPr sz="1400" b="1" spc="-5" dirty="0">
                <a:latin typeface="宋体" panose="02010600030101010101" pitchFamily="2" charset="-122"/>
                <a:cs typeface="宋体" panose="02010600030101010101" pitchFamily="2" charset="-122"/>
              </a:rPr>
              <a:t>中心</a:t>
            </a:r>
            <a:endParaRPr sz="1400" dirty="0">
              <a:latin typeface="宋体" panose="02010600030101010101" pitchFamily="2" charset="-122"/>
              <a:cs typeface="宋体" panose="02010600030101010101" pitchFamily="2" charset="-122"/>
            </a:endParaRPr>
          </a:p>
          <a:p>
            <a:pPr marL="21590" algn="ctr">
              <a:lnSpc>
                <a:spcPts val="1670"/>
              </a:lnSpc>
            </a:pPr>
            <a:r>
              <a:rPr sz="1400" b="1" spc="-10" dirty="0">
                <a:latin typeface="Georgia" panose="02040502050405020303"/>
                <a:cs typeface="Georgia" panose="02040502050405020303"/>
              </a:rPr>
              <a:t>Health</a:t>
            </a:r>
            <a:r>
              <a:rPr sz="1400" b="1" spc="100" dirty="0">
                <a:latin typeface="Georgia" panose="02040502050405020303"/>
                <a:cs typeface="Georgia" panose="02040502050405020303"/>
              </a:rPr>
              <a:t> </a:t>
            </a:r>
            <a:r>
              <a:rPr sz="1400" b="1" spc="-15" dirty="0">
                <a:latin typeface="Georgia" panose="02040502050405020303"/>
                <a:cs typeface="Georgia" panose="02040502050405020303"/>
              </a:rPr>
              <a:t>Club</a:t>
            </a:r>
            <a:endParaRPr sz="1400" dirty="0">
              <a:latin typeface="Georgia" panose="02040502050405020303"/>
              <a:cs typeface="Georgia" panose="02040502050405020303"/>
            </a:endParaRPr>
          </a:p>
          <a:p>
            <a:pPr marL="12700" marR="8890">
              <a:lnSpc>
                <a:spcPct val="101000"/>
              </a:lnSpc>
              <a:spcBef>
                <a:spcPts val="1300"/>
              </a:spcBef>
            </a:pPr>
            <a:r>
              <a:rPr sz="1200" spc="10" dirty="0" err="1" smtClean="0">
                <a:latin typeface="宋体" panose="02010600030101010101" pitchFamily="2" charset="-122"/>
                <a:cs typeface="宋体" panose="02010600030101010101" pitchFamily="2" charset="-122"/>
              </a:rPr>
              <a:t>酒店为</a:t>
            </a:r>
            <a:r>
              <a:rPr sz="1200" spc="20" dirty="0" err="1" smtClean="0">
                <a:latin typeface="宋体" panose="02010600030101010101" pitchFamily="2" charset="-122"/>
                <a:cs typeface="宋体" panose="02010600030101010101" pitchFamily="2" charset="-122"/>
              </a:rPr>
              <a:t>您</a:t>
            </a:r>
            <a:r>
              <a:rPr sz="1200" spc="10" dirty="0" err="1" smtClean="0">
                <a:latin typeface="宋体" panose="02010600030101010101" pitchFamily="2" charset="-122"/>
                <a:cs typeface="宋体" panose="02010600030101010101" pitchFamily="2" charset="-122"/>
              </a:rPr>
              <a:t>提供</a:t>
            </a:r>
            <a:r>
              <a:rPr sz="1200" spc="20" dirty="0" err="1" smtClean="0">
                <a:latin typeface="宋体" panose="02010600030101010101" pitchFamily="2" charset="-122"/>
                <a:cs typeface="宋体" panose="02010600030101010101" pitchFamily="2" charset="-122"/>
              </a:rPr>
              <a:t>一</a:t>
            </a:r>
            <a:r>
              <a:rPr sz="1200" spc="10" dirty="0" err="1" smtClean="0">
                <a:latin typeface="宋体" panose="02010600030101010101" pitchFamily="2" charset="-122"/>
                <a:cs typeface="宋体" panose="02010600030101010101" pitchFamily="2" charset="-122"/>
              </a:rPr>
              <a:t>系列</a:t>
            </a:r>
            <a:r>
              <a:rPr sz="1200" spc="20" dirty="0" err="1" smtClean="0">
                <a:latin typeface="宋体" panose="02010600030101010101" pitchFamily="2" charset="-122"/>
                <a:cs typeface="宋体" panose="02010600030101010101" pitchFamily="2" charset="-122"/>
              </a:rPr>
              <a:t>配</a:t>
            </a:r>
            <a:r>
              <a:rPr sz="1200" spc="10" dirty="0" err="1" smtClean="0">
                <a:latin typeface="宋体" panose="02010600030101010101" pitchFamily="2" charset="-122"/>
                <a:cs typeface="宋体" panose="02010600030101010101" pitchFamily="2" charset="-122"/>
              </a:rPr>
              <a:t>套齐全</a:t>
            </a:r>
            <a:r>
              <a:rPr sz="1200" spc="20" dirty="0" err="1" smtClean="0">
                <a:latin typeface="宋体" panose="02010600030101010101" pitchFamily="2" charset="-122"/>
                <a:cs typeface="宋体" panose="02010600030101010101" pitchFamily="2" charset="-122"/>
              </a:rPr>
              <a:t>的</a:t>
            </a:r>
            <a:r>
              <a:rPr sz="1200" spc="10" dirty="0" err="1" smtClean="0">
                <a:latin typeface="宋体" panose="02010600030101010101" pitchFamily="2" charset="-122"/>
                <a:cs typeface="宋体" panose="02010600030101010101" pitchFamily="2" charset="-122"/>
              </a:rPr>
              <a:t>休闲</a:t>
            </a:r>
            <a:r>
              <a:rPr sz="1200" spc="20" dirty="0" err="1" smtClean="0">
                <a:latin typeface="宋体" panose="02010600030101010101" pitchFamily="2" charset="-122"/>
                <a:cs typeface="宋体" panose="02010600030101010101" pitchFamily="2" charset="-122"/>
              </a:rPr>
              <a:t>健</a:t>
            </a:r>
            <a:r>
              <a:rPr sz="1200" spc="10" dirty="0" err="1" smtClean="0">
                <a:latin typeface="宋体" panose="02010600030101010101" pitchFamily="2" charset="-122"/>
                <a:cs typeface="宋体" panose="02010600030101010101" pitchFamily="2" charset="-122"/>
              </a:rPr>
              <a:t>身设</a:t>
            </a:r>
            <a:r>
              <a:rPr sz="1200" spc="50" dirty="0" err="1" smtClean="0">
                <a:latin typeface="宋体" panose="02010600030101010101" pitchFamily="2" charset="-122"/>
                <a:cs typeface="宋体" panose="02010600030101010101" pitchFamily="2" charset="-122"/>
              </a:rPr>
              <a:t>施</a:t>
            </a:r>
            <a:r>
              <a:rPr lang="zh-CN" altLang="en-US" sz="1200" spc="10" dirty="0" smtClean="0">
                <a:latin typeface="宋体" panose="02010600030101010101" pitchFamily="2" charset="-122"/>
                <a:cs typeface="宋体" panose="02010600030101010101" pitchFamily="2" charset="-122"/>
              </a:rPr>
              <a:t>，</a:t>
            </a:r>
            <a:r>
              <a:rPr sz="1200" spc="10" dirty="0" err="1" smtClean="0">
                <a:latin typeface="宋体" panose="02010600030101010101" pitchFamily="2" charset="-122"/>
                <a:cs typeface="宋体" panose="02010600030101010101" pitchFamily="2" charset="-122"/>
              </a:rPr>
              <a:t>在室</a:t>
            </a:r>
            <a:r>
              <a:rPr sz="1200" spc="20" dirty="0" err="1" smtClean="0">
                <a:latin typeface="宋体" panose="02010600030101010101" pitchFamily="2" charset="-122"/>
                <a:cs typeface="宋体" panose="02010600030101010101" pitchFamily="2" charset="-122"/>
              </a:rPr>
              <a:t>内</a:t>
            </a:r>
            <a:r>
              <a:rPr sz="1200" spc="15" dirty="0" err="1" smtClean="0">
                <a:latin typeface="宋体" panose="02010600030101010101" pitchFamily="2" charset="-122"/>
                <a:cs typeface="宋体" panose="02010600030101010101" pitchFamily="2" charset="-122"/>
              </a:rPr>
              <a:t>恒</a:t>
            </a:r>
            <a:r>
              <a:rPr lang="zh-CN" altLang="en-US" sz="1200" spc="15" dirty="0" smtClean="0">
                <a:latin typeface="宋体" panose="02010600030101010101" pitchFamily="2" charset="-122"/>
                <a:cs typeface="宋体" panose="02010600030101010101" pitchFamily="2" charset="-122"/>
              </a:rPr>
              <a:t>温</a:t>
            </a:r>
            <a:r>
              <a:rPr sz="1200" spc="85" dirty="0" smtClean="0">
                <a:latin typeface="Cambria" panose="02040503050406030204"/>
                <a:cs typeface="Cambria" panose="02040503050406030204"/>
              </a:rPr>
              <a:t>20</a:t>
            </a:r>
            <a:r>
              <a:rPr sz="1200" spc="20" dirty="0" smtClean="0">
                <a:latin typeface="宋体" panose="02010600030101010101" pitchFamily="2" charset="-122"/>
                <a:cs typeface="宋体" panose="02010600030101010101" pitchFamily="2" charset="-122"/>
              </a:rPr>
              <a:t>米</a:t>
            </a:r>
            <a:r>
              <a:rPr lang="zh-CN" altLang="en-US" sz="1200" spc="20" dirty="0" smtClean="0">
                <a:latin typeface="宋体" panose="02010600030101010101" pitchFamily="2" charset="-122"/>
                <a:cs typeface="宋体" panose="02010600030101010101" pitchFamily="2" charset="-122"/>
              </a:rPr>
              <a:t>的</a:t>
            </a:r>
            <a:r>
              <a:rPr sz="1200" spc="20" dirty="0" err="1" smtClean="0">
                <a:latin typeface="宋体" panose="02010600030101010101" pitchFamily="2" charset="-122"/>
                <a:cs typeface="宋体" panose="02010600030101010101" pitchFamily="2" charset="-122"/>
              </a:rPr>
              <a:t>游</a:t>
            </a:r>
            <a:r>
              <a:rPr sz="1200" spc="10" dirty="0" err="1" smtClean="0">
                <a:latin typeface="宋体" panose="02010600030101010101" pitchFamily="2" charset="-122"/>
                <a:cs typeface="宋体" panose="02010600030101010101" pitchFamily="2" charset="-122"/>
              </a:rPr>
              <a:t>泳池</a:t>
            </a:r>
            <a:r>
              <a:rPr lang="zh-CN" altLang="en-US" sz="1200" spc="10" dirty="0" smtClean="0">
                <a:latin typeface="宋体" panose="02010600030101010101" pitchFamily="2" charset="-122"/>
                <a:cs typeface="宋体" panose="02010600030101010101" pitchFamily="2" charset="-122"/>
              </a:rPr>
              <a:t>内</a:t>
            </a:r>
            <a:r>
              <a:rPr sz="1200" spc="10" dirty="0" err="1" smtClean="0">
                <a:latin typeface="宋体" panose="02010600030101010101" pitchFamily="2" charset="-122"/>
                <a:cs typeface="宋体" panose="02010600030101010101" pitchFamily="2" charset="-122"/>
              </a:rPr>
              <a:t>畅</a:t>
            </a:r>
            <a:r>
              <a:rPr sz="1200" spc="30" dirty="0" err="1" smtClean="0">
                <a:latin typeface="宋体" panose="02010600030101010101" pitchFamily="2" charset="-122"/>
                <a:cs typeface="宋体" panose="02010600030101010101" pitchFamily="2" charset="-122"/>
              </a:rPr>
              <a:t>游</a:t>
            </a:r>
            <a:r>
              <a:rPr sz="1200" spc="10" dirty="0" err="1" smtClean="0">
                <a:latin typeface="宋体" panose="02010600030101010101" pitchFamily="2" charset="-122"/>
                <a:cs typeface="宋体" panose="02010600030101010101" pitchFamily="2" charset="-122"/>
              </a:rPr>
              <a:t>或在配</a:t>
            </a:r>
            <a:r>
              <a:rPr sz="1200" spc="20" dirty="0" err="1" smtClean="0">
                <a:latin typeface="宋体" panose="02010600030101010101" pitchFamily="2" charset="-122"/>
                <a:cs typeface="宋体" panose="02010600030101010101" pitchFamily="2" charset="-122"/>
              </a:rPr>
              <a:t>备</a:t>
            </a:r>
            <a:r>
              <a:rPr sz="1200" spc="10" dirty="0" err="1" smtClean="0">
                <a:latin typeface="宋体" panose="02010600030101010101" pitchFamily="2" charset="-122"/>
                <a:cs typeface="宋体" panose="02010600030101010101" pitchFamily="2" charset="-122"/>
              </a:rPr>
              <a:t>国内先</a:t>
            </a:r>
            <a:r>
              <a:rPr sz="1200" spc="20" dirty="0" err="1" smtClean="0">
                <a:latin typeface="宋体" panose="02010600030101010101" pitchFamily="2" charset="-122"/>
                <a:cs typeface="宋体" panose="02010600030101010101" pitchFamily="2" charset="-122"/>
              </a:rPr>
              <a:t>进</a:t>
            </a:r>
            <a:r>
              <a:rPr sz="1200" spc="10" dirty="0" err="1" smtClean="0">
                <a:latin typeface="宋体" panose="02010600030101010101" pitchFamily="2" charset="-122"/>
                <a:cs typeface="宋体" panose="02010600030101010101" pitchFamily="2" charset="-122"/>
              </a:rPr>
              <a:t>设施的</a:t>
            </a:r>
            <a:r>
              <a:rPr sz="1200" spc="20" dirty="0" err="1" smtClean="0">
                <a:latin typeface="宋体" panose="02010600030101010101" pitchFamily="2" charset="-122"/>
                <a:cs typeface="宋体" panose="02010600030101010101" pitchFamily="2" charset="-122"/>
              </a:rPr>
              <a:t>健</a:t>
            </a:r>
            <a:r>
              <a:rPr sz="1200" dirty="0" err="1" smtClean="0">
                <a:latin typeface="宋体" panose="02010600030101010101" pitchFamily="2" charset="-122"/>
                <a:cs typeface="宋体" panose="02010600030101010101" pitchFamily="2" charset="-122"/>
              </a:rPr>
              <a:t>身</a:t>
            </a:r>
            <a:r>
              <a:rPr sz="1200" dirty="0" smtClean="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房中锻</a:t>
            </a:r>
            <a:r>
              <a:rPr sz="1200" spc="-5" dirty="0">
                <a:latin typeface="宋体" panose="02010600030101010101" pitchFamily="2" charset="-122"/>
                <a:cs typeface="宋体" panose="02010600030101010101" pitchFamily="2" charset="-122"/>
              </a:rPr>
              <a:t>炼</a:t>
            </a:r>
            <a:r>
              <a:rPr sz="1200" dirty="0">
                <a:latin typeface="宋体" panose="02010600030101010101" pitchFamily="2" charset="-122"/>
                <a:cs typeface="宋体" panose="02010600030101010101" pitchFamily="2" charset="-122"/>
              </a:rPr>
              <a:t>，都将使您褪去疲惫重焕生机。</a:t>
            </a:r>
          </a:p>
          <a:p>
            <a:pPr marL="12700" marR="5080" algn="just">
              <a:lnSpc>
                <a:spcPts val="1440"/>
              </a:lnSpc>
              <a:spcBef>
                <a:spcPts val="10"/>
              </a:spcBef>
            </a:pPr>
            <a:r>
              <a:rPr sz="1200" spc="65" dirty="0">
                <a:latin typeface="Cambria" panose="02040503050406030204"/>
                <a:cs typeface="Cambria" panose="02040503050406030204"/>
              </a:rPr>
              <a:t>Rejuvenate your </a:t>
            </a:r>
            <a:r>
              <a:rPr sz="1200" spc="90" dirty="0">
                <a:latin typeface="Cambria" panose="02040503050406030204"/>
                <a:cs typeface="Cambria" panose="02040503050406030204"/>
              </a:rPr>
              <a:t>mind </a:t>
            </a:r>
            <a:r>
              <a:rPr sz="1200" spc="100" dirty="0">
                <a:latin typeface="Cambria" panose="02040503050406030204"/>
                <a:cs typeface="Cambria" panose="02040503050406030204"/>
              </a:rPr>
              <a:t>and </a:t>
            </a:r>
            <a:r>
              <a:rPr sz="1200" spc="60" dirty="0">
                <a:latin typeface="Cambria" panose="02040503050406030204"/>
                <a:cs typeface="Cambria" panose="02040503050406030204"/>
              </a:rPr>
              <a:t>body </a:t>
            </a:r>
            <a:r>
              <a:rPr sz="1200" spc="45" dirty="0">
                <a:latin typeface="Cambria" panose="02040503050406030204"/>
                <a:cs typeface="Cambria" panose="02040503050406030204"/>
              </a:rPr>
              <a:t>while </a:t>
            </a:r>
            <a:r>
              <a:rPr sz="1200" spc="75" dirty="0">
                <a:latin typeface="Cambria" panose="02040503050406030204"/>
                <a:cs typeface="Cambria" panose="02040503050406030204"/>
              </a:rPr>
              <a:t>you </a:t>
            </a:r>
            <a:r>
              <a:rPr sz="1200" spc="55" dirty="0">
                <a:latin typeface="Cambria" panose="02040503050406030204"/>
                <a:cs typeface="Cambria" panose="02040503050406030204"/>
              </a:rPr>
              <a:t>enjoy </a:t>
            </a:r>
            <a:r>
              <a:rPr sz="1200" spc="65" dirty="0">
                <a:latin typeface="Cambria" panose="02040503050406030204"/>
                <a:cs typeface="Cambria" panose="02040503050406030204"/>
              </a:rPr>
              <a:t>your </a:t>
            </a:r>
            <a:r>
              <a:rPr sz="1200" spc="85" dirty="0">
                <a:latin typeface="Cambria" panose="02040503050406030204"/>
                <a:cs typeface="Cambria" panose="02040503050406030204"/>
              </a:rPr>
              <a:t>luxurious </a:t>
            </a:r>
            <a:r>
              <a:rPr sz="1200" spc="75" dirty="0">
                <a:latin typeface="Cambria" panose="02040503050406030204"/>
                <a:cs typeface="Cambria" panose="02040503050406030204"/>
              </a:rPr>
              <a:t>stay </a:t>
            </a:r>
            <a:r>
              <a:rPr sz="1200" spc="70" dirty="0">
                <a:latin typeface="Cambria" panose="02040503050406030204"/>
                <a:cs typeface="Cambria" panose="02040503050406030204"/>
              </a:rPr>
              <a:t>in </a:t>
            </a:r>
            <a:r>
              <a:rPr sz="1200" spc="95" dirty="0">
                <a:latin typeface="Cambria" panose="02040503050406030204"/>
                <a:cs typeface="Cambria" panose="02040503050406030204"/>
              </a:rPr>
              <a:t>Wanda </a:t>
            </a:r>
            <a:r>
              <a:rPr sz="1200" spc="75" dirty="0">
                <a:latin typeface="Cambria" panose="02040503050406030204"/>
                <a:cs typeface="Cambria" panose="02040503050406030204"/>
              </a:rPr>
              <a:t>Vista </a:t>
            </a:r>
            <a:r>
              <a:rPr sz="1200" spc="90" dirty="0">
                <a:latin typeface="Cambria" panose="02040503050406030204"/>
                <a:cs typeface="Cambria" panose="02040503050406030204"/>
              </a:rPr>
              <a:t>Hohhot. </a:t>
            </a:r>
            <a:r>
              <a:rPr sz="1200" spc="65" dirty="0">
                <a:latin typeface="Cambria" panose="02040503050406030204"/>
                <a:cs typeface="Cambria" panose="02040503050406030204"/>
              </a:rPr>
              <a:t>Take  </a:t>
            </a:r>
            <a:r>
              <a:rPr sz="1200" spc="110" dirty="0">
                <a:latin typeface="Cambria" panose="02040503050406030204"/>
                <a:cs typeface="Cambria" panose="02040503050406030204"/>
              </a:rPr>
              <a:t>a </a:t>
            </a:r>
            <a:r>
              <a:rPr sz="1200" spc="60" dirty="0">
                <a:latin typeface="Cambria" panose="02040503050406030204"/>
                <a:cs typeface="Cambria" panose="02040503050406030204"/>
              </a:rPr>
              <a:t>refreshing </a:t>
            </a:r>
            <a:r>
              <a:rPr sz="1200" spc="75" dirty="0">
                <a:latin typeface="Cambria" panose="02040503050406030204"/>
                <a:cs typeface="Cambria" panose="02040503050406030204"/>
              </a:rPr>
              <a:t>plunge at </a:t>
            </a:r>
            <a:r>
              <a:rPr sz="1200" spc="70" dirty="0">
                <a:latin typeface="Cambria" panose="02040503050406030204"/>
                <a:cs typeface="Cambria" panose="02040503050406030204"/>
              </a:rPr>
              <a:t>the </a:t>
            </a:r>
            <a:r>
              <a:rPr sz="1200" spc="75" dirty="0">
                <a:latin typeface="Cambria" panose="02040503050406030204"/>
                <a:cs typeface="Cambria" panose="02040503050406030204"/>
              </a:rPr>
              <a:t>20 </a:t>
            </a:r>
            <a:r>
              <a:rPr sz="1200" spc="65" dirty="0">
                <a:latin typeface="Cambria" panose="02040503050406030204"/>
                <a:cs typeface="Cambria" panose="02040503050406030204"/>
              </a:rPr>
              <a:t>meters heated </a:t>
            </a:r>
            <a:r>
              <a:rPr sz="1200" spc="75" dirty="0">
                <a:latin typeface="Cambria" panose="02040503050406030204"/>
                <a:cs typeface="Cambria" panose="02040503050406030204"/>
              </a:rPr>
              <a:t>swimming </a:t>
            </a:r>
            <a:r>
              <a:rPr sz="1200" spc="60" dirty="0">
                <a:latin typeface="Cambria" panose="02040503050406030204"/>
                <a:cs typeface="Cambria" panose="02040503050406030204"/>
              </a:rPr>
              <a:t>pool, </a:t>
            </a:r>
            <a:r>
              <a:rPr sz="1200" spc="30" dirty="0">
                <a:latin typeface="Cambria" panose="02040503050406030204"/>
                <a:cs typeface="Cambria" panose="02040503050406030204"/>
              </a:rPr>
              <a:t>or </a:t>
            </a:r>
            <a:r>
              <a:rPr sz="1200" spc="45" dirty="0">
                <a:latin typeface="Cambria" panose="02040503050406030204"/>
                <a:cs typeface="Cambria" panose="02040503050406030204"/>
              </a:rPr>
              <a:t>energize </a:t>
            </a:r>
            <a:r>
              <a:rPr sz="1200" spc="65" dirty="0">
                <a:latin typeface="Cambria" panose="02040503050406030204"/>
                <a:cs typeface="Cambria" panose="02040503050406030204"/>
              </a:rPr>
              <a:t>your </a:t>
            </a:r>
            <a:r>
              <a:rPr sz="1200" spc="55" dirty="0">
                <a:latin typeface="Cambria" panose="02040503050406030204"/>
                <a:cs typeface="Cambria" panose="02040503050406030204"/>
              </a:rPr>
              <a:t>body </a:t>
            </a:r>
            <a:r>
              <a:rPr sz="1200" spc="50" dirty="0">
                <a:latin typeface="Cambria" panose="02040503050406030204"/>
                <a:cs typeface="Cambria" panose="02040503050406030204"/>
              </a:rPr>
              <a:t>with </a:t>
            </a:r>
            <a:r>
              <a:rPr sz="1200" spc="110" dirty="0">
                <a:latin typeface="Cambria" panose="02040503050406030204"/>
                <a:cs typeface="Cambria" panose="02040503050406030204"/>
              </a:rPr>
              <a:t>a </a:t>
            </a:r>
            <a:r>
              <a:rPr sz="1200" spc="60" dirty="0">
                <a:latin typeface="Cambria" panose="02040503050406030204"/>
                <a:cs typeface="Cambria" panose="02040503050406030204"/>
              </a:rPr>
              <a:t>workout  </a:t>
            </a:r>
            <a:r>
              <a:rPr sz="1200" spc="75" dirty="0">
                <a:latin typeface="Cambria" panose="02040503050406030204"/>
                <a:cs typeface="Cambria" panose="02040503050406030204"/>
              </a:rPr>
              <a:t>at </a:t>
            </a:r>
            <a:r>
              <a:rPr sz="1200" spc="70" dirty="0">
                <a:latin typeface="Cambria" panose="02040503050406030204"/>
                <a:cs typeface="Cambria" panose="02040503050406030204"/>
              </a:rPr>
              <a:t>the </a:t>
            </a:r>
            <a:r>
              <a:rPr sz="1200" spc="60" dirty="0">
                <a:latin typeface="Cambria" panose="02040503050406030204"/>
                <a:cs typeface="Cambria" panose="02040503050406030204"/>
              </a:rPr>
              <a:t>state-of-art</a:t>
            </a:r>
            <a:r>
              <a:rPr sz="1200" spc="190" dirty="0">
                <a:latin typeface="Cambria" panose="02040503050406030204"/>
                <a:cs typeface="Cambria" panose="02040503050406030204"/>
              </a:rPr>
              <a:t> </a:t>
            </a:r>
            <a:r>
              <a:rPr sz="1200" spc="100" dirty="0">
                <a:latin typeface="Cambria" panose="02040503050406030204"/>
                <a:cs typeface="Cambria" panose="02040503050406030204"/>
              </a:rPr>
              <a:t>gymnasium.</a:t>
            </a:r>
            <a:endParaRPr sz="1200" dirty="0">
              <a:latin typeface="Cambria" panose="02040503050406030204"/>
              <a:cs typeface="Cambria" panose="02040503050406030204"/>
            </a:endParaRPr>
          </a:p>
        </p:txBody>
      </p:sp>
      <p:sp>
        <p:nvSpPr>
          <p:cNvPr id="5" name="object 5"/>
          <p:cNvSpPr/>
          <p:nvPr/>
        </p:nvSpPr>
        <p:spPr>
          <a:xfrm>
            <a:off x="842010" y="1546225"/>
            <a:ext cx="3397504" cy="236651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712208" y="1546225"/>
            <a:ext cx="3397503" cy="2366518"/>
          </a:xfrm>
          <a:prstGeom prst="rect">
            <a:avLst/>
          </a:prstGeom>
          <a:blipFill>
            <a:blip r:embed="rId3" cstate="print"/>
            <a:stretch>
              <a:fillRect/>
            </a:stretch>
          </a:blipFill>
        </p:spPr>
        <p:txBody>
          <a:bodyPr wrap="square" lIns="0" tIns="0" rIns="0" bIns="0" rtlCol="0"/>
          <a:lstStyle/>
          <a:p>
            <a:endParaRPr/>
          </a:p>
        </p:txBody>
      </p:sp>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07</a:t>
            </a:r>
            <a:endParaRPr lang="en-US" altLang="zh-CN" sz="3200" dirty="0">
              <a:solidFill>
                <a:srgbClr val="A3A3A3"/>
              </a:solidFill>
              <a:latin typeface="Times New Roman" panose="02020603050405020304"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4776"/>
          </a:xfrm>
          <a:prstGeom prst="rect">
            <a:avLst/>
          </a:prstGeom>
          <a:noFill/>
        </p:spPr>
        <p:txBody>
          <a:bodyPr wrap="square" rtlCol="0" anchor="t">
            <a:spAutoFit/>
          </a:bodyPr>
          <a:lstStyle/>
          <a:p>
            <a:r>
              <a:rPr lang="en-US" altLang="zh-CN" sz="3200" dirty="0">
                <a:solidFill>
                  <a:srgbClr val="A3A3A3"/>
                </a:solidFill>
                <a:latin typeface="Times New Roman" panose="02020603050405020304" charset="0"/>
              </a:rPr>
              <a:t>01</a:t>
            </a:r>
          </a:p>
        </p:txBody>
      </p:sp>
      <p:sp>
        <p:nvSpPr>
          <p:cNvPr id="20" name="文本框 19"/>
          <p:cNvSpPr txBox="1"/>
          <p:nvPr/>
        </p:nvSpPr>
        <p:spPr>
          <a:xfrm>
            <a:off x="1578292" y="583565"/>
            <a:ext cx="3891915" cy="707886"/>
          </a:xfrm>
          <a:prstGeom prst="rect">
            <a:avLst/>
          </a:prstGeom>
          <a:noFill/>
        </p:spPr>
        <p:txBody>
          <a:bodyPr wrap="square" rtlCol="0" anchor="t">
            <a:spAutoFit/>
          </a:bodyPr>
          <a:lstStyle/>
          <a:p>
            <a:r>
              <a:rPr lang="zh-CN" altLang="en-US" sz="2000" dirty="0">
                <a:latin typeface="Bookman Old Style" pitchFamily="18" charset="0"/>
              </a:rPr>
              <a:t>目的地介绍</a:t>
            </a:r>
            <a:endParaRPr lang="en-US" altLang="zh-CN" sz="2000" dirty="0">
              <a:latin typeface="Bookman Old Style" pitchFamily="18" charset="0"/>
            </a:endParaRPr>
          </a:p>
          <a:p>
            <a:r>
              <a:rPr lang="en-US" altLang="zh-CN" sz="2000" dirty="0">
                <a:latin typeface="Bookman Old Style" pitchFamily="18" charset="0"/>
              </a:rPr>
              <a:t>Destination Introduction</a:t>
            </a:r>
            <a:endParaRPr lang="zh-CN" altLang="en-US" sz="2000" dirty="0">
              <a:latin typeface="Bookman Old Style" pitchFamily="18" charset="0"/>
            </a:endParaRPr>
          </a:p>
        </p:txBody>
      </p:sp>
      <p:sp>
        <p:nvSpPr>
          <p:cNvPr id="2" name="文本框 1"/>
          <p:cNvSpPr txBox="1"/>
          <p:nvPr/>
        </p:nvSpPr>
        <p:spPr>
          <a:xfrm>
            <a:off x="720000" y="4728303"/>
            <a:ext cx="7632000" cy="2123658"/>
          </a:xfrm>
          <a:prstGeom prst="rect">
            <a:avLst/>
          </a:prstGeom>
          <a:noFill/>
        </p:spPr>
        <p:txBody>
          <a:bodyPr wrap="square" rtlCol="0" anchor="t">
            <a:spAutoFit/>
          </a:bodyPr>
          <a:lstStyle/>
          <a:p>
            <a:pPr algn="just"/>
            <a:r>
              <a:rPr lang="zh-CN" altLang="zh-CN" sz="1200" dirty="0">
                <a:latin typeface="方正兰亭宋_GBK"/>
                <a:ea typeface="方正准雅宋简"/>
                <a:cs typeface="Arial Unicode MS"/>
              </a:rPr>
              <a:t>呼和浩特，塞外北疆名城，蒙语意为“</a:t>
            </a:r>
            <a:r>
              <a:rPr lang="zh-CN" altLang="en-US" sz="1200" dirty="0">
                <a:latin typeface="方正兰亭宋_GBK"/>
                <a:ea typeface="方正准雅宋简"/>
                <a:cs typeface="Arial Unicode MS"/>
              </a:rPr>
              <a:t>青</a:t>
            </a:r>
            <a:r>
              <a:rPr lang="zh-CN" altLang="zh-CN" sz="1200" dirty="0">
                <a:latin typeface="方正兰亭宋_GBK"/>
                <a:ea typeface="方正准雅宋简"/>
                <a:cs typeface="Arial Unicode MS"/>
              </a:rPr>
              <a:t>色之城”，因昭庙云集，又称“召城”，是内蒙古自治区政治文化经济中心。呼和浩特具有鲜明的民族特点，丰富的历史文化和得天独厚的自然风光资源，绚丽多彩的蒙古歌舞，精彩纷呈的蒙古摔跤，金碧辉煌的银佛寺大召，中国古代四大美女之墓青冢，气势磅礴的一代天骄成吉思汗陵，浩瀚无垠的响沙湾，天苍苍野茫茫的一望无际的葛根塔拉大草原，这里的</a:t>
            </a:r>
            <a:r>
              <a:rPr lang="zh-CN" altLang="zh-CN" sz="1200" dirty="0" smtClean="0">
                <a:latin typeface="方正兰亭宋_GBK"/>
                <a:ea typeface="方正准雅宋简"/>
                <a:cs typeface="Arial Unicode MS"/>
              </a:rPr>
              <a:t>一切都是</a:t>
            </a:r>
            <a:r>
              <a:rPr lang="zh-CN" altLang="zh-CN" sz="1200" dirty="0">
                <a:latin typeface="方正兰亭宋_GBK"/>
                <a:ea typeface="方正准雅宋简"/>
                <a:cs typeface="Arial Unicode MS"/>
              </a:rPr>
              <a:t>人们远离都市喧嚣，放松心情的天堂净土</a:t>
            </a:r>
            <a:r>
              <a:rPr lang="zh-CN" altLang="zh-CN" sz="1200" dirty="0" smtClean="0">
                <a:latin typeface="方正兰亭宋_GBK"/>
                <a:ea typeface="方正准雅宋简"/>
                <a:cs typeface="Arial Unicode MS"/>
              </a:rPr>
              <a:t>。</a:t>
            </a:r>
            <a:endParaRPr lang="en-US" altLang="zh-CN" sz="1400" dirty="0">
              <a:latin typeface="方正兰亭宋_GBK"/>
              <a:ea typeface="方正准雅宋简"/>
              <a:cs typeface="Arial Unicode MS"/>
            </a:endParaRPr>
          </a:p>
          <a:p>
            <a:pPr algn="just"/>
            <a:r>
              <a:rPr lang="en-GB" altLang="zh-CN" sz="1200" dirty="0">
                <a:latin typeface="Bookman Old Style" pitchFamily="18" charset="0"/>
                <a:ea typeface="方正准雅宋简"/>
                <a:cs typeface="Arial Unicode MS"/>
              </a:rPr>
              <a:t>Hohhot is located beyond the Great Wall in Northern China. The city's Mongolian name translates into English as “The Blue City” due to its many luminous temples, making it also known as the “City of Luminous Temples”. The city has a lush history and culture with colourful Mongolian dancing, powerful wrestling shows, magnificent Dazhao temples and Zhaojun Tomb, and outstanding natural landscapes, such as the immense Noisy Sand Bay and the boundless Gegentala Grassland. </a:t>
            </a: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3524249" y="4374408"/>
            <a:ext cx="2057843" cy="307777"/>
          </a:xfrm>
          <a:prstGeom prst="rect">
            <a:avLst/>
          </a:prstGeom>
          <a:noFill/>
        </p:spPr>
        <p:txBody>
          <a:bodyPr wrap="square" rtlCol="0">
            <a:spAutoFit/>
          </a:bodyPr>
          <a:lstStyle/>
          <a:p>
            <a:pPr algn="ctr"/>
            <a:r>
              <a:rPr lang="zh-CN" altLang="en-US" sz="1400" b="1" dirty="0" smtClean="0">
                <a:latin typeface="Bookman Old Style" pitchFamily="18" charset="0"/>
              </a:rPr>
              <a:t>呼和浩特</a:t>
            </a:r>
            <a:r>
              <a:rPr lang="en-US" altLang="zh-CN" sz="1400" b="1" dirty="0">
                <a:latin typeface="Bookman Old Style" pitchFamily="18" charset="0"/>
              </a:rPr>
              <a:t> </a:t>
            </a:r>
            <a:r>
              <a:rPr lang="en-US" altLang="zh-CN" sz="1400" b="1" dirty="0" smtClean="0">
                <a:latin typeface="Bookman Old Style" pitchFamily="18" charset="0"/>
              </a:rPr>
              <a:t>  Hohhot</a:t>
            </a:r>
            <a:endParaRPr lang="zh-CN" altLang="en-US" sz="1400" b="1" dirty="0">
              <a:latin typeface="Bookman Old Style" pitchFamily="18" charset="0"/>
            </a:endParaRPr>
          </a:p>
        </p:txBody>
      </p:sp>
      <p:pic>
        <p:nvPicPr>
          <p:cNvPr id="11" name="图片 10"/>
          <p:cNvPicPr/>
          <p:nvPr/>
        </p:nvPicPr>
        <p:blipFill>
          <a:blip r:embed="rId2">
            <a:extLst>
              <a:ext uri="{28A0092B-C50C-407E-A947-70E740481C1C}">
                <a14:useLocalDpi xmlns:a14="http://schemas.microsoft.com/office/drawing/2010/main" val="0"/>
              </a:ext>
            </a:extLst>
          </a:blip>
          <a:stretch>
            <a:fillRect/>
          </a:stretch>
        </p:blipFill>
        <p:spPr>
          <a:xfrm>
            <a:off x="2376000" y="1387142"/>
            <a:ext cx="4320000" cy="2880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809999" y="1885525"/>
            <a:ext cx="2086599" cy="2056960"/>
          </a:xfrm>
          <a:prstGeom prst="rect">
            <a:avLst/>
          </a:prstGeom>
        </p:spPr>
      </p:pic>
      <p:pic>
        <p:nvPicPr>
          <p:cNvPr id="3" name="图片 2"/>
          <p:cNvPicPr>
            <a:picLocks noChangeAspect="1"/>
          </p:cNvPicPr>
          <p:nvPr/>
        </p:nvPicPr>
        <p:blipFill>
          <a:blip r:embed="rId3"/>
          <a:stretch>
            <a:fillRect/>
          </a:stretch>
        </p:blipFill>
        <p:spPr>
          <a:xfrm>
            <a:off x="7109967" y="89953"/>
            <a:ext cx="1914525" cy="1533525"/>
          </a:xfrm>
          <a:prstGeom prst="rect">
            <a:avLst/>
          </a:prstGeom>
        </p:spPr>
      </p:pic>
      <p:sp>
        <p:nvSpPr>
          <p:cNvPr id="4" name="文本框 3"/>
          <p:cNvSpPr txBox="1"/>
          <p:nvPr/>
        </p:nvSpPr>
        <p:spPr>
          <a:xfrm>
            <a:off x="2494660" y="4204531"/>
            <a:ext cx="4717278" cy="584775"/>
          </a:xfrm>
          <a:prstGeom prst="rect">
            <a:avLst/>
          </a:prstGeom>
          <a:noFill/>
        </p:spPr>
        <p:txBody>
          <a:bodyPr wrap="square" rtlCol="0">
            <a:spAutoFit/>
          </a:bodyPr>
          <a:lstStyle/>
          <a:p>
            <a:pPr algn="ctr"/>
            <a:r>
              <a:rPr lang="zh-CN" altLang="en-US" sz="3200" b="1" dirty="0" smtClean="0"/>
              <a:t>谢谢 </a:t>
            </a:r>
            <a:r>
              <a:rPr lang="en-US" altLang="zh-CN" sz="3200" b="1" dirty="0" smtClean="0"/>
              <a:t>Thanks!</a:t>
            </a:r>
            <a:endParaRPr lang="zh-CN" altLang="en-US" sz="3200" b="1" dirty="0"/>
          </a:p>
        </p:txBody>
      </p:sp>
      <p:sp>
        <p:nvSpPr>
          <p:cNvPr id="6" name="矩形 5"/>
          <p:cNvSpPr/>
          <p:nvPr/>
        </p:nvSpPr>
        <p:spPr>
          <a:xfrm>
            <a:off x="852055" y="5269560"/>
            <a:ext cx="7699663" cy="1169551"/>
          </a:xfrm>
          <a:prstGeom prst="rect">
            <a:avLst/>
          </a:prstGeom>
        </p:spPr>
        <p:txBody>
          <a:bodyPr wrap="square">
            <a:spAutoFit/>
          </a:bodyPr>
          <a:lstStyle/>
          <a:p>
            <a:pPr algn="ctr"/>
            <a:r>
              <a:rPr lang="zh-CN" altLang="en-US" sz="1400" dirty="0" smtClean="0">
                <a:latin typeface="PMingLiU"/>
              </a:rPr>
              <a:t>中</a:t>
            </a:r>
            <a:r>
              <a:rPr lang="zh-CN" altLang="en-US" sz="1400" dirty="0">
                <a:latin typeface="PMingLiU"/>
              </a:rPr>
              <a:t>国内蒙古呼和浩特市新华东街</a:t>
            </a:r>
            <a:r>
              <a:rPr lang="en-US" altLang="zh-CN" sz="1400" dirty="0">
                <a:latin typeface="Bookman Old Style" panose="02050604050505020204" pitchFamily="18" charset="0"/>
              </a:rPr>
              <a:t>26</a:t>
            </a:r>
            <a:r>
              <a:rPr lang="zh-CN" altLang="en-US" sz="1400" dirty="0">
                <a:latin typeface="PMingLiU"/>
              </a:rPr>
              <a:t>号 邮编：</a:t>
            </a:r>
            <a:r>
              <a:rPr lang="en-US" altLang="zh-CN" sz="1400" dirty="0">
                <a:latin typeface="Bookman Old Style" panose="02050604050505020204" pitchFamily="18" charset="0"/>
              </a:rPr>
              <a:t>010020 </a:t>
            </a:r>
          </a:p>
          <a:p>
            <a:pPr algn="ctr"/>
            <a:r>
              <a:rPr lang="en-US" altLang="zh-CN" sz="1400" dirty="0">
                <a:latin typeface="Bookman Old Style" panose="02050604050505020204" pitchFamily="18" charset="0"/>
              </a:rPr>
              <a:t>26 Xinhua East Street, Hohhot, Inner Mongolia, 010020, </a:t>
            </a:r>
            <a:r>
              <a:rPr lang="en-US" altLang="zh-CN" sz="1400" dirty="0" err="1">
                <a:latin typeface="Bookman Old Style" panose="02050604050505020204" pitchFamily="18" charset="0"/>
              </a:rPr>
              <a:t>P.R.China</a:t>
            </a:r>
            <a:r>
              <a:rPr lang="en-US" altLang="zh-CN" sz="1400" dirty="0">
                <a:latin typeface="Bookman Old Style" panose="02050604050505020204" pitchFamily="18" charset="0"/>
              </a:rPr>
              <a:t> </a:t>
            </a:r>
          </a:p>
          <a:p>
            <a:pPr algn="ctr"/>
            <a:r>
              <a:rPr lang="zh-CN" altLang="en-US" sz="1400" dirty="0">
                <a:latin typeface="PMingLiU"/>
              </a:rPr>
              <a:t>全球预订免费电话 </a:t>
            </a:r>
            <a:r>
              <a:rPr lang="en-US" altLang="zh-CN" sz="1400" dirty="0">
                <a:latin typeface="Bookman Old Style" panose="02050604050505020204" pitchFamily="18" charset="0"/>
              </a:rPr>
              <a:t>Toll Free: 400 088 8899 </a:t>
            </a:r>
            <a:r>
              <a:rPr lang="zh-CN" altLang="en-US" sz="1400" dirty="0">
                <a:latin typeface="PMingLiU"/>
              </a:rPr>
              <a:t>电话 </a:t>
            </a:r>
            <a:r>
              <a:rPr lang="en-US" altLang="zh-CN" sz="1400" dirty="0">
                <a:latin typeface="Bookman Old Style" panose="02050604050505020204" pitchFamily="18" charset="0"/>
              </a:rPr>
              <a:t>Tel: (86 471) 518 8888 </a:t>
            </a:r>
            <a:r>
              <a:rPr lang="zh-CN" altLang="en-US" sz="1400" dirty="0">
                <a:latin typeface="PMingLiU"/>
              </a:rPr>
              <a:t>传真 </a:t>
            </a:r>
            <a:r>
              <a:rPr lang="en-US" altLang="zh-CN" sz="1400" dirty="0">
                <a:latin typeface="Bookman Old Style" panose="02050604050505020204" pitchFamily="18" charset="0"/>
              </a:rPr>
              <a:t>Fax: (86 471) 516 3333 </a:t>
            </a:r>
          </a:p>
          <a:p>
            <a:pPr algn="ctr"/>
            <a:r>
              <a:rPr lang="en-US" altLang="zh-CN" sz="1400" dirty="0">
                <a:latin typeface="Bookman Old Style" panose="02050604050505020204" pitchFamily="18" charset="0"/>
              </a:rPr>
              <a:t>www.wandahotels.com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4776"/>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02</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7886"/>
          </a:xfrm>
          <a:prstGeom prst="rect">
            <a:avLst/>
          </a:prstGeom>
          <a:noFill/>
        </p:spPr>
        <p:txBody>
          <a:bodyPr wrap="square" rtlCol="0" anchor="t">
            <a:spAutoFit/>
          </a:bodyPr>
          <a:lstStyle/>
          <a:p>
            <a:r>
              <a:rPr lang="zh-CN" altLang="en-US" sz="2000" dirty="0">
                <a:latin typeface="Bookman Old Style" pitchFamily="18" charset="0"/>
              </a:rPr>
              <a:t>旅游景点介绍</a:t>
            </a:r>
            <a:endParaRPr lang="en-US" altLang="zh-CN" sz="2000" dirty="0">
              <a:latin typeface="Bookman Old Style" pitchFamily="18" charset="0"/>
            </a:endParaRPr>
          </a:p>
          <a:p>
            <a:r>
              <a:rPr lang="en-US" altLang="zh-CN" sz="2000" dirty="0">
                <a:latin typeface="Bookman Old Style" pitchFamily="18" charset="0"/>
              </a:rPr>
              <a:t>Tourism Destinations</a:t>
            </a:r>
            <a:endParaRPr lang="zh-CN" altLang="en-US" sz="2000" dirty="0">
              <a:latin typeface="Bookman Old Style" pitchFamily="18" charset="0"/>
            </a:endParaRPr>
          </a:p>
        </p:txBody>
      </p:sp>
      <p:sp>
        <p:nvSpPr>
          <p:cNvPr id="2" name="文本框 1"/>
          <p:cNvSpPr txBox="1"/>
          <p:nvPr/>
        </p:nvSpPr>
        <p:spPr>
          <a:xfrm>
            <a:off x="720000" y="4749568"/>
            <a:ext cx="7632000" cy="1569660"/>
          </a:xfrm>
          <a:prstGeom prst="rect">
            <a:avLst/>
          </a:prstGeom>
          <a:noFill/>
        </p:spPr>
        <p:txBody>
          <a:bodyPr wrap="square" rtlCol="0" anchor="t">
            <a:spAutoFit/>
          </a:bodyPr>
          <a:lstStyle/>
          <a:p>
            <a:r>
              <a:rPr lang="zh-CN" altLang="en-US" sz="1200" dirty="0">
                <a:latin typeface="Georgia" panose="02040502050405020303" pitchFamily="18" charset="0"/>
                <a:ea typeface="方正准雅宋简"/>
                <a:cs typeface="方正准雅宋简"/>
              </a:rPr>
              <a:t>大召蒙古语称“伊克召”， 意为“大庙”，汉语称“无量寺”， 是呼和浩特最早兴建的喇嘛教格鲁派寺院，大召由明代蒙古土默特部落的首领阿拉坦汗于明万历七年（1579年）主持创建，1580年建成，大召注明的艺术三绝是指，银佛，龙雕和壁画，具有极高的工艺水平和文物价值</a:t>
            </a:r>
            <a:r>
              <a:rPr lang="zh-CN" altLang="en-US" sz="1200" dirty="0" smtClean="0">
                <a:latin typeface="Georgia" panose="02040502050405020303" pitchFamily="18" charset="0"/>
                <a:ea typeface="方正准雅宋简"/>
                <a:cs typeface="方正准雅宋简"/>
              </a:rPr>
              <a:t>。</a:t>
            </a:r>
            <a:endParaRPr lang="en-US" altLang="zh-CN" sz="1200" dirty="0">
              <a:latin typeface="Georgia" panose="02040502050405020303" pitchFamily="18" charset="0"/>
              <a:ea typeface="方正粗雅宋简体"/>
              <a:cs typeface="方正粗雅宋简体"/>
            </a:endParaRPr>
          </a:p>
          <a:p>
            <a:pPr algn="just"/>
            <a:r>
              <a:rPr lang="en-US" altLang="zh-CN" sz="1200" dirty="0">
                <a:latin typeface="Bookman Old Style" pitchFamily="18" charset="0"/>
              </a:rPr>
              <a:t>The Dazhao  in Mongolian called “YeXe Juu” and in Chinese means “ Temple of Boundless Beneficence”,  it was the first Shamanism temple in Hohhot. The temple was built in 1579 leading by the Altan Khan, leader of </a:t>
            </a:r>
            <a:r>
              <a:rPr lang="en-US" altLang="zh-CN" sz="1200" dirty="0" smtClean="0">
                <a:latin typeface="Bookman Old Style" pitchFamily="18" charset="0"/>
              </a:rPr>
              <a:t>Mongolia </a:t>
            </a:r>
            <a:r>
              <a:rPr lang="en-US" altLang="zh-CN" sz="1200" dirty="0">
                <a:latin typeface="Bookman Old Style" pitchFamily="18" charset="0"/>
              </a:rPr>
              <a:t>Tumote Tribe and completed in </a:t>
            </a:r>
            <a:r>
              <a:rPr lang="en-US" altLang="zh-CN" sz="1200" dirty="0" smtClean="0">
                <a:latin typeface="Bookman Old Style" pitchFamily="18" charset="0"/>
              </a:rPr>
              <a:t>1580 when </a:t>
            </a:r>
            <a:r>
              <a:rPr lang="en-US" altLang="zh-CN" sz="1200" dirty="0">
                <a:latin typeface="Bookman Old Style" pitchFamily="18" charset="0"/>
              </a:rPr>
              <a:t>the </a:t>
            </a:r>
            <a:r>
              <a:rPr lang="en-US" altLang="zh-CN" sz="1200" dirty="0" smtClean="0">
                <a:latin typeface="Bookman Old Style" pitchFamily="18" charset="0"/>
              </a:rPr>
              <a:t>emperor WanLi </a:t>
            </a:r>
            <a:r>
              <a:rPr lang="en-US" altLang="zh-CN" sz="1200" dirty="0">
                <a:latin typeface="Bookman Old Style" pitchFamily="18" charset="0"/>
              </a:rPr>
              <a:t>ruled China in Ming Dynasty. The famous three unique arts of Dazhao Temple-silver Buddha, Winding Dragon and Murals with a high level of technology and appreciation value</a:t>
            </a:r>
            <a:r>
              <a:rPr lang="en-US" altLang="zh-CN" sz="1200" dirty="0" smtClean="0">
                <a:latin typeface="Bookman Old Style" pitchFamily="18" charset="0"/>
              </a:rPr>
              <a:t>.</a:t>
            </a:r>
            <a:endParaRPr lang="zh-CN" altLang="en-US" sz="12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2688271" y="4369604"/>
            <a:ext cx="3695458" cy="307777"/>
          </a:xfrm>
          <a:prstGeom prst="rect">
            <a:avLst/>
          </a:prstGeom>
          <a:noFill/>
        </p:spPr>
        <p:txBody>
          <a:bodyPr wrap="square" rtlCol="0">
            <a:spAutoFit/>
          </a:bodyPr>
          <a:lstStyle/>
          <a:p>
            <a:pPr algn="ctr"/>
            <a:r>
              <a:rPr lang="zh-CN" altLang="en-US" sz="1400" b="1" dirty="0" smtClean="0">
                <a:latin typeface="Bookman Old Style" pitchFamily="18" charset="0"/>
              </a:rPr>
              <a:t>大召   </a:t>
            </a:r>
            <a:r>
              <a:rPr lang="en-US" altLang="zh-CN" sz="1400" b="1" dirty="0" smtClean="0">
                <a:latin typeface="Bookman Old Style" pitchFamily="18" charset="0"/>
              </a:rPr>
              <a:t>Dazhao Lamasery</a:t>
            </a:r>
            <a:endParaRPr lang="zh-CN" altLang="en-US" sz="1400" b="1" dirty="0">
              <a:latin typeface="Bookman Old Style" pitchFamily="18" charset="0"/>
            </a:endParaRPr>
          </a:p>
        </p:txBody>
      </p:sp>
      <p:pic>
        <p:nvPicPr>
          <p:cNvPr id="9" name="Picture 3"/>
          <p:cNvPicPr>
            <a:picLocks noChangeArrowheads="1"/>
          </p:cNvPicPr>
          <p:nvPr/>
        </p:nvPicPr>
        <p:blipFill>
          <a:blip r:embed="rId2"/>
          <a:srcRect/>
          <a:stretch>
            <a:fillRect/>
          </a:stretch>
        </p:blipFill>
        <p:spPr bwMode="auto">
          <a:xfrm>
            <a:off x="2376000" y="1386835"/>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4776"/>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02</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7886"/>
          </a:xfrm>
          <a:prstGeom prst="rect">
            <a:avLst/>
          </a:prstGeom>
          <a:noFill/>
        </p:spPr>
        <p:txBody>
          <a:bodyPr wrap="square" rtlCol="0" anchor="t">
            <a:spAutoFit/>
          </a:bodyPr>
          <a:lstStyle/>
          <a:p>
            <a:r>
              <a:rPr lang="zh-CN" altLang="en-US" sz="2000" dirty="0">
                <a:latin typeface="Bookman Old Style" pitchFamily="18" charset="0"/>
              </a:rPr>
              <a:t>旅游景点介绍</a:t>
            </a:r>
            <a:endParaRPr lang="en-US" altLang="zh-CN" sz="2000" dirty="0">
              <a:latin typeface="Bookman Old Style" pitchFamily="18" charset="0"/>
            </a:endParaRPr>
          </a:p>
          <a:p>
            <a:r>
              <a:rPr lang="en-US" altLang="zh-CN" sz="2000" dirty="0">
                <a:latin typeface="Bookman Old Style" pitchFamily="18" charset="0"/>
              </a:rPr>
              <a:t>Tourism Destinations</a:t>
            </a:r>
            <a:endParaRPr lang="zh-CN" altLang="en-US" sz="2000" dirty="0">
              <a:latin typeface="Bookman Old Style" pitchFamily="18" charset="0"/>
            </a:endParaRPr>
          </a:p>
        </p:txBody>
      </p:sp>
      <p:sp>
        <p:nvSpPr>
          <p:cNvPr id="2" name="文本框 1"/>
          <p:cNvSpPr txBox="1"/>
          <p:nvPr/>
        </p:nvSpPr>
        <p:spPr>
          <a:xfrm>
            <a:off x="720000" y="4749569"/>
            <a:ext cx="7632000" cy="1754326"/>
          </a:xfrm>
          <a:prstGeom prst="rect">
            <a:avLst/>
          </a:prstGeom>
          <a:noFill/>
        </p:spPr>
        <p:txBody>
          <a:bodyPr wrap="square" rtlCol="0" anchor="t">
            <a:spAutoFit/>
          </a:bodyPr>
          <a:lstStyle/>
          <a:p>
            <a:r>
              <a:rPr lang="zh-CN" altLang="en-US" sz="1200" dirty="0">
                <a:latin typeface="Georgia" panose="02040502050405020303" pitchFamily="18" charset="0"/>
                <a:ea typeface="方正准雅宋简"/>
                <a:cs typeface="方正准雅宋简"/>
              </a:rPr>
              <a:t>五塔寺位于呼和浩特玉泉区的五塔寺后街，它以美观的造型和独特的建筑风格，在众多的塔寺中独树一帜。比较特殊的地方是在塔后照壁上嵌有三幅线雕石器刻，正中为须弥山图，西面为六道轮回图，东面为天文图。这是目前全世界仅有的一幅有蒙文标注的石刻天文图，具有重要的历史和科学价值</a:t>
            </a:r>
            <a:r>
              <a:rPr lang="zh-CN" altLang="en-US" sz="1200" dirty="0" smtClean="0">
                <a:latin typeface="Georgia" panose="02040502050405020303" pitchFamily="18" charset="0"/>
                <a:ea typeface="方正准雅宋简"/>
                <a:cs typeface="方正准雅宋简"/>
              </a:rPr>
              <a:t>。</a:t>
            </a:r>
            <a:endParaRPr lang="en-US" altLang="zh-CN" sz="1200" dirty="0">
              <a:latin typeface="Georgia" panose="02040502050405020303" pitchFamily="18" charset="0"/>
              <a:ea typeface="方正准雅宋简"/>
              <a:cs typeface="方正准雅宋简"/>
            </a:endParaRPr>
          </a:p>
          <a:p>
            <a:r>
              <a:rPr lang="en-US" altLang="zh-CN" sz="1200" dirty="0" smtClean="0">
                <a:latin typeface="Bookman Old Style" pitchFamily="18" charset="0"/>
              </a:rPr>
              <a:t>The Five </a:t>
            </a:r>
            <a:r>
              <a:rPr lang="en-US" altLang="zh-CN" sz="1200" dirty="0">
                <a:latin typeface="Bookman Old Style" pitchFamily="18" charset="0"/>
              </a:rPr>
              <a:t>Pagoda Temple located at Wuta Backstreet, Yuquan district in Hohhot. It is in beautiful shape and unique architecture comparing with many other pagodas in </a:t>
            </a:r>
            <a:r>
              <a:rPr lang="en-US" altLang="zh-CN" sz="1200" dirty="0" smtClean="0">
                <a:latin typeface="Bookman Old Style" pitchFamily="18" charset="0"/>
              </a:rPr>
              <a:t>China</a:t>
            </a:r>
            <a:r>
              <a:rPr lang="en-US" altLang="zh-CN" sz="1200" dirty="0">
                <a:latin typeface="Bookman Old Style" pitchFamily="18" charset="0"/>
              </a:rPr>
              <a:t>. Rather special place on the back of tower embedded with three pieces of carved stone engraved lines, the middle of Sumeru map, west of the six cycle map, east of astronomical figure. This is currently the only one Mongolian stonecutting astronomical figure in the world, which has important historical and scientific value.</a:t>
            </a:r>
            <a:endParaRPr lang="zh-CN" altLang="en-US" sz="12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3019646" y="4394876"/>
            <a:ext cx="3104707" cy="307777"/>
          </a:xfrm>
          <a:prstGeom prst="rect">
            <a:avLst/>
          </a:prstGeom>
          <a:noFill/>
        </p:spPr>
        <p:txBody>
          <a:bodyPr wrap="square" rtlCol="0">
            <a:spAutoFit/>
          </a:bodyPr>
          <a:lstStyle/>
          <a:p>
            <a:pPr algn="ctr"/>
            <a:r>
              <a:rPr lang="zh-CN" altLang="en-US" sz="1400" b="1" dirty="0" smtClean="0">
                <a:latin typeface="Bookman Old Style" pitchFamily="18" charset="0"/>
              </a:rPr>
              <a:t>五塔寺</a:t>
            </a:r>
            <a:r>
              <a:rPr lang="en-US" altLang="zh-CN" sz="1400" b="1" dirty="0" smtClean="0">
                <a:latin typeface="Bookman Old Style" pitchFamily="18" charset="0"/>
              </a:rPr>
              <a:t>   Five Pagoda Temple</a:t>
            </a:r>
            <a:endParaRPr lang="zh-CN" altLang="en-US" sz="1400" b="1" dirty="0">
              <a:latin typeface="Bookman Old Style" pitchFamily="18" charset="0"/>
            </a:endParaRPr>
          </a:p>
        </p:txBody>
      </p:sp>
      <p:pic>
        <p:nvPicPr>
          <p:cNvPr id="9" name="图片 1" descr="592287fet93b6ce9f61fc.jpg"/>
          <p:cNvPicPr/>
          <p:nvPr/>
        </p:nvPicPr>
        <p:blipFill>
          <a:blip r:embed="rId2"/>
          <a:srcRect/>
          <a:stretch>
            <a:fillRect/>
          </a:stretch>
        </p:blipFill>
        <p:spPr bwMode="auto">
          <a:xfrm>
            <a:off x="2376000" y="1386835"/>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4776"/>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02</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7886"/>
          </a:xfrm>
          <a:prstGeom prst="rect">
            <a:avLst/>
          </a:prstGeom>
          <a:noFill/>
        </p:spPr>
        <p:txBody>
          <a:bodyPr wrap="square" rtlCol="0" anchor="t">
            <a:spAutoFit/>
          </a:bodyPr>
          <a:lstStyle/>
          <a:p>
            <a:r>
              <a:rPr lang="zh-CN" altLang="en-US" sz="2000" dirty="0">
                <a:latin typeface="Bookman Old Style" pitchFamily="18" charset="0"/>
              </a:rPr>
              <a:t>旅游景点介绍</a:t>
            </a:r>
            <a:endParaRPr lang="en-US" altLang="zh-CN" sz="2000" dirty="0">
              <a:latin typeface="Bookman Old Style" pitchFamily="18" charset="0"/>
            </a:endParaRPr>
          </a:p>
          <a:p>
            <a:r>
              <a:rPr lang="en-US" altLang="zh-CN" sz="2000" dirty="0">
                <a:latin typeface="Bookman Old Style" pitchFamily="18" charset="0"/>
              </a:rPr>
              <a:t>Tourism Destinations</a:t>
            </a:r>
            <a:endParaRPr lang="zh-CN" altLang="en-US" sz="2000" dirty="0">
              <a:latin typeface="Bookman Old Style" pitchFamily="18" charset="0"/>
            </a:endParaRPr>
          </a:p>
        </p:txBody>
      </p:sp>
      <p:sp>
        <p:nvSpPr>
          <p:cNvPr id="2" name="文本框 1"/>
          <p:cNvSpPr txBox="1"/>
          <p:nvPr/>
        </p:nvSpPr>
        <p:spPr>
          <a:xfrm>
            <a:off x="720000" y="4749569"/>
            <a:ext cx="7632000" cy="1569660"/>
          </a:xfrm>
          <a:prstGeom prst="rect">
            <a:avLst/>
          </a:prstGeom>
          <a:noFill/>
        </p:spPr>
        <p:txBody>
          <a:bodyPr wrap="square" rtlCol="0" anchor="t">
            <a:spAutoFit/>
          </a:bodyPr>
          <a:lstStyle/>
          <a:p>
            <a:pPr algn="just"/>
            <a:r>
              <a:rPr lang="zh-CN" altLang="en-US" sz="1200" dirty="0">
                <a:latin typeface="Georgia" panose="02040502050405020303" pitchFamily="18" charset="0"/>
                <a:ea typeface="方正准雅宋简"/>
                <a:cs typeface="方正准雅宋简"/>
              </a:rPr>
              <a:t>呼和浩特市大青山旅游度假带东起面铺窑沟，西至黑牛沟，北接武川县，南至山脚，绵亘数百里。这里集中了劈柴沟、白石头沟、喇嘛洞、水磨沟等多个景点。可谓是山山有景，沟沟迷人</a:t>
            </a:r>
            <a:r>
              <a:rPr lang="zh-CN" altLang="en-US" sz="1200" dirty="0" smtClean="0">
                <a:latin typeface="Georgia" panose="02040502050405020303" pitchFamily="18" charset="0"/>
                <a:ea typeface="方正准雅宋简"/>
                <a:cs typeface="方正准雅宋简"/>
              </a:rPr>
              <a:t>。</a:t>
            </a:r>
            <a:endParaRPr lang="zh-CN" altLang="en-US" sz="1200" dirty="0">
              <a:latin typeface="Georgia" panose="02040502050405020303" pitchFamily="18" charset="0"/>
              <a:ea typeface="方正准雅宋简"/>
              <a:cs typeface="方正准雅宋简"/>
            </a:endParaRPr>
          </a:p>
          <a:p>
            <a:r>
              <a:rPr lang="en-US" altLang="zh-CN" sz="1200" dirty="0">
                <a:latin typeface="Bookman Old Style" pitchFamily="18" charset="0"/>
              </a:rPr>
              <a:t>The </a:t>
            </a:r>
            <a:r>
              <a:rPr lang="en-US" altLang="zh-CN" sz="1200" dirty="0" err="1">
                <a:latin typeface="Bookman Old Style" pitchFamily="18" charset="0"/>
              </a:rPr>
              <a:t>Daqing</a:t>
            </a:r>
            <a:r>
              <a:rPr lang="en-US" altLang="zh-CN" sz="1200" dirty="0">
                <a:latin typeface="Bookman Old Style" pitchFamily="18" charset="0"/>
              </a:rPr>
              <a:t> Mountain scenic resort band in Hohhot is from </a:t>
            </a:r>
            <a:r>
              <a:rPr lang="en-US" altLang="zh-CN" sz="1200" dirty="0" err="1">
                <a:latin typeface="Bookman Old Style" pitchFamily="18" charset="0"/>
              </a:rPr>
              <a:t>Mianpuyaogou</a:t>
            </a:r>
            <a:r>
              <a:rPr lang="en-US" altLang="zh-CN" sz="1200" dirty="0">
                <a:latin typeface="Bookman Old Style" pitchFamily="18" charset="0"/>
              </a:rPr>
              <a:t> in the east to the </a:t>
            </a:r>
            <a:r>
              <a:rPr lang="en-US" altLang="zh-CN" sz="1200" dirty="0" err="1">
                <a:latin typeface="Bookman Old Style" pitchFamily="18" charset="0"/>
              </a:rPr>
              <a:t>Heiniugou</a:t>
            </a:r>
            <a:r>
              <a:rPr lang="en-US" altLang="zh-CN" sz="1200" dirty="0">
                <a:latin typeface="Bookman Old Style" pitchFamily="18" charset="0"/>
              </a:rPr>
              <a:t> in the west, adjacent to the </a:t>
            </a:r>
            <a:r>
              <a:rPr lang="en-US" altLang="zh-CN" sz="1200" dirty="0" err="1">
                <a:latin typeface="Bookman Old Style" pitchFamily="18" charset="0"/>
              </a:rPr>
              <a:t>Wuchuan</a:t>
            </a:r>
            <a:r>
              <a:rPr lang="en-US" altLang="zh-CN" sz="1200" dirty="0">
                <a:latin typeface="Bookman Old Style" pitchFamily="18" charset="0"/>
              </a:rPr>
              <a:t> country in the north to the foot of a hill in the south, stretching along and unbroken in hundreds miles. Focus here we can enjoy a lot of famous scenic view like </a:t>
            </a:r>
            <a:r>
              <a:rPr lang="en-US" altLang="zh-CN" sz="1200" dirty="0" err="1">
                <a:latin typeface="Bookman Old Style" pitchFamily="18" charset="0"/>
              </a:rPr>
              <a:t>Pichagou</a:t>
            </a:r>
            <a:r>
              <a:rPr lang="en-US" altLang="zh-CN" sz="1200" dirty="0">
                <a:latin typeface="Bookman Old Style" pitchFamily="18" charset="0"/>
              </a:rPr>
              <a:t>, </a:t>
            </a:r>
            <a:r>
              <a:rPr lang="en-US" altLang="zh-CN" sz="1200" dirty="0" err="1">
                <a:latin typeface="Bookman Old Style" pitchFamily="18" charset="0"/>
              </a:rPr>
              <a:t>Baishitougou</a:t>
            </a:r>
            <a:r>
              <a:rPr lang="en-US" altLang="zh-CN" sz="1200" dirty="0">
                <a:latin typeface="Bookman Old Style" pitchFamily="18" charset="0"/>
              </a:rPr>
              <a:t>, </a:t>
            </a:r>
            <a:r>
              <a:rPr lang="en-US" altLang="zh-CN" sz="1200" dirty="0" err="1">
                <a:latin typeface="Bookman Old Style" pitchFamily="18" charset="0"/>
              </a:rPr>
              <a:t>Lamadong</a:t>
            </a:r>
            <a:r>
              <a:rPr lang="en-US" altLang="zh-CN" sz="1200" dirty="0">
                <a:latin typeface="Bookman Old Style" pitchFamily="18" charset="0"/>
              </a:rPr>
              <a:t> and </a:t>
            </a:r>
            <a:r>
              <a:rPr lang="en-US" altLang="zh-CN" sz="1200" dirty="0" err="1">
                <a:latin typeface="Bookman Old Style" pitchFamily="18" charset="0"/>
              </a:rPr>
              <a:t>Shuimogou</a:t>
            </a:r>
            <a:r>
              <a:rPr lang="en-US" altLang="zh-CN" sz="1200" dirty="0">
                <a:latin typeface="Bookman Old Style" pitchFamily="18" charset="0"/>
              </a:rPr>
              <a:t> etc. This is called that condensing all essences under the heaven and earth---making every mountain valley has it’s unique view and own attraction.</a:t>
            </a:r>
            <a:endParaRPr lang="zh-CN" altLang="en-US" sz="1200" dirty="0">
              <a:latin typeface="Bookman Old Style" pitchFamily="18" charset="0"/>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999460" y="4402954"/>
            <a:ext cx="6932428" cy="265522"/>
          </a:xfrm>
          <a:prstGeom prst="rect">
            <a:avLst/>
          </a:prstGeom>
          <a:noFill/>
        </p:spPr>
        <p:txBody>
          <a:bodyPr wrap="square" rtlCol="0">
            <a:spAutoFit/>
          </a:bodyPr>
          <a:lstStyle/>
          <a:p>
            <a:pPr marL="342900" indent="-342900" algn="ctr">
              <a:lnSpc>
                <a:spcPct val="80000"/>
              </a:lnSpc>
              <a:spcBef>
                <a:spcPct val="20000"/>
              </a:spcBef>
            </a:pPr>
            <a:r>
              <a:rPr lang="zh-CN" altLang="en-US" sz="1400" b="1" dirty="0">
                <a:latin typeface="+mn-ea"/>
                <a:cs typeface="方正兰亭黑简体"/>
              </a:rPr>
              <a:t>大青山生态休闲旅游</a:t>
            </a:r>
            <a:r>
              <a:rPr lang="zh-CN" altLang="en-US" sz="1400" b="1" dirty="0" smtClean="0">
                <a:latin typeface="+mn-ea"/>
                <a:cs typeface="方正兰亭黑简体"/>
              </a:rPr>
              <a:t>景区   </a:t>
            </a:r>
            <a:r>
              <a:rPr lang="en-US" altLang="zh-CN" sz="1400" b="1" dirty="0" smtClean="0">
                <a:latin typeface="Bookman Old Style" pitchFamily="18" charset="0"/>
                <a:ea typeface="方正准雅宋简"/>
                <a:cs typeface="方正兰亭黑简体"/>
              </a:rPr>
              <a:t>DaQing </a:t>
            </a:r>
            <a:r>
              <a:rPr lang="en-US" altLang="zh-CN" sz="1400" b="1" dirty="0">
                <a:latin typeface="Bookman Old Style" pitchFamily="18" charset="0"/>
                <a:ea typeface="方正准雅宋简"/>
                <a:cs typeface="方正兰亭黑简体"/>
              </a:rPr>
              <a:t>Eco-tourism Scenic Area</a:t>
            </a:r>
            <a:endParaRPr lang="en-US" altLang="zh-CN" sz="1400" b="1" dirty="0">
              <a:latin typeface="Bookman Old Style" pitchFamily="18" charset="0"/>
              <a:ea typeface="方正兰亭细黑_213_GBK"/>
              <a:cs typeface="方正兰亭黑简体"/>
            </a:endParaRPr>
          </a:p>
        </p:txBody>
      </p:sp>
      <p:pic>
        <p:nvPicPr>
          <p:cNvPr id="9" name="图片 1" descr="userid151975time20090829063626.jpg"/>
          <p:cNvPicPr/>
          <p:nvPr/>
        </p:nvPicPr>
        <p:blipFill>
          <a:blip r:embed="rId2"/>
          <a:srcRect/>
          <a:stretch>
            <a:fillRect/>
          </a:stretch>
        </p:blipFill>
        <p:spPr bwMode="auto">
          <a:xfrm>
            <a:off x="2376000" y="1386835"/>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4776"/>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02</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7886"/>
          </a:xfrm>
          <a:prstGeom prst="rect">
            <a:avLst/>
          </a:prstGeom>
          <a:noFill/>
        </p:spPr>
        <p:txBody>
          <a:bodyPr wrap="square" rtlCol="0" anchor="t">
            <a:spAutoFit/>
          </a:bodyPr>
          <a:lstStyle/>
          <a:p>
            <a:r>
              <a:rPr lang="zh-CN" altLang="en-US" sz="2000" dirty="0">
                <a:latin typeface="Bookman Old Style" pitchFamily="18" charset="0"/>
              </a:rPr>
              <a:t>旅游景点介绍</a:t>
            </a:r>
            <a:endParaRPr lang="en-US" altLang="zh-CN" sz="2000" dirty="0">
              <a:latin typeface="Bookman Old Style" pitchFamily="18" charset="0"/>
            </a:endParaRPr>
          </a:p>
          <a:p>
            <a:r>
              <a:rPr lang="en-US" altLang="zh-CN" sz="2000" dirty="0">
                <a:latin typeface="Bookman Old Style" pitchFamily="18" charset="0"/>
              </a:rPr>
              <a:t>Tourism Destinations</a:t>
            </a:r>
            <a:endParaRPr lang="zh-CN" altLang="en-US" sz="2000" dirty="0">
              <a:latin typeface="Bookman Old Style" pitchFamily="18" charset="0"/>
            </a:endParaRPr>
          </a:p>
        </p:txBody>
      </p:sp>
      <p:sp>
        <p:nvSpPr>
          <p:cNvPr id="2" name="文本框 1"/>
          <p:cNvSpPr txBox="1"/>
          <p:nvPr/>
        </p:nvSpPr>
        <p:spPr>
          <a:xfrm>
            <a:off x="720000" y="4749569"/>
            <a:ext cx="7632000" cy="1938992"/>
          </a:xfrm>
          <a:prstGeom prst="rect">
            <a:avLst/>
          </a:prstGeom>
          <a:noFill/>
        </p:spPr>
        <p:txBody>
          <a:bodyPr wrap="square" rtlCol="0" anchor="t">
            <a:spAutoFit/>
          </a:bodyPr>
          <a:lstStyle/>
          <a:p>
            <a:pPr algn="just"/>
            <a:r>
              <a:rPr lang="zh-CN" altLang="en-US" sz="1200" dirty="0">
                <a:latin typeface="Georgia" panose="02040502050405020303" pitchFamily="18" charset="0"/>
                <a:ea typeface="方正准雅宋简"/>
                <a:cs typeface="方正准雅宋简"/>
              </a:rPr>
              <a:t>辉腾锡勒草原位于乌兰察布市察哈尔右翼中旗西南边际。“辉腾锡勒”在蒙古语里意为“寒冷的高原” 。辉腾锡勒草原海拔1800多米，每当夏秋之际，草原绿草如茵、黄花似锦、湖水如镜、白羊如雪、绿草、鲜花、牛、羊、马、骆驼，慢悠悠的勒勒车和繁星点点的蒙古包，再加上远处起伏的山峦、纵横的沟壑、壁立的悬崖，构成一个童话般的世界</a:t>
            </a:r>
            <a:r>
              <a:rPr lang="zh-CN" altLang="en-US" sz="1200" dirty="0" smtClean="0">
                <a:latin typeface="Georgia" panose="02040502050405020303" pitchFamily="18" charset="0"/>
                <a:ea typeface="方正准雅宋简"/>
                <a:cs typeface="方正准雅宋简"/>
              </a:rPr>
              <a:t>。</a:t>
            </a:r>
            <a:endParaRPr lang="zh-CN" altLang="en-US" sz="1200" dirty="0">
              <a:latin typeface="Georgia" panose="02040502050405020303" pitchFamily="18" charset="0"/>
            </a:endParaRPr>
          </a:p>
          <a:p>
            <a:r>
              <a:rPr lang="zh-CN" altLang="en-US" sz="1200" dirty="0">
                <a:latin typeface="Bookman Old Style" pitchFamily="18" charset="0"/>
                <a:ea typeface="方正粗雅宋简体"/>
                <a:cs typeface="方正粗雅宋简体"/>
              </a:rPr>
              <a:t>Huitengxile </a:t>
            </a:r>
            <a:r>
              <a:rPr lang="en-US" altLang="zh-CN" sz="1200" dirty="0">
                <a:latin typeface="Bookman Old Style" pitchFamily="18" charset="0"/>
                <a:ea typeface="方正粗雅宋简体"/>
                <a:cs typeface="方正粗雅宋简体"/>
              </a:rPr>
              <a:t>located in the eastern section of Yin Mountains.</a:t>
            </a:r>
            <a:r>
              <a:rPr lang="zh-CN" altLang="en-US" sz="1200" dirty="0">
                <a:latin typeface="Bookman Old Style" pitchFamily="18" charset="0"/>
                <a:ea typeface="方正粗雅宋简体"/>
                <a:cs typeface="方正粗雅宋简体"/>
              </a:rPr>
              <a:t> </a:t>
            </a:r>
            <a:r>
              <a:rPr lang="en-US" altLang="zh-CN" sz="1200" dirty="0">
                <a:latin typeface="Bookman Old Style" pitchFamily="18" charset="0"/>
                <a:ea typeface="方正粗雅宋简体"/>
                <a:cs typeface="方正粗雅宋简体"/>
              </a:rPr>
              <a:t>“</a:t>
            </a:r>
            <a:r>
              <a:rPr lang="zh-CN" altLang="en-US" sz="1200" dirty="0">
                <a:latin typeface="Bookman Old Style" pitchFamily="18" charset="0"/>
                <a:ea typeface="方正粗雅宋简体"/>
                <a:cs typeface="方正粗雅宋简体"/>
              </a:rPr>
              <a:t>Huitengxile</a:t>
            </a:r>
            <a:r>
              <a:rPr lang="en-US" altLang="zh-CN" sz="1200" dirty="0">
                <a:latin typeface="Bookman Old Style" pitchFamily="18" charset="0"/>
                <a:ea typeface="方正粗雅宋简体"/>
                <a:cs typeface="方正粗雅宋简体"/>
              </a:rPr>
              <a:t>” in the Mongolian word is “cold plateau.”  With altitude of over 1800 meters. Today, here are cool enough to be comparable with the Sun and Moon Mountain. In every summer and fall season, prairie mirror and herd of sheep as white as snow, the green grass, flowers, herds of cattle, sheep, horse,  camel, leisurely moved </a:t>
            </a:r>
            <a:r>
              <a:rPr lang="en-US" altLang="zh-CN" sz="1200" dirty="0" err="1">
                <a:latin typeface="Bookman Old Style" pitchFamily="18" charset="0"/>
                <a:ea typeface="方正粗雅宋简体"/>
                <a:cs typeface="方正粗雅宋简体"/>
              </a:rPr>
              <a:t>Lele</a:t>
            </a:r>
            <a:r>
              <a:rPr lang="en-US" altLang="zh-CN" sz="1200" dirty="0">
                <a:latin typeface="Bookman Old Style" pitchFamily="18" charset="0"/>
                <a:ea typeface="方正粗雅宋简体"/>
                <a:cs typeface="方正粗雅宋简体"/>
              </a:rPr>
              <a:t> cart and yurts embellished with stars then plus the distant hills, the aspect of ravines and sleep cliffs, all of those from a fairy-tale world.</a:t>
            </a:r>
            <a:endParaRPr lang="zh-CN" altLang="en-US" sz="1200" dirty="0">
              <a:latin typeface="Bookman Old Style" pitchFamily="18" charset="0"/>
              <a:ea typeface="方正粗雅宋简体"/>
              <a:cs typeface="方正粗雅宋简体"/>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467833" y="4425353"/>
            <a:ext cx="8229600" cy="264688"/>
          </a:xfrm>
          <a:prstGeom prst="rect">
            <a:avLst/>
          </a:prstGeom>
          <a:noFill/>
        </p:spPr>
        <p:txBody>
          <a:bodyPr wrap="square" rtlCol="0">
            <a:spAutoFit/>
          </a:bodyPr>
          <a:lstStyle/>
          <a:p>
            <a:pPr marL="342900" indent="-342900" algn="ctr">
              <a:lnSpc>
                <a:spcPct val="80000"/>
              </a:lnSpc>
              <a:spcBef>
                <a:spcPct val="20000"/>
              </a:spcBef>
            </a:pPr>
            <a:r>
              <a:rPr lang="zh-CN" altLang="en-US" sz="1400" b="1" dirty="0">
                <a:latin typeface="+mn-ea"/>
                <a:cs typeface="方正兰亭黑简体"/>
                <a:sym typeface="Georgia" panose="02040502050405020303" pitchFamily="18" charset="0"/>
              </a:rPr>
              <a:t>辉腾锡勒黄花沟草原</a:t>
            </a:r>
            <a:r>
              <a:rPr lang="zh-CN" altLang="en-US" sz="1400" b="1" dirty="0" smtClean="0">
                <a:latin typeface="+mn-ea"/>
                <a:cs typeface="方正兰亭黑简体"/>
                <a:sym typeface="Georgia" panose="02040502050405020303" pitchFamily="18" charset="0"/>
              </a:rPr>
              <a:t>旅游区   </a:t>
            </a:r>
            <a:r>
              <a:rPr lang="en-US" altLang="zh-CN" sz="1400" b="1" dirty="0" err="1" smtClean="0">
                <a:latin typeface="Bookman Old Style" pitchFamily="18" charset="0"/>
                <a:ea typeface="方正准雅宋简"/>
                <a:cs typeface="方正兰亭黑简体"/>
                <a:sym typeface="Georgia" panose="02040502050405020303" pitchFamily="18" charset="0"/>
              </a:rPr>
              <a:t>Huanghua</a:t>
            </a:r>
            <a:r>
              <a:rPr lang="en-US" altLang="zh-CN" sz="1400" b="1" dirty="0" smtClean="0">
                <a:latin typeface="Bookman Old Style" pitchFamily="18" charset="0"/>
                <a:ea typeface="方正准雅宋简"/>
                <a:cs typeface="方正兰亭黑简体"/>
                <a:sym typeface="Georgia" panose="02040502050405020303" pitchFamily="18" charset="0"/>
              </a:rPr>
              <a:t> Ditch Grassland </a:t>
            </a:r>
            <a:r>
              <a:rPr lang="en-US" altLang="zh-CN" sz="1400" b="1" dirty="0">
                <a:latin typeface="Bookman Old Style" pitchFamily="18" charset="0"/>
                <a:ea typeface="方正准雅宋简"/>
                <a:cs typeface="方正兰亭黑简体"/>
                <a:sym typeface="Georgia" panose="02040502050405020303" pitchFamily="18" charset="0"/>
              </a:rPr>
              <a:t>T</a:t>
            </a:r>
            <a:r>
              <a:rPr lang="en-US" altLang="zh-CN" sz="1400" b="1" dirty="0" smtClean="0">
                <a:latin typeface="Bookman Old Style" pitchFamily="18" charset="0"/>
                <a:ea typeface="方正准雅宋简"/>
                <a:cs typeface="方正兰亭黑简体"/>
                <a:sym typeface="Georgia" panose="02040502050405020303" pitchFamily="18" charset="0"/>
              </a:rPr>
              <a:t>ourist </a:t>
            </a:r>
            <a:r>
              <a:rPr lang="en-US" altLang="zh-CN" sz="1400" b="1" dirty="0">
                <a:latin typeface="Bookman Old Style" pitchFamily="18" charset="0"/>
                <a:ea typeface="方正准雅宋简"/>
                <a:cs typeface="方正兰亭黑简体"/>
                <a:sym typeface="Georgia" panose="02040502050405020303" pitchFamily="18" charset="0"/>
              </a:rPr>
              <a:t>A</a:t>
            </a:r>
            <a:r>
              <a:rPr lang="en-US" altLang="zh-CN" sz="1400" b="1" dirty="0" smtClean="0">
                <a:latin typeface="Bookman Old Style" pitchFamily="18" charset="0"/>
                <a:ea typeface="方正准雅宋简"/>
                <a:cs typeface="方正兰亭黑简体"/>
                <a:sym typeface="Georgia" panose="02040502050405020303" pitchFamily="18" charset="0"/>
              </a:rPr>
              <a:t>rea </a:t>
            </a:r>
            <a:r>
              <a:rPr lang="en-US" altLang="zh-CN" sz="1400" b="1" dirty="0" err="1" smtClean="0">
                <a:latin typeface="Bookman Old Style" pitchFamily="18" charset="0"/>
                <a:ea typeface="方正准雅宋简"/>
                <a:cs typeface="方正兰亭黑简体"/>
                <a:sym typeface="Georgia" panose="02040502050405020303" pitchFamily="18" charset="0"/>
              </a:rPr>
              <a:t>Huitengxile</a:t>
            </a:r>
            <a:r>
              <a:rPr lang="en-US" altLang="zh-CN" sz="1400" b="1" dirty="0" smtClean="0">
                <a:latin typeface="Bookman Old Style" pitchFamily="18" charset="0"/>
                <a:ea typeface="方正准雅宋简"/>
                <a:cs typeface="方正兰亭黑简体"/>
                <a:sym typeface="Georgia" panose="02040502050405020303" pitchFamily="18" charset="0"/>
              </a:rPr>
              <a:t> Prairie</a:t>
            </a:r>
            <a:endParaRPr lang="zh-CN" altLang="en-US" sz="1400" b="1" dirty="0">
              <a:latin typeface="Bookman Old Style" pitchFamily="18" charset="0"/>
              <a:ea typeface="方正准雅宋简"/>
              <a:cs typeface="方正兰亭黑简体"/>
            </a:endParaRPr>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2376000" y="1386835"/>
            <a:ext cx="4320000" cy="288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nvGraphicFramePr>
        <p:xfrm>
          <a:off x="1599565" y="2546350"/>
          <a:ext cx="5946775" cy="3653790"/>
        </p:xfrm>
        <a:graphic>
          <a:graphicData uri="http://schemas.openxmlformats.org/drawingml/2006/table">
            <a:tbl>
              <a:tblPr firstRow="1" bandRow="1">
                <a:tableStyleId>{5C22544A-7EE6-4342-B048-85BDC9FD1C3A}</a:tableStyleId>
              </a:tblPr>
              <a:tblGrid>
                <a:gridCol w="1189355"/>
                <a:gridCol w="1189355"/>
                <a:gridCol w="1189355"/>
                <a:gridCol w="1189355"/>
                <a:gridCol w="1189355"/>
              </a:tblGrid>
              <a:tr h="1217930">
                <a:tc>
                  <a:txBody>
                    <a:bodyPr/>
                    <a:lstStyle/>
                    <a:p>
                      <a:pPr>
                        <a:buNone/>
                      </a:pPr>
                      <a:endParaRPr lang="zh-CN" altLang="en-US"/>
                    </a:p>
                  </a:txBody>
                  <a:tcPr>
                    <a:blipFill>
                      <a:blip r:embed="rId2">
                        <a:alphaModFix amt="79000"/>
                      </a:blip>
                      <a:tile tx="0" ty="0" sx="100000" sy="100000" flip="none" algn="ctr"/>
                    </a:blipFill>
                  </a:tcPr>
                </a:tc>
                <a:tc>
                  <a:txBody>
                    <a:bodyPr/>
                    <a:lstStyle/>
                    <a:p>
                      <a:pPr>
                        <a:buNone/>
                      </a:pPr>
                      <a:endParaRPr lang="zh-CN" altLang="en-US"/>
                    </a:p>
                  </a:txBody>
                  <a:tcPr>
                    <a:blipFill>
                      <a:blip r:embed="rId2"/>
                      <a:tile tx="0" ty="0" sx="100000" sy="100000" flip="none" algn="ctr"/>
                    </a:blipFill>
                  </a:tcPr>
                </a:tc>
                <a:tc>
                  <a:txBody>
                    <a:bodyPr/>
                    <a:lstStyle/>
                    <a:p>
                      <a:pPr>
                        <a:buNone/>
                      </a:pPr>
                      <a:endParaRPr lang="zh-CN" altLang="en-US"/>
                    </a:p>
                  </a:txBody>
                  <a:tcPr>
                    <a:blipFill>
                      <a:blip r:embed="rId2">
                        <a:alphaModFix amt="69000"/>
                      </a:blip>
                      <a:tile tx="0" ty="0" sx="100000" sy="100000" flip="none" algn="ctr"/>
                    </a:blipFill>
                  </a:tcPr>
                </a:tc>
                <a:tc>
                  <a:txBody>
                    <a:bodyPr/>
                    <a:lstStyle/>
                    <a:p>
                      <a:pPr>
                        <a:buNone/>
                      </a:pPr>
                      <a:endParaRPr lang="zh-CN" altLang="en-US"/>
                    </a:p>
                  </a:txBody>
                  <a:tcPr>
                    <a:blipFill>
                      <a:blip r:embed="rId2"/>
                      <a:tile tx="0" ty="0" sx="100000" sy="100000" flip="none" algn="ctr"/>
                    </a:blipFill>
                  </a:tcPr>
                </a:tc>
                <a:tc>
                  <a:txBody>
                    <a:bodyPr/>
                    <a:lstStyle/>
                    <a:p>
                      <a:pPr>
                        <a:buNone/>
                      </a:pPr>
                      <a:endParaRPr lang="zh-CN" altLang="en-US"/>
                    </a:p>
                  </a:txBody>
                  <a:tcPr>
                    <a:blipFill>
                      <a:blip r:embed="rId2">
                        <a:alphaModFix amt="68000"/>
                      </a:blip>
                      <a:tile tx="0" ty="0" sx="100000" sy="100000" flip="none" algn="ctr"/>
                    </a:blipFill>
                  </a:tcPr>
                </a:tc>
              </a:tr>
              <a:tr h="1217930">
                <a:tc>
                  <a:txBody>
                    <a:bodyPr/>
                    <a:lstStyle/>
                    <a:p>
                      <a:pPr>
                        <a:buNone/>
                      </a:pPr>
                      <a:endParaRPr lang="zh-CN" altLang="en-US"/>
                    </a:p>
                  </a:txBody>
                  <a:tcPr>
                    <a:blipFill>
                      <a:blip r:embed="rId2"/>
                      <a:tile tx="0" ty="0" sx="100000" sy="100000" flip="none" algn="ctr"/>
                    </a:blipFill>
                  </a:tcPr>
                </a:tc>
                <a:tc>
                  <a:txBody>
                    <a:bodyPr/>
                    <a:lstStyle/>
                    <a:p>
                      <a:pPr>
                        <a:buNone/>
                      </a:pPr>
                      <a:endParaRPr lang="zh-CN" altLang="en-US"/>
                    </a:p>
                  </a:txBody>
                  <a:tcPr>
                    <a:blipFill>
                      <a:blip r:embed="rId2">
                        <a:alphaModFix amt="68000"/>
                      </a:blip>
                      <a:tile tx="0" ty="0" sx="100000" sy="100000" flip="none" algn="ctr"/>
                    </a:blipFill>
                  </a:tcPr>
                </a:tc>
                <a:tc>
                  <a:txBody>
                    <a:bodyPr/>
                    <a:lstStyle/>
                    <a:p>
                      <a:pPr>
                        <a:buNone/>
                      </a:pPr>
                      <a:endParaRPr lang="zh-CN" altLang="en-US"/>
                    </a:p>
                  </a:txBody>
                  <a:tcPr>
                    <a:blipFill>
                      <a:blip r:embed="rId2"/>
                      <a:tile tx="0" ty="0" sx="100000" sy="100000" flip="none" algn="ctr"/>
                    </a:blipFill>
                  </a:tcPr>
                </a:tc>
                <a:tc>
                  <a:txBody>
                    <a:bodyPr/>
                    <a:lstStyle/>
                    <a:p>
                      <a:pPr>
                        <a:buNone/>
                      </a:pPr>
                      <a:endParaRPr lang="zh-CN" altLang="en-US"/>
                    </a:p>
                  </a:txBody>
                  <a:tcPr>
                    <a:blipFill>
                      <a:blip r:embed="rId2">
                        <a:alphaModFix amt="68000"/>
                      </a:blip>
                      <a:tile tx="0" ty="0" sx="100000" sy="100000" flip="none" algn="ctr"/>
                    </a:blipFill>
                  </a:tcPr>
                </a:tc>
                <a:tc>
                  <a:txBody>
                    <a:bodyPr/>
                    <a:lstStyle/>
                    <a:p>
                      <a:pPr>
                        <a:buNone/>
                      </a:pPr>
                      <a:endParaRPr lang="zh-CN" altLang="en-US"/>
                    </a:p>
                  </a:txBody>
                  <a:tcPr>
                    <a:blipFill>
                      <a:blip r:embed="rId2"/>
                      <a:tile tx="0" ty="0" sx="100000" sy="100000" flip="none" algn="ctr"/>
                    </a:blipFill>
                  </a:tcPr>
                </a:tc>
              </a:tr>
              <a:tr h="1217930">
                <a:tc>
                  <a:txBody>
                    <a:bodyPr/>
                    <a:lstStyle/>
                    <a:p>
                      <a:pPr>
                        <a:buNone/>
                      </a:pPr>
                      <a:endParaRPr lang="zh-CN" altLang="en-US"/>
                    </a:p>
                  </a:txBody>
                  <a:tcPr>
                    <a:blipFill>
                      <a:blip r:embed="rId2">
                        <a:alphaModFix amt="49000"/>
                      </a:blip>
                      <a:tile tx="0" ty="0" sx="100000" sy="100000" flip="none" algn="ctr"/>
                    </a:blipFill>
                  </a:tcPr>
                </a:tc>
                <a:tc>
                  <a:txBody>
                    <a:bodyPr/>
                    <a:lstStyle/>
                    <a:p>
                      <a:pPr>
                        <a:buNone/>
                      </a:pPr>
                      <a:endParaRPr lang="zh-CN" altLang="en-US"/>
                    </a:p>
                  </a:txBody>
                  <a:tcPr>
                    <a:blipFill>
                      <a:blip r:embed="rId2"/>
                      <a:tile tx="0" ty="0" sx="100000" sy="100000" flip="none" algn="ctr"/>
                    </a:blipFill>
                  </a:tcPr>
                </a:tc>
                <a:tc>
                  <a:txBody>
                    <a:bodyPr/>
                    <a:lstStyle/>
                    <a:p>
                      <a:pPr>
                        <a:buNone/>
                      </a:pPr>
                      <a:endParaRPr lang="zh-CN" altLang="en-US"/>
                    </a:p>
                  </a:txBody>
                  <a:tcPr>
                    <a:blipFill>
                      <a:blip r:embed="rId2">
                        <a:alphaModFix amt="63000"/>
                      </a:blip>
                      <a:tile tx="0" ty="0" sx="100000" sy="100000" flip="none" algn="ctr"/>
                    </a:blipFill>
                  </a:tcPr>
                </a:tc>
                <a:tc>
                  <a:txBody>
                    <a:bodyPr/>
                    <a:lstStyle/>
                    <a:p>
                      <a:pPr>
                        <a:buNone/>
                      </a:pPr>
                      <a:endParaRPr lang="zh-CN" altLang="en-US"/>
                    </a:p>
                  </a:txBody>
                  <a:tcPr>
                    <a:blipFill>
                      <a:blip r:embed="rId2"/>
                      <a:tile tx="0" ty="0" sx="100000" sy="100000" flip="none" algn="ctr"/>
                    </a:blipFill>
                  </a:tcPr>
                </a:tc>
                <a:tc>
                  <a:txBody>
                    <a:bodyPr/>
                    <a:lstStyle/>
                    <a:p>
                      <a:pPr>
                        <a:buNone/>
                      </a:pPr>
                      <a:endParaRPr lang="zh-CN" altLang="en-US"/>
                    </a:p>
                  </a:txBody>
                  <a:tcPr>
                    <a:blipFill>
                      <a:blip r:embed="rId2">
                        <a:alphaModFix amt="50000"/>
                      </a:blip>
                      <a:tile tx="0" ty="0" sx="100000" sy="100000" flip="none" algn="ctr"/>
                    </a:blipFill>
                  </a:tcPr>
                </a:tc>
              </a:tr>
            </a:tbl>
          </a:graphicData>
        </a:graphic>
      </p:graphicFrame>
      <p:sp>
        <p:nvSpPr>
          <p:cNvPr id="4" name="文本框 3"/>
          <p:cNvSpPr txBox="1"/>
          <p:nvPr/>
        </p:nvSpPr>
        <p:spPr>
          <a:xfrm>
            <a:off x="1137260" y="1470025"/>
            <a:ext cx="6868598" cy="1077218"/>
          </a:xfrm>
          <a:prstGeom prst="rect">
            <a:avLst/>
          </a:prstGeom>
          <a:noFill/>
        </p:spPr>
        <p:txBody>
          <a:bodyPr wrap="square" rtlCol="0" anchor="t">
            <a:spAutoFit/>
          </a:bodyPr>
          <a:lstStyle/>
          <a:p>
            <a:pPr algn="ctr"/>
            <a:r>
              <a:rPr lang="zh-CN" altLang="en-US" sz="3200" dirty="0" smtClean="0">
                <a:latin typeface="Bookman Old Style" pitchFamily="18" charset="0"/>
              </a:rPr>
              <a:t>呼和浩特富力万达文华酒店简介</a:t>
            </a:r>
            <a:endParaRPr lang="en-US" altLang="zh-CN" sz="3200" dirty="0" smtClean="0">
              <a:latin typeface="Bookman Old Style" pitchFamily="18" charset="0"/>
            </a:endParaRPr>
          </a:p>
          <a:p>
            <a:pPr algn="ctr"/>
            <a:r>
              <a:rPr lang="en-US" altLang="zh-CN" sz="3200" dirty="0" smtClean="0">
                <a:latin typeface="Bookman Old Style" pitchFamily="18" charset="0"/>
              </a:rPr>
              <a:t>Wanda Vista Hohhot Overview </a:t>
            </a:r>
            <a:endParaRPr lang="zh-CN" altLang="en-US" sz="3200" dirty="0">
              <a:latin typeface="Bookman Old Style" pitchFamily="18"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41" y="186069"/>
            <a:ext cx="1801418" cy="14361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01</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7975" y="583565"/>
            <a:ext cx="4489450"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smtClean="0">
                <a:latin typeface="方正兰亭黑简体"/>
                <a:ea typeface="方正准雅宋简"/>
                <a:cs typeface="Arial Unicode MS"/>
                <a:sym typeface="+mn-ea"/>
              </a:rPr>
              <a:t>呼和浩特富力万达文华酒店</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749569"/>
            <a:ext cx="7632000" cy="1754326"/>
          </a:xfrm>
          <a:prstGeom prst="rect">
            <a:avLst/>
          </a:prstGeom>
          <a:noFill/>
        </p:spPr>
        <p:txBody>
          <a:bodyPr wrap="square" rtlCol="0" anchor="t">
            <a:spAutoFit/>
          </a:bodyPr>
          <a:lstStyle/>
          <a:p>
            <a:pPr algn="just"/>
            <a:r>
              <a:rPr lang="zh-CN" altLang="en-US" sz="1200" dirty="0" smtClean="0">
                <a:latin typeface="方正兰亭黑简体"/>
                <a:ea typeface="方正准雅宋简"/>
                <a:cs typeface="Arial Unicode MS"/>
              </a:rPr>
              <a:t>呼和浩特富力万达文华酒店</a:t>
            </a:r>
            <a:r>
              <a:rPr lang="zh-CN" altLang="en-US" sz="1200" dirty="0">
                <a:latin typeface="方正兰亭黑简体"/>
                <a:ea typeface="方正准雅宋简"/>
                <a:cs typeface="Arial Unicode MS"/>
              </a:rPr>
              <a:t>拥有</a:t>
            </a:r>
            <a:r>
              <a:rPr lang="en-US" altLang="zh-CN" sz="1200" dirty="0" smtClean="0">
                <a:latin typeface="方正兰亭黑简体"/>
                <a:ea typeface="方正准雅宋简"/>
                <a:cs typeface="Arial Unicode MS"/>
              </a:rPr>
              <a:t>311</a:t>
            </a:r>
            <a:r>
              <a:rPr lang="zh-CN" altLang="en-US" sz="1200" dirty="0" smtClean="0">
                <a:latin typeface="方正兰亭黑简体"/>
                <a:ea typeface="方正准雅宋简"/>
                <a:cs typeface="Arial Unicode MS"/>
              </a:rPr>
              <a:t>间</a:t>
            </a:r>
            <a:r>
              <a:rPr lang="zh-CN" altLang="en-US" sz="1200" dirty="0">
                <a:latin typeface="方正兰亭黑简体"/>
                <a:ea typeface="方正准雅宋简"/>
                <a:cs typeface="Arial Unicode MS"/>
              </a:rPr>
              <a:t>典雅舒适的客房及套房，多家风格各异的餐厅为宾客们</a:t>
            </a:r>
            <a:r>
              <a:rPr lang="zh-CN" altLang="en-US" sz="1200" dirty="0" smtClean="0">
                <a:latin typeface="方正兰亭黑简体"/>
                <a:ea typeface="方正准雅宋简"/>
                <a:cs typeface="Arial Unicode MS"/>
              </a:rPr>
              <a:t>提供</a:t>
            </a:r>
            <a:r>
              <a:rPr lang="zh-CN" altLang="en-US" sz="1200" dirty="0">
                <a:latin typeface="方正兰亭黑简体"/>
                <a:ea typeface="方正准雅宋简"/>
                <a:cs typeface="Arial Unicode MS"/>
              </a:rPr>
              <a:t>各种</a:t>
            </a:r>
            <a:r>
              <a:rPr lang="zh-CN" altLang="en-US" sz="1200" dirty="0" smtClean="0">
                <a:latin typeface="方正兰亭黑简体"/>
                <a:ea typeface="方正准雅宋简"/>
                <a:cs typeface="Arial Unicode MS"/>
              </a:rPr>
              <a:t>美食</a:t>
            </a:r>
            <a:r>
              <a:rPr lang="zh-CN" altLang="en-US" sz="1200" dirty="0">
                <a:latin typeface="方正兰亭黑简体"/>
                <a:ea typeface="方正准雅宋简"/>
                <a:cs typeface="Arial Unicode MS"/>
              </a:rPr>
              <a:t>珍飨。酒店内设有高端宴会场地、健身中心、恒温泳池，以及齐全的健身设施，并</a:t>
            </a:r>
            <a:r>
              <a:rPr lang="zh-CN" altLang="en-US" sz="1200" dirty="0" smtClean="0">
                <a:latin typeface="方正兰亭黑简体"/>
                <a:ea typeface="方正准雅宋简"/>
                <a:cs typeface="Arial Unicode MS"/>
              </a:rPr>
              <a:t>将呈献</a:t>
            </a:r>
            <a:r>
              <a:rPr lang="zh-CN" altLang="en-US" sz="1200" dirty="0">
                <a:latin typeface="方正兰亭黑简体"/>
                <a:ea typeface="方正准雅宋简"/>
                <a:cs typeface="Arial Unicode MS"/>
              </a:rPr>
              <a:t>一系列万达文华酒店特有的品牌特色服务，包括万达迎宾天使</a:t>
            </a:r>
            <a:r>
              <a:rPr lang="zh-CN" altLang="en-US" sz="1200" dirty="0" smtClean="0">
                <a:latin typeface="方正兰亭黑简体"/>
                <a:ea typeface="方正准雅宋简"/>
                <a:cs typeface="Arial Unicode MS"/>
              </a:rPr>
              <a:t>、文华之床、茶之旅及“妙梦”</a:t>
            </a:r>
            <a:r>
              <a:rPr lang="zh-CN" altLang="en-US" sz="1200" dirty="0">
                <a:latin typeface="方正兰亭黑简体"/>
                <a:ea typeface="方正准雅宋简"/>
                <a:cs typeface="Arial Unicode MS"/>
              </a:rPr>
              <a:t>助眠产品等</a:t>
            </a:r>
            <a:r>
              <a:rPr lang="zh-CN" altLang="en-US" sz="1200" dirty="0" smtClean="0">
                <a:latin typeface="方正兰亭黑简体"/>
                <a:ea typeface="方正准雅宋简"/>
                <a:cs typeface="Arial Unicode MS"/>
              </a:rPr>
              <a:t>。</a:t>
            </a:r>
            <a:endParaRPr lang="en-US" altLang="zh-CN" sz="1200" dirty="0">
              <a:latin typeface="方正兰亭黑简体"/>
              <a:ea typeface="方正准雅宋简"/>
              <a:cs typeface="Arial Unicode MS"/>
            </a:endParaRPr>
          </a:p>
          <a:p>
            <a:r>
              <a:rPr lang="en-US" altLang="zh-CN" sz="1200" dirty="0">
                <a:latin typeface="Bookman Old Style" pitchFamily="18" charset="0"/>
                <a:ea typeface="方正准雅宋简"/>
                <a:cs typeface="Arial Unicode MS"/>
              </a:rPr>
              <a:t>Hohhot Wanda Vista Hotel </a:t>
            </a:r>
            <a:r>
              <a:rPr lang="en-US" altLang="zh-CN" sz="1200" dirty="0" smtClean="0">
                <a:latin typeface="Bookman Old Style" pitchFamily="18" charset="0"/>
                <a:ea typeface="方正准雅宋简"/>
                <a:cs typeface="Arial Unicode MS"/>
              </a:rPr>
              <a:t>311 </a:t>
            </a:r>
            <a:r>
              <a:rPr lang="en-US" altLang="zh-CN" sz="1200" dirty="0">
                <a:latin typeface="Bookman Old Style" pitchFamily="18" charset="0"/>
                <a:ea typeface="方正准雅宋简"/>
                <a:cs typeface="Arial Unicode MS"/>
              </a:rPr>
              <a:t>luxury rooms and suites offer elegant and artistic </a:t>
            </a:r>
            <a:r>
              <a:rPr lang="en-US" altLang="zh-CN" sz="1200" dirty="0" smtClean="0">
                <a:latin typeface="Bookman Old Style" pitchFamily="18" charset="0"/>
                <a:ea typeface="方正准雅宋简"/>
                <a:cs typeface="Arial Unicode MS"/>
              </a:rPr>
              <a:t>ambience, many </a:t>
            </a:r>
            <a:r>
              <a:rPr lang="en-US" altLang="zh-CN" sz="1200" dirty="0">
                <a:latin typeface="Bookman Old Style" pitchFamily="18" charset="0"/>
                <a:ea typeface="方正准雅宋简"/>
                <a:cs typeface="Arial Unicode MS"/>
              </a:rPr>
              <a:t>of them complemented by panoramic view of the nearby Daqing Mountain. Dining options  </a:t>
            </a:r>
            <a:r>
              <a:rPr lang="en-US" altLang="zh-CN" sz="1200" dirty="0" smtClean="0">
                <a:latin typeface="Bookman Old Style" pitchFamily="18" charset="0"/>
                <a:ea typeface="方正准雅宋简"/>
                <a:cs typeface="Arial Unicode MS"/>
              </a:rPr>
              <a:t>guarantee </a:t>
            </a:r>
            <a:r>
              <a:rPr lang="en-US" altLang="zh-CN" sz="1200" dirty="0">
                <a:latin typeface="Bookman Old Style" pitchFamily="18" charset="0"/>
                <a:ea typeface="方正准雅宋简"/>
                <a:cs typeface="Arial Unicode MS"/>
              </a:rPr>
              <a:t>an unforgettable gourmet experience in Hohhot. The hotel also boasts its well-appointed meeting and events venues, fitness facilities, as well as an indoor heated pool. Wanda Vista's signature services, including Angel's welcome, </a:t>
            </a:r>
            <a:r>
              <a:rPr lang="en-US" altLang="zh-CN" sz="1200" dirty="0" smtClean="0">
                <a:latin typeface="Bookman Old Style" pitchFamily="18" charset="0"/>
                <a:ea typeface="方正准雅宋简"/>
                <a:cs typeface="Arial Unicode MS"/>
              </a:rPr>
              <a:t>Bed of Vista, CHA </a:t>
            </a:r>
            <a:r>
              <a:rPr lang="en-US" altLang="zh-CN" sz="1200" dirty="0">
                <a:latin typeface="Bookman Old Style" pitchFamily="18" charset="0"/>
                <a:ea typeface="方正准雅宋简"/>
                <a:cs typeface="Arial Unicode MS"/>
              </a:rPr>
              <a:t>journey and Dream Catcher service, will bring to guests unforgettable experience in Wanda Vista Hohhot.</a:t>
            </a:r>
            <a:endParaRPr lang="en-GB" altLang="zh-CN" sz="1400" dirty="0">
              <a:latin typeface="Bookman Old Style" pitchFamily="18" charset="0"/>
              <a:ea typeface="方正准雅宋简"/>
              <a:cs typeface="Arial Unicode MS"/>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3077003" y="4358971"/>
            <a:ext cx="2989994" cy="307777"/>
          </a:xfrm>
          <a:prstGeom prst="rect">
            <a:avLst/>
          </a:prstGeom>
          <a:noFill/>
        </p:spPr>
        <p:txBody>
          <a:bodyPr wrap="square" rtlCol="0">
            <a:spAutoFit/>
          </a:bodyPr>
          <a:lstStyle/>
          <a:p>
            <a:pPr algn="ctr"/>
            <a:r>
              <a:rPr lang="zh-CN" altLang="en-US" sz="1400" b="1" dirty="0" smtClean="0">
                <a:latin typeface="Bookman Old Style" pitchFamily="18" charset="0"/>
              </a:rPr>
              <a:t>酒店外观   </a:t>
            </a:r>
            <a:r>
              <a:rPr lang="en-US" altLang="zh-CN" sz="1400" b="1" dirty="0" smtClean="0">
                <a:latin typeface="Bookman Old Style" pitchFamily="18" charset="0"/>
              </a:rPr>
              <a:t>Hotel Exterior</a:t>
            </a:r>
            <a:endParaRPr lang="zh-CN" altLang="en-US" sz="1400" b="1" dirty="0">
              <a:latin typeface="Bookman Old Style" pitchFamily="18" charset="0"/>
            </a:endParaRPr>
          </a:p>
        </p:txBody>
      </p:sp>
      <p:pic>
        <p:nvPicPr>
          <p:cNvPr id="9" name="图片 6" descr="exterior daylight.jpg"/>
          <p:cNvPicPr/>
          <p:nvPr/>
        </p:nvPicPr>
        <p:blipFill>
          <a:blip r:embed="rId2"/>
          <a:srcRect/>
          <a:stretch>
            <a:fillRect/>
          </a:stretch>
        </p:blipFill>
        <p:spPr bwMode="auto">
          <a:xfrm>
            <a:off x="812800" y="1386834"/>
            <a:ext cx="3723200" cy="2770493"/>
          </a:xfrm>
          <a:prstGeom prst="rect">
            <a:avLst/>
          </a:prstGeom>
          <a:noFill/>
          <a:ln w="9525">
            <a:noFill/>
            <a:miter lim="800000"/>
            <a:headEnd/>
            <a:tailEnd/>
          </a:ln>
        </p:spPr>
      </p:pic>
      <p:pic>
        <p:nvPicPr>
          <p:cNvPr id="11" name="图片 10" descr="CF013097 rev 1.jpg"/>
          <p:cNvPicPr>
            <a:picLocks noChangeAspect="1"/>
          </p:cNvPicPr>
          <p:nvPr/>
        </p:nvPicPr>
        <p:blipFill>
          <a:blip r:embed="rId3"/>
          <a:srcRect/>
          <a:stretch>
            <a:fillRect/>
          </a:stretch>
        </p:blipFill>
        <p:spPr bwMode="auto">
          <a:xfrm>
            <a:off x="4681512" y="1386834"/>
            <a:ext cx="3676913" cy="27704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12800" y="583565"/>
            <a:ext cx="1646555" cy="583565"/>
          </a:xfrm>
          <a:prstGeom prst="rect">
            <a:avLst/>
          </a:prstGeom>
          <a:noFill/>
        </p:spPr>
        <p:txBody>
          <a:bodyPr wrap="square" rtlCol="0" anchor="t">
            <a:spAutoFit/>
          </a:bodyPr>
          <a:lstStyle/>
          <a:p>
            <a:r>
              <a:rPr lang="en-US" altLang="zh-CN" sz="3200" dirty="0" smtClean="0">
                <a:solidFill>
                  <a:srgbClr val="A3A3A3"/>
                </a:solidFill>
                <a:latin typeface="Times New Roman" panose="02020603050405020304" charset="0"/>
              </a:rPr>
              <a:t>02</a:t>
            </a:r>
            <a:endParaRPr lang="en-US" altLang="zh-CN" sz="3200" dirty="0">
              <a:solidFill>
                <a:srgbClr val="A3A3A3"/>
              </a:solidFill>
              <a:latin typeface="Times New Roman" panose="02020603050405020304" charset="0"/>
            </a:endParaRPr>
          </a:p>
        </p:txBody>
      </p:sp>
      <p:sp>
        <p:nvSpPr>
          <p:cNvPr id="20" name="文本框 19"/>
          <p:cNvSpPr txBox="1"/>
          <p:nvPr/>
        </p:nvSpPr>
        <p:spPr>
          <a:xfrm>
            <a:off x="1578292" y="583565"/>
            <a:ext cx="3891915" cy="706755"/>
          </a:xfrm>
          <a:prstGeom prst="rect">
            <a:avLst/>
          </a:prstGeom>
          <a:noFill/>
        </p:spPr>
        <p:txBody>
          <a:bodyPr wrap="square" rtlCol="0" anchor="t">
            <a:spAutoFit/>
          </a:bodyPr>
          <a:lstStyle/>
          <a:p>
            <a:r>
              <a:rPr lang="zh-CN" altLang="en-US" sz="2000" dirty="0">
                <a:latin typeface="Bookman Old Style" pitchFamily="18" charset="0"/>
              </a:rPr>
              <a:t>酒店介绍</a:t>
            </a:r>
            <a:r>
              <a:rPr lang="en-US" altLang="zh-CN" sz="2000" dirty="0">
                <a:latin typeface="Bookman Old Style" pitchFamily="18" charset="0"/>
              </a:rPr>
              <a:t>-</a:t>
            </a:r>
            <a:r>
              <a:rPr lang="zh-CN" altLang="en-US" sz="2000" dirty="0">
                <a:latin typeface="Bookman Old Style" pitchFamily="18" charset="0"/>
              </a:rPr>
              <a:t>位置</a:t>
            </a:r>
            <a:endParaRPr lang="en-US" altLang="zh-CN" sz="2000" dirty="0">
              <a:latin typeface="Bookman Old Style" pitchFamily="18" charset="0"/>
            </a:endParaRPr>
          </a:p>
          <a:p>
            <a:r>
              <a:rPr lang="en-US" altLang="zh-CN" sz="2000" dirty="0">
                <a:latin typeface="Bookman Old Style" pitchFamily="18" charset="0"/>
              </a:rPr>
              <a:t>Hotel Introduction</a:t>
            </a:r>
            <a:endParaRPr lang="zh-CN" altLang="en-US" sz="2000" dirty="0">
              <a:latin typeface="Bookman Old Style" pitchFamily="18" charset="0"/>
            </a:endParaRPr>
          </a:p>
        </p:txBody>
      </p:sp>
      <p:sp>
        <p:nvSpPr>
          <p:cNvPr id="2" name="文本框 1"/>
          <p:cNvSpPr txBox="1"/>
          <p:nvPr/>
        </p:nvSpPr>
        <p:spPr>
          <a:xfrm>
            <a:off x="720000" y="4749569"/>
            <a:ext cx="7632000" cy="1384995"/>
          </a:xfrm>
          <a:prstGeom prst="rect">
            <a:avLst/>
          </a:prstGeom>
          <a:noFill/>
        </p:spPr>
        <p:txBody>
          <a:bodyPr wrap="square" rtlCol="0" anchor="t">
            <a:spAutoFit/>
          </a:bodyPr>
          <a:lstStyle/>
          <a:p>
            <a:pPr algn="just"/>
            <a:r>
              <a:rPr lang="zh-CN" altLang="en-US" sz="1200" dirty="0" smtClean="0">
                <a:latin typeface="方正兰亭宋_GBK"/>
                <a:ea typeface="方正准雅宋简"/>
                <a:cs typeface="Arial Unicode MS"/>
              </a:rPr>
              <a:t>呼和浩特富力万达文华酒店</a:t>
            </a:r>
            <a:r>
              <a:rPr lang="zh-CN" altLang="en-US" sz="1200" dirty="0">
                <a:latin typeface="方正兰亭宋_GBK"/>
                <a:ea typeface="方正准雅宋简"/>
                <a:cs typeface="Arial Unicode MS"/>
              </a:rPr>
              <a:t>位于赛罕区中心地带，毗邻万达广场，前往城市主要景点和商圈交通便利，距</a:t>
            </a:r>
            <a:r>
              <a:rPr lang="zh-CN" altLang="en-US" sz="1200" dirty="0" smtClean="0">
                <a:latin typeface="方正兰亭宋_GBK"/>
                <a:ea typeface="方正准雅宋简"/>
                <a:cs typeface="Arial Unicode MS"/>
              </a:rPr>
              <a:t>呼和浩特火车东站</a:t>
            </a:r>
            <a:r>
              <a:rPr lang="zh-CN" altLang="en-US" sz="1200" dirty="0">
                <a:latin typeface="方正兰亭宋_GBK"/>
                <a:ea typeface="方正准雅宋简"/>
                <a:cs typeface="Arial Unicode MS"/>
              </a:rPr>
              <a:t>仅</a:t>
            </a:r>
            <a:r>
              <a:rPr lang="en-US" altLang="zh-CN" sz="1200" dirty="0">
                <a:latin typeface="方正兰亭宋_GBK"/>
                <a:ea typeface="方正准雅宋简"/>
                <a:cs typeface="Arial Unicode MS"/>
              </a:rPr>
              <a:t>5</a:t>
            </a:r>
            <a:r>
              <a:rPr lang="zh-CN" altLang="en-US" sz="1200" dirty="0">
                <a:latin typeface="方正兰亭宋_GBK"/>
                <a:ea typeface="方正准雅宋简"/>
                <a:cs typeface="Arial Unicode MS"/>
              </a:rPr>
              <a:t>分钟车程，距呼和浩特白塔国际机场</a:t>
            </a:r>
            <a:r>
              <a:rPr lang="zh-CN" altLang="en-US" sz="1200" dirty="0" smtClean="0">
                <a:latin typeface="方正兰亭宋_GBK"/>
                <a:ea typeface="方正准雅宋简"/>
                <a:cs typeface="Arial Unicode MS"/>
              </a:rPr>
              <a:t>仅</a:t>
            </a:r>
            <a:r>
              <a:rPr lang="en-US" altLang="zh-CN" sz="1200" dirty="0" smtClean="0">
                <a:latin typeface="方正兰亭宋_GBK"/>
                <a:ea typeface="方正准雅宋简"/>
                <a:cs typeface="Arial Unicode MS"/>
              </a:rPr>
              <a:t>15</a:t>
            </a:r>
            <a:r>
              <a:rPr lang="zh-CN" altLang="en-US" sz="1200" dirty="0">
                <a:latin typeface="方正兰亭宋_GBK"/>
                <a:ea typeface="方正准雅宋简"/>
                <a:cs typeface="Arial Unicode MS"/>
              </a:rPr>
              <a:t>分钟车程。白塔机场</a:t>
            </a:r>
            <a:r>
              <a:rPr lang="zh-CN" altLang="en-US" sz="1200" dirty="0">
                <a:latin typeface="Bookman Old Style" pitchFamily="18" charset="0"/>
                <a:cs typeface="Arial Unicode MS"/>
              </a:rPr>
              <a:t>运营</a:t>
            </a:r>
            <a:r>
              <a:rPr lang="zh-CN" altLang="en-US" sz="1200" dirty="0" smtClean="0">
                <a:latin typeface="Bookman Old Style" pitchFamily="18" charset="0"/>
                <a:cs typeface="Arial Unicode MS"/>
              </a:rPr>
              <a:t>航线</a:t>
            </a:r>
            <a:r>
              <a:rPr lang="en-US" altLang="zh-CN" sz="1200" dirty="0" smtClean="0">
                <a:latin typeface="Bookman Old Style" pitchFamily="18" charset="0"/>
                <a:cs typeface="Arial Unicode MS"/>
              </a:rPr>
              <a:t>150</a:t>
            </a:r>
            <a:r>
              <a:rPr lang="zh-CN" altLang="en-US" sz="1200" dirty="0" smtClean="0">
                <a:latin typeface="Bookman Old Style" pitchFamily="18" charset="0"/>
                <a:cs typeface="Arial Unicode MS"/>
              </a:rPr>
              <a:t>条</a:t>
            </a:r>
            <a:r>
              <a:rPr lang="zh-CN" altLang="en-US" sz="1200" dirty="0">
                <a:latin typeface="Bookman Old Style" pitchFamily="18" charset="0"/>
                <a:cs typeface="Arial Unicode MS"/>
              </a:rPr>
              <a:t>，通航</a:t>
            </a:r>
            <a:r>
              <a:rPr lang="zh-CN" altLang="en-US" sz="1200" dirty="0" smtClean="0">
                <a:latin typeface="Bookman Old Style" pitchFamily="18" charset="0"/>
                <a:cs typeface="Arial Unicode MS"/>
              </a:rPr>
              <a:t>城市</a:t>
            </a:r>
            <a:r>
              <a:rPr lang="en-US" altLang="zh-CN" sz="1200" dirty="0" smtClean="0">
                <a:latin typeface="Bookman Old Style" pitchFamily="18" charset="0"/>
                <a:cs typeface="Arial Unicode MS"/>
              </a:rPr>
              <a:t>77</a:t>
            </a:r>
            <a:r>
              <a:rPr lang="zh-CN" altLang="en-US" sz="1200" dirty="0" smtClean="0">
                <a:latin typeface="Bookman Old Style" pitchFamily="18" charset="0"/>
                <a:cs typeface="Arial Unicode MS"/>
              </a:rPr>
              <a:t>个。</a:t>
            </a:r>
            <a:r>
              <a:rPr lang="en-US" altLang="zh-CN" sz="1200" dirty="0" smtClean="0">
                <a:latin typeface="Bookman Old Style" pitchFamily="18" charset="0"/>
                <a:ea typeface="方正兰亭细黑_213_GBK"/>
                <a:cs typeface="方正兰亭细黑_213_GBK"/>
              </a:rPr>
              <a:t>Ideally </a:t>
            </a:r>
            <a:r>
              <a:rPr lang="en-US" altLang="zh-CN" sz="1200" dirty="0">
                <a:latin typeface="Bookman Old Style" pitchFamily="18" charset="0"/>
                <a:ea typeface="方正兰亭细黑_213_GBK"/>
                <a:cs typeface="方正兰亭细黑_213_GBK"/>
              </a:rPr>
              <a:t>located in </a:t>
            </a:r>
            <a:r>
              <a:rPr lang="en-US" altLang="zh-CN" sz="1200" dirty="0" err="1">
                <a:latin typeface="Bookman Old Style" pitchFamily="18" charset="0"/>
                <a:ea typeface="方正兰亭细黑_213_GBK"/>
                <a:cs typeface="方正兰亭细黑_213_GBK"/>
              </a:rPr>
              <a:t>Saihan</a:t>
            </a:r>
            <a:r>
              <a:rPr lang="en-US" altLang="zh-CN" sz="1200" dirty="0">
                <a:latin typeface="Bookman Old Style" pitchFamily="18" charset="0"/>
                <a:ea typeface="方正兰亭细黑_213_GBK"/>
                <a:cs typeface="方正兰亭细黑_213_GBK"/>
              </a:rPr>
              <a:t> central business district, adjacent to Wanda Plaza, Wanda Vista Hohhot offers easy access to the city’s famous attractions and commercial areas. The hotel is only </a:t>
            </a:r>
            <a:r>
              <a:rPr lang="en-US" altLang="zh-CN" sz="1200" dirty="0" smtClean="0">
                <a:latin typeface="Bookman Old Style" pitchFamily="18" charset="0"/>
                <a:ea typeface="方正兰亭细黑_213_GBK"/>
                <a:cs typeface="方正兰亭细黑_213_GBK"/>
              </a:rPr>
              <a:t>5 </a:t>
            </a:r>
            <a:r>
              <a:rPr lang="en-US" altLang="zh-CN" sz="1200" dirty="0">
                <a:latin typeface="Bookman Old Style" pitchFamily="18" charset="0"/>
                <a:ea typeface="方正兰亭细黑_213_GBK"/>
                <a:cs typeface="方正兰亭细黑_213_GBK"/>
              </a:rPr>
              <a:t>minutes away from Hohhot East Railway Station or the next Highway access in all directions and </a:t>
            </a:r>
            <a:r>
              <a:rPr lang="en-US" altLang="zh-CN" sz="1200" dirty="0" smtClean="0">
                <a:latin typeface="Bookman Old Style" pitchFamily="18" charset="0"/>
                <a:ea typeface="方正兰亭细黑_213_GBK"/>
                <a:cs typeface="方正兰亭细黑_213_GBK"/>
              </a:rPr>
              <a:t>15 </a:t>
            </a:r>
            <a:r>
              <a:rPr lang="en-US" altLang="zh-CN" sz="1200" dirty="0">
                <a:latin typeface="Bookman Old Style" pitchFamily="18" charset="0"/>
                <a:ea typeface="方正兰亭细黑_213_GBK"/>
                <a:cs typeface="方正兰亭细黑_213_GBK"/>
              </a:rPr>
              <a:t>minutes’ drive from </a:t>
            </a:r>
            <a:r>
              <a:rPr lang="en-US" altLang="zh-CN" sz="1200" dirty="0" err="1">
                <a:latin typeface="Bookman Old Style" pitchFamily="18" charset="0"/>
                <a:ea typeface="方正兰亭细黑_213_GBK"/>
                <a:cs typeface="方正兰亭细黑_213_GBK"/>
              </a:rPr>
              <a:t>Baita</a:t>
            </a:r>
            <a:r>
              <a:rPr lang="en-US" altLang="zh-CN" sz="1200" dirty="0">
                <a:latin typeface="Bookman Old Style" pitchFamily="18" charset="0"/>
                <a:ea typeface="方正兰亭细黑_213_GBK"/>
                <a:cs typeface="方正兰亭细黑_213_GBK"/>
              </a:rPr>
              <a:t> International Airport. </a:t>
            </a:r>
            <a:r>
              <a:rPr lang="en-US" altLang="zh-CN" sz="1200" dirty="0" err="1">
                <a:latin typeface="Bookman Old Style" pitchFamily="18" charset="0"/>
                <a:ea typeface="方正兰亭细黑_213_GBK"/>
                <a:cs typeface="方正兰亭细黑_213_GBK"/>
              </a:rPr>
              <a:t>Baita</a:t>
            </a:r>
            <a:r>
              <a:rPr lang="en-US" altLang="zh-CN" sz="1200" dirty="0">
                <a:latin typeface="Bookman Old Style" pitchFamily="18" charset="0"/>
                <a:ea typeface="方正兰亭细黑_213_GBK"/>
                <a:cs typeface="方正兰亭细黑_213_GBK"/>
              </a:rPr>
              <a:t> International Airport</a:t>
            </a:r>
            <a:r>
              <a:rPr lang="en-US" altLang="zh-CN" sz="1200" dirty="0">
                <a:latin typeface="Bookman Old Style" pitchFamily="18" charset="0"/>
              </a:rPr>
              <a:t> </a:t>
            </a:r>
            <a:r>
              <a:rPr lang="en-US" altLang="zh-CN" sz="1200" dirty="0">
                <a:latin typeface="Bookman Old Style" pitchFamily="18" charset="0"/>
                <a:ea typeface="方正兰亭细黑_213_GBK"/>
                <a:cs typeface="方正兰亭细黑_213_GBK"/>
              </a:rPr>
              <a:t>operate routes </a:t>
            </a:r>
            <a:r>
              <a:rPr lang="en-US" altLang="zh-CN" sz="1200" dirty="0" smtClean="0">
                <a:latin typeface="Bookman Old Style" pitchFamily="18" charset="0"/>
                <a:ea typeface="方正兰亭细黑_213_GBK"/>
                <a:cs typeface="方正兰亭细黑_213_GBK"/>
              </a:rPr>
              <a:t>150, </a:t>
            </a:r>
            <a:r>
              <a:rPr lang="en-US" altLang="zh-CN" sz="1200" dirty="0">
                <a:latin typeface="Bookman Old Style" pitchFamily="18" charset="0"/>
                <a:ea typeface="方正兰亭细黑_213_GBK"/>
                <a:cs typeface="方正兰亭细黑_213_GBK"/>
              </a:rPr>
              <a:t>navigable </a:t>
            </a:r>
            <a:r>
              <a:rPr lang="en-US" altLang="zh-CN" sz="1200" dirty="0" smtClean="0">
                <a:latin typeface="Bookman Old Style" pitchFamily="18" charset="0"/>
                <a:ea typeface="方正兰亭细黑_213_GBK"/>
                <a:cs typeface="方正兰亭细黑_213_GBK"/>
              </a:rPr>
              <a:t>city 77.</a:t>
            </a:r>
            <a:endParaRPr lang="zh-CN" altLang="zh-CN" sz="1200" dirty="0">
              <a:latin typeface="Bookman Old Style" pitchFamily="18" charset="0"/>
              <a:ea typeface="方正兰亭细黑_213_GBK"/>
              <a:cs typeface="方正兰亭细黑_213_GBK"/>
            </a:endParaRPr>
          </a:p>
        </p:txBody>
      </p:sp>
      <p:sp>
        <p:nvSpPr>
          <p:cNvPr id="18" name="矩形 17"/>
          <p:cNvSpPr/>
          <p:nvPr/>
        </p:nvSpPr>
        <p:spPr>
          <a:xfrm flipV="1">
            <a:off x="842010" y="1122680"/>
            <a:ext cx="475615" cy="45720"/>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latin typeface="Bookman Old Style" pitchFamily="18" charset="0"/>
            </a:endParaRPr>
          </a:p>
        </p:txBody>
      </p:sp>
      <p:sp>
        <p:nvSpPr>
          <p:cNvPr id="3" name="TextBox 2"/>
          <p:cNvSpPr txBox="1"/>
          <p:nvPr/>
        </p:nvSpPr>
        <p:spPr>
          <a:xfrm>
            <a:off x="2707005" y="4279878"/>
            <a:ext cx="3729990" cy="265522"/>
          </a:xfrm>
          <a:prstGeom prst="rect">
            <a:avLst/>
          </a:prstGeom>
          <a:noFill/>
        </p:spPr>
        <p:txBody>
          <a:bodyPr wrap="square" rtlCol="0">
            <a:spAutoFit/>
          </a:bodyPr>
          <a:lstStyle/>
          <a:p>
            <a:pPr marL="342900" indent="-342900" algn="ctr">
              <a:lnSpc>
                <a:spcPct val="80000"/>
              </a:lnSpc>
              <a:spcBef>
                <a:spcPct val="20000"/>
              </a:spcBef>
            </a:pPr>
            <a:r>
              <a:rPr lang="zh-CN" altLang="en-US" sz="1400" b="1" dirty="0" smtClean="0">
                <a:latin typeface="Bookman Old Style" pitchFamily="18" charset="0"/>
                <a:ea typeface="方正准雅宋简"/>
                <a:cs typeface="方正兰亭黑简体"/>
              </a:rPr>
              <a:t>酒店地图   </a:t>
            </a:r>
            <a:r>
              <a:rPr lang="en-US" altLang="zh-CN" sz="1400" b="1" dirty="0" smtClean="0">
                <a:latin typeface="Bookman Old Style" pitchFamily="18" charset="0"/>
                <a:ea typeface="方正准雅宋简"/>
                <a:cs typeface="方正兰亭黑简体"/>
              </a:rPr>
              <a:t>Hotel Map</a:t>
            </a:r>
            <a:endParaRPr lang="zh-CN" altLang="en-US" sz="1400" b="1" dirty="0">
              <a:latin typeface="Bookman Old Style" pitchFamily="18" charset="0"/>
              <a:ea typeface="方正准雅宋简"/>
              <a:cs typeface="方正兰亭黑简体"/>
            </a:endParaRPr>
          </a:p>
        </p:txBody>
      </p:sp>
      <p:pic>
        <p:nvPicPr>
          <p:cNvPr id="4" name="图片 3"/>
          <p:cNvPicPr>
            <a:picLocks noChangeAspect="1"/>
          </p:cNvPicPr>
          <p:nvPr/>
        </p:nvPicPr>
        <p:blipFill>
          <a:blip r:embed="rId2"/>
          <a:stretch>
            <a:fillRect/>
          </a:stretch>
        </p:blipFill>
        <p:spPr>
          <a:xfrm>
            <a:off x="2237164" y="1371299"/>
            <a:ext cx="4616563" cy="281540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2616</Words>
  <Application>Microsoft Office PowerPoint</Application>
  <PresentationFormat>全屏显示(4:3)</PresentationFormat>
  <Paragraphs>262</Paragraphs>
  <Slides>20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 Unicode MS</vt:lpstr>
      <vt:lpstr>PMingLiU</vt:lpstr>
      <vt:lpstr>方正粗雅宋简体</vt:lpstr>
      <vt:lpstr>方正兰亭黑简体</vt:lpstr>
      <vt:lpstr>方正兰亭宋_GBK</vt:lpstr>
      <vt:lpstr>方正兰亭细黑_213_GBK</vt:lpstr>
      <vt:lpstr>方正准雅宋简</vt:lpstr>
      <vt:lpstr>华文细黑</vt:lpstr>
      <vt:lpstr>宋体</vt:lpstr>
      <vt:lpstr>Arial</vt:lpstr>
      <vt:lpstr>Bookman Old Style</vt:lpstr>
      <vt:lpstr>Calibri</vt:lpstr>
      <vt:lpstr>Calibri Light</vt:lpstr>
      <vt:lpstr>Cambria</vt:lpstr>
      <vt:lpstr>Georgia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MC001</cp:lastModifiedBy>
  <cp:revision>67</cp:revision>
  <dcterms:created xsi:type="dcterms:W3CDTF">2017-04-06T06:14:00Z</dcterms:created>
  <dcterms:modified xsi:type="dcterms:W3CDTF">2021-10-11T07:45:14Z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