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9" r:id="rId2"/>
    <p:sldId id="290" r:id="rId3"/>
    <p:sldId id="291" r:id="rId4"/>
    <p:sldId id="312" r:id="rId5"/>
    <p:sldId id="293" r:id="rId6"/>
    <p:sldId id="294" r:id="rId7"/>
    <p:sldId id="315" r:id="rId8"/>
    <p:sldId id="314" r:id="rId9"/>
    <p:sldId id="320" r:id="rId10"/>
    <p:sldId id="297" r:id="rId11"/>
    <p:sldId id="298" r:id="rId12"/>
    <p:sldId id="328" r:id="rId13"/>
    <p:sldId id="302" r:id="rId14"/>
    <p:sldId id="303" r:id="rId15"/>
    <p:sldId id="287" r:id="rId16"/>
    <p:sldId id="269" r:id="rId17"/>
  </p:sldIdLst>
  <p:sldSz cx="9144000" cy="6858000" type="screen4x3"/>
  <p:notesSz cx="6797675" cy="992822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1"/>
  </p:normalViewPr>
  <p:slideViewPr>
    <p:cSldViewPr>
      <p:cViewPr varScale="1">
        <p:scale>
          <a:sx n="65" d="100"/>
          <a:sy n="65" d="100"/>
        </p:scale>
        <p:origin x="132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5E37-0354-43F7-AB90-20FDE43444FF}" type="datetimeFigureOut">
              <a:rPr lang="zh-CN" altLang="en-US" smtClean="0"/>
              <a:pPr/>
              <a:t>2021/4/15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AA4E8-675B-41C2-A794-4E32042BF3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722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AA4E8-675B-41C2-A794-4E32042BF36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AA4E8-675B-41C2-A794-4E32042BF36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638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AC526-7DC4-48CF-94D9-A5707075A51C}" type="datetimeFigureOut">
              <a:rPr lang="zh-CN" altLang="en-US"/>
              <a:pPr>
                <a:defRPr/>
              </a:pPr>
              <a:t>2021/4/15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834B1-7E11-4B80-9FE7-586209F917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A942B-13D8-49AA-80E0-0EC0C4068BEC}" type="datetimeFigureOut">
              <a:rPr lang="zh-CN" altLang="en-US"/>
              <a:pPr>
                <a:defRPr/>
              </a:pPr>
              <a:t>2021/4/15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EF7ED-E8CC-41F9-B658-FF490B5E13F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B186A-1952-421C-A5D0-4FA65C8E8198}" type="datetimeFigureOut">
              <a:rPr lang="zh-CN" altLang="en-US"/>
              <a:pPr>
                <a:defRPr/>
              </a:pPr>
              <a:t>2021/4/15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42D87-8D86-42B9-9690-A1D2C6EE14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8840E-5D5E-4CB7-B27B-2A1A6ABA85D9}" type="datetimeFigureOut">
              <a:rPr lang="zh-CN" altLang="en-US"/>
              <a:pPr>
                <a:defRPr/>
              </a:pPr>
              <a:t>2021/4/15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D9926-CE81-49D4-9C41-632720326B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EA333-B470-49AD-A0E5-13F0F11D70F7}" type="datetimeFigureOut">
              <a:rPr lang="zh-CN" altLang="en-US"/>
              <a:pPr>
                <a:defRPr/>
              </a:pPr>
              <a:t>2021/4/15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C7862-CC25-4F4F-B4CE-C4BB39E809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164AA-03E5-4D3F-813C-D16B540E8175}" type="datetimeFigureOut">
              <a:rPr lang="zh-CN" altLang="en-US"/>
              <a:pPr>
                <a:defRPr/>
              </a:pPr>
              <a:t>2021/4/15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5C009-9074-4642-89CC-828A0ED8F1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EF70A-05A1-432A-A421-E9B4F154BF70}" type="datetimeFigureOut">
              <a:rPr lang="zh-CN" altLang="en-US"/>
              <a:pPr>
                <a:defRPr/>
              </a:pPr>
              <a:t>2021/4/15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4EDCB-C2BE-4D7C-B3F8-10E5E3B1FF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52A30-E3EC-484F-B1CA-F99F51C1BF2A}" type="datetimeFigureOut">
              <a:rPr lang="zh-CN" altLang="en-US"/>
              <a:pPr>
                <a:defRPr/>
              </a:pPr>
              <a:t>2021/4/15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E921B-D8BB-48B9-8673-E40CD8298B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A67A5-F4B2-4434-A0F1-B6A687DC2C38}" type="datetimeFigureOut">
              <a:rPr lang="zh-CN" altLang="en-US"/>
              <a:pPr>
                <a:defRPr/>
              </a:pPr>
              <a:t>2021/4/15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BE171-8C94-4856-9BF7-4AF4DADB64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5145A-6D2A-4749-8CAC-7CA5EE79DBBF}" type="datetimeFigureOut">
              <a:rPr lang="zh-CN" altLang="en-US"/>
              <a:pPr>
                <a:defRPr/>
              </a:pPr>
              <a:t>2021/4/15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13E45-E148-489C-B875-3EF083D1EC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72373-DE04-4084-B65A-8C467D88D833}" type="datetimeFigureOut">
              <a:rPr lang="zh-CN" altLang="en-US"/>
              <a:pPr>
                <a:defRPr/>
              </a:pPr>
              <a:t>2021/4/15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31CA0-89D6-47D7-A2C1-EAA61C2A3E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2B170A0-C39D-4FD4-B486-BEA69292DCE8}" type="datetimeFigureOut">
              <a:rPr lang="zh-CN" altLang="en-US"/>
              <a:pPr>
                <a:defRPr/>
              </a:pPr>
              <a:t>2021/4/15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9D39160-C3A4-4477-A4A1-F1FA85998A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47.jp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zh-CN" altLang="en-US"/>
          </a:p>
        </p:txBody>
      </p:sp>
      <p:pic>
        <p:nvPicPr>
          <p:cNvPr id="13315" name="图片 3" descr="Commune_2010.09.14_0063_FINA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156758" y="747787"/>
            <a:ext cx="82809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长城脚下的公</a:t>
            </a: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社，凯悦臻选品牌旗下</a:t>
            </a: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Commune by the Great Wall </a:t>
            </a: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，</a:t>
            </a:r>
            <a:r>
              <a:rPr lang="en-US" altLang="zh-CN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In the Unbound Collection by Hyatt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95936" y="4509120"/>
            <a:ext cx="4824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anose="020B0604020202020204" pitchFamily="34" charset="-122"/>
              </a:rPr>
              <a:t>长城脚下的公社，由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anose="020B0604020202020204" pitchFamily="34" charset="-122"/>
              </a:rPr>
              <a:t>12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anose="020B0604020202020204" pitchFamily="34" charset="-122"/>
              </a:rPr>
              <a:t>名亚洲杰出建筑师设计建造的私人收藏的当代建筑艺术作品，是中国第一个被威尼斯双年展邀请参展并荣获“建筑艺术推动大奖”的建筑作品。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anose="020B0604020202020204" pitchFamily="34" charset="-122"/>
              </a:rPr>
              <a:t>2005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anose="020B0604020202020204" pitchFamily="34" charset="-122"/>
              </a:rPr>
              <a:t>年被美国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anose="020B0604020202020204" pitchFamily="34" charset="-122"/>
              </a:rPr>
              <a:t>《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anose="020B0604020202020204" pitchFamily="34" charset="-122"/>
              </a:rPr>
              <a:t>商业周刊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anose="020B0604020202020204" pitchFamily="34" charset="-122"/>
              </a:rPr>
              <a:t>》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anose="020B0604020202020204" pitchFamily="34" charset="-122"/>
              </a:rPr>
              <a:t>评为“中国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anose="020B0604020202020204" pitchFamily="34" charset="-122"/>
              </a:rPr>
              <a:t>10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anose="020B0604020202020204" pitchFamily="34" charset="-122"/>
              </a:rPr>
              <a:t>大建筑奇迹”之一。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Commune by the Great Wall is a private collection of contemporary architecture designed by 12 Asian architects. It was exhibited at the 2002 la Biennale di </a:t>
            </a:r>
            <a:r>
              <a:rPr lang="en-US" altLang="zh-CN" sz="120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Venezia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and bestowed a special prize. In 2005, Commune by the Great Wall was hailed by Business Week as a "New Architectural Wonder of China".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560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20538"/>
            <a:ext cx="9144000" cy="71437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"/>
          <p:cNvSpPr txBox="1">
            <a:spLocks/>
          </p:cNvSpPr>
          <p:nvPr/>
        </p:nvSpPr>
        <p:spPr bwMode="auto">
          <a:xfrm>
            <a:off x="269776" y="840200"/>
            <a:ext cx="2818656" cy="41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Meeting set up in Villa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63" y="1363049"/>
            <a:ext cx="4104456" cy="22322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63" y="3933056"/>
            <a:ext cx="4104456" cy="23762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963" y="3933056"/>
            <a:ext cx="4067944" cy="23762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963" y="1363049"/>
            <a:ext cx="4043501" cy="22322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-33690"/>
            <a:ext cx="692859" cy="67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5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250072" y="843826"/>
            <a:ext cx="2016224" cy="64807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Commune Kitchen</a:t>
            </a:r>
            <a:b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508" name="Picture 4" descr="Commune_2011"/>
          <p:cNvPicPr>
            <a:picLocks noChangeAspect="1" noChangeArrowheads="1"/>
          </p:cNvPicPr>
          <p:nvPr/>
        </p:nvPicPr>
        <p:blipFill>
          <a:blip r:embed="rId2" cstate="print"/>
          <a:srcRect t="19980" b="32326"/>
          <a:stretch>
            <a:fillRect/>
          </a:stretch>
        </p:blipFill>
        <p:spPr bwMode="auto">
          <a:xfrm>
            <a:off x="4572000" y="1304750"/>
            <a:ext cx="4248472" cy="2469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0" y="-20538"/>
            <a:ext cx="9144000" cy="71437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 descr="C:\Users\Administrator\Desktop\7254307749530355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96353"/>
            <a:ext cx="4007760" cy="2471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-33690"/>
            <a:ext cx="692859" cy="6766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2" y="4044129"/>
            <a:ext cx="3966952" cy="2553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44128"/>
            <a:ext cx="4248472" cy="2543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012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355621" y="900379"/>
            <a:ext cx="2952328" cy="43204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Private dinner 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 lunch in villa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-20538"/>
            <a:ext cx="9144000" cy="71437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4044247" cy="23137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91452"/>
            <a:ext cx="4104456" cy="22948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71" y="4005064"/>
            <a:ext cx="4019939" cy="24482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218" y="4005064"/>
            <a:ext cx="4054253" cy="24568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-33690"/>
            <a:ext cx="692859" cy="67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8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/>
          </p:cNvSpPr>
          <p:nvPr>
            <p:ph type="title"/>
          </p:nvPr>
        </p:nvSpPr>
        <p:spPr>
          <a:xfrm>
            <a:off x="269776" y="749668"/>
            <a:ext cx="1296144" cy="432048"/>
          </a:xfrm>
        </p:spPr>
        <p:txBody>
          <a:bodyPr/>
          <a:lstStyle/>
          <a:p>
            <a:pPr algn="r"/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Kid`s Club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-20538"/>
            <a:ext cx="9144000" cy="71437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1271687"/>
            <a:ext cx="4104456" cy="25363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1254461"/>
            <a:ext cx="4176464" cy="25363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2" y="4090355"/>
            <a:ext cx="4146038" cy="23749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4139525"/>
            <a:ext cx="4080723" cy="23042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-33690"/>
            <a:ext cx="692859" cy="67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6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3872"/>
            <a:ext cx="9144000" cy="71437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2"/>
          <p:cNvSpPr txBox="1">
            <a:spLocks/>
          </p:cNvSpPr>
          <p:nvPr/>
        </p:nvSpPr>
        <p:spPr bwMode="auto">
          <a:xfrm>
            <a:off x="-108520" y="877469"/>
            <a:ext cx="41044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The Great Wall only opens for hotel guests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23409"/>
            <a:ext cx="3744416" cy="49633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-33690"/>
            <a:ext cx="692859" cy="6766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086" y="1468739"/>
            <a:ext cx="3611861" cy="23203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936" y="4221088"/>
            <a:ext cx="3498984" cy="2335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80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97" y="931540"/>
            <a:ext cx="7293619" cy="573782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-20538"/>
            <a:ext cx="9144000" cy="71437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1403648" y="692697"/>
            <a:ext cx="705436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>
              <a:defRPr sz="4400">
                <a:latin typeface="Calibri" pitchFamily="34" charset="0"/>
              </a:defRPr>
            </a:lvl2pPr>
            <a:lvl3pPr algn="ctr">
              <a:defRPr sz="4400">
                <a:latin typeface="Calibri" pitchFamily="34" charset="0"/>
              </a:defRPr>
            </a:lvl3pPr>
            <a:lvl4pPr algn="ctr">
              <a:defRPr sz="4400">
                <a:latin typeface="Calibri" pitchFamily="34" charset="0"/>
              </a:defRPr>
            </a:lvl4pPr>
            <a:lvl5pPr algn="ctr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algn="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长城脚下的公社行车路线图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Commune drive circuit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-33690"/>
            <a:ext cx="692859" cy="67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4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1475656" y="3140968"/>
            <a:ext cx="4608512" cy="15748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en-US" altLang="zh-C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Thank you!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-20538"/>
            <a:ext cx="9144000" cy="71437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-33690"/>
            <a:ext cx="692859" cy="67665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404664"/>
            <a:ext cx="8604448" cy="6453336"/>
          </a:xfrm>
          <a:prstGeom prst="rect">
            <a:avLst/>
          </a:prstGeom>
        </p:spPr>
      </p:pic>
      <p:sp>
        <p:nvSpPr>
          <p:cNvPr id="5" name="内容占位符 2"/>
          <p:cNvSpPr txBox="1">
            <a:spLocks/>
          </p:cNvSpPr>
          <p:nvPr/>
        </p:nvSpPr>
        <p:spPr bwMode="auto">
          <a:xfrm>
            <a:off x="1403648" y="692696"/>
            <a:ext cx="7054367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>
              <a:defRPr sz="4400">
                <a:latin typeface="Calibri" pitchFamily="34" charset="0"/>
              </a:defRPr>
            </a:lvl2pPr>
            <a:lvl3pPr algn="ctr">
              <a:defRPr sz="4400">
                <a:latin typeface="Calibri" pitchFamily="34" charset="0"/>
              </a:defRPr>
            </a:lvl3pPr>
            <a:lvl4pPr algn="ctr">
              <a:defRPr sz="4400">
                <a:latin typeface="Calibri" pitchFamily="34" charset="0"/>
              </a:defRPr>
            </a:lvl4pPr>
            <a:lvl5pPr algn="ctr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algn="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长城脚下的公社别墅分布地图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Commune Inside Floor Plan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-20538"/>
            <a:ext cx="9144000" cy="71437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Oval 1"/>
          <p:cNvSpPr/>
          <p:nvPr/>
        </p:nvSpPr>
        <p:spPr>
          <a:xfrm rot="18800984">
            <a:off x="1993965" y="2872862"/>
            <a:ext cx="1224136" cy="34635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9895878">
            <a:off x="2998879" y="1401654"/>
            <a:ext cx="4286987" cy="28095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-33690"/>
            <a:ext cx="692859" cy="67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5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1043608" y="836711"/>
            <a:ext cx="7560840" cy="50405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红房子别墅 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Cantilever House                            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计师：安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东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Antonio Ochoa (China)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-20538"/>
            <a:ext cx="9144000" cy="71437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3642"/>
            <a:ext cx="3960440" cy="2305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83642"/>
            <a:ext cx="3960440" cy="2305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-33690"/>
            <a:ext cx="692859" cy="6766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92" y="4049630"/>
            <a:ext cx="3938791" cy="2444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231" y="4049629"/>
            <a:ext cx="3938791" cy="244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1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\\10.11.85.128\公社共享信息\图库\2013新图片\20100914\Commune_2010.09.14_0269_FINAL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3888432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0" y="-20538"/>
            <a:ext cx="9144000" cy="71437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1115616" y="1012360"/>
            <a:ext cx="7392574" cy="43204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竹屋别墅 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Bamboo Wall                                    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计师：隈严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吾</a:t>
            </a:r>
            <a:r>
              <a:rPr lang="en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Kengo Kuma (Japan)</a:t>
            </a:r>
            <a:br>
              <a:rPr lang="en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72" y="1582993"/>
            <a:ext cx="3684376" cy="2206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-33690"/>
            <a:ext cx="692859" cy="6766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68" y="4106835"/>
            <a:ext cx="3816424" cy="2130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72" y="4106834"/>
            <a:ext cx="3684376" cy="2130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454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01_Commune_2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957" y="1474251"/>
            <a:ext cx="3848020" cy="2432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690464" y="225697"/>
            <a:ext cx="698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>
              <a:defRPr sz="4400">
                <a:latin typeface="Calibri" pitchFamily="34" charset="0"/>
              </a:defRPr>
            </a:lvl2pPr>
            <a:lvl3pPr algn="ctr">
              <a:defRPr sz="4400">
                <a:latin typeface="Calibri" pitchFamily="34" charset="0"/>
              </a:defRPr>
            </a:lvl3pPr>
            <a:lvl4pPr algn="ctr">
              <a:defRPr sz="4400">
                <a:latin typeface="Calibri" pitchFamily="34" charset="0"/>
              </a:defRPr>
            </a:lvl4pPr>
            <a:lvl5pPr algn="ctr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endParaRPr lang="en-US" altLang="zh-CN" dirty="0"/>
          </a:p>
        </p:txBody>
      </p:sp>
      <p:sp>
        <p:nvSpPr>
          <p:cNvPr id="7" name="矩形 6"/>
          <p:cNvSpPr/>
          <p:nvPr/>
        </p:nvSpPr>
        <p:spPr>
          <a:xfrm>
            <a:off x="0" y="-20538"/>
            <a:ext cx="9144000" cy="71437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1115616" y="896187"/>
            <a:ext cx="7848872" cy="43204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森林小屋别墅 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Forest House    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计师：谷古诚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 </a:t>
            </a:r>
            <a:r>
              <a:rPr lang="en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Nobuaki Furuya (Japan)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884" y="1527316"/>
            <a:ext cx="3819548" cy="2379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7" y="4221088"/>
            <a:ext cx="3867252" cy="2353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-33690"/>
            <a:ext cx="692859" cy="6766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883882" y="4235835"/>
            <a:ext cx="3819549" cy="2282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839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-20538"/>
            <a:ext cx="9144000" cy="71437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1115616" y="908720"/>
            <a:ext cx="7716348" cy="43204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大通铺别墅 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Shared House                            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设计师：堪尼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卡</a:t>
            </a:r>
            <a:r>
              <a:rPr lang="en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Kanika R’kul (Thailand)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32" y="1504057"/>
            <a:ext cx="3783840" cy="2374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32" y="4213418"/>
            <a:ext cx="3783840" cy="2320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-33690"/>
            <a:ext cx="692859" cy="6766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536" y="4253594"/>
            <a:ext cx="3779912" cy="2239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108" y="1521982"/>
            <a:ext cx="3711332" cy="2356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833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-20538"/>
            <a:ext cx="9144000" cy="71437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1259632" y="980728"/>
            <a:ext cx="7704856" cy="43204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三期别墅 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Phase3 Villa           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设计师：承孝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  </a:t>
            </a:r>
            <a:r>
              <a:rPr lang="en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Seung H-Sang (South Korea)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24" y="1567175"/>
            <a:ext cx="3842544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45108"/>
            <a:ext cx="3816424" cy="2254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-33690"/>
            <a:ext cx="692859" cy="6766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174883"/>
            <a:ext cx="3816424" cy="2283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56" y="4143765"/>
            <a:ext cx="3832712" cy="224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835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Function Room :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 could be divided into two parts by partition wall</a:t>
            </a:r>
          </a:p>
        </p:txBody>
      </p:sp>
      <p:sp>
        <p:nvSpPr>
          <p:cNvPr id="7" name="椭圆 6"/>
          <p:cNvSpPr/>
          <p:nvPr/>
        </p:nvSpPr>
        <p:spPr>
          <a:xfrm flipV="1">
            <a:off x="2267744" y="1628799"/>
            <a:ext cx="792087" cy="93610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-20538"/>
            <a:ext cx="9144000" cy="71437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标题 1"/>
          <p:cNvSpPr txBox="1">
            <a:spLocks/>
          </p:cNvSpPr>
          <p:nvPr/>
        </p:nvSpPr>
        <p:spPr bwMode="auto">
          <a:xfrm>
            <a:off x="700334" y="836712"/>
            <a:ext cx="761608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Commune 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Ballroom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77072"/>
            <a:ext cx="3990573" cy="25301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8" y="1340769"/>
            <a:ext cx="4104454" cy="25202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9"/>
            <a:ext cx="3990573" cy="25202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270" y="4077071"/>
            <a:ext cx="4086202" cy="25301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-33690"/>
            <a:ext cx="692859" cy="67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8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Function Room :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 could be divided into two parts by partition wall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-20538"/>
            <a:ext cx="9144000" cy="71437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标题 1"/>
          <p:cNvSpPr txBox="1">
            <a:spLocks/>
          </p:cNvSpPr>
          <p:nvPr/>
        </p:nvSpPr>
        <p:spPr bwMode="auto">
          <a:xfrm>
            <a:off x="700334" y="836712"/>
            <a:ext cx="761608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Commune 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Ballroom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26366"/>
            <a:ext cx="3960439" cy="249066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96752"/>
            <a:ext cx="4104456" cy="25202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933056"/>
            <a:ext cx="3960438" cy="244827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933056"/>
            <a:ext cx="4104456" cy="24482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-33690"/>
            <a:ext cx="692859" cy="67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1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1970</TotalTime>
  <Words>368</Words>
  <Application>Microsoft Office PowerPoint</Application>
  <PresentationFormat>On-screen Show (4:3)</PresentationFormat>
  <Paragraphs>23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 Unicode MS</vt:lpstr>
      <vt:lpstr>微软雅黑</vt:lpstr>
      <vt:lpstr>宋体</vt:lpstr>
      <vt:lpstr>Arial</vt:lpstr>
      <vt:lpstr>Calibri</vt:lpstr>
      <vt:lpstr>Times New Roman</vt:lpstr>
      <vt:lpstr>Office 主题</vt:lpstr>
      <vt:lpstr>PowerPoint Presentation</vt:lpstr>
      <vt:lpstr>PowerPoint Presentation</vt:lpstr>
      <vt:lpstr>红房子别墅 Cantilever House                              设计师：安东 Antonio Ochoa (China)</vt:lpstr>
      <vt:lpstr>竹屋别墅 Bamboo Wall                                      设计师：隈严吾Kengo Kuma (Japan) </vt:lpstr>
      <vt:lpstr>森林小屋别墅 Forest House                            设计师：谷古诚章 Nobuaki Furuya (Japan)</vt:lpstr>
      <vt:lpstr>大通铺别墅 Shared House                              设计师：堪尼卡Kanika R’kul (Thailand)</vt:lpstr>
      <vt:lpstr>三期别墅 Phase3 Villa                                设计师：承孝相  Seung H-Sang (South Korea)</vt:lpstr>
      <vt:lpstr>Function Room : It could be divided into two parts by partition wall</vt:lpstr>
      <vt:lpstr>Function Room : It could be divided into two parts by partition wall</vt:lpstr>
      <vt:lpstr>PowerPoint Presentation</vt:lpstr>
      <vt:lpstr>Commune Kitchen </vt:lpstr>
      <vt:lpstr>Private dinner or lunch in villa</vt:lpstr>
      <vt:lpstr>Kid`s Club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Cai, Qingbao (PEKUB)</cp:lastModifiedBy>
  <cp:revision>171</cp:revision>
  <dcterms:modified xsi:type="dcterms:W3CDTF">2021-04-15T01:36:41Z</dcterms:modified>
</cp:coreProperties>
</file>