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1" r:id="rId2"/>
    <p:sldId id="301" r:id="rId3"/>
    <p:sldId id="358" r:id="rId4"/>
    <p:sldId id="297" r:id="rId5"/>
    <p:sldId id="308" r:id="rId6"/>
    <p:sldId id="321" r:id="rId7"/>
    <p:sldId id="324" r:id="rId8"/>
    <p:sldId id="325" r:id="rId9"/>
    <p:sldId id="334" r:id="rId10"/>
    <p:sldId id="335" r:id="rId11"/>
    <p:sldId id="336" r:id="rId12"/>
    <p:sldId id="338" r:id="rId13"/>
    <p:sldId id="339" r:id="rId14"/>
    <p:sldId id="340" r:id="rId15"/>
    <p:sldId id="342" r:id="rId16"/>
    <p:sldId id="343" r:id="rId17"/>
    <p:sldId id="361" r:id="rId18"/>
    <p:sldId id="344" r:id="rId19"/>
    <p:sldId id="345" r:id="rId20"/>
    <p:sldId id="346" r:id="rId21"/>
    <p:sldId id="348" r:id="rId22"/>
    <p:sldId id="350" r:id="rId23"/>
    <p:sldId id="352" r:id="rId24"/>
    <p:sldId id="351" r:id="rId25"/>
    <p:sldId id="354" r:id="rId26"/>
    <p:sldId id="356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新宋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6633"/>
    <a:srgbClr val="683656"/>
    <a:srgbClr val="0000CC"/>
    <a:srgbClr val="F8F1D8"/>
    <a:srgbClr val="FFFFCC"/>
    <a:srgbClr val="CCFF33"/>
    <a:srgbClr val="463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98" autoAdjust="0"/>
  </p:normalViewPr>
  <p:slideViewPr>
    <p:cSldViewPr>
      <p:cViewPr>
        <p:scale>
          <a:sx n="100" d="100"/>
          <a:sy n="100" d="100"/>
        </p:scale>
        <p:origin x="-111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42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148058C6-46C9-496B-A1BB-E43AC93BAD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005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D4EED7C-EE01-4AFE-8068-4BDF5348EF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9657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6D26-4108-40A0-B9A3-62C7BBEDCC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132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60F4-6D6F-4861-A764-D50B55E2C3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67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26AE-1104-4176-AFFB-69D4FCECBF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917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7CB3-B615-4D7E-82D0-2F47041691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15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D1CC-5CF5-4866-B86A-E9418900CF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077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3ED5-7135-47C1-B580-CFBA99C61F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119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FD47-7C96-4577-8223-15EFE20BE2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30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652-E916-4A80-8F6B-182455A3BC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108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E137-BD28-4CDF-B6CA-67CE3315A8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85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E003-5A0F-49D2-AFB3-C70D105015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60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668F-844B-4677-9B96-2CDB1CF5B5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464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5B4F-31D8-4BFA-A2ED-1778A547C6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843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ABFD-F002-46FA-9E91-E05E0627DD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979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EE366A1D-426F-4F91-8780-5E8E1999F6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0"/>
            <a:ext cx="9121966" cy="68580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01436" y="4520346"/>
            <a:ext cx="69342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Georgia" pitchFamily="18" charset="0"/>
              </a:rPr>
              <a:t>Welcome to 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Georgia" pitchFamily="18" charset="0"/>
              </a:rPr>
              <a:t>Sheraton Dongguan Hotel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Calibri" pitchFamily="34" charset="0"/>
              </a:rPr>
              <a:t>欢迎来到</a:t>
            </a:r>
            <a:r>
              <a:rPr lang="zh-CN" altLang="en-US" sz="4000" b="1" dirty="0">
                <a:latin typeface="Calibri" pitchFamily="34" charset="0"/>
              </a:rPr>
              <a:t>东莞喜来登大酒店</a:t>
            </a:r>
          </a:p>
          <a:p>
            <a:pPr>
              <a:spcBef>
                <a:spcPct val="50000"/>
              </a:spcBef>
            </a:pPr>
            <a:endParaRPr lang="en-US" altLang="zh-CN" sz="4000" b="1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93079"/>
            <a:ext cx="1491575" cy="131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124917"/>
              </p:ext>
            </p:extLst>
          </p:nvPr>
        </p:nvGraphicFramePr>
        <p:xfrm>
          <a:off x="529936" y="295018"/>
          <a:ext cx="1143000" cy="101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CorelDRAW" r:id="rId4" imgW="765720" imgH="682200" progId="CorelDRAW.Graphic.14">
                  <p:embed/>
                </p:oleObj>
              </mc:Choice>
              <mc:Fallback>
                <p:oleObj name="CorelDRAW" r:id="rId4" imgW="765720" imgH="68220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" y="295018"/>
                        <a:ext cx="1143000" cy="1019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17" y="759945"/>
            <a:ext cx="5367131" cy="37339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914400" y="990600"/>
            <a:ext cx="7086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91440" rIns="45720" bIns="91440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7162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b="1">
              <a:solidFill>
                <a:srgbClr val="683656"/>
              </a:solidFill>
              <a:latin typeface="Georgia" panose="02040502050405020303" pitchFamily="18" charset="0"/>
            </a:endParaRPr>
          </a:p>
        </p:txBody>
      </p:sp>
      <p:grpSp>
        <p:nvGrpSpPr>
          <p:cNvPr id="12293" name="Group 21"/>
          <p:cNvGrpSpPr>
            <a:grpSpLocks/>
          </p:cNvGrpSpPr>
          <p:nvPr/>
        </p:nvGrpSpPr>
        <p:grpSpPr bwMode="auto">
          <a:xfrm>
            <a:off x="702517" y="1447800"/>
            <a:ext cx="7831883" cy="4876800"/>
            <a:chOff x="444" y="912"/>
            <a:chExt cx="4740" cy="3072"/>
          </a:xfrm>
        </p:grpSpPr>
        <p:grpSp>
          <p:nvGrpSpPr>
            <p:cNvPr id="12296" name="Group 17"/>
            <p:cNvGrpSpPr>
              <a:grpSpLocks/>
            </p:cNvGrpSpPr>
            <p:nvPr/>
          </p:nvGrpSpPr>
          <p:grpSpPr bwMode="auto">
            <a:xfrm>
              <a:off x="528" y="912"/>
              <a:ext cx="4656" cy="3072"/>
              <a:chOff x="804" y="779"/>
              <a:chExt cx="4079" cy="2641"/>
            </a:xfrm>
          </p:grpSpPr>
          <p:pic>
            <p:nvPicPr>
              <p:cNvPr id="12298" name="Picture 18" descr="Lobby Pic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" y="783"/>
                <a:ext cx="2005" cy="2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19" descr="Lobby Pic 3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" y="779"/>
                <a:ext cx="2077" cy="2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97" name="Picture 12" descr="2SD2"/>
            <p:cNvPicPr>
              <a:picLocks noChangeAspect="1" noChangeArrowheads="1"/>
            </p:cNvPicPr>
            <p:nvPr/>
          </p:nvPicPr>
          <p:blipFill>
            <a:blip r:embed="rId4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912"/>
              <a:ext cx="2369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3664306" y="502197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Georgia" panose="02040502050405020303" pitchFamily="18" charset="0"/>
              </a:rPr>
              <a:t>Lobby </a:t>
            </a:r>
            <a:r>
              <a:rPr lang="zh-CN" altLang="en-US" sz="2400" b="1" dirty="0">
                <a:latin typeface="Georgia" panose="02040502050405020303" pitchFamily="18" charset="0"/>
              </a:rPr>
              <a:t>大堂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99736"/>
            <a:ext cx="1004455" cy="62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4529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362200" y="7620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宋体" panose="02010600030101010101" pitchFamily="2" charset="-122"/>
              </a:rPr>
              <a:t>      </a:t>
            </a:r>
            <a:endParaRPr lang="zh-CN" altLang="en-US" sz="2400" b="1">
              <a:solidFill>
                <a:schemeClr val="accent1"/>
              </a:solidFill>
              <a:latin typeface="文鼎CS中宋" panose="02010609010101010101" pitchFamily="49" charset="-122"/>
              <a:ea typeface="文鼎CS中宋" panose="02010609010101010101" pitchFamily="49" charset="-122"/>
            </a:endParaRPr>
          </a:p>
        </p:txBody>
      </p:sp>
      <p:pic>
        <p:nvPicPr>
          <p:cNvPr id="13316" name="Picture 17" descr="07 copy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5" y="527772"/>
            <a:ext cx="7948290" cy="58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543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pic>
        <p:nvPicPr>
          <p:cNvPr id="14339" name="Picture 3" descr="随心连动@喜来登Link@shera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88482"/>
            <a:ext cx="73914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29000" y="381000"/>
            <a:ext cx="26677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400" b="1" dirty="0" err="1">
                <a:latin typeface="Georgia" panose="02040502050405020303" pitchFamily="18" charset="0"/>
              </a:rPr>
              <a:t>Link@Sheraton</a:t>
            </a:r>
            <a:endParaRPr lang="en-US" altLang="zh-CN" sz="2400" b="1" dirty="0">
              <a:latin typeface="Georgia" panose="02040502050405020303" pitchFamily="18" charset="0"/>
            </a:endParaRPr>
          </a:p>
          <a:p>
            <a:pPr algn="ctr"/>
            <a:r>
              <a:rPr lang="zh-CN" altLang="en-US" sz="2400" b="1" dirty="0">
                <a:latin typeface="Georgia" panose="02040502050405020303" pitchFamily="18" charset="0"/>
              </a:rPr>
              <a:t>随心连动</a:t>
            </a:r>
            <a:r>
              <a:rPr lang="en-US" altLang="zh-CN" sz="2400" b="1" dirty="0">
                <a:latin typeface="Georgia" panose="02040502050405020303" pitchFamily="18" charset="0"/>
              </a:rPr>
              <a:t>@</a:t>
            </a:r>
            <a:r>
              <a:rPr lang="zh-CN" altLang="en-US" sz="2400" b="1" dirty="0">
                <a:latin typeface="Georgia" panose="02040502050405020303" pitchFamily="18" charset="0"/>
              </a:rPr>
              <a:t>喜来登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58920"/>
            <a:ext cx="1219200" cy="75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8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295400" y="1219200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r>
              <a:rPr lang="zh-CN" altLang="en-US">
                <a:solidFill>
                  <a:srgbClr val="683656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905000" y="42672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3249304" y="433388"/>
            <a:ext cx="2821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Georgia" panose="02040502050405020303" pitchFamily="18" charset="0"/>
              </a:rPr>
              <a:t>Guest Room </a:t>
            </a:r>
            <a:r>
              <a:rPr lang="zh-CN" altLang="en-US" sz="2400" b="1" dirty="0">
                <a:latin typeface="Georgia" panose="02040502050405020303" pitchFamily="18" charset="0"/>
              </a:rPr>
              <a:t>客房</a:t>
            </a:r>
          </a:p>
        </p:txBody>
      </p:sp>
      <p:grpSp>
        <p:nvGrpSpPr>
          <p:cNvPr id="15366" name="Group 18"/>
          <p:cNvGrpSpPr>
            <a:grpSpLocks/>
          </p:cNvGrpSpPr>
          <p:nvPr/>
        </p:nvGrpSpPr>
        <p:grpSpPr bwMode="auto">
          <a:xfrm>
            <a:off x="644525" y="1371600"/>
            <a:ext cx="7907338" cy="4941888"/>
            <a:chOff x="406" y="864"/>
            <a:chExt cx="4981" cy="3113"/>
          </a:xfrm>
        </p:grpSpPr>
        <p:pic>
          <p:nvPicPr>
            <p:cNvPr id="15368" name="Picture 13" descr="Bathroom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64"/>
              <a:ext cx="2505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2" descr="Deluxe Room"/>
            <p:cNvPicPr>
              <a:picLocks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864"/>
              <a:ext cx="239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4" descr="Deluxe Suite Pic 1"/>
            <p:cNvPicPr>
              <a:picLocks noChangeArrowheads="1"/>
            </p:cNvPicPr>
            <p:nvPr/>
          </p:nvPicPr>
          <p:blipFill>
            <a:blip r:embed="rId4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537"/>
              <a:ext cx="239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6" descr="executive suit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537"/>
              <a:ext cx="250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101" y="6299994"/>
            <a:ext cx="103157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9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graphicFrame>
        <p:nvGraphicFramePr>
          <p:cNvPr id="10285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506356"/>
              </p:ext>
            </p:extLst>
          </p:nvPr>
        </p:nvGraphicFramePr>
        <p:xfrm>
          <a:off x="495300" y="1752600"/>
          <a:ext cx="8153400" cy="3140077"/>
        </p:xfrm>
        <a:graphic>
          <a:graphicData uri="http://schemas.openxmlformats.org/drawingml/2006/table">
            <a:tbl>
              <a:tblPr/>
              <a:tblGrid>
                <a:gridCol w="5943600"/>
                <a:gridCol w="1143000"/>
                <a:gridCol w="1066800"/>
              </a:tblGrid>
              <a:tr h="51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Room Category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Twin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(2mx1.2m)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King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(2mx2m)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Superior Room 42-45sq.m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高级客房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(Total 146 room)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36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110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Deluxe Room 42-45sq.m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豪华客房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(Total 262 room)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70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192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SPG Executive Room 42-45sq.m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行政商务房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(Total 60 room)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55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Deluxe Suite 90sq.m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豪华套房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(Total 25 room)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22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Executive  Suite 130sq.m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行政套房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(Total 8 room)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Presidential Suite 420sq.m 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总统套房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(Total 1 room)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Total 500 rooms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111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宋体" pitchFamily="2" charset="-122"/>
                          <a:cs typeface="Arial" charset="0"/>
                        </a:rPr>
                        <a:t>389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5" name="Text Box 47"/>
          <p:cNvSpPr txBox="1">
            <a:spLocks noChangeArrowheads="1"/>
          </p:cNvSpPr>
          <p:nvPr/>
        </p:nvSpPr>
        <p:spPr bwMode="auto">
          <a:xfrm>
            <a:off x="3352800" y="532853"/>
            <a:ext cx="3438525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Georgia" panose="02040502050405020303" pitchFamily="18" charset="0"/>
                <a:ea typeface="宋体" panose="02010600030101010101" pitchFamily="2" charset="-122"/>
              </a:rPr>
              <a:t>Room Type </a:t>
            </a:r>
            <a:r>
              <a:rPr lang="zh-CN" altLang="en-US" sz="2000" b="1" dirty="0">
                <a:latin typeface="Georgia" panose="02040502050405020303" pitchFamily="18" charset="0"/>
                <a:ea typeface="宋体" panose="02010600030101010101" pitchFamily="2" charset="-122"/>
              </a:rPr>
              <a:t>房型</a:t>
            </a:r>
            <a:endParaRPr lang="zh-CN" altLang="en-US" sz="2000" b="1" dirty="0">
              <a:latin typeface="Georgia" panose="02040502050405020303" pitchFamily="18" charset="0"/>
              <a:ea typeface="文鼎CS中宋" panose="02010609010101010101" pitchFamily="49" charset="-122"/>
            </a:endParaRPr>
          </a:p>
        </p:txBody>
      </p:sp>
      <p:sp>
        <p:nvSpPr>
          <p:cNvPr id="16426" name="Rectangle 48"/>
          <p:cNvSpPr>
            <a:spLocks noChangeArrowheads="1"/>
          </p:cNvSpPr>
          <p:nvPr/>
        </p:nvSpPr>
        <p:spPr bwMode="auto">
          <a:xfrm>
            <a:off x="495300" y="5178948"/>
            <a:ext cx="3162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r>
              <a:rPr lang="en-US" altLang="zh-CN" sz="1100" dirty="0">
                <a:latin typeface="Georgia" panose="02040502050405020303" pitchFamily="18" charset="0"/>
              </a:rPr>
              <a:t>Remarks</a:t>
            </a:r>
            <a:r>
              <a:rPr lang="zh-CN" altLang="en-US" sz="1100" dirty="0">
                <a:latin typeface="Georgia" panose="02040502050405020303" pitchFamily="18" charset="0"/>
              </a:rPr>
              <a:t>：</a:t>
            </a:r>
          </a:p>
          <a:p>
            <a:r>
              <a:rPr lang="en-US" altLang="zh-CN" sz="1100" dirty="0">
                <a:latin typeface="Georgia" panose="02040502050405020303" pitchFamily="18" charset="0"/>
              </a:rPr>
              <a:t>· SPG Executive room on 22</a:t>
            </a:r>
            <a:r>
              <a:rPr lang="en-US" altLang="zh-CN" sz="1100" baseline="30000" dirty="0">
                <a:latin typeface="Georgia" panose="02040502050405020303" pitchFamily="18" charset="0"/>
              </a:rPr>
              <a:t>nd</a:t>
            </a:r>
            <a:r>
              <a:rPr lang="en-US" altLang="zh-CN" sz="1100" dirty="0">
                <a:latin typeface="Georgia" panose="02040502050405020303" pitchFamily="18" charset="0"/>
              </a:rPr>
              <a:t> -26</a:t>
            </a:r>
            <a:r>
              <a:rPr lang="en-US" altLang="zh-CN" sz="1100" baseline="30000" dirty="0">
                <a:latin typeface="Georgia" panose="02040502050405020303" pitchFamily="18" charset="0"/>
              </a:rPr>
              <a:t>th</a:t>
            </a:r>
            <a:r>
              <a:rPr lang="en-US" altLang="zh-CN" sz="1100" dirty="0">
                <a:latin typeface="Georgia" panose="02040502050405020303" pitchFamily="18" charset="0"/>
              </a:rPr>
              <a:t> Floor</a:t>
            </a:r>
          </a:p>
          <a:p>
            <a:r>
              <a:rPr lang="en-US" altLang="zh-CN" sz="1100" dirty="0">
                <a:latin typeface="Georgia" panose="02040502050405020303" pitchFamily="18" charset="0"/>
              </a:rPr>
              <a:t>· Smoking floor 8, 13, 15, 16, 22, 28 floor</a:t>
            </a:r>
          </a:p>
          <a:p>
            <a:r>
              <a:rPr lang="en-US" altLang="zh-CN" sz="1100" dirty="0">
                <a:latin typeface="Georgia" panose="02040502050405020303" pitchFamily="18" charset="0"/>
              </a:rPr>
              <a:t>· Handicapped room: 1012, 1020, 1112, 1120</a:t>
            </a:r>
            <a:r>
              <a:rPr lang="en-US" altLang="zh-CN" sz="1100" b="1" dirty="0">
                <a:latin typeface="Georgia" panose="02040502050405020303" pitchFamily="18" charset="0"/>
              </a:rPr>
              <a:t> </a:t>
            </a:r>
            <a:endParaRPr lang="zh-CN" altLang="en-US" sz="11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5562600" y="1447800"/>
            <a:ext cx="358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683656"/>
              </a:solidFill>
              <a:latin typeface="Georgia" panose="02040502050405020303" pitchFamily="18" charset="0"/>
            </a:endParaRPr>
          </a:p>
        </p:txBody>
      </p: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1314467" y="317639"/>
            <a:ext cx="6038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000" b="1" dirty="0" smtClean="0">
                <a:latin typeface="Georgia" panose="02040502050405020303" pitchFamily="18" charset="0"/>
              </a:rPr>
              <a:t>   F&amp;B </a:t>
            </a:r>
            <a:r>
              <a:rPr lang="en-US" altLang="zh-CN" sz="2000" b="1" dirty="0">
                <a:latin typeface="Georgia" panose="02040502050405020303" pitchFamily="18" charset="0"/>
              </a:rPr>
              <a:t>Venues 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Botanica Brasserie-All Day Dining </a:t>
            </a:r>
            <a:r>
              <a:rPr lang="zh-CN" altLang="en-US" sz="2000" b="1" dirty="0">
                <a:latin typeface="Georgia" panose="02040502050405020303" pitchFamily="18" charset="0"/>
              </a:rPr>
              <a:t>御园西餐</a:t>
            </a:r>
            <a:r>
              <a:rPr lang="zh-CN" altLang="en-US" sz="2000" b="1" dirty="0"/>
              <a:t>厅</a:t>
            </a:r>
          </a:p>
        </p:txBody>
      </p:sp>
      <p:grpSp>
        <p:nvGrpSpPr>
          <p:cNvPr id="17413" name="Group 24"/>
          <p:cNvGrpSpPr>
            <a:grpSpLocks/>
          </p:cNvGrpSpPr>
          <p:nvPr/>
        </p:nvGrpSpPr>
        <p:grpSpPr bwMode="auto">
          <a:xfrm>
            <a:off x="609600" y="1256505"/>
            <a:ext cx="7727950" cy="5305426"/>
            <a:chOff x="384" y="786"/>
            <a:chExt cx="4868" cy="3342"/>
          </a:xfrm>
        </p:grpSpPr>
        <p:pic>
          <p:nvPicPr>
            <p:cNvPr id="17417" name="Picture 20" descr="Botanic Pic 2"/>
            <p:cNvPicPr>
              <a:picLocks noChangeAspect="1" noChangeArrowheads="1"/>
            </p:cNvPicPr>
            <p:nvPr/>
          </p:nvPicPr>
          <p:blipFill>
            <a:blip r:embed="rId2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" y="2496"/>
              <a:ext cx="235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9" descr="Botanica Pic 1"/>
            <p:cNvPicPr>
              <a:picLocks noChangeAspect="1" noChangeArrowheads="1"/>
            </p:cNvPicPr>
            <p:nvPr/>
          </p:nvPicPr>
          <p:blipFill>
            <a:blip r:embed="rId3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" y="786"/>
              <a:ext cx="235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8" descr="Botanica Pic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96"/>
              <a:ext cx="240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23" descr="御园餐厅"/>
            <p:cNvPicPr>
              <a:picLocks noChangeAspect="1" noChangeArrowheads="1"/>
            </p:cNvPicPr>
            <p:nvPr/>
          </p:nvPicPr>
          <p:blipFill>
            <a:blip r:embed="rId5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86"/>
              <a:ext cx="240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25" descr="御园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6339"/>
            <a:ext cx="914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55809"/>
            <a:ext cx="1066800" cy="65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9429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2258459" y="228600"/>
            <a:ext cx="46778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F&amp;B Venues</a:t>
            </a:r>
          </a:p>
          <a:p>
            <a:pPr algn="ctr"/>
            <a:r>
              <a:rPr lang="en-US" altLang="en-US" sz="2000" b="1" dirty="0">
                <a:latin typeface="Georgia" panose="02040502050405020303" pitchFamily="18" charset="0"/>
              </a:rPr>
              <a:t>Luigi Italian Restaurant</a:t>
            </a:r>
            <a:r>
              <a:rPr lang="en-US" altLang="zh-CN" sz="2000" b="1" dirty="0">
                <a:latin typeface="Georgia" panose="02040502050405020303" pitchFamily="18" charset="0"/>
              </a:rPr>
              <a:t> </a:t>
            </a:r>
            <a:r>
              <a:rPr lang="zh-CN" altLang="en-US" sz="2000" b="1" dirty="0">
                <a:latin typeface="Georgia" panose="02040502050405020303" pitchFamily="18" charset="0"/>
              </a:rPr>
              <a:t>意大利餐</a:t>
            </a:r>
            <a:r>
              <a:rPr lang="zh-CN" altLang="en-US" b="1" dirty="0"/>
              <a:t>厅</a:t>
            </a:r>
          </a:p>
        </p:txBody>
      </p:sp>
      <p:grpSp>
        <p:nvGrpSpPr>
          <p:cNvPr id="18436" name="Group 22"/>
          <p:cNvGrpSpPr>
            <a:grpSpLocks/>
          </p:cNvGrpSpPr>
          <p:nvPr/>
        </p:nvGrpSpPr>
        <p:grpSpPr bwMode="auto">
          <a:xfrm>
            <a:off x="609600" y="1066800"/>
            <a:ext cx="7543800" cy="5627688"/>
            <a:chOff x="480" y="672"/>
            <a:chExt cx="4752" cy="3545"/>
          </a:xfrm>
        </p:grpSpPr>
        <p:pic>
          <p:nvPicPr>
            <p:cNvPr id="18439" name="Picture 15" descr="意大利餐厅2"/>
            <p:cNvPicPr>
              <a:picLocks noChangeAspect="1" noChangeArrowheads="1"/>
            </p:cNvPicPr>
            <p:nvPr/>
          </p:nvPicPr>
          <p:blipFill>
            <a:blip r:embed="rId2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72"/>
              <a:ext cx="230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7" descr="luigi restaurant 2"/>
            <p:cNvPicPr>
              <a:picLocks noChangeAspect="1" noChangeArrowheads="1"/>
            </p:cNvPicPr>
            <p:nvPr/>
          </p:nvPicPr>
          <p:blipFill>
            <a:blip r:embed="rId3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235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0" descr="she83rf"/>
            <p:cNvPicPr>
              <a:picLocks noChangeAspect="1" noChangeArrowheads="1"/>
            </p:cNvPicPr>
            <p:nvPr/>
          </p:nvPicPr>
          <p:blipFill>
            <a:blip r:embed="rId4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48"/>
              <a:ext cx="2352" cy="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21" descr="she127r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48"/>
              <a:ext cx="230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Picture 24" descr="LUIGI-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4937"/>
            <a:ext cx="5810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305550"/>
            <a:ext cx="10810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2072515" y="228600"/>
            <a:ext cx="5049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F&amp;B Venues</a:t>
            </a:r>
          </a:p>
          <a:p>
            <a:pPr algn="ctr"/>
            <a:r>
              <a:rPr lang="en-US" sz="2000" b="1" dirty="0" err="1"/>
              <a:t>Sekisai</a:t>
            </a:r>
            <a:r>
              <a:rPr lang="en-US" sz="2000" b="1" dirty="0"/>
              <a:t> Japanese </a:t>
            </a:r>
            <a:r>
              <a:rPr lang="en-US" sz="2000" b="1" dirty="0" smtClean="0"/>
              <a:t>Restaurant </a:t>
            </a:r>
            <a:r>
              <a:rPr lang="zh-CN" altLang="en-US" sz="2000" b="1" dirty="0" smtClean="0">
                <a:latin typeface="Georgia" panose="02040502050405020303" pitchFamily="18" charset="0"/>
              </a:rPr>
              <a:t>石彩日餐</a:t>
            </a:r>
            <a:r>
              <a:rPr lang="zh-CN" altLang="en-US" b="1" dirty="0" smtClean="0"/>
              <a:t>厅</a:t>
            </a:r>
            <a:endParaRPr lang="zh-CN" altLang="en-US" b="1" dirty="0"/>
          </a:p>
        </p:txBody>
      </p:sp>
      <p:grpSp>
        <p:nvGrpSpPr>
          <p:cNvPr id="18436" name="Group 22"/>
          <p:cNvGrpSpPr>
            <a:grpSpLocks/>
          </p:cNvGrpSpPr>
          <p:nvPr/>
        </p:nvGrpSpPr>
        <p:grpSpPr bwMode="auto">
          <a:xfrm>
            <a:off x="609600" y="1066800"/>
            <a:ext cx="7543800" cy="5627688"/>
            <a:chOff x="480" y="672"/>
            <a:chExt cx="4752" cy="3545"/>
          </a:xfrm>
        </p:grpSpPr>
        <p:pic>
          <p:nvPicPr>
            <p:cNvPr id="18439" name="Picture 15" descr="意大利餐厅2"/>
            <p:cNvPicPr>
              <a:picLocks noChangeAspect="1" noChangeArrowheads="1"/>
            </p:cNvPicPr>
            <p:nvPr/>
          </p:nvPicPr>
          <p:blipFill>
            <a:blip r:embed="rId2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72"/>
              <a:ext cx="230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7" descr="luigi restaurant 2"/>
            <p:cNvPicPr>
              <a:picLocks noChangeAspect="1" noChangeArrowheads="1"/>
            </p:cNvPicPr>
            <p:nvPr/>
          </p:nvPicPr>
          <p:blipFill>
            <a:blip r:embed="rId3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235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0" descr="she83rf"/>
            <p:cNvPicPr>
              <a:picLocks noChangeAspect="1" noChangeArrowheads="1"/>
            </p:cNvPicPr>
            <p:nvPr/>
          </p:nvPicPr>
          <p:blipFill>
            <a:blip r:embed="rId4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48"/>
              <a:ext cx="2352" cy="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21" descr="she127r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48"/>
              <a:ext cx="230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19800"/>
            <a:ext cx="10810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052944"/>
            <a:ext cx="3733800" cy="26808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18" y="1052944"/>
            <a:ext cx="3657601" cy="26808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50258"/>
            <a:ext cx="3733800" cy="28362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96" y="3851564"/>
            <a:ext cx="3727805" cy="2837880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6305550"/>
            <a:ext cx="10810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19459" name="Text Box 126"/>
          <p:cNvSpPr txBox="1">
            <a:spLocks noChangeArrowheads="1"/>
          </p:cNvSpPr>
          <p:nvPr/>
        </p:nvSpPr>
        <p:spPr bwMode="auto">
          <a:xfrm>
            <a:off x="2438400" y="30480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F&amp;B Venues 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Renzo Lounge </a:t>
            </a:r>
            <a:r>
              <a:rPr lang="zh-CN" altLang="en-US" sz="2000" b="1" dirty="0">
                <a:latin typeface="Georgia" panose="02040502050405020303" pitchFamily="18" charset="0"/>
              </a:rPr>
              <a:t>大堂吧</a:t>
            </a:r>
          </a:p>
        </p:txBody>
      </p:sp>
      <p:pic>
        <p:nvPicPr>
          <p:cNvPr id="34021" name="Picture 229" descr="Renzo Pic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84" y="4652070"/>
            <a:ext cx="3406775" cy="221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74" y="1112838"/>
            <a:ext cx="5295221" cy="3530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68" y="4652070"/>
            <a:ext cx="3353234" cy="2227148"/>
          </a:xfrm>
          <a:prstGeom prst="rect">
            <a:avLst/>
          </a:prstGeom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59" y="6044601"/>
            <a:ext cx="13112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7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2844800" y="201613"/>
            <a:ext cx="314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 eaLnBrk="1" hangingPunct="1"/>
            <a:r>
              <a:rPr lang="en-NZ" altLang="zh-CN" sz="2000" b="1" dirty="0">
                <a:latin typeface="Georgia" panose="02040502050405020303" pitchFamily="18" charset="0"/>
              </a:rPr>
              <a:t>Sheraton Club </a:t>
            </a:r>
            <a:r>
              <a:rPr lang="zh-CN" altLang="en-US" sz="2000" b="1" dirty="0">
                <a:latin typeface="Georgia" panose="02040502050405020303" pitchFamily="18" charset="0"/>
              </a:rPr>
              <a:t>行政酒廊</a:t>
            </a:r>
          </a:p>
        </p:txBody>
      </p:sp>
      <p:pic>
        <p:nvPicPr>
          <p:cNvPr id="7181" name="Picture 13" descr="Executive Lounge Pic 4"/>
          <p:cNvPicPr>
            <a:picLocks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0" y="385445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4" descr="行政酒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6576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Executive Lounge Pic 1"/>
          <p:cNvPicPr>
            <a:picLocks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64" y="385445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5" y="6234112"/>
            <a:ext cx="119381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9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30825"/>
            <a:ext cx="92964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52800" y="609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52800" y="3810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/>
            <a:endParaRPr lang="zh-CN" altLang="en-US" sz="2400">
              <a:solidFill>
                <a:srgbClr val="683656"/>
              </a:solidFill>
              <a:latin typeface="Georgia" pitchFamily="18" charset="0"/>
            </a:endParaRPr>
          </a:p>
          <a:p>
            <a:pPr algn="ctr"/>
            <a:endParaRPr lang="en-US" altLang="zh-CN" sz="2400">
              <a:solidFill>
                <a:srgbClr val="683656"/>
              </a:solidFill>
              <a:latin typeface="Georgia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47800" y="1361625"/>
            <a:ext cx="7696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91440" rIns="45720" bIns="91440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r>
              <a:rPr lang="en-US" altLang="zh-CN" sz="1600">
                <a:solidFill>
                  <a:srgbClr val="683656"/>
                </a:solidFill>
              </a:rPr>
              <a:t/>
            </a:r>
            <a:br>
              <a:rPr lang="en-US" altLang="zh-CN" sz="1600">
                <a:solidFill>
                  <a:srgbClr val="683656"/>
                </a:solidFill>
              </a:rPr>
            </a:br>
            <a:endParaRPr lang="zh-CN" altLang="en-US" sz="1600">
              <a:solidFill>
                <a:srgbClr val="683656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934200" y="266250"/>
            <a:ext cx="2438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Georgia" pitchFamily="18" charset="0"/>
              </a:rPr>
              <a:t>Location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Georgia" pitchFamily="18" charset="0"/>
              </a:rPr>
              <a:t>地理位置</a:t>
            </a:r>
            <a:endParaRPr lang="zh-CN" altLang="en-US" sz="2000" dirty="0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6768091" y="1219595"/>
            <a:ext cx="2438400" cy="385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 b="1" dirty="0">
                <a:latin typeface="Georgia" pitchFamily="18" charset="0"/>
              </a:rPr>
              <a:t>International Airport to Sheraton Dongguan Hotel </a:t>
            </a:r>
          </a:p>
          <a:p>
            <a:pPr>
              <a:spcBef>
                <a:spcPct val="50000"/>
              </a:spcBef>
            </a:pPr>
            <a:r>
              <a:rPr lang="zh-CN" altLang="en-US" sz="1200" b="1" dirty="0">
                <a:latin typeface="Calibri" pitchFamily="34" charset="0"/>
              </a:rPr>
              <a:t>国际机场到</a:t>
            </a:r>
            <a:r>
              <a:rPr lang="zh-CN" altLang="en-US" sz="1200" b="1" dirty="0" smtClean="0">
                <a:latin typeface="Calibri" pitchFamily="34" charset="0"/>
              </a:rPr>
              <a:t>东莞喜来登大酒店</a:t>
            </a:r>
            <a:endParaRPr lang="en-US" altLang="zh-CN" sz="1200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1200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200" dirty="0" smtClean="0">
                <a:latin typeface="+mj-lt"/>
              </a:rPr>
              <a:t> </a:t>
            </a:r>
            <a:r>
              <a:rPr lang="en-US" altLang="zh-CN" sz="1200" dirty="0" err="1" smtClean="0">
                <a:latin typeface="+mj-lt"/>
              </a:rPr>
              <a:t>ShenZhen</a:t>
            </a:r>
            <a:r>
              <a:rPr lang="en-US" altLang="zh-CN" sz="1200" dirty="0" smtClean="0">
                <a:latin typeface="+mj-lt"/>
              </a:rPr>
              <a:t> </a:t>
            </a:r>
            <a:r>
              <a:rPr lang="en-US" altLang="zh-CN" sz="1200" dirty="0" err="1">
                <a:latin typeface="+mj-lt"/>
              </a:rPr>
              <a:t>BaoAn</a:t>
            </a:r>
            <a:r>
              <a:rPr lang="en-US" altLang="zh-CN" sz="1200" dirty="0">
                <a:latin typeface="+mj-lt"/>
              </a:rPr>
              <a:t> International Airport - </a:t>
            </a:r>
            <a:r>
              <a:rPr lang="en-US" altLang="zh-CN" sz="1200" dirty="0" err="1">
                <a:latin typeface="+mj-lt"/>
              </a:rPr>
              <a:t>approx</a:t>
            </a:r>
            <a:r>
              <a:rPr lang="en-US" altLang="zh-CN" sz="1200" dirty="0">
                <a:latin typeface="+mj-lt"/>
              </a:rPr>
              <a:t> 45mins drive</a:t>
            </a:r>
            <a:endParaRPr lang="en-US" altLang="zh-CN" sz="12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zh-CN" altLang="en-US" sz="1100" dirty="0" smtClean="0">
                <a:latin typeface="Calibri" pitchFamily="34" charset="0"/>
              </a:rPr>
              <a:t>深圳</a:t>
            </a:r>
            <a:r>
              <a:rPr lang="zh-CN" altLang="en-US" sz="1100" dirty="0">
                <a:latin typeface="Calibri" pitchFamily="34" charset="0"/>
              </a:rPr>
              <a:t>宝安</a:t>
            </a:r>
            <a:r>
              <a:rPr lang="zh-CN" altLang="en-US" sz="1100" dirty="0"/>
              <a:t>国际</a:t>
            </a:r>
            <a:r>
              <a:rPr lang="zh-CN" altLang="en-US" sz="1100" dirty="0" smtClean="0"/>
              <a:t>机场大约</a:t>
            </a:r>
            <a:r>
              <a:rPr lang="en-US" altLang="zh-CN" sz="1100" dirty="0"/>
              <a:t>45</a:t>
            </a:r>
            <a:r>
              <a:rPr lang="zh-CN" altLang="en-US" sz="1100" dirty="0"/>
              <a:t>分钟</a:t>
            </a:r>
            <a:r>
              <a:rPr lang="zh-CN" altLang="en-US" sz="1100" dirty="0" smtClean="0"/>
              <a:t>车程</a:t>
            </a:r>
            <a:endParaRPr lang="en-US" altLang="zh-CN" sz="1100" dirty="0" smtClean="0"/>
          </a:p>
          <a:p>
            <a:pPr>
              <a:spcBef>
                <a:spcPct val="50000"/>
              </a:spcBef>
            </a:pPr>
            <a:endParaRPr lang="en-US" altLang="zh-CN" sz="11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200" dirty="0" smtClean="0">
                <a:latin typeface="+mj-lt"/>
              </a:rPr>
              <a:t> Guangzhou </a:t>
            </a:r>
            <a:r>
              <a:rPr lang="en-US" altLang="zh-CN" sz="1200" dirty="0" err="1">
                <a:latin typeface="+mj-lt"/>
              </a:rPr>
              <a:t>BaiYun</a:t>
            </a:r>
            <a:r>
              <a:rPr lang="en-US" altLang="zh-CN" sz="1200" dirty="0">
                <a:latin typeface="+mj-lt"/>
              </a:rPr>
              <a:t> International Airport - </a:t>
            </a:r>
            <a:r>
              <a:rPr lang="en-US" altLang="zh-CN" sz="1200" dirty="0" err="1">
                <a:latin typeface="+mj-lt"/>
              </a:rPr>
              <a:t>approx</a:t>
            </a:r>
            <a:r>
              <a:rPr lang="en-US" altLang="zh-CN" sz="1200" dirty="0">
                <a:latin typeface="+mj-lt"/>
              </a:rPr>
              <a:t> 1hour </a:t>
            </a:r>
            <a:r>
              <a:rPr lang="en-US" altLang="zh-CN" sz="1200" dirty="0" smtClean="0">
                <a:latin typeface="+mj-lt"/>
              </a:rPr>
              <a:t>drive</a:t>
            </a:r>
          </a:p>
          <a:p>
            <a:pPr>
              <a:spcBef>
                <a:spcPct val="50000"/>
              </a:spcBef>
            </a:pPr>
            <a:r>
              <a:rPr lang="zh-CN" altLang="en-US" sz="1100" dirty="0" smtClean="0">
                <a:latin typeface="Calibri" pitchFamily="34" charset="0"/>
              </a:rPr>
              <a:t>广州</a:t>
            </a:r>
            <a:r>
              <a:rPr lang="zh-CN" altLang="en-US" sz="1100" dirty="0">
                <a:latin typeface="Calibri" pitchFamily="34" charset="0"/>
              </a:rPr>
              <a:t>白云</a:t>
            </a:r>
            <a:r>
              <a:rPr lang="zh-CN" altLang="en-US" sz="1100" dirty="0"/>
              <a:t>国际</a:t>
            </a:r>
            <a:r>
              <a:rPr lang="zh-CN" altLang="en-US" sz="1100" dirty="0" smtClean="0"/>
              <a:t>机场大约</a:t>
            </a:r>
            <a:r>
              <a:rPr lang="en-US" altLang="zh-CN" sz="1100" dirty="0"/>
              <a:t>1 </a:t>
            </a:r>
            <a:r>
              <a:rPr lang="zh-CN" altLang="en-US" sz="1100" dirty="0"/>
              <a:t>小时</a:t>
            </a:r>
            <a:r>
              <a:rPr lang="zh-CN" altLang="en-US" sz="1100" dirty="0" smtClean="0"/>
              <a:t>车程</a:t>
            </a:r>
            <a:endParaRPr lang="en-US" altLang="zh-CN" sz="1100" dirty="0" smtClean="0"/>
          </a:p>
          <a:p>
            <a:pPr>
              <a:spcBef>
                <a:spcPct val="50000"/>
              </a:spcBef>
            </a:pPr>
            <a:endParaRPr lang="zh-CN" altLang="en-US" sz="11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200" dirty="0" smtClean="0"/>
              <a:t> Hong </a:t>
            </a:r>
            <a:r>
              <a:rPr lang="en-US" altLang="zh-CN" sz="1200" dirty="0"/>
              <a:t>Kong International Airport </a:t>
            </a:r>
            <a:r>
              <a:rPr lang="en-US" altLang="zh-CN" sz="1200" dirty="0" smtClean="0"/>
              <a:t>     - </a:t>
            </a:r>
            <a:r>
              <a:rPr lang="en-US" altLang="zh-CN" sz="1200" dirty="0" err="1"/>
              <a:t>approx</a:t>
            </a:r>
            <a:r>
              <a:rPr lang="en-US" altLang="zh-CN" sz="1200" dirty="0"/>
              <a:t> 3hour </a:t>
            </a:r>
            <a:r>
              <a:rPr lang="en-US" altLang="zh-CN" sz="1200" dirty="0" smtClean="0"/>
              <a:t>drive </a:t>
            </a:r>
          </a:p>
          <a:p>
            <a:pPr>
              <a:spcBef>
                <a:spcPct val="50000"/>
              </a:spcBef>
            </a:pPr>
            <a:r>
              <a:rPr lang="en-US" altLang="zh-CN" sz="1100" dirty="0"/>
              <a:t> </a:t>
            </a:r>
            <a:r>
              <a:rPr lang="zh-CN" altLang="en-US" sz="1100" dirty="0" smtClean="0"/>
              <a:t>香港</a:t>
            </a:r>
            <a:r>
              <a:rPr lang="zh-CN" altLang="en-US" sz="1100" dirty="0"/>
              <a:t>国际</a:t>
            </a:r>
            <a:r>
              <a:rPr lang="zh-CN" altLang="en-US" sz="1100" dirty="0" smtClean="0"/>
              <a:t>机场大约</a:t>
            </a:r>
            <a:r>
              <a:rPr lang="en-US" altLang="zh-CN" sz="1100" dirty="0"/>
              <a:t>3 </a:t>
            </a:r>
            <a:r>
              <a:rPr lang="zh-CN" altLang="en-US" sz="1100" dirty="0"/>
              <a:t>小时车程</a:t>
            </a:r>
            <a:endParaRPr lang="en-US" altLang="zh-CN" sz="1100" dirty="0"/>
          </a:p>
        </p:txBody>
      </p:sp>
      <p:pic>
        <p:nvPicPr>
          <p:cNvPr id="3081" name="Picture 19" descr="世界地图（中文版）UPDATE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-139088"/>
            <a:ext cx="6683375" cy="69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6779867" y="2242434"/>
            <a:ext cx="2287933" cy="6858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宋体" pitchFamily="49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770686" y="4364002"/>
            <a:ext cx="2297115" cy="6858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宋体" pitchFamily="49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798038" y="2977869"/>
            <a:ext cx="2378506" cy="7707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宋体" pitchFamily="49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798038" y="2977869"/>
            <a:ext cx="2345962" cy="7707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宋体" pitchFamily="49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779868" y="3212874"/>
            <a:ext cx="2287933" cy="8338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宋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3352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endParaRPr lang="zh-CN" altLang="en-US" sz="160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1600" b="1">
              <a:solidFill>
                <a:srgbClr val="683656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endParaRPr lang="en-US" altLang="zh-CN" sz="1400">
              <a:solidFill>
                <a:srgbClr val="683656"/>
              </a:solidFill>
              <a:ea typeface="宋体" panose="02010600030101010101" pitchFamily="2" charset="-122"/>
            </a:endParaRPr>
          </a:p>
          <a:p>
            <a:endParaRPr lang="en-US" altLang="zh-CN" sz="1400">
              <a:solidFill>
                <a:srgbClr val="683656"/>
              </a:solidFill>
              <a:ea typeface="宋体" panose="02010600030101010101" pitchFamily="2" charset="-122"/>
            </a:endParaRP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2971800" y="228600"/>
            <a:ext cx="335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Sheraton Fitness </a:t>
            </a:r>
          </a:p>
          <a:p>
            <a:pPr algn="ctr"/>
            <a:r>
              <a:rPr lang="zh-CN" altLang="en-US" sz="2000" b="1" dirty="0">
                <a:latin typeface="Georgia" panose="02040502050405020303" pitchFamily="18" charset="0"/>
              </a:rPr>
              <a:t>健身中心</a:t>
            </a:r>
          </a:p>
          <a:p>
            <a:pPr algn="ctr"/>
            <a:endParaRPr lang="zh-CN" altLang="en-US" sz="2000" b="1" dirty="0">
              <a:latin typeface="Georgia" panose="02040502050405020303" pitchFamily="18" charset="0"/>
            </a:endParaRPr>
          </a:p>
        </p:txBody>
      </p:sp>
      <p:pic>
        <p:nvPicPr>
          <p:cNvPr id="21509" name="Picture 15" descr="swimming poo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90650"/>
            <a:ext cx="3556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6" descr="DSC_0001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5" y="1390650"/>
            <a:ext cx="375800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 descr="DSC_0025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5" y="3884569"/>
            <a:ext cx="3758005" cy="249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61" y="6257925"/>
            <a:ext cx="11588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372600" y="1659733"/>
            <a:ext cx="23860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en-US" sz="2400" b="1" dirty="0">
                <a:latin typeface="Georgia" panose="02040502050405020303" pitchFamily="18" charset="0"/>
              </a:rPr>
              <a:t>Events </a:t>
            </a:r>
            <a:r>
              <a:rPr lang="en-US" altLang="zh-CN" sz="2400" b="1" dirty="0">
                <a:latin typeface="Georgia" panose="02040502050405020303" pitchFamily="18" charset="0"/>
              </a:rPr>
              <a:t>Team</a:t>
            </a:r>
          </a:p>
          <a:p>
            <a:pPr algn="ctr"/>
            <a:r>
              <a:rPr lang="zh-CN" altLang="en-US" sz="2400" b="1" dirty="0">
                <a:latin typeface="Georgia" panose="02040502050405020303" pitchFamily="18" charset="0"/>
              </a:rPr>
              <a:t>宴会团队</a:t>
            </a:r>
          </a:p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  <p:graphicFrame>
        <p:nvGraphicFramePr>
          <p:cNvPr id="19622" name="Group 166"/>
          <p:cNvGraphicFramePr>
            <a:graphicFrameLocks noGrp="1"/>
          </p:cNvGraphicFramePr>
          <p:nvPr>
            <p:ph/>
          </p:nvPr>
        </p:nvGraphicFramePr>
        <p:xfrm>
          <a:off x="228600" y="1828800"/>
          <a:ext cx="8763000" cy="4865689"/>
        </p:xfrm>
        <a:graphic>
          <a:graphicData uri="http://schemas.openxmlformats.org/drawingml/2006/table">
            <a:tbl>
              <a:tblPr/>
              <a:tblGrid>
                <a:gridCol w="1776413"/>
                <a:gridCol w="1003300"/>
                <a:gridCol w="1012825"/>
                <a:gridCol w="1004887"/>
                <a:gridCol w="849313"/>
                <a:gridCol w="1003300"/>
                <a:gridCol w="730250"/>
                <a:gridCol w="685800"/>
                <a:gridCol w="696912"/>
              </a:tblGrid>
              <a:tr h="7763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Meeting  Room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Dimension (Sqm)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Length/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Width (m)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Ceiling (m)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Banquet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Classroom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Theater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Board-room</a:t>
                      </a:r>
                      <a:b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</a:b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U-Shape</a:t>
                      </a:r>
                      <a:b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</a:b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Sheraton Grand Ballroom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1309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52x 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Sheraton Ballroom (1)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25 x 17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4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Sheraton Ballroom (2)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25 x 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Sheraton Ballroom (3)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25 x 17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Sheraton Ballroom (5)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26 x 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Meeting Room (1)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10 x 8.4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Meeting Room (2)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67.2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8.4 x 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Meeting Room (3)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67.2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8.4 x 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Meeting Room (5)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67.2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8.4 x 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Meeting Room (6)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86.4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9.6 x 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3.9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Meeting Room (7)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19.65 x 8.45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Pool Side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00" name="TextBox 1"/>
          <p:cNvSpPr txBox="1">
            <a:spLocks noChangeArrowheads="1"/>
          </p:cNvSpPr>
          <p:nvPr/>
        </p:nvSpPr>
        <p:spPr bwMode="auto">
          <a:xfrm>
            <a:off x="510887" y="1047245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r>
              <a:rPr lang="en-US" altLang="zh-CN" dirty="0"/>
              <a:t>M</a:t>
            </a:r>
            <a:r>
              <a:rPr lang="en-US" altLang="en-US" dirty="0"/>
              <a:t>ultifunction hall with largest ballroom with 1309sqm &amp; 49sqm LED display</a:t>
            </a:r>
          </a:p>
          <a:p>
            <a:r>
              <a:rPr lang="en-US" altLang="zh-CN" dirty="0"/>
              <a:t>1309</a:t>
            </a:r>
            <a:r>
              <a:rPr lang="zh-CN" altLang="en-US" dirty="0"/>
              <a:t>平方米多功能宴会厅及</a:t>
            </a:r>
            <a:r>
              <a:rPr lang="en-US" altLang="zh-CN" dirty="0"/>
              <a:t>49</a:t>
            </a:r>
            <a:r>
              <a:rPr lang="zh-CN" altLang="en-US" dirty="0"/>
              <a:t>平方米</a:t>
            </a:r>
            <a:r>
              <a:rPr lang="en-US" altLang="zh-CN" dirty="0"/>
              <a:t>LED</a:t>
            </a:r>
            <a:r>
              <a:rPr lang="zh-CN" altLang="en-US" dirty="0"/>
              <a:t>显示屏</a:t>
            </a:r>
            <a:r>
              <a:rPr lang="en-US" altLang="en-US" dirty="0"/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1349812" y="271638"/>
            <a:ext cx="62469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2013 Fully Renovated</a:t>
            </a:r>
          </a:p>
          <a:p>
            <a:pPr algn="ctr">
              <a:defRPr/>
            </a:pPr>
            <a:r>
              <a:rPr lang="en-US" altLang="zh-CN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2013</a:t>
            </a:r>
            <a:r>
              <a:rPr lang="zh-CN" alt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年全新装修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9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2512219" y="1295400"/>
            <a:ext cx="23860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en-US" sz="2400" b="1" dirty="0">
                <a:latin typeface="Georgia" panose="02040502050405020303" pitchFamily="18" charset="0"/>
              </a:rPr>
              <a:t>Events </a:t>
            </a:r>
            <a:r>
              <a:rPr lang="en-US" altLang="zh-CN" sz="2400" b="1" dirty="0">
                <a:latin typeface="Georgia" panose="02040502050405020303" pitchFamily="18" charset="0"/>
              </a:rPr>
              <a:t>Team</a:t>
            </a:r>
          </a:p>
          <a:p>
            <a:pPr algn="ctr"/>
            <a:r>
              <a:rPr lang="zh-CN" altLang="en-US" sz="2400" b="1" dirty="0">
                <a:latin typeface="Georgia" panose="02040502050405020303" pitchFamily="18" charset="0"/>
              </a:rPr>
              <a:t>宴会团队</a:t>
            </a:r>
          </a:p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  <p:pic>
        <p:nvPicPr>
          <p:cNvPr id="24581" name="Picture 148" descr="四楼平面图（NEW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5545"/>
            <a:ext cx="7429500" cy="64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4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52800" y="609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459038" y="533400"/>
            <a:ext cx="401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683656"/>
                </a:solidFill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232569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en-US" sz="2000" b="1" dirty="0">
                <a:latin typeface="Georgia" panose="02040502050405020303" pitchFamily="18" charset="0"/>
              </a:rPr>
              <a:t>Events </a:t>
            </a:r>
            <a:endParaRPr lang="en-US" altLang="zh-CN" sz="2000" b="1" dirty="0">
              <a:latin typeface="Georgia" panose="02040502050405020303" pitchFamily="18" charset="0"/>
            </a:endParaRPr>
          </a:p>
          <a:p>
            <a:pPr algn="ctr"/>
            <a:r>
              <a:rPr lang="en-US" altLang="en-US" sz="2000" b="1" dirty="0">
                <a:latin typeface="Georgia" panose="02040502050405020303" pitchFamily="18" charset="0"/>
              </a:rPr>
              <a:t>Meeting room</a:t>
            </a:r>
            <a:r>
              <a:rPr lang="en-US" altLang="zh-CN" sz="2000" b="1" dirty="0">
                <a:latin typeface="Georgia" panose="02040502050405020303" pitchFamily="18" charset="0"/>
              </a:rPr>
              <a:t>  </a:t>
            </a:r>
            <a:r>
              <a:rPr lang="zh-CN" altLang="en-US" sz="2000" b="1" dirty="0">
                <a:latin typeface="Georgia" panose="02040502050405020303" pitchFamily="18" charset="0"/>
              </a:rPr>
              <a:t>会议室</a:t>
            </a:r>
          </a:p>
        </p:txBody>
      </p:sp>
      <p:pic>
        <p:nvPicPr>
          <p:cNvPr id="26630" name="Picture 8" descr="meeting roo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0" y="1981200"/>
            <a:ext cx="4239810" cy="319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Meeting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30" y="4080656"/>
            <a:ext cx="3514329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175"/>
            <a:ext cx="11223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31" y="1435305"/>
            <a:ext cx="3514329" cy="23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e Regular" pitchFamily="34" charset="0"/>
              <a:sym typeface="Arial" pitchFamily="34" charset="0"/>
            </a:endParaRPr>
          </a:p>
        </p:txBody>
      </p:sp>
      <p:pic>
        <p:nvPicPr>
          <p:cNvPr id="25604" name="Picture 7" descr="DSC_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5" y="3925491"/>
            <a:ext cx="40386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DSC_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3888581"/>
            <a:ext cx="40386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Ballroom Pic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Ballroom Pic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4" y="1371600"/>
            <a:ext cx="365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6227763"/>
            <a:ext cx="1119187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8000" y="228600"/>
            <a:ext cx="297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Georgia" panose="02040502050405020303" pitchFamily="18" charset="0"/>
              </a:rPr>
              <a:t>Past Events</a:t>
            </a:r>
          </a:p>
          <a:p>
            <a:pPr algn="ctr"/>
            <a:r>
              <a:rPr lang="zh-CN" altLang="en-US" sz="2400" b="1" dirty="0">
                <a:latin typeface="Georgia" panose="02040502050405020303" pitchFamily="18" charset="0"/>
              </a:rPr>
              <a:t>往期宴会</a:t>
            </a:r>
          </a:p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e Regular" pitchFamily="34" charset="0"/>
              <a:sym typeface="Arial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58664"/>
            <a:ext cx="2895600" cy="1923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81861"/>
            <a:ext cx="2899367" cy="19256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3" y="1058664"/>
            <a:ext cx="3835680" cy="57750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05058"/>
            <a:ext cx="2899365" cy="1925698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0" y="228600"/>
            <a:ext cx="297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Georgia" panose="02040502050405020303" pitchFamily="18" charset="0"/>
              </a:rPr>
              <a:t>Past Events</a:t>
            </a:r>
          </a:p>
          <a:p>
            <a:pPr algn="ctr"/>
            <a:r>
              <a:rPr lang="zh-CN" altLang="en-US" sz="2400" b="1" dirty="0">
                <a:latin typeface="Georgia" panose="02040502050405020303" pitchFamily="18" charset="0"/>
              </a:rPr>
              <a:t>往期宴会</a:t>
            </a:r>
          </a:p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5715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601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Georgia" panose="02040502050405020303" pitchFamily="18" charset="0"/>
              </a:rPr>
              <a:t>Sheraton Weddings &amp; Theme Nights</a:t>
            </a:r>
            <a:endParaRPr lang="zh-CN" altLang="en-US" sz="2400" b="1" dirty="0">
              <a:latin typeface="Georgia" panose="02040502050405020303" pitchFamily="18" charset="0"/>
            </a:endParaRPr>
          </a:p>
          <a:p>
            <a:pPr algn="ctr"/>
            <a:r>
              <a:rPr lang="zh-CN" altLang="en-US" sz="2400" b="1" dirty="0">
                <a:latin typeface="Georgia" panose="02040502050405020303" pitchFamily="18" charset="0"/>
              </a:rPr>
              <a:t>喜来登婚宴</a:t>
            </a:r>
            <a:r>
              <a:rPr lang="en-US" altLang="zh-CN" sz="2400" b="1" dirty="0">
                <a:latin typeface="Georgia" panose="02040502050405020303" pitchFamily="18" charset="0"/>
              </a:rPr>
              <a:t>&amp;</a:t>
            </a:r>
            <a:r>
              <a:rPr lang="zh-CN" altLang="en-US" sz="2400" b="1" dirty="0">
                <a:latin typeface="Georgia" panose="02040502050405020303" pitchFamily="18" charset="0"/>
              </a:rPr>
              <a:t>主题晚宴</a:t>
            </a:r>
            <a:endParaRPr lang="en-US" altLang="zh-CN" sz="2400" b="1" dirty="0">
              <a:latin typeface="Georgia" panose="02040502050405020303" pitchFamily="18" charset="0"/>
            </a:endParaRPr>
          </a:p>
        </p:txBody>
      </p:sp>
      <p:pic>
        <p:nvPicPr>
          <p:cNvPr id="34820" name="Picture 5" descr="sh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5" descr="sh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6975"/>
            <a:ext cx="4191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8957"/>
            <a:ext cx="4191000" cy="25199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938201"/>
            <a:ext cx="4191000" cy="27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7141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4000" y="2514600"/>
            <a:ext cx="609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 dirty="0">
                <a:latin typeface="Georgia" pitchFamily="18" charset="0"/>
              </a:rPr>
              <a:t>Thank you</a:t>
            </a:r>
            <a:endParaRPr lang="zh-CN" altLang="en-US" sz="4000" b="1" dirty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Georgia" pitchFamily="18" charset="0"/>
              </a:rPr>
              <a:t>谢谢</a:t>
            </a:r>
            <a:endParaRPr lang="en-US" altLang="zh-CN" sz="4000" b="1" dirty="0"/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2158821" y="5095586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r>
              <a:rPr lang="zh-CN" altLang="en-US" sz="1200" b="1" dirty="0"/>
              <a:t>东莞喜来登大酒店 </a:t>
            </a:r>
          </a:p>
          <a:p>
            <a:r>
              <a:rPr lang="en-US" altLang="en-US" sz="1200" b="1" dirty="0"/>
              <a:t>SHERATON DONGGUAN HOTEL</a:t>
            </a:r>
          </a:p>
          <a:p>
            <a:r>
              <a:rPr lang="zh-CN" altLang="en-US" sz="1200" dirty="0"/>
              <a:t>中国广东省，东莞市厚街镇</a:t>
            </a:r>
            <a:r>
              <a:rPr lang="en-US" altLang="en-US" sz="1200" dirty="0"/>
              <a:t>S256</a:t>
            </a:r>
            <a:r>
              <a:rPr lang="zh-CN" altLang="en-US" sz="1200" dirty="0"/>
              <a:t>省道莞太路段，邮政编码 </a:t>
            </a:r>
            <a:r>
              <a:rPr lang="en-US" altLang="zh-CN" sz="1200" dirty="0"/>
              <a:t>523962 </a:t>
            </a:r>
          </a:p>
          <a:p>
            <a:r>
              <a:rPr lang="en-US" altLang="en-US" sz="1200" dirty="0"/>
              <a:t>S256 Provincial Highway, </a:t>
            </a:r>
            <a:r>
              <a:rPr lang="en-US" altLang="en-US" sz="1200" dirty="0" err="1"/>
              <a:t>Houjie</a:t>
            </a:r>
            <a:r>
              <a:rPr lang="en-US" altLang="en-US" sz="1200" dirty="0"/>
              <a:t> Town, Dongguan City, Guangdong Province, </a:t>
            </a:r>
            <a:r>
              <a:rPr lang="en-US" altLang="en-US" sz="1200" dirty="0" err="1"/>
              <a:t>P.R.China</a:t>
            </a:r>
            <a:r>
              <a:rPr lang="en-US" altLang="en-US" sz="1200" dirty="0"/>
              <a:t> 523962</a:t>
            </a:r>
          </a:p>
          <a:p>
            <a:endParaRPr lang="en-US" altLang="en-US" sz="1200" dirty="0"/>
          </a:p>
          <a:p>
            <a:r>
              <a:rPr lang="de-DE" altLang="en-US" sz="1200" dirty="0"/>
              <a:t>t —+ 86 769 8598 8888 ext.88861 f —+ 86 769 8599 6616 </a:t>
            </a:r>
          </a:p>
          <a:p>
            <a:r>
              <a:rPr lang="de-DE" altLang="en-US" sz="1200" dirty="0"/>
              <a:t>e – dongguan.sheraton@sheraton.com  www.sheraton.com</a:t>
            </a:r>
            <a:r>
              <a:rPr lang="en-US" altLang="zh-CN" sz="1200" dirty="0"/>
              <a:t>/</a:t>
            </a:r>
            <a:r>
              <a:rPr lang="de-DE" altLang="en-US" sz="1200" dirty="0"/>
              <a:t>dongguan</a:t>
            </a:r>
            <a:endParaRPr lang="en-US" altLang="en-US" sz="1200" dirty="0"/>
          </a:p>
        </p:txBody>
      </p:sp>
      <p:pic>
        <p:nvPicPr>
          <p:cNvPr id="419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83175"/>
            <a:ext cx="175455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352800" y="609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352800" y="3810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endParaRPr lang="zh-CN" altLang="en-US" sz="2400">
              <a:solidFill>
                <a:srgbClr val="683656"/>
              </a:solidFill>
              <a:latin typeface="Georgia" panose="02040502050405020303" pitchFamily="18" charset="0"/>
            </a:endParaRPr>
          </a:p>
          <a:p>
            <a:pPr algn="ctr"/>
            <a:endParaRPr lang="en-US" altLang="zh-CN" sz="2400">
              <a:solidFill>
                <a:srgbClr val="683656"/>
              </a:solidFill>
              <a:latin typeface="Georgia" panose="02040502050405020303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28800" y="450116"/>
            <a:ext cx="525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Georgia" panose="02040502050405020303" pitchFamily="18" charset="0"/>
              </a:rPr>
              <a:t>Convenient Transportation</a:t>
            </a:r>
          </a:p>
          <a:p>
            <a:pPr algn="ctr"/>
            <a:endParaRPr lang="zh-CN" altLang="en-US" sz="2400" dirty="0">
              <a:latin typeface="Georgia" panose="02040502050405020303" pitchFamily="18" charset="0"/>
            </a:endParaRPr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762000" y="1371600"/>
            <a:ext cx="76962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91440" rIns="45720" bIns="91440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r>
              <a:rPr lang="en-US" altLang="zh-CN" sz="1600" dirty="0"/>
              <a:t>Sheraton Dongguan Hotel is located in the center of </a:t>
            </a:r>
            <a:r>
              <a:rPr lang="en-US" altLang="zh-CN" sz="1600" dirty="0" err="1"/>
              <a:t>Houjie</a:t>
            </a:r>
            <a:r>
              <a:rPr lang="en-US" altLang="zh-CN" sz="1600" dirty="0"/>
              <a:t> town, very close to S256, with easy access to Guangzhou, Shenzhen, Hong Kong &amp; Macau.     </a:t>
            </a:r>
          </a:p>
          <a:p>
            <a:endParaRPr lang="en-US" altLang="zh-CN" sz="1600" dirty="0"/>
          </a:p>
          <a:p>
            <a:pPr>
              <a:buFontTx/>
              <a:buChar char="•"/>
            </a:pPr>
            <a:r>
              <a:rPr lang="en-US" altLang="zh-CN" sz="1600" dirty="0"/>
              <a:t>10 minutes on foot to </a:t>
            </a:r>
            <a:r>
              <a:rPr lang="en-US" altLang="zh-CN" sz="1600" dirty="0" smtClean="0"/>
              <a:t>Wanda Plaza, Ming </a:t>
            </a:r>
            <a:r>
              <a:rPr lang="en-US" altLang="zh-CN" sz="1600" dirty="0"/>
              <a:t>Fung Plaza, Rainbow Shopping Mall, </a:t>
            </a:r>
            <a:r>
              <a:rPr lang="en-US" altLang="zh-CN" sz="1600" dirty="0" smtClean="0"/>
              <a:t>  </a:t>
            </a:r>
          </a:p>
          <a:p>
            <a:r>
              <a:rPr lang="en-US" altLang="zh-CN" sz="1600" dirty="0" smtClean="0"/>
              <a:t>  </a:t>
            </a:r>
            <a:r>
              <a:rPr lang="en-US" altLang="zh-CN" sz="1600" dirty="0" err="1" smtClean="0"/>
              <a:t>Houjie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Station, </a:t>
            </a:r>
            <a:r>
              <a:rPr lang="en-US" altLang="zh-CN" sz="1600" dirty="0" smtClean="0"/>
              <a:t>Tesco </a:t>
            </a:r>
            <a:r>
              <a:rPr lang="en-US" altLang="zh-CN" sz="1600" dirty="0"/>
              <a:t>Super Market;</a:t>
            </a:r>
          </a:p>
          <a:p>
            <a:pPr>
              <a:buFontTx/>
              <a:buChar char="•"/>
            </a:pPr>
            <a:r>
              <a:rPr lang="en-US" altLang="zh-CN" sz="1600" dirty="0"/>
              <a:t>2 minutes on foot to </a:t>
            </a:r>
            <a:r>
              <a:rPr lang="en-US" altLang="zh-CN" sz="1600" dirty="0" err="1"/>
              <a:t>Kangle</a:t>
            </a:r>
            <a:r>
              <a:rPr lang="en-US" altLang="zh-CN" sz="1600" dirty="0"/>
              <a:t> Road Commercial Street, China Resource Vanguard, </a:t>
            </a:r>
            <a:r>
              <a:rPr lang="en-US" altLang="zh-CN" sz="1600" dirty="0" err="1"/>
              <a:t>Houjie</a:t>
            </a:r>
            <a:r>
              <a:rPr lang="en-US" altLang="zh-CN" sz="1600" dirty="0"/>
              <a:t> Government, </a:t>
            </a:r>
            <a:r>
              <a:rPr lang="en-US" altLang="zh-CN" sz="1600" dirty="0" err="1"/>
              <a:t>Houjie</a:t>
            </a:r>
            <a:r>
              <a:rPr lang="en-US" altLang="zh-CN" sz="1600" dirty="0"/>
              <a:t> Hospital;</a:t>
            </a:r>
          </a:p>
          <a:p>
            <a:pPr>
              <a:buFontTx/>
              <a:buChar char="•"/>
            </a:pPr>
            <a:r>
              <a:rPr lang="en-US" altLang="zh-CN" sz="1600" dirty="0"/>
              <a:t>5 minutes on foot to </a:t>
            </a:r>
            <a:r>
              <a:rPr lang="en-US" altLang="zh-CN" sz="1600" dirty="0" err="1"/>
              <a:t>Houjie</a:t>
            </a:r>
            <a:r>
              <a:rPr lang="en-US" altLang="zh-CN" sz="1600" dirty="0"/>
              <a:t> Square;</a:t>
            </a:r>
          </a:p>
          <a:p>
            <a:pPr>
              <a:buFontTx/>
              <a:buChar char="•"/>
            </a:pPr>
            <a:r>
              <a:rPr lang="en-US" altLang="zh-CN" sz="1600" dirty="0"/>
              <a:t>About 30 minutes by taxi to Dongguan Bus Station about 15 kilometers;</a:t>
            </a:r>
          </a:p>
          <a:p>
            <a:pPr>
              <a:buFontTx/>
              <a:buChar char="•"/>
            </a:pPr>
            <a:r>
              <a:rPr lang="en-US" altLang="zh-CN" sz="1600" dirty="0"/>
              <a:t>About 4 kilometers to Guangdong Modern International Exhibition Center, takes     about 8 minutes by taxi;</a:t>
            </a:r>
          </a:p>
          <a:p>
            <a:pPr>
              <a:buFontTx/>
              <a:buChar char="•"/>
            </a:pPr>
            <a:r>
              <a:rPr lang="en-US" altLang="zh-CN" sz="1600" dirty="0"/>
              <a:t>About 15 kilometers to Dongguan International Convention and Exhibition Center, takes about 30 minutes by taxi;</a:t>
            </a:r>
          </a:p>
          <a:p>
            <a:pPr>
              <a:buFontTx/>
              <a:buChar char="•"/>
            </a:pPr>
            <a:r>
              <a:rPr lang="en-US" altLang="zh-CN" sz="1600" dirty="0"/>
              <a:t>About 60 kilometers to </a:t>
            </a:r>
            <a:r>
              <a:rPr lang="en-US" altLang="zh-CN" sz="1600" dirty="0" err="1"/>
              <a:t>Changping</a:t>
            </a:r>
            <a:r>
              <a:rPr lang="en-US" altLang="zh-CN" sz="1600" dirty="0"/>
              <a:t> Railway Station, takes about 60 minutes by taxi;</a:t>
            </a:r>
          </a:p>
          <a:p>
            <a:pPr>
              <a:buFontTx/>
              <a:buChar char="•"/>
            </a:pPr>
            <a:r>
              <a:rPr lang="en-US" altLang="zh-CN" sz="1600" dirty="0"/>
              <a:t>About 8 kilometers to Dongguan </a:t>
            </a:r>
            <a:r>
              <a:rPr lang="en-US" altLang="zh-CN" sz="1600" dirty="0" err="1"/>
              <a:t>Nancheng</a:t>
            </a:r>
            <a:r>
              <a:rPr lang="en-US" altLang="zh-CN" sz="1600" dirty="0"/>
              <a:t> Bus Station, takes about 10 minutes by   taxi;</a:t>
            </a:r>
          </a:p>
          <a:p>
            <a:pPr>
              <a:buFontTx/>
              <a:buChar char="•"/>
            </a:pPr>
            <a:r>
              <a:rPr lang="en-US" altLang="zh-CN" sz="1600" dirty="0"/>
              <a:t>About 78 kilometers to Guangzhou </a:t>
            </a:r>
            <a:r>
              <a:rPr lang="en-US" altLang="zh-CN" sz="1600" dirty="0" err="1"/>
              <a:t>Baiyun</a:t>
            </a:r>
            <a:r>
              <a:rPr lang="en-US" altLang="zh-CN" sz="1600" dirty="0"/>
              <a:t> airport, takes about 60 minutes by taxi;</a:t>
            </a:r>
          </a:p>
          <a:p>
            <a:pPr>
              <a:buFontTx/>
              <a:buChar char="•"/>
            </a:pPr>
            <a:r>
              <a:rPr lang="en-US" altLang="zh-CN" sz="1600" dirty="0"/>
              <a:t>About 48 kilometers to Shenzhen </a:t>
            </a:r>
            <a:r>
              <a:rPr lang="en-US" altLang="zh-CN" sz="1600" dirty="0" err="1"/>
              <a:t>Baoan</a:t>
            </a:r>
            <a:r>
              <a:rPr lang="en-US" altLang="zh-CN" sz="1600" dirty="0"/>
              <a:t> airport, takes about 30 minutes by taxi;</a:t>
            </a:r>
          </a:p>
          <a:p>
            <a:pPr>
              <a:buFontTx/>
              <a:buChar char="•"/>
            </a:pPr>
            <a:r>
              <a:rPr lang="en-US" altLang="zh-CN" sz="1600" dirty="0"/>
              <a:t>About 2 hours by shuttle bus to Hong Kong downtown,.</a:t>
            </a:r>
          </a:p>
          <a:p>
            <a:r>
              <a:rPr lang="en-US" altLang="zh-CN" sz="1600" dirty="0"/>
              <a:t/>
            </a:r>
            <a:br>
              <a:rPr lang="en-US" altLang="zh-CN" sz="1600" dirty="0"/>
            </a:b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757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0" y="685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/>
            <a:r>
              <a:rPr lang="zh-CN" altLang="en-US" sz="2400" b="1"/>
              <a:t>便利的交通</a:t>
            </a:r>
            <a:endParaRPr lang="en-US" altLang="zh-CN" sz="2400" b="1"/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838200" y="1524000"/>
            <a:ext cx="8001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r>
              <a:rPr lang="zh-CN" altLang="en-US" dirty="0"/>
              <a:t>酒店位于东莞市繁华的厚街镇中心地带，紧靠</a:t>
            </a:r>
            <a:r>
              <a:rPr lang="en-US" altLang="zh-CN" dirty="0"/>
              <a:t>S256</a:t>
            </a:r>
            <a:r>
              <a:rPr lang="zh-CN" altLang="en-US" dirty="0"/>
              <a:t>道，周边配套设施完善，位置优越，来往广州、深圳、港澳交通十分便利。</a:t>
            </a:r>
          </a:p>
          <a:p>
            <a:r>
              <a:rPr lang="zh-CN" altLang="en-US" dirty="0"/>
              <a:t> </a:t>
            </a:r>
            <a:br>
              <a:rPr lang="zh-CN" altLang="en-US" dirty="0"/>
            </a:br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 smtClean="0"/>
              <a:t>至万达广场、明丰</a:t>
            </a:r>
            <a:r>
              <a:rPr lang="zh-CN" altLang="en-US" dirty="0"/>
              <a:t>购物商场、天虹购物商场、厚街车站、</a:t>
            </a:r>
            <a:r>
              <a:rPr lang="en-US" altLang="zh-CN" dirty="0"/>
              <a:t>Tesco</a:t>
            </a:r>
            <a:r>
              <a:rPr lang="zh-CN" altLang="en-US" dirty="0"/>
              <a:t>购物超市</a:t>
            </a:r>
            <a:r>
              <a:rPr lang="zh-CN" altLang="en-US" dirty="0" smtClean="0"/>
              <a:t>步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行</a:t>
            </a:r>
            <a:r>
              <a:rPr lang="en-US" altLang="zh-CN" dirty="0" smtClean="0"/>
              <a:t>10</a:t>
            </a:r>
            <a:r>
              <a:rPr lang="zh-CN" altLang="en-US" dirty="0"/>
              <a:t>分钟</a:t>
            </a:r>
            <a:r>
              <a:rPr lang="en-US" altLang="zh-CN" dirty="0"/>
              <a:t>;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康乐南路购物街、华润万家购物超市、厚街镇政府、厚街医院步行</a:t>
            </a:r>
            <a:r>
              <a:rPr lang="en-US" altLang="zh-CN" dirty="0"/>
              <a:t>2</a:t>
            </a:r>
            <a:r>
              <a:rPr lang="zh-CN" altLang="en-US" dirty="0"/>
              <a:t>分钟；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厚街广场步行</a:t>
            </a:r>
            <a:r>
              <a:rPr lang="en-US" altLang="zh-CN" dirty="0"/>
              <a:t>5</a:t>
            </a:r>
            <a:r>
              <a:rPr lang="zh-CN" altLang="en-US" dirty="0"/>
              <a:t>分钟； 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距东莞汽车总站约</a:t>
            </a:r>
            <a:r>
              <a:rPr lang="en-US" altLang="zh-CN" dirty="0"/>
              <a:t>15</a:t>
            </a:r>
            <a:r>
              <a:rPr lang="zh-CN" altLang="en-US" dirty="0"/>
              <a:t>公里，乘坐出租车约</a:t>
            </a:r>
            <a:r>
              <a:rPr lang="en-US" altLang="zh-CN" dirty="0"/>
              <a:t>30</a:t>
            </a:r>
            <a:r>
              <a:rPr lang="zh-CN" altLang="en-US" dirty="0"/>
              <a:t>分钟；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广东现代国际展览中心约</a:t>
            </a:r>
            <a:r>
              <a:rPr lang="en-US" altLang="zh-CN" dirty="0"/>
              <a:t>4</a:t>
            </a:r>
            <a:r>
              <a:rPr lang="zh-CN" altLang="en-US" dirty="0"/>
              <a:t>公里，乘坐出租车约</a:t>
            </a:r>
            <a:r>
              <a:rPr lang="en-US" altLang="zh-CN" dirty="0"/>
              <a:t>8</a:t>
            </a:r>
            <a:r>
              <a:rPr lang="zh-CN" altLang="en-US" dirty="0"/>
              <a:t>分钟；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东莞国际会展中心约</a:t>
            </a:r>
            <a:r>
              <a:rPr lang="en-US" altLang="zh-CN" dirty="0"/>
              <a:t>15</a:t>
            </a:r>
            <a:r>
              <a:rPr lang="zh-CN" altLang="en-US" dirty="0"/>
              <a:t>公里，乘坐出租车约</a:t>
            </a:r>
            <a:r>
              <a:rPr lang="en-US" altLang="zh-CN" dirty="0"/>
              <a:t>30</a:t>
            </a:r>
            <a:r>
              <a:rPr lang="zh-CN" altLang="en-US" dirty="0"/>
              <a:t>分钟；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东莞常平火车站约</a:t>
            </a:r>
            <a:r>
              <a:rPr lang="en-US" altLang="zh-CN" dirty="0"/>
              <a:t>60</a:t>
            </a:r>
            <a:r>
              <a:rPr lang="zh-CN" altLang="en-US" dirty="0"/>
              <a:t>公里，乘坐出租车约</a:t>
            </a:r>
            <a:r>
              <a:rPr lang="en-US" altLang="zh-CN" dirty="0"/>
              <a:t>60</a:t>
            </a:r>
            <a:r>
              <a:rPr lang="zh-CN" altLang="en-US" dirty="0"/>
              <a:t>分钟；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东莞南城汽车站约</a:t>
            </a:r>
            <a:r>
              <a:rPr lang="en-US" altLang="zh-CN" dirty="0"/>
              <a:t>8</a:t>
            </a:r>
            <a:r>
              <a:rPr lang="zh-CN" altLang="en-US" dirty="0"/>
              <a:t>公里，乘坐出租车约</a:t>
            </a:r>
            <a:r>
              <a:rPr lang="en-US" altLang="zh-CN" dirty="0"/>
              <a:t>10</a:t>
            </a:r>
            <a:r>
              <a:rPr lang="zh-CN" altLang="en-US" dirty="0"/>
              <a:t>分钟；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距离广州白云机场约</a:t>
            </a:r>
            <a:r>
              <a:rPr lang="en-US" altLang="zh-CN" dirty="0"/>
              <a:t>78</a:t>
            </a:r>
            <a:r>
              <a:rPr lang="zh-CN" altLang="en-US" dirty="0"/>
              <a:t>公里，乘坐出租车约</a:t>
            </a:r>
            <a:r>
              <a:rPr lang="en-US" altLang="zh-CN" dirty="0"/>
              <a:t>60</a:t>
            </a:r>
            <a:r>
              <a:rPr lang="zh-CN" altLang="en-US" dirty="0"/>
              <a:t>分钟； </a:t>
            </a:r>
            <a:br>
              <a:rPr lang="zh-CN" altLang="en-US" dirty="0"/>
            </a:br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距离深圳宝安机场约</a:t>
            </a:r>
            <a:r>
              <a:rPr lang="en-US" altLang="zh-CN" dirty="0"/>
              <a:t>48</a:t>
            </a:r>
            <a:r>
              <a:rPr lang="zh-CN" altLang="en-US" dirty="0"/>
              <a:t>公里，乘坐出租车约</a:t>
            </a:r>
            <a:r>
              <a:rPr lang="en-US" altLang="zh-CN" dirty="0"/>
              <a:t>30</a:t>
            </a:r>
            <a:r>
              <a:rPr lang="zh-CN" altLang="en-US" dirty="0"/>
              <a:t>分钟；</a:t>
            </a:r>
          </a:p>
          <a:p>
            <a:r>
              <a:rPr lang="en-US" altLang="zh-CN" dirty="0">
                <a:latin typeface="新宋体" pitchFamily="49" charset="-122"/>
              </a:rPr>
              <a:t>·</a:t>
            </a:r>
            <a:r>
              <a:rPr lang="zh-CN" altLang="en-US" dirty="0"/>
              <a:t>距香港市区，乘坐酒店巴士约</a:t>
            </a:r>
            <a:r>
              <a:rPr lang="en-US" altLang="zh-CN" dirty="0"/>
              <a:t>120</a:t>
            </a:r>
            <a:r>
              <a:rPr lang="zh-CN" altLang="en-US" dirty="0"/>
              <a:t>分钟。</a:t>
            </a:r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581400" y="500390"/>
            <a:ext cx="215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便利的交通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52800" y="609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352800" y="3810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/>
            <a:endParaRPr lang="zh-CN" altLang="en-US" sz="2400">
              <a:solidFill>
                <a:srgbClr val="683656"/>
              </a:solidFill>
              <a:latin typeface="Georgia" pitchFamily="18" charset="0"/>
            </a:endParaRPr>
          </a:p>
          <a:p>
            <a:pPr algn="ctr"/>
            <a:endParaRPr lang="en-US" altLang="zh-CN" sz="2400">
              <a:solidFill>
                <a:srgbClr val="683656"/>
              </a:solidFill>
              <a:latin typeface="Georgia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1371600"/>
            <a:ext cx="7696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91440" rIns="45720" bIns="91440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r>
              <a:rPr lang="en-US" altLang="zh-CN" sz="1600">
                <a:solidFill>
                  <a:srgbClr val="683656"/>
                </a:solidFill>
              </a:rPr>
              <a:t/>
            </a:r>
            <a:br>
              <a:rPr lang="en-US" altLang="zh-CN" sz="1600">
                <a:solidFill>
                  <a:srgbClr val="683656"/>
                </a:solidFill>
              </a:rPr>
            </a:br>
            <a:endParaRPr lang="zh-CN" altLang="en-US" sz="1600">
              <a:solidFill>
                <a:srgbClr val="68365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9" y="0"/>
            <a:ext cx="94132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>
            <a:off x="0" y="-130825"/>
            <a:ext cx="92964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13227" y="130892"/>
            <a:ext cx="525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Georgia" pitchFamily="18" charset="0"/>
              </a:rPr>
              <a:t>Golf at Dongguan </a:t>
            </a:r>
          </a:p>
          <a:p>
            <a:pPr algn="ctr"/>
            <a:r>
              <a:rPr lang="zh-CN" altLang="en-US" sz="2400" b="1" dirty="0">
                <a:latin typeface="Georgia" pitchFamily="18" charset="0"/>
              </a:rPr>
              <a:t>东莞高尔夫</a:t>
            </a:r>
            <a:endParaRPr lang="en-US" altLang="zh-CN" sz="2400" dirty="0">
              <a:latin typeface="Georgia" pitchFamily="18" charset="0"/>
            </a:endParaRPr>
          </a:p>
        </p:txBody>
      </p:sp>
      <p:pic>
        <p:nvPicPr>
          <p:cNvPr id="6150" name="Picture 7" descr="峰景高尔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64" y="4079582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深圳观澜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0" y="1230533"/>
            <a:ext cx="3911409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5062480" y="6274514"/>
            <a:ext cx="36576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Hill View Golf Club </a:t>
            </a:r>
            <a:r>
              <a:rPr lang="zh-CN" altLang="en-US" sz="1050" b="1" dirty="0">
                <a:solidFill>
                  <a:srgbClr val="FFFF99"/>
                </a:solidFill>
                <a:latin typeface="Georgia" pitchFamily="18" charset="0"/>
              </a:rPr>
              <a:t>东莞峰景高尔夫球会 </a:t>
            </a:r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(30mins)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735032" y="3475960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Mission </a:t>
            </a:r>
            <a:r>
              <a:rPr lang="en-US" altLang="zh-CN" sz="1200" b="1" dirty="0">
                <a:solidFill>
                  <a:srgbClr val="FFFF99"/>
                </a:solidFill>
                <a:latin typeface="Georgia" pitchFamily="18" charset="0"/>
              </a:rPr>
              <a:t>Hill</a:t>
            </a:r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 Golf Club </a:t>
            </a:r>
            <a:r>
              <a:rPr lang="zh-CN" altLang="en-US" sz="1050" b="1" dirty="0">
                <a:solidFill>
                  <a:srgbClr val="FFFF99"/>
                </a:solidFill>
                <a:latin typeface="Georgia" pitchFamily="18" charset="0"/>
              </a:rPr>
              <a:t>东莞观澜湖高尔夫球会 （</a:t>
            </a:r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60mins)</a:t>
            </a:r>
            <a:endParaRPr lang="zh-CN" altLang="en-US" sz="1050" b="1" dirty="0">
              <a:solidFill>
                <a:srgbClr val="FFFF99"/>
              </a:solidFill>
              <a:latin typeface="Georgia" pitchFamily="18" charset="0"/>
            </a:endParaRPr>
          </a:p>
        </p:txBody>
      </p:sp>
      <p:pic>
        <p:nvPicPr>
          <p:cNvPr id="6154" name="Picture 11" descr="微博桌面截图_20121108094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079582"/>
            <a:ext cx="3886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610959" y="6274514"/>
            <a:ext cx="403116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50" b="1" dirty="0" err="1">
                <a:solidFill>
                  <a:srgbClr val="FFFF99"/>
                </a:solidFill>
                <a:latin typeface="Georgia" pitchFamily="18" charset="0"/>
              </a:rPr>
              <a:t>Harbour</a:t>
            </a:r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 Plaza Golf Club </a:t>
            </a:r>
            <a:r>
              <a:rPr lang="zh-CN" altLang="en-US" sz="1050" b="1" dirty="0">
                <a:solidFill>
                  <a:srgbClr val="FFFF99"/>
                </a:solidFill>
                <a:latin typeface="Georgia" pitchFamily="18" charset="0"/>
              </a:rPr>
              <a:t>东莞海逸高尔夫俱乐部 </a:t>
            </a:r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(20mins)</a:t>
            </a:r>
            <a:endParaRPr lang="zh-CN" altLang="en-US" sz="1050" b="1" dirty="0">
              <a:solidFill>
                <a:srgbClr val="FFFF99"/>
              </a:solidFill>
              <a:latin typeface="Georgia" pitchFamily="18" charset="0"/>
            </a:endParaRPr>
          </a:p>
        </p:txBody>
      </p:sp>
      <p:pic>
        <p:nvPicPr>
          <p:cNvPr id="615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8" y="1230533"/>
            <a:ext cx="3878263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2"/>
          <p:cNvSpPr txBox="1">
            <a:spLocks noChangeArrowheads="1"/>
          </p:cNvSpPr>
          <p:nvPr/>
        </p:nvSpPr>
        <p:spPr bwMode="auto">
          <a:xfrm>
            <a:off x="4953000" y="3474372"/>
            <a:ext cx="373971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Long Island Golf Club </a:t>
            </a:r>
            <a:r>
              <a:rPr lang="zh-CN" altLang="en-US" sz="1050" b="1" dirty="0" smtClean="0">
                <a:solidFill>
                  <a:srgbClr val="FFFF99"/>
                </a:solidFill>
                <a:latin typeface="Georgia" pitchFamily="18" charset="0"/>
              </a:rPr>
              <a:t>东莞</a:t>
            </a:r>
            <a:r>
              <a:rPr lang="zh-CN" altLang="en-US" sz="1050" b="1" dirty="0">
                <a:solidFill>
                  <a:srgbClr val="FFFF99"/>
                </a:solidFill>
                <a:latin typeface="Georgia" pitchFamily="18" charset="0"/>
              </a:rPr>
              <a:t>长安高尔夫球会（</a:t>
            </a:r>
            <a:r>
              <a:rPr lang="en-US" altLang="zh-CN" sz="1050" b="1" dirty="0">
                <a:solidFill>
                  <a:srgbClr val="FFFF99"/>
                </a:solidFill>
                <a:latin typeface="Georgia" pitchFamily="18" charset="0"/>
              </a:rPr>
              <a:t>50mins</a:t>
            </a:r>
            <a:r>
              <a:rPr lang="zh-CN" altLang="en-US" sz="1050" b="1" dirty="0">
                <a:solidFill>
                  <a:srgbClr val="FFFF99"/>
                </a:solidFill>
                <a:latin typeface="Georgia" pitchFamily="18" charset="0"/>
              </a:rPr>
              <a:t>）</a:t>
            </a:r>
            <a:endParaRPr lang="en-US" altLang="en-US" sz="1050" b="1" dirty="0">
              <a:solidFill>
                <a:srgbClr val="FFFF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/>
          <p:nvPr/>
        </p:nvSpPr>
        <p:spPr>
          <a:xfrm>
            <a:off x="0" y="-2387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47700" y="144434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/>
            <a:r>
              <a:rPr lang="en-US" altLang="zh-CN" sz="2400" dirty="0" smtClean="0">
                <a:latin typeface="Georgia" pitchFamily="18" charset="0"/>
              </a:rPr>
              <a:t>Sightseeing in </a:t>
            </a:r>
            <a:r>
              <a:rPr lang="en-US" altLang="zh-CN" sz="2400" dirty="0">
                <a:latin typeface="Georgia" pitchFamily="18" charset="0"/>
              </a:rPr>
              <a:t>Dongguan</a:t>
            </a:r>
          </a:p>
          <a:p>
            <a:pPr algn="ctr"/>
            <a:r>
              <a:rPr lang="zh-CN" altLang="en-US" sz="2400" dirty="0" smtClean="0">
                <a:latin typeface="Georgia" pitchFamily="18" charset="0"/>
              </a:rPr>
              <a:t>东莞风光</a:t>
            </a:r>
            <a:endParaRPr lang="en-US" altLang="zh-CN" sz="2400" dirty="0">
              <a:latin typeface="Georgia" pitchFamily="18" charset="0"/>
            </a:endParaRPr>
          </a:p>
        </p:txBody>
      </p:sp>
      <p:pic>
        <p:nvPicPr>
          <p:cNvPr id="9220" name="Picture 8" descr="鸦片战争博物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11491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可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0" y="1011491"/>
            <a:ext cx="4038600" cy="271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海月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0" y="3982007"/>
            <a:ext cx="4038600" cy="268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AIYFTCAKQCSZWCACT400JCAIMKISJCASFH1KXCAD50J2CCA9VE58HCAKJSEBUCAMAS5N1CARV4O2RCA7EWS2DCAET2UU3CA0ZXSYACAVF2Y93CAHKLJNSCAAPFDE9CALH5RS9CAQ2OX40CAB1DJOMCAEU6RYG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78" y="3982007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5215734" y="1078599"/>
            <a:ext cx="281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 dirty="0">
                <a:solidFill>
                  <a:srgbClr val="683656"/>
                </a:solidFill>
                <a:latin typeface="Georgia" pitchFamily="18" charset="0"/>
              </a:rPr>
              <a:t>Opium War Museum </a:t>
            </a:r>
            <a:r>
              <a:rPr lang="zh-CN" altLang="en-US" sz="1200" dirty="0">
                <a:solidFill>
                  <a:srgbClr val="683656"/>
                </a:solidFill>
                <a:latin typeface="Georgia" pitchFamily="18" charset="0"/>
              </a:rPr>
              <a:t>鸦片战争博物馆</a:t>
            </a: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5846284" y="4046272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 dirty="0" err="1">
                <a:solidFill>
                  <a:srgbClr val="683656"/>
                </a:solidFill>
                <a:latin typeface="Georgia" pitchFamily="18" charset="0"/>
              </a:rPr>
              <a:t>Yuehui</a:t>
            </a:r>
            <a:r>
              <a:rPr lang="en-US" altLang="zh-CN" sz="1200" dirty="0">
                <a:solidFill>
                  <a:srgbClr val="683656"/>
                </a:solidFill>
                <a:latin typeface="Georgia" pitchFamily="18" charset="0"/>
              </a:rPr>
              <a:t> Garden </a:t>
            </a:r>
            <a:r>
              <a:rPr lang="zh-CN" altLang="en-US" sz="1200" dirty="0">
                <a:solidFill>
                  <a:srgbClr val="683656"/>
                </a:solidFill>
                <a:latin typeface="Georgia" pitchFamily="18" charset="0"/>
              </a:rPr>
              <a:t>粤晖园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1714041" y="4020566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 dirty="0" err="1">
                <a:solidFill>
                  <a:srgbClr val="683656"/>
                </a:solidFill>
              </a:rPr>
              <a:t>Haiyue</a:t>
            </a:r>
            <a:r>
              <a:rPr lang="en-US" altLang="zh-CN" sz="1200" dirty="0">
                <a:solidFill>
                  <a:srgbClr val="683656"/>
                </a:solidFill>
              </a:rPr>
              <a:t> Rock </a:t>
            </a:r>
            <a:r>
              <a:rPr lang="zh-CN" altLang="en-US" sz="1200" dirty="0">
                <a:solidFill>
                  <a:srgbClr val="683656"/>
                </a:solidFill>
              </a:rPr>
              <a:t>海月岩</a:t>
            </a:r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1577623" y="1078599"/>
            <a:ext cx="251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 dirty="0" err="1">
                <a:solidFill>
                  <a:srgbClr val="683656"/>
                </a:solidFill>
                <a:latin typeface="Georgia" pitchFamily="18" charset="0"/>
              </a:rPr>
              <a:t>Keyuan</a:t>
            </a:r>
            <a:r>
              <a:rPr lang="en-US" altLang="zh-CN" sz="1200" dirty="0">
                <a:solidFill>
                  <a:srgbClr val="683656"/>
                </a:solidFill>
                <a:latin typeface="Georgia" pitchFamily="18" charset="0"/>
              </a:rPr>
              <a:t> Garden </a:t>
            </a:r>
            <a:r>
              <a:rPr lang="zh-CN" altLang="en-US" sz="1200" dirty="0">
                <a:solidFill>
                  <a:srgbClr val="683656"/>
                </a:solidFill>
                <a:latin typeface="Georgia" pitchFamily="18" charset="0"/>
              </a:rPr>
              <a:t>可园</a:t>
            </a:r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>
            <a:off x="0" y="0"/>
            <a:ext cx="23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79350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9229" name="Rectangle 18"/>
          <p:cNvSpPr>
            <a:spLocks noChangeArrowheads="1"/>
          </p:cNvSpPr>
          <p:nvPr/>
        </p:nvSpPr>
        <p:spPr bwMode="auto">
          <a:xfrm>
            <a:off x="0" y="0"/>
            <a:ext cx="23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79350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0" y="0"/>
            <a:ext cx="23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79350"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/>
          <p:nvPr/>
        </p:nvSpPr>
        <p:spPr>
          <a:xfrm>
            <a:off x="0" y="-2387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mtClean="0">
                <a:solidFill>
                  <a:srgbClr val="345067"/>
                </a:solidFill>
                <a:latin typeface="Calibre Regular" pitchFamily="34" charset="0"/>
                <a:sym typeface="Arial" pitchFamily="34" charset="0"/>
              </a:rPr>
              <a:t>v</a:t>
            </a:r>
            <a:endParaRPr lang="en-US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609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52800" y="3810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/>
            <a:endParaRPr lang="zh-CN" altLang="en-US" sz="2400">
              <a:solidFill>
                <a:srgbClr val="683656"/>
              </a:solidFill>
              <a:latin typeface="Georgia" pitchFamily="18" charset="0"/>
            </a:endParaRPr>
          </a:p>
          <a:p>
            <a:pPr algn="ctr"/>
            <a:endParaRPr lang="en-US" altLang="zh-CN" sz="2400">
              <a:solidFill>
                <a:srgbClr val="683656"/>
              </a:solidFill>
              <a:latin typeface="Georgia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09800" y="457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/>
            <a:endParaRPr lang="zh-CN" altLang="en-US" sz="2400">
              <a:solidFill>
                <a:srgbClr val="683656"/>
              </a:solidFill>
              <a:latin typeface="Georgia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7696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91440" rIns="45720" bIns="91440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r>
              <a:rPr lang="en-US" altLang="zh-CN" sz="1600">
                <a:solidFill>
                  <a:srgbClr val="683656"/>
                </a:solidFill>
              </a:rPr>
              <a:t/>
            </a:r>
            <a:br>
              <a:rPr lang="en-US" altLang="zh-CN" sz="1600">
                <a:solidFill>
                  <a:srgbClr val="683656"/>
                </a:solidFill>
              </a:rPr>
            </a:br>
            <a:endParaRPr lang="zh-CN" altLang="en-US" sz="1600">
              <a:solidFill>
                <a:srgbClr val="683656"/>
              </a:solidFill>
            </a:endParaRPr>
          </a:p>
        </p:txBody>
      </p:sp>
      <p:pic>
        <p:nvPicPr>
          <p:cNvPr id="10250" name="Picture 10" descr="东城酒吧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85" y="4241464"/>
            <a:ext cx="2902267" cy="215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914400" y="103981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新宋体" pitchFamily="49" charset="-122"/>
              </a:defRPr>
            </a:lvl9pPr>
          </a:lstStyle>
          <a:p>
            <a:pPr algn="ctr"/>
            <a:r>
              <a:rPr lang="en-US" altLang="zh-CN" sz="2400" dirty="0" smtClean="0">
                <a:latin typeface="Georgia" pitchFamily="18" charset="0"/>
              </a:rPr>
              <a:t>Recreation in </a:t>
            </a:r>
            <a:r>
              <a:rPr lang="en-US" altLang="zh-CN" sz="2400" dirty="0">
                <a:latin typeface="Georgia" pitchFamily="18" charset="0"/>
              </a:rPr>
              <a:t>Dongguan</a:t>
            </a:r>
          </a:p>
          <a:p>
            <a:pPr algn="ctr"/>
            <a:r>
              <a:rPr lang="zh-CN" altLang="en-US" sz="2400" dirty="0" smtClean="0">
                <a:latin typeface="Georgia" pitchFamily="18" charset="0"/>
              </a:rPr>
              <a:t>东莞休闲</a:t>
            </a:r>
            <a:r>
              <a:rPr lang="zh-CN" altLang="en-US" sz="2400" dirty="0">
                <a:latin typeface="Georgia" pitchFamily="18" charset="0"/>
              </a:rPr>
              <a:t>娱乐</a:t>
            </a:r>
            <a:r>
              <a:rPr lang="zh-CN" altLang="en-US" sz="2400" dirty="0" smtClean="0">
                <a:latin typeface="Georgia" pitchFamily="18" charset="0"/>
              </a:rPr>
              <a:t>活动</a:t>
            </a:r>
            <a:endParaRPr lang="en-US" altLang="zh-CN" sz="2400" dirty="0">
              <a:latin typeface="Georgia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" y="997439"/>
            <a:ext cx="6037615" cy="32439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" y="4237920"/>
            <a:ext cx="3164286" cy="2156692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 bwMode="auto">
          <a:xfrm>
            <a:off x="3952991" y="3843978"/>
            <a:ext cx="2053562" cy="340519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Arial" charset="0"/>
                <a:ea typeface="新宋体" pitchFamily="49" charset="-122"/>
              </a:rPr>
              <a:t>Wanda Plaza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Arial" charset="0"/>
                <a:ea typeface="新宋体" pitchFamily="49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Arial" charset="0"/>
                <a:ea typeface="新宋体" pitchFamily="49" charset="-122"/>
              </a:rPr>
              <a:t>万达广场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Arial" charset="0"/>
              <a:ea typeface="新宋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33" y="4047005"/>
            <a:ext cx="3097382" cy="2350003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 bwMode="auto">
          <a:xfrm>
            <a:off x="6827152" y="6410863"/>
            <a:ext cx="1805799" cy="51077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Nancheng</a:t>
            </a:r>
            <a:r>
              <a:rPr lang="en-US" altLang="zh-CN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Walk </a:t>
            </a:r>
            <a:r>
              <a:rPr lang="en-US" altLang="zh-CN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Street </a:t>
            </a:r>
            <a:r>
              <a:rPr lang="zh-CN" alt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南城步行街</a:t>
            </a:r>
            <a:endParaRPr lang="zh-CN" altLang="en-US" sz="12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3780447" y="6416132"/>
            <a:ext cx="1820820" cy="51077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Dongcheng</a:t>
            </a:r>
            <a:r>
              <a:rPr lang="en-US" altLang="zh-CN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Bar Street  </a:t>
            </a:r>
            <a:r>
              <a:rPr lang="en-US" altLang="zh-CN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东城</a:t>
            </a:r>
            <a:r>
              <a:rPr lang="zh-CN" altLang="en-US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酒吧街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52" y="0"/>
            <a:ext cx="3064837" cy="4086449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 bwMode="auto">
          <a:xfrm>
            <a:off x="297704" y="6410863"/>
            <a:ext cx="2256858" cy="51077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新宋体" pitchFamily="49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Houjie</a:t>
            </a:r>
            <a:r>
              <a:rPr lang="en-US" altLang="zh-CN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Kangle</a:t>
            </a:r>
            <a:r>
              <a:rPr lang="en-US" altLang="zh-CN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Road (Bar Street) </a:t>
            </a:r>
            <a:r>
              <a:rPr lang="zh-CN" altLang="en-US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厚街</a:t>
            </a:r>
            <a:r>
              <a:rPr lang="zh-CN" altLang="en-US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康乐路 </a:t>
            </a:r>
            <a:r>
              <a:rPr lang="en-US" altLang="zh-CN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酒吧街</a:t>
            </a: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</a:rPr>
              <a:t>）</a:t>
            </a:r>
          </a:p>
        </p:txBody>
      </p:sp>
      <p:sp>
        <p:nvSpPr>
          <p:cNvPr id="26" name="圆角矩形 25"/>
          <p:cNvSpPr/>
          <p:nvPr/>
        </p:nvSpPr>
        <p:spPr bwMode="auto">
          <a:xfrm>
            <a:off x="8028097" y="3589066"/>
            <a:ext cx="1115903" cy="51077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Xia Ba Fang </a:t>
            </a:r>
            <a:r>
              <a:rPr lang="zh-CN" altLang="en-US" sz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下坝坊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/>
        </p:nvSpPr>
        <p:spPr>
          <a:xfrm>
            <a:off x="0" y="0"/>
            <a:ext cx="9144000" cy="6972300"/>
          </a:xfrm>
          <a:prstGeom prst="rect">
            <a:avLst/>
          </a:prstGeom>
          <a:solidFill>
            <a:srgbClr val="2E4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45067"/>
              </a:solidFill>
              <a:latin typeface="Calibre Regular" pitchFamily="34" charset="0"/>
              <a:sym typeface="Arial" pitchFamily="34" charset="0"/>
            </a:endParaRPr>
          </a:p>
        </p:txBody>
      </p:sp>
      <p:pic>
        <p:nvPicPr>
          <p:cNvPr id="65543" name="Picture 7" descr="Exterior Day view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1762115"/>
            <a:ext cx="2448791" cy="44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38400" y="1752600"/>
            <a:ext cx="6705600" cy="4419600"/>
            <a:chOff x="633" y="623"/>
            <a:chExt cx="4425" cy="2787"/>
          </a:xfrm>
        </p:grpSpPr>
        <p:pic>
          <p:nvPicPr>
            <p:cNvPr id="11274" name="Picture 9" descr="Exterior Night Pic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629"/>
              <a:ext cx="2207" cy="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0" descr="Exterior Night Pic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623"/>
              <a:ext cx="2226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2590800" y="609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1736725" y="479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271" name="Text Box 19"/>
          <p:cNvSpPr txBox="1">
            <a:spLocks noChangeArrowheads="1"/>
          </p:cNvSpPr>
          <p:nvPr/>
        </p:nvSpPr>
        <p:spPr bwMode="auto">
          <a:xfrm>
            <a:off x="1330325" y="355320"/>
            <a:ext cx="6483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Georgia" panose="02040502050405020303" pitchFamily="18" charset="0"/>
              </a:rPr>
              <a:t>Exterior  </a:t>
            </a:r>
            <a:r>
              <a:rPr lang="zh-CN" altLang="en-US" sz="3200" b="1" dirty="0">
                <a:latin typeface="Georgia" panose="02040502050405020303" pitchFamily="18" charset="0"/>
              </a:rPr>
              <a:t>外观</a:t>
            </a:r>
          </a:p>
        </p:txBody>
      </p:sp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4038600" y="160020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endParaRPr lang="en-US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2016" y="640490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Renovation in 2013&amp;2014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宋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宋体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5934</TotalTime>
  <Words>1097</Words>
  <Application>Microsoft Office PowerPoint</Application>
  <PresentationFormat>On-screen Show (4:3)</PresentationFormat>
  <Paragraphs>268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Stella</dc:creator>
  <cp:lastModifiedBy>Jie, Amy</cp:lastModifiedBy>
  <cp:revision>210</cp:revision>
  <cp:lastPrinted>1601-01-01T00:00:00Z</cp:lastPrinted>
  <dcterms:created xsi:type="dcterms:W3CDTF">1601-01-01T00:00:00Z</dcterms:created>
  <dcterms:modified xsi:type="dcterms:W3CDTF">2017-08-15T09:42:06Z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