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3"/>
  </p:notesMasterIdLst>
  <p:sldIdLst>
    <p:sldId id="475" r:id="rId2"/>
    <p:sldId id="477" r:id="rId3"/>
    <p:sldId id="344" r:id="rId4"/>
    <p:sldId id="269" r:id="rId5"/>
    <p:sldId id="271" r:id="rId6"/>
    <p:sldId id="417" r:id="rId7"/>
    <p:sldId id="341" r:id="rId8"/>
    <p:sldId id="270" r:id="rId9"/>
    <p:sldId id="623" r:id="rId10"/>
    <p:sldId id="624" r:id="rId11"/>
    <p:sldId id="342" r:id="rId12"/>
    <p:sldId id="622" r:id="rId13"/>
    <p:sldId id="512" r:id="rId14"/>
    <p:sldId id="511" r:id="rId15"/>
    <p:sldId id="422" r:id="rId16"/>
    <p:sldId id="268" r:id="rId17"/>
    <p:sldId id="596" r:id="rId18"/>
    <p:sldId id="599" r:id="rId19"/>
    <p:sldId id="597" r:id="rId20"/>
    <p:sldId id="621" r:id="rId21"/>
    <p:sldId id="314" r:id="rId22"/>
  </p:sldIdLst>
  <p:sldSz cx="10160000" cy="5715000"/>
  <p:notesSz cx="6877050" cy="10002838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CC9900"/>
    <a:srgbClr val="EEECE1"/>
    <a:srgbClr val="854320"/>
    <a:srgbClr val="743B1E"/>
    <a:srgbClr val="5D2D17"/>
    <a:srgbClr val="522C19"/>
    <a:srgbClr val="47545F"/>
    <a:srgbClr val="7B3D1C"/>
    <a:srgbClr val="70351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87" autoAdjust="0"/>
    <p:restoredTop sz="86332" autoAdjust="0"/>
  </p:normalViewPr>
  <p:slideViewPr>
    <p:cSldViewPr>
      <p:cViewPr>
        <p:scale>
          <a:sx n="100" d="100"/>
          <a:sy n="100" d="100"/>
        </p:scale>
        <p:origin x="-822" y="-84"/>
      </p:cViewPr>
      <p:guideLst>
        <p:guide orient="horz" pos="1800"/>
        <p:guide pos="3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895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95404" y="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/>
          <a:lstStyle>
            <a:lvl1pPr algn="r">
              <a:defRPr sz="1300"/>
            </a:lvl1pPr>
          </a:lstStyle>
          <a:p>
            <a:fld id="{62E9231F-A6C2-48FE-959A-4D8F4216F55A}" type="datetimeFigureOut">
              <a:rPr lang="zh-CN" altLang="en-US" smtClean="0"/>
              <a:pPr/>
              <a:t>2018/9/25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50888"/>
            <a:ext cx="6664325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51" tIns="48225" rIns="96451" bIns="48225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7705" y="4751348"/>
            <a:ext cx="5501640" cy="4501277"/>
          </a:xfrm>
          <a:prstGeom prst="rect">
            <a:avLst/>
          </a:prstGeom>
        </p:spPr>
        <p:txBody>
          <a:bodyPr vert="horz" lIns="96451" tIns="48225" rIns="96451" bIns="48225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50096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95404" y="950096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 anchor="b"/>
          <a:lstStyle>
            <a:lvl1pPr algn="r">
              <a:defRPr sz="1300"/>
            </a:lvl1pPr>
          </a:lstStyle>
          <a:p>
            <a:fld id="{CFE74B41-40CE-4B81-B075-9A7C97597F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67447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74B41-40CE-4B81-B075-9A7C97597F17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62000" y="1775356"/>
            <a:ext cx="8636000" cy="122502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238500"/>
            <a:ext cx="71120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7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941A-06E1-4D66-8042-1583CBFFC781}" type="datetimeFigureOut">
              <a:rPr lang="zh-CN" altLang="en-US" smtClean="0"/>
              <a:pPr/>
              <a:t>2018/9/25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954B-D647-4784-B510-C7F0387F940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941A-06E1-4D66-8042-1583CBFFC781}" type="datetimeFigureOut">
              <a:rPr lang="zh-CN" altLang="en-US" smtClean="0"/>
              <a:pPr/>
              <a:t>2018/9/25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954B-D647-4784-B510-C7F0387F940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6000" y="190500"/>
            <a:ext cx="2286000" cy="40640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08000" y="190500"/>
            <a:ext cx="6688667" cy="40640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941A-06E1-4D66-8042-1583CBFFC781}" type="datetimeFigureOut">
              <a:rPr lang="zh-CN" altLang="en-US" smtClean="0"/>
              <a:pPr/>
              <a:t>2018/9/25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954B-D647-4784-B510-C7F0387F940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941A-06E1-4D66-8042-1583CBFFC781}" type="datetimeFigureOut">
              <a:rPr lang="zh-CN" altLang="en-US" smtClean="0"/>
              <a:pPr/>
              <a:t>2018/9/25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954B-D647-4784-B510-C7F0387F940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2570" y="3672418"/>
            <a:ext cx="8636000" cy="1135063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02570" y="2422261"/>
            <a:ext cx="8636000" cy="1250156"/>
          </a:xfrm>
        </p:spPr>
        <p:txBody>
          <a:bodyPr anchor="b"/>
          <a:lstStyle>
            <a:lvl1pPr marL="0" indent="0">
              <a:buNone/>
              <a:defRPr sz="2222">
                <a:solidFill>
                  <a:schemeClr val="tx1">
                    <a:tint val="75000"/>
                  </a:schemeClr>
                </a:solidFill>
              </a:defRPr>
            </a:lvl1pPr>
            <a:lvl2pPr marL="5079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599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3pPr>
            <a:lvl4pPr marL="152398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4pPr>
            <a:lvl5pPr marL="203198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5pPr>
            <a:lvl6pPr marL="253997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6pPr>
            <a:lvl7pPr marL="304797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7pPr>
            <a:lvl8pPr marL="3555964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8pPr>
            <a:lvl9pPr marL="4063959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941A-06E1-4D66-8042-1583CBFFC781}" type="datetimeFigureOut">
              <a:rPr lang="zh-CN" altLang="en-US" smtClean="0"/>
              <a:pPr/>
              <a:t>2018/9/25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954B-D647-4784-B510-C7F0387F940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08000" y="1111250"/>
            <a:ext cx="4487333" cy="3143250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64667" y="1111250"/>
            <a:ext cx="4487333" cy="3143250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941A-06E1-4D66-8042-1583CBFFC781}" type="datetimeFigureOut">
              <a:rPr lang="zh-CN" altLang="en-US" smtClean="0"/>
              <a:pPr/>
              <a:t>2018/9/25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954B-D647-4784-B510-C7F0387F940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8000" y="228865"/>
            <a:ext cx="91440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8000" y="1279262"/>
            <a:ext cx="4489098" cy="533135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8000" y="1812396"/>
            <a:ext cx="4489098" cy="329274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61141" y="1279262"/>
            <a:ext cx="4490861" cy="533135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61141" y="1812396"/>
            <a:ext cx="4490861" cy="329274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941A-06E1-4D66-8042-1583CBFFC781}" type="datetimeFigureOut">
              <a:rPr lang="zh-CN" altLang="en-US" smtClean="0"/>
              <a:pPr/>
              <a:t>2018/9/25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954B-D647-4784-B510-C7F0387F940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941A-06E1-4D66-8042-1583CBFFC781}" type="datetimeFigureOut">
              <a:rPr lang="zh-CN" altLang="en-US" smtClean="0"/>
              <a:pPr/>
              <a:t>2018/9/25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954B-D647-4784-B510-C7F0387F940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941A-06E1-4D66-8042-1583CBFFC781}" type="datetimeFigureOut">
              <a:rPr lang="zh-CN" altLang="en-US" smtClean="0"/>
              <a:pPr/>
              <a:t>2018/9/25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954B-D647-4784-B510-C7F0387F940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8002" y="227543"/>
            <a:ext cx="3342570" cy="968375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72278" y="227542"/>
            <a:ext cx="5679722" cy="4877594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08002" y="1195918"/>
            <a:ext cx="3342570" cy="3909219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941A-06E1-4D66-8042-1583CBFFC781}" type="datetimeFigureOut">
              <a:rPr lang="zh-CN" altLang="en-US" smtClean="0"/>
              <a:pPr/>
              <a:t>2018/9/25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954B-D647-4784-B510-C7F0387F940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91431" y="4000500"/>
            <a:ext cx="6096000" cy="472282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991431" y="510646"/>
            <a:ext cx="6096000" cy="3429000"/>
          </a:xfrm>
        </p:spPr>
        <p:txBody>
          <a:bodyPr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991431" y="4472782"/>
            <a:ext cx="6096000" cy="670718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941A-06E1-4D66-8042-1583CBFFC781}" type="datetimeFigureOut">
              <a:rPr lang="zh-CN" altLang="en-US" smtClean="0"/>
              <a:pPr/>
              <a:t>2018/9/25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954B-D647-4784-B510-C7F0387F940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08000" y="228865"/>
            <a:ext cx="91440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8000" y="1333500"/>
            <a:ext cx="91440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08000" y="5296960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5941A-06E1-4D66-8042-1583CBFFC781}" type="datetimeFigureOut">
              <a:rPr lang="zh-CN" altLang="en-US" smtClean="0"/>
              <a:pPr/>
              <a:t>2018/9/25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471334" y="5296960"/>
            <a:ext cx="321733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81333" y="5296960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5954B-D647-4784-B510-C7F0387F940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5990" rtl="0" eaLnBrk="1" latinLnBrk="0" hangingPunct="1"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0996" indent="-380996" algn="l" defTabSz="1015990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1pPr>
      <a:lvl2pPr marL="825492" indent="-317497" algn="l" defTabSz="1015990" rtl="0" eaLnBrk="1" latinLnBrk="0" hangingPunct="1">
        <a:spcBef>
          <a:spcPct val="20000"/>
        </a:spcBef>
        <a:buFont typeface="Arial" pitchFamily="34" charset="0"/>
        <a:buChar char="–"/>
        <a:defRPr sz="3111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spcBef>
          <a:spcPct val="20000"/>
        </a:spcBef>
        <a:buFont typeface="Arial" pitchFamily="34" charset="0"/>
        <a:buChar char="–"/>
        <a:defRPr sz="2222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spcBef>
          <a:spcPct val="20000"/>
        </a:spcBef>
        <a:buFont typeface="Arial" pitchFamily="34" charset="0"/>
        <a:buChar char="»"/>
        <a:defRPr sz="2222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80623A45-6D0B-4206-A026-CD59295FE2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8756"/>
            <a:ext cx="10160000" cy="57207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6FC71D99-260F-4EE1-888F-918EA5821AFD}"/>
              </a:ext>
            </a:extLst>
          </p:cNvPr>
          <p:cNvSpPr txBox="1"/>
          <p:nvPr/>
        </p:nvSpPr>
        <p:spPr>
          <a:xfrm>
            <a:off x="903536" y="1703338"/>
            <a:ext cx="11521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4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阿那亚</a:t>
            </a:r>
            <a:endParaRPr lang="en-US" altLang="zh-CN" sz="24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endParaRPr lang="en-US" altLang="zh-CN" sz="24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endParaRPr lang="en-US" altLang="zh-CN" sz="24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隐</a:t>
            </a:r>
            <a:endParaRPr lang="en-US" altLang="zh-CN" sz="24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庐</a:t>
            </a:r>
            <a:endParaRPr lang="en-US" altLang="zh-CN" sz="24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E5CB825C-ADD0-4E72-9106-47BEDF9B02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471488" y="2641476"/>
            <a:ext cx="1846210" cy="4251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7247E5C-FC80-4789-B518-130450CE2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8472" y="265212"/>
            <a:ext cx="576304" cy="4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31176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For Sophia\隐庐\阿那亚酒店图片和介绍\阿那亚·隐庐酒店\3F隐庐公寓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160000" cy="5715000"/>
          </a:xfrm>
          <a:prstGeom prst="rect">
            <a:avLst/>
          </a:prstGeom>
          <a:noFill/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7247E5C-FC80-4789-B518-130450CE2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8472" y="265212"/>
            <a:ext cx="576304" cy="4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7247E5C-FC80-4789-B518-130450CE2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52408" y="193204"/>
            <a:ext cx="576304" cy="4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For Sophia\隐庐\阿那亚酒店图片和介绍\阿那亚·隐庐酒店\豪华复式房客厅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91968" cy="5715000"/>
          </a:xfrm>
          <a:prstGeom prst="rect">
            <a:avLst/>
          </a:prstGeom>
          <a:noFill/>
        </p:spPr>
      </p:pic>
      <p:pic>
        <p:nvPicPr>
          <p:cNvPr id="1027" name="Picture 3" descr="D:\For Sophia\隐庐\阿那亚酒店图片和介绍\阿那亚·隐庐酒店\豪华复式房客厅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0040" y="0"/>
            <a:ext cx="4575944" cy="5715000"/>
          </a:xfrm>
          <a:prstGeom prst="rect">
            <a:avLst/>
          </a:prstGeom>
          <a:noFill/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7247E5C-FC80-4789-B518-130450CE2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8472" y="121196"/>
            <a:ext cx="576304" cy="4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045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9480" y="0"/>
            <a:ext cx="9144000" cy="553244"/>
          </a:xfrm>
        </p:spPr>
        <p:txBody>
          <a:bodyPr>
            <a:normAutofit/>
          </a:bodyPr>
          <a:lstStyle/>
          <a:p>
            <a:r>
              <a:rPr lang="zh-CN" altLang="en-US" sz="2400" dirty="0" smtClean="0">
                <a:latin typeface="华文楷体" pitchFamily="2" charset="-122"/>
                <a:ea typeface="华文楷体" pitchFamily="2" charset="-122"/>
              </a:rPr>
              <a:t>客房详情</a:t>
            </a:r>
            <a:endParaRPr lang="zh-CN" altLang="en-US" sz="2400" dirty="0">
              <a:latin typeface="华文楷体" pitchFamily="2" charset="-122"/>
              <a:ea typeface="华文楷体" pitchFamily="2" charset="-122"/>
            </a:endParaRPr>
          </a:p>
        </p:txBody>
      </p:sp>
      <p:graphicFrame>
        <p:nvGraphicFramePr>
          <p:cNvPr id="11" name="内容占位符 10"/>
          <p:cNvGraphicFramePr>
            <a:graphicFrameLocks noGrp="1"/>
          </p:cNvGraphicFramePr>
          <p:nvPr>
            <p:ph idx="1"/>
          </p:nvPr>
        </p:nvGraphicFramePr>
        <p:xfrm>
          <a:off x="2" y="697260"/>
          <a:ext cx="10159999" cy="4824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9107"/>
                <a:gridCol w="1875012"/>
                <a:gridCol w="2467940"/>
                <a:gridCol w="2467940"/>
              </a:tblGrid>
              <a:tr h="804089">
                <a:tc>
                  <a:txBody>
                    <a:bodyPr/>
                    <a:lstStyle/>
                    <a:p>
                      <a:pPr marL="0" algn="ctr" defTabSz="1015990" rtl="0" eaLnBrk="1" fontAlgn="ctr" latinLnBrk="0" hangingPunct="1"/>
                      <a:r>
                        <a:rPr lang="en-US" sz="1200" b="1" i="0" u="none" strike="noStrike" kern="1200" dirty="0">
                          <a:solidFill>
                            <a:schemeClr val="lt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Room Category</a:t>
                      </a:r>
                      <a:br>
                        <a:rPr lang="en-US" sz="1200" b="1" i="0" u="none" strike="noStrike" kern="1200" dirty="0">
                          <a:solidFill>
                            <a:schemeClr val="lt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</a:br>
                      <a:r>
                        <a:rPr lang="en-US" sz="1200" b="1" i="0" u="none" strike="noStrike" kern="1200" dirty="0">
                          <a:solidFill>
                            <a:schemeClr val="lt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 </a:t>
                      </a:r>
                      <a:r>
                        <a:rPr lang="zh-CN" altLang="en-US" sz="1200" b="1" i="0" u="none" strike="noStrike" kern="1200" dirty="0">
                          <a:solidFill>
                            <a:schemeClr val="lt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房型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latin typeface="华文楷体" pitchFamily="2" charset="-122"/>
                          <a:ea typeface="华文楷体" pitchFamily="2" charset="-122"/>
                        </a:rPr>
                        <a:t>Floor</a:t>
                      </a:r>
                      <a:r>
                        <a:rPr lang="en-US" sz="1200" b="1" i="0" u="none" strike="noStrike" dirty="0">
                          <a:latin typeface="华文楷体" pitchFamily="2" charset="-122"/>
                          <a:ea typeface="华文楷体" pitchFamily="2" charset="-122"/>
                        </a:rPr>
                        <a:t/>
                      </a:r>
                      <a:br>
                        <a:rPr lang="en-US" sz="1200" b="1" i="0" u="none" strike="noStrike" dirty="0">
                          <a:latin typeface="华文楷体" pitchFamily="2" charset="-122"/>
                          <a:ea typeface="华文楷体" pitchFamily="2" charset="-122"/>
                        </a:rPr>
                      </a:br>
                      <a:r>
                        <a:rPr lang="zh-CN" altLang="en-US" sz="1200" b="1" i="0" u="none" strike="noStrike" dirty="0" smtClean="0">
                          <a:latin typeface="华文楷体" pitchFamily="2" charset="-122"/>
                          <a:ea typeface="华文楷体" pitchFamily="2" charset="-122"/>
                        </a:rPr>
                        <a:t>楼层</a:t>
                      </a:r>
                      <a:endParaRPr lang="zh-CN" altLang="en-US" sz="1200" b="1" i="0" u="none" strike="noStrike" dirty="0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en-US" sz="1200" b="1" i="0" u="none" strike="noStrike" kern="1200" dirty="0">
                          <a:solidFill>
                            <a:schemeClr val="lt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Rooms Size</a:t>
                      </a:r>
                      <a:br>
                        <a:rPr lang="en-US" altLang="en-US" sz="1200" b="1" i="0" u="none" strike="noStrike" kern="1200" dirty="0">
                          <a:solidFill>
                            <a:schemeClr val="lt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</a:br>
                      <a:r>
                        <a:rPr lang="en-US" altLang="en-US" sz="1200" b="1" i="0" u="none" strike="noStrike" kern="1200" dirty="0">
                          <a:solidFill>
                            <a:schemeClr val="lt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(</a:t>
                      </a:r>
                      <a:r>
                        <a:rPr lang="en-US" altLang="en-US" sz="1200" b="1" i="0" u="none" strike="noStrike" kern="1200" dirty="0" err="1">
                          <a:solidFill>
                            <a:schemeClr val="lt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sqm</a:t>
                      </a:r>
                      <a:r>
                        <a:rPr lang="en-US" altLang="en-US" sz="1200" b="1" i="0" u="none" strike="noStrike" kern="1200" dirty="0">
                          <a:solidFill>
                            <a:schemeClr val="lt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)</a:t>
                      </a:r>
                      <a:br>
                        <a:rPr lang="en-US" altLang="en-US" sz="1200" b="1" i="0" u="none" strike="noStrike" kern="1200" dirty="0">
                          <a:solidFill>
                            <a:schemeClr val="lt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</a:br>
                      <a:r>
                        <a:rPr lang="zh-CN" altLang="en-US" sz="1200" b="1" i="0" u="none" strike="noStrike" kern="1200" dirty="0">
                          <a:solidFill>
                            <a:schemeClr val="lt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房间面积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1015990" rtl="0" eaLnBrk="1" fontAlgn="ctr" latinLnBrk="0" hangingPunct="1"/>
                      <a:r>
                        <a:rPr lang="en-US" altLang="en-US" sz="1200" b="1" i="0" u="none" strike="noStrike" kern="1200" dirty="0">
                          <a:solidFill>
                            <a:schemeClr val="lt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Total No. of Rooms</a:t>
                      </a:r>
                      <a:br>
                        <a:rPr lang="en-US" altLang="en-US" sz="1200" b="1" i="0" u="none" strike="noStrike" kern="1200" dirty="0">
                          <a:solidFill>
                            <a:schemeClr val="lt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</a:br>
                      <a:r>
                        <a:rPr lang="zh-CN" altLang="en-US" sz="1200" b="1" i="0" u="none" strike="noStrike" kern="1200" dirty="0">
                          <a:solidFill>
                            <a:schemeClr val="lt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房间数量</a:t>
                      </a:r>
                    </a:p>
                  </a:txBody>
                  <a:tcPr marL="0" marR="0" marT="0" marB="0" anchor="ctr"/>
                </a:tc>
              </a:tr>
              <a:tr h="804089">
                <a:tc>
                  <a:txBody>
                    <a:bodyPr/>
                    <a:lstStyle/>
                    <a:p>
                      <a:pPr marL="0" algn="ctr" defTabSz="101599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豪华园景双卧室套房 </a:t>
                      </a:r>
                      <a:br>
                        <a:rPr lang="zh-CN" altLang="en-US" sz="1200" b="0" i="0" u="none" strike="noStrike" kern="1200" dirty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</a:br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Deluxe Garden View Two-bedroom Suite Room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en-US" sz="1200" b="0" i="0" u="none" strike="noStrike" kern="1200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2</a:t>
                      </a:r>
                      <a:r>
                        <a:rPr lang="en-US" altLang="zh-CN" sz="1200" b="0" i="0" u="none" strike="noStrike" kern="1200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-3</a:t>
                      </a:r>
                      <a:r>
                        <a:rPr lang="zh-CN" altLang="en-US" sz="1200" b="0" i="0" u="none" strike="noStrike" kern="1200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层</a:t>
                      </a:r>
                      <a:endParaRPr lang="en-US" altLang="en-US" sz="1200" b="0" i="0" u="none" strike="noStrike" kern="1200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kern="1200" dirty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88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kern="1200" dirty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9</a:t>
                      </a:r>
                    </a:p>
                  </a:txBody>
                  <a:tcPr marL="0" marR="0" marT="0" marB="0" anchor="ctr"/>
                </a:tc>
              </a:tr>
              <a:tr h="804089">
                <a:tc>
                  <a:txBody>
                    <a:bodyPr/>
                    <a:lstStyle/>
                    <a:p>
                      <a:pPr marL="0" algn="ctr" defTabSz="101599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豪华海景双卧室套房 </a:t>
                      </a:r>
                      <a:br>
                        <a:rPr lang="zh-CN" altLang="en-US" sz="1200" b="0" i="0" u="none" strike="noStrike" kern="1200" dirty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</a:br>
                      <a:r>
                        <a:rPr lang="en-US" altLang="en-US" sz="1200" b="0" i="0" u="none" strike="noStrike" kern="1200" dirty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Deluxe Sea View Two-bedroom Suite Room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1015990" rtl="0" eaLnBrk="1" fontAlgn="ctr" latinLnBrk="0" hangingPunct="1"/>
                      <a:r>
                        <a:rPr lang="en-US" altLang="en-US" sz="1200" b="0" i="0" u="none" strike="noStrike" kern="1200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4</a:t>
                      </a:r>
                      <a:r>
                        <a:rPr lang="en-US" altLang="zh-CN" sz="1200" b="0" i="0" u="none" strike="noStrike" kern="1200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-8</a:t>
                      </a:r>
                      <a:r>
                        <a:rPr lang="zh-CN" altLang="en-US" sz="1200" b="0" i="0" u="none" strike="noStrike" kern="1200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层</a:t>
                      </a:r>
                      <a:endParaRPr lang="en-US" altLang="en-US" sz="1200" b="0" i="0" u="none" strike="noStrike" kern="1200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1015990" rtl="0" eaLnBrk="1" fontAlgn="ctr" latinLnBrk="0" hangingPunct="1"/>
                      <a:r>
                        <a:rPr lang="en-US" altLang="zh-CN" sz="1200" b="0" i="0" u="none" strike="noStrike" kern="1200" dirty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88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1015990" rtl="0" eaLnBrk="1" fontAlgn="ctr" latinLnBrk="0" hangingPunct="1"/>
                      <a:r>
                        <a:rPr lang="en-US" altLang="zh-CN" sz="1200" b="0" i="0" u="none" strike="noStrike" kern="1200" dirty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29</a:t>
                      </a:r>
                    </a:p>
                  </a:txBody>
                  <a:tcPr marL="0" marR="0" marT="0" marB="0" anchor="ctr"/>
                </a:tc>
              </a:tr>
              <a:tr h="804089">
                <a:tc>
                  <a:txBody>
                    <a:bodyPr/>
                    <a:lstStyle/>
                    <a:p>
                      <a:pPr marL="0" algn="ctr" defTabSz="101599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尊享海景双卧室套房 </a:t>
                      </a:r>
                      <a:br>
                        <a:rPr lang="zh-CN" altLang="en-US" sz="1200" b="0" i="0" u="none" strike="noStrike" kern="1200" dirty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</a:br>
                      <a:r>
                        <a:rPr lang="en-US" altLang="en-US" sz="1200" b="0" i="0" u="none" strike="noStrike" kern="1200" dirty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Grand Sea View Two-bedroom Suite Room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latin typeface="华文楷体" pitchFamily="2" charset="-122"/>
                          <a:ea typeface="华文楷体" pitchFamily="2" charset="-122"/>
                        </a:rPr>
                        <a:t>9</a:t>
                      </a:r>
                      <a:r>
                        <a:rPr lang="en-US" altLang="zh-CN" sz="1200" b="0" i="0" u="none" strike="noStrike" dirty="0" smtClean="0">
                          <a:latin typeface="华文楷体" pitchFamily="2" charset="-122"/>
                          <a:ea typeface="华文楷体" pitchFamily="2" charset="-122"/>
                        </a:rPr>
                        <a:t>-22</a:t>
                      </a:r>
                      <a:r>
                        <a:rPr lang="zh-CN" altLang="en-US" sz="1200" b="0" i="0" u="none" strike="noStrike" dirty="0" smtClean="0">
                          <a:latin typeface="华文楷体" pitchFamily="2" charset="-122"/>
                          <a:ea typeface="华文楷体" pitchFamily="2" charset="-122"/>
                        </a:rPr>
                        <a:t>层</a:t>
                      </a:r>
                      <a:endParaRPr lang="en-US" sz="1200" b="0" i="0" u="none" strike="noStrike" dirty="0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latin typeface="华文楷体" pitchFamily="2" charset="-122"/>
                          <a:ea typeface="华文楷体" pitchFamily="2" charset="-122"/>
                        </a:rPr>
                        <a:t>88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latin typeface="华文楷体" pitchFamily="2" charset="-122"/>
                          <a:ea typeface="华文楷体" pitchFamily="2" charset="-122"/>
                        </a:rPr>
                        <a:t>74</a:t>
                      </a:r>
                    </a:p>
                  </a:txBody>
                  <a:tcPr marL="0" marR="0" marT="0" marB="0" anchor="ctr"/>
                </a:tc>
              </a:tr>
              <a:tr h="804089">
                <a:tc>
                  <a:txBody>
                    <a:bodyPr/>
                    <a:lstStyle/>
                    <a:p>
                      <a:pPr marL="0" algn="ctr" defTabSz="101599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复式海景双卧室套房 </a:t>
                      </a:r>
                      <a:br>
                        <a:rPr lang="zh-CN" altLang="en-US" sz="1200" b="0" i="0" u="none" strike="noStrike" kern="1200" dirty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</a:br>
                      <a:r>
                        <a:rPr lang="en-US" altLang="en-US" sz="1200" b="0" i="0" u="none" strike="noStrike" kern="1200" dirty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Loft Sea View Two-bedroom Suite Room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latin typeface="华文楷体" pitchFamily="2" charset="-122"/>
                          <a:ea typeface="华文楷体" pitchFamily="2" charset="-122"/>
                        </a:rPr>
                        <a:t>7-19</a:t>
                      </a:r>
                      <a:r>
                        <a:rPr lang="zh-CN" altLang="en-US" sz="1200" b="0" i="0" u="none" strike="noStrike" dirty="0" smtClean="0">
                          <a:latin typeface="华文楷体" pitchFamily="2" charset="-122"/>
                          <a:ea typeface="华文楷体" pitchFamily="2" charset="-122"/>
                        </a:rPr>
                        <a:t>层</a:t>
                      </a:r>
                      <a:endParaRPr lang="en-US" sz="1200" b="0" i="0" u="none" strike="noStrike" dirty="0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latin typeface="华文楷体" pitchFamily="2" charset="-122"/>
                          <a:ea typeface="华文楷体" pitchFamily="2" charset="-122"/>
                        </a:rPr>
                        <a:t>113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latin typeface="华文楷体" pitchFamily="2" charset="-122"/>
                          <a:ea typeface="华文楷体" pitchFamily="2" charset="-122"/>
                        </a:rPr>
                        <a:t>11</a:t>
                      </a:r>
                    </a:p>
                  </a:txBody>
                  <a:tcPr marL="0" marR="0" marT="0" marB="0" anchor="ctr"/>
                </a:tc>
              </a:tr>
              <a:tr h="804089">
                <a:tc>
                  <a:txBody>
                    <a:bodyPr/>
                    <a:lstStyle/>
                    <a:p>
                      <a:pPr marL="0" algn="ctr" defTabSz="101599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豪华复式海景双卧室套房 </a:t>
                      </a:r>
                      <a:endParaRPr lang="en-US" altLang="zh-CN" sz="1200" b="0" i="0" u="none" strike="noStrike" kern="1200" dirty="0" smtClean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  <a:cs typeface="+mn-cs"/>
                      </a:endParaRPr>
                    </a:p>
                    <a:p>
                      <a:pPr marL="0" algn="ctr" defTabSz="1015990" rtl="0" eaLnBrk="1" fontAlgn="ctr" latinLnBrk="0" hangingPunct="1"/>
                      <a:r>
                        <a:rPr lang="en-US" altLang="en-US" sz="1200" b="0" i="0" u="none" strike="noStrike" kern="1200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Deluxe </a:t>
                      </a:r>
                      <a:r>
                        <a:rPr lang="en-US" altLang="en-US" sz="1200" b="0" i="0" u="none" strike="noStrike" kern="1200" dirty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Loft Sea View Two-bedroom Suite Room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latin typeface="华文楷体" pitchFamily="2" charset="-122"/>
                          <a:ea typeface="华文楷体" pitchFamily="2" charset="-122"/>
                        </a:rPr>
                        <a:t>6</a:t>
                      </a:r>
                      <a:r>
                        <a:rPr lang="en-US" altLang="zh-CN" sz="1200" b="0" i="0" u="none" strike="noStrike" dirty="0" smtClean="0">
                          <a:latin typeface="华文楷体" pitchFamily="2" charset="-122"/>
                          <a:ea typeface="华文楷体" pitchFamily="2" charset="-122"/>
                        </a:rPr>
                        <a:t>-22</a:t>
                      </a:r>
                      <a:r>
                        <a:rPr lang="zh-CN" altLang="en-US" sz="1200" b="0" i="0" u="none" strike="noStrike" dirty="0" smtClean="0">
                          <a:latin typeface="华文楷体" pitchFamily="2" charset="-122"/>
                          <a:ea typeface="华文楷体" pitchFamily="2" charset="-122"/>
                        </a:rPr>
                        <a:t>层</a:t>
                      </a:r>
                      <a:endParaRPr lang="en-US" sz="1200" b="0" i="0" u="none" strike="noStrike" dirty="0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latin typeface="华文楷体" pitchFamily="2" charset="-122"/>
                          <a:ea typeface="华文楷体" pitchFamily="2" charset="-122"/>
                        </a:rPr>
                        <a:t>113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latin typeface="华文楷体" pitchFamily="2" charset="-122"/>
                          <a:ea typeface="华文楷体" pitchFamily="2" charset="-122"/>
                        </a:rPr>
                        <a:t>9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7247E5C-FC80-4789-B518-130450CE2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6464" y="121196"/>
            <a:ext cx="576304" cy="4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6508B97-1F3F-4498-BE85-E9D56E00D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12448" y="265212"/>
            <a:ext cx="576304" cy="4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3858BDB-19B5-4597-A6BC-5BB5EA0C9A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97247E5C-FC80-4789-B518-130450CE2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8472" y="265212"/>
            <a:ext cx="576304" cy="4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46031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021DCF36-35B1-4712-984E-285A8B6F3C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9882" y="913284"/>
            <a:ext cx="6160118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B233FB23-CBDA-4201-8D0F-D342DE6471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713484"/>
            <a:ext cx="3930162" cy="2358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60358473-0B0C-47E6-9046-8F2236CEF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8472" y="265212"/>
            <a:ext cx="576304" cy="4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72761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40"/>
            <a:ext cx="10159999" cy="57022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97247E5C-FC80-4789-B518-130450CE2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8472" y="265212"/>
            <a:ext cx="576304" cy="4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42366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0789F52A-F127-45D8-8DB3-09ABF7170D96}"/>
              </a:ext>
            </a:extLst>
          </p:cNvPr>
          <p:cNvSpPr txBox="1"/>
          <p:nvPr/>
        </p:nvSpPr>
        <p:spPr>
          <a:xfrm>
            <a:off x="1659620" y="1057300"/>
            <a:ext cx="10081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成都</a:t>
            </a:r>
          </a:p>
          <a:p>
            <a:pPr algn="ctr"/>
            <a:endParaRPr lang="en-US" altLang="zh-CN" sz="24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endParaRPr lang="en-US" altLang="zh-CN" sz="24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隐</a:t>
            </a:r>
            <a:endParaRPr lang="en-US" altLang="zh-CN" sz="24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庐</a:t>
            </a:r>
            <a:endParaRPr lang="zh-CN" altLang="en-US" sz="2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987F0649-C1AD-488F-8AE6-FD687B268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8472" y="337220"/>
            <a:ext cx="491757" cy="41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217BC45D-1CCF-4306-A8DD-5A06090FC873}"/>
              </a:ext>
            </a:extLst>
          </p:cNvPr>
          <p:cNvSpPr txBox="1"/>
          <p:nvPr/>
        </p:nvSpPr>
        <p:spPr>
          <a:xfrm>
            <a:off x="1047552" y="1561356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18F2DB2-02C9-4D50-8EA1-BAB0619D5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240571" y="1645329"/>
            <a:ext cx="1846210" cy="425114"/>
          </a:xfrm>
          <a:prstGeom prst="rect">
            <a:avLst/>
          </a:prstGeom>
        </p:spPr>
      </p:pic>
      <p:pic>
        <p:nvPicPr>
          <p:cNvPr id="2051" name="Picture 3" descr="C:\Users\Lenovo\Desktop\新建文件夹\阿那亚茶室\WechatIMG1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160000" cy="5715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1" name="矩形 10"/>
          <p:cNvSpPr/>
          <p:nvPr/>
        </p:nvSpPr>
        <p:spPr>
          <a:xfrm>
            <a:off x="1191568" y="1345332"/>
            <a:ext cx="1080120" cy="2088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047552" y="156135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97247E5C-FC80-4789-B518-130450CE2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8472" y="265212"/>
            <a:ext cx="576304" cy="4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0159F30-1A20-4701-8148-FAD8E20CB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217" y="204427"/>
            <a:ext cx="2917301" cy="616759"/>
          </a:xfrm>
        </p:spPr>
        <p:txBody>
          <a:bodyPr>
            <a:noAutofit/>
          </a:bodyPr>
          <a:lstStyle/>
          <a:p>
            <a:pPr algn="l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itchFamily="2" charset="-122"/>
                <a:ea typeface="华文楷体" pitchFamily="2" charset="-122"/>
              </a:rPr>
              <a:t>书道／古琴</a:t>
            </a:r>
          </a:p>
        </p:txBody>
      </p:sp>
      <p:sp>
        <p:nvSpPr>
          <p:cNvPr id="6" name="副标题 4">
            <a:extLst>
              <a:ext uri="{FF2B5EF4-FFF2-40B4-BE49-F238E27FC236}">
                <a16:creationId xmlns="" xmlns:a16="http://schemas.microsoft.com/office/drawing/2014/main" id="{E0EE5690-50D6-4622-9600-8511495B693B}"/>
              </a:ext>
            </a:extLst>
          </p:cNvPr>
          <p:cNvSpPr txBox="1">
            <a:spLocks/>
          </p:cNvSpPr>
          <p:nvPr/>
        </p:nvSpPr>
        <p:spPr>
          <a:xfrm>
            <a:off x="3567833" y="193205"/>
            <a:ext cx="6408712" cy="1008112"/>
          </a:xfrm>
          <a:prstGeom prst="rect">
            <a:avLst/>
          </a:prstGeom>
        </p:spPr>
        <p:txBody>
          <a:bodyPr lIns="91439" tIns="45720" rIns="91439" bIns="45720">
            <a:normAutofit/>
          </a:bodyPr>
          <a:lstStyle>
            <a:lvl1pPr marL="380996" indent="-380996" algn="l" defTabSz="10159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5492" indent="-317497" algn="l" defTabSz="101599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9987" indent="-253997" algn="l" defTabSz="10159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7982" indent="-253997" algn="l" defTabSz="101599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977" indent="-253997" algn="l" defTabSz="101599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3972" indent="-253997" algn="l" defTabSz="10159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endParaRPr lang="zh-CN" altLang="en-US" sz="1400" dirty="0">
              <a:latin typeface="华文楷体"/>
              <a:ea typeface="华文楷体"/>
              <a:cs typeface="华文楷体"/>
            </a:endParaRPr>
          </a:p>
        </p:txBody>
      </p:sp>
      <p:pic>
        <p:nvPicPr>
          <p:cNvPr id="9218" name="Picture 2" descr="C:\Users\Lenovo\Desktop\新建文件夹\阿那亚茶室\WechatIMG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5744" y="0"/>
            <a:ext cx="3999880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 descr="C:\Users\Lenovo\Desktop\新建文件夹\阿那亚茶室\WechatIMG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4216" y="0"/>
            <a:ext cx="2952328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15504" y="985292"/>
            <a:ext cx="1354217" cy="40324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dirty="0" smtClean="0">
                <a:latin typeface="华文楷体" pitchFamily="2" charset="-122"/>
                <a:ea typeface="华文楷体" pitchFamily="2" charset="-122"/>
              </a:rPr>
              <a:t>斫琴茶室</a:t>
            </a:r>
            <a:endParaRPr lang="en-US" altLang="zh-CN" sz="2000" dirty="0" smtClean="0">
              <a:latin typeface="华文楷体" pitchFamily="2" charset="-122"/>
              <a:ea typeface="华文楷体" pitchFamily="2" charset="-122"/>
            </a:endParaRPr>
          </a:p>
          <a:p>
            <a:endParaRPr lang="en-US" altLang="zh-CN" sz="1400" b="1" dirty="0" smtClean="0">
              <a:latin typeface="华文楷体" pitchFamily="2" charset="-122"/>
              <a:ea typeface="华文楷体" pitchFamily="2" charset="-122"/>
            </a:endParaRPr>
          </a:p>
          <a:p>
            <a:r>
              <a:rPr lang="zh-CN" altLang="en-US" sz="1400" dirty="0" smtClean="0">
                <a:latin typeface="华文楷体" pitchFamily="2" charset="-122"/>
                <a:ea typeface="华文楷体" pitchFamily="2" charset="-122"/>
              </a:rPr>
              <a:t>  在这里，抚琴、品茗、闻香、插花、赏画、习字、诵诗、咏歌，体味生活之</a:t>
            </a:r>
            <a:r>
              <a:rPr lang="zh-CN" altLang="en-US" sz="1400" dirty="0" smtClean="0">
                <a:latin typeface="华文楷体" pitchFamily="2" charset="-122"/>
                <a:ea typeface="华文楷体" pitchFamily="2" charset="-122"/>
              </a:rPr>
              <a:t>美</a:t>
            </a:r>
            <a:r>
              <a:rPr lang="zh-CN" altLang="en-US" sz="1400" dirty="0" smtClean="0">
                <a:latin typeface="华文楷体" pitchFamily="2" charset="-122"/>
                <a:ea typeface="华文楷体" pitchFamily="2" charset="-122"/>
              </a:rPr>
              <a:t>。</a:t>
            </a:r>
            <a:endParaRPr lang="zh-CN" altLang="en-US" sz="1400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9302C76C-F0D7-4FD8-840C-620BE7D4F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84456" y="265212"/>
            <a:ext cx="652380" cy="55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91520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="" xmlns:a16="http://schemas.microsoft.com/office/drawing/2014/main" id="{90159F30-1A20-4701-8148-FAD8E20CB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80" y="265212"/>
            <a:ext cx="2917301" cy="616759"/>
          </a:xfrm>
        </p:spPr>
        <p:txBody>
          <a:bodyPr>
            <a:noAutofit/>
          </a:bodyPr>
          <a:lstStyle/>
          <a:p>
            <a:pPr algn="l"/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itchFamily="2" charset="-122"/>
                <a:ea typeface="华文楷体" pitchFamily="2" charset="-122"/>
              </a:rPr>
              <a:t>曲道／昆音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6" name="副标题 4">
            <a:extLst>
              <a:ext uri="{FF2B5EF4-FFF2-40B4-BE49-F238E27FC236}">
                <a16:creationId xmlns="" xmlns:a16="http://schemas.microsoft.com/office/drawing/2014/main" id="{E0EE5690-50D6-4622-9600-8511495B693B}"/>
              </a:ext>
            </a:extLst>
          </p:cNvPr>
          <p:cNvSpPr txBox="1">
            <a:spLocks/>
          </p:cNvSpPr>
          <p:nvPr/>
        </p:nvSpPr>
        <p:spPr>
          <a:xfrm>
            <a:off x="327472" y="1273324"/>
            <a:ext cx="3168352" cy="3888432"/>
          </a:xfrm>
          <a:prstGeom prst="rect">
            <a:avLst/>
          </a:prstGeom>
        </p:spPr>
        <p:txBody>
          <a:bodyPr lIns="91439" tIns="45720" rIns="91439" bIns="45720">
            <a:normAutofit/>
          </a:bodyPr>
          <a:lstStyle>
            <a:lvl1pPr marL="380996" indent="-380996" algn="l" defTabSz="10159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5492" indent="-317497" algn="l" defTabSz="101599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9987" indent="-253997" algn="l" defTabSz="10159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7982" indent="-253997" algn="l" defTabSz="101599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977" indent="-253997" algn="l" defTabSz="101599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3972" indent="-253997" algn="l" defTabSz="10159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  <a:cs typeface="楷体"/>
              </a:rPr>
              <a:t>新春茶会时隐</a:t>
            </a:r>
            <a:r>
              <a:rPr lang="zh-CN" altLang="en-US" sz="1600" dirty="0">
                <a:latin typeface="华文楷体" pitchFamily="2" charset="-122"/>
                <a:ea typeface="华文楷体" pitchFamily="2" charset="-122"/>
                <a:cs typeface="楷体"/>
              </a:rPr>
              <a:t>庐的客人近距离感受国粹，学习昆剧唱词。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9302C76C-F0D7-4FD8-840C-620BE7D4F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10594" y="372474"/>
            <a:ext cx="652380" cy="55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C:\Users\Lenovo\Desktop\新建文件夹\新春茶会\_MG_19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9920" y="1201316"/>
            <a:ext cx="4977613" cy="3318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76177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="" xmlns:a16="http://schemas.microsoft.com/office/drawing/2014/main" id="{90159F30-1A20-4701-8148-FAD8E20CB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217" y="204427"/>
            <a:ext cx="2917301" cy="616759"/>
          </a:xfrm>
        </p:spPr>
        <p:txBody>
          <a:bodyPr>
            <a:noAutofit/>
          </a:bodyPr>
          <a:lstStyle/>
          <a:p>
            <a:pPr algn="l"/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方正字迹-吕建德行楷简体" panose="02010600010101010101" pitchFamily="2" charset="-122"/>
              <a:ea typeface="方正字迹-吕建德行楷简体" panose="02010600010101010101" pitchFamily="2" charset="-122"/>
            </a:endParaRPr>
          </a:p>
        </p:txBody>
      </p:sp>
      <p:sp>
        <p:nvSpPr>
          <p:cNvPr id="6" name="副标题 4">
            <a:extLst>
              <a:ext uri="{FF2B5EF4-FFF2-40B4-BE49-F238E27FC236}">
                <a16:creationId xmlns="" xmlns:a16="http://schemas.microsoft.com/office/drawing/2014/main" id="{E0EE5690-50D6-4622-9600-8511495B693B}"/>
              </a:ext>
            </a:extLst>
          </p:cNvPr>
          <p:cNvSpPr txBox="1">
            <a:spLocks/>
          </p:cNvSpPr>
          <p:nvPr/>
        </p:nvSpPr>
        <p:spPr>
          <a:xfrm>
            <a:off x="1839640" y="769268"/>
            <a:ext cx="6408712" cy="1008112"/>
          </a:xfrm>
          <a:prstGeom prst="rect">
            <a:avLst/>
          </a:prstGeom>
        </p:spPr>
        <p:txBody>
          <a:bodyPr lIns="91439" tIns="45720" rIns="91439" bIns="45720">
            <a:normAutofit/>
          </a:bodyPr>
          <a:lstStyle>
            <a:lvl1pPr marL="380996" indent="-380996" algn="l" defTabSz="10159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5492" indent="-317497" algn="l" defTabSz="101599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9987" indent="-253997" algn="l" defTabSz="10159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7982" indent="-253997" algn="l" defTabSz="101599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977" indent="-253997" algn="l" defTabSz="101599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3972" indent="-253997" algn="l" defTabSz="10159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endParaRPr lang="zh-CN" altLang="en-US" sz="1400" dirty="0">
              <a:latin typeface="楷体"/>
              <a:ea typeface="楷体"/>
              <a:cs typeface="楷体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302C76C-F0D7-4FD8-840C-620BE7D4F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10594" y="372474"/>
            <a:ext cx="652380" cy="55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C:\Users\Lenovo\Desktop\新建文件夹\阿那亚隐庐写意图\WechatIMG3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0600" y="0"/>
            <a:ext cx="10480600" cy="6241876"/>
          </a:xfrm>
          <a:prstGeom prst="rect">
            <a:avLst/>
          </a:prstGeom>
          <a:noFill/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97247E5C-FC80-4789-B518-130450CE2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8472" y="265212"/>
            <a:ext cx="576304" cy="4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265212"/>
            <a:ext cx="5440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itchFamily="2" charset="-122"/>
                <a:ea typeface="华文楷体" pitchFamily="2" charset="-122"/>
              </a:rPr>
              <a:t>乐道／</a:t>
            </a: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itchFamily="2" charset="-122"/>
                <a:ea typeface="华文楷体" pitchFamily="2" charset="-122"/>
              </a:rPr>
              <a:t>力行</a:t>
            </a:r>
            <a:endParaRPr lang="en-US" alt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华文楷体" pitchFamily="2" charset="-122"/>
              <a:ea typeface="华文楷体" pitchFamily="2" charset="-122"/>
            </a:endParaRPr>
          </a:p>
          <a:p>
            <a:endParaRPr lang="en-US" alt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华文楷体" pitchFamily="2" charset="-122"/>
              <a:ea typeface="华文楷体" pitchFamily="2" charset="-122"/>
            </a:endParaRPr>
          </a:p>
          <a:p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itchFamily="2" charset="-122"/>
                <a:ea typeface="方正字迹-吕建德行楷简体" panose="02010600010101010101" pitchFamily="2" charset="-122"/>
              </a:rPr>
              <a:t>                        </a:t>
            </a:r>
            <a:r>
              <a:rPr lang="zh-CN" altLang="en-US" sz="2400" dirty="0" smtClean="0">
                <a:latin typeface="华文楷体" pitchFamily="2" charset="-122"/>
                <a:ea typeface="华文楷体" pitchFamily="2" charset="-122"/>
              </a:rPr>
              <a:t>阿</a:t>
            </a:r>
            <a:r>
              <a:rPr lang="zh-CN" altLang="en-US" sz="2400" dirty="0" smtClean="0">
                <a:latin typeface="华文楷体" pitchFamily="2" charset="-122"/>
                <a:ea typeface="华文楷体" pitchFamily="2" charset="-122"/>
              </a:rPr>
              <a:t>那亚马</a:t>
            </a:r>
            <a:r>
              <a:rPr lang="zh-CN" altLang="en-US" sz="2400" dirty="0" smtClean="0">
                <a:latin typeface="华文楷体" pitchFamily="2" charset="-122"/>
                <a:ea typeface="华文楷体" pitchFamily="2" charset="-122"/>
              </a:rPr>
              <a:t>会</a:t>
            </a:r>
            <a:endParaRPr lang="en-US" altLang="zh-CN" dirty="0" smtClean="0">
              <a:latin typeface="华文新魏" pitchFamily="2" charset="-122"/>
              <a:ea typeface="华文新魏" pitchFamily="2" charset="-122"/>
            </a:endParaRPr>
          </a:p>
          <a:p>
            <a:r>
              <a:rPr lang="en-US" altLang="zh-CN" sz="1600" b="1" dirty="0" smtClean="0">
                <a:latin typeface="华文新魏" pitchFamily="2" charset="-122"/>
                <a:ea typeface="华文新魏" pitchFamily="2" charset="-122"/>
              </a:rPr>
              <a:t> </a:t>
            </a:r>
            <a:r>
              <a:rPr lang="en-US" altLang="zh-CN" sz="1600" b="1" dirty="0" smtClean="0">
                <a:latin typeface="华文新魏" pitchFamily="2" charset="-122"/>
                <a:ea typeface="华文新魏" pitchFamily="2" charset="-122"/>
              </a:rPr>
              <a:t>         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阿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那亚马会是中国马业协会理事单位，引进设特兰小矮马、荷兰弗里斯兰温雪马、赛拉法兰西温雪马等等世界著名马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种。</a:t>
            </a:r>
            <a:endParaRPr lang="zh-CN" altLang="en-US" sz="1600" dirty="0">
              <a:latin typeface="华文楷体" pitchFamily="2" charset="-122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7896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C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84CC5CD0-B90F-43A1-A61F-2E03D4004EB5}"/>
              </a:ext>
            </a:extLst>
          </p:cNvPr>
          <p:cNvSpPr/>
          <p:nvPr/>
        </p:nvSpPr>
        <p:spPr>
          <a:xfrm>
            <a:off x="759520" y="1402640"/>
            <a:ext cx="4968552" cy="3111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1667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  <a:cs typeface="微软雅黑"/>
              </a:rPr>
              <a:t>隐庐，以华夏五千年文明为经，以中国广袤大地为纬，纵横编织出盛世中国</a:t>
            </a:r>
            <a:r>
              <a:rPr lang="zh-CN" altLang="en-US" sz="1667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  <a:cs typeface="微软雅黑"/>
              </a:rPr>
              <a:t>的心灵居所</a:t>
            </a:r>
            <a:r>
              <a:rPr lang="zh-CN" altLang="zh-CN" sz="1667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  <a:cs typeface="微软雅黑"/>
              </a:rPr>
              <a:t>。</a:t>
            </a:r>
            <a:endParaRPr lang="en-US" altLang="zh-CN" sz="1667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  <a:cs typeface="微软雅黑"/>
            </a:endParaRPr>
          </a:p>
          <a:p>
            <a:pPr algn="ctr">
              <a:lnSpc>
                <a:spcPct val="150000"/>
              </a:lnSpc>
            </a:pPr>
            <a:endParaRPr lang="en-US" altLang="zh-CN" sz="1667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  <a:cs typeface="微软雅黑"/>
            </a:endParaRPr>
          </a:p>
          <a:p>
            <a:pPr algn="ctr">
              <a:lnSpc>
                <a:spcPct val="150000"/>
              </a:lnSpc>
            </a:pPr>
            <a:r>
              <a:rPr lang="zh-CN" altLang="zh-CN" sz="1667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  <a:cs typeface="微软雅黑"/>
              </a:rPr>
              <a:t>无论是栖居于绝美山颠，还是身处</a:t>
            </a:r>
            <a:r>
              <a:rPr lang="zh-CN" altLang="en-US" sz="1667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  <a:cs typeface="微软雅黑"/>
              </a:rPr>
              <a:t>繁华街巷</a:t>
            </a:r>
            <a:r>
              <a:rPr lang="zh-CN" altLang="zh-CN" sz="1667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  <a:cs typeface="微软雅黑"/>
              </a:rPr>
              <a:t>，每一家隐庐酒店都将传统文化与自然恩赐融为</a:t>
            </a:r>
            <a:r>
              <a:rPr lang="zh-CN" altLang="en-US" sz="1667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  <a:cs typeface="微软雅黑"/>
              </a:rPr>
              <a:t>一体</a:t>
            </a:r>
            <a:r>
              <a:rPr lang="zh-CN" altLang="zh-CN" sz="1667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  <a:cs typeface="微软雅黑"/>
              </a:rPr>
              <a:t>，</a:t>
            </a:r>
            <a:r>
              <a:rPr lang="zh-CN" altLang="en-US" sz="1667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  <a:cs typeface="微软雅黑"/>
              </a:rPr>
              <a:t>展</a:t>
            </a:r>
            <a:r>
              <a:rPr lang="zh-CN" altLang="zh-CN" sz="1667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  <a:cs typeface="微软雅黑"/>
              </a:rPr>
              <a:t>天地之大美，</a:t>
            </a:r>
            <a:r>
              <a:rPr lang="zh-CN" altLang="en-US" sz="1667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  <a:cs typeface="微软雅黑"/>
              </a:rPr>
              <a:t>还</a:t>
            </a:r>
            <a:r>
              <a:rPr lang="zh-CN" altLang="zh-CN" sz="1667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  <a:cs typeface="微软雅黑"/>
              </a:rPr>
              <a:t>真我</a:t>
            </a:r>
            <a:r>
              <a:rPr lang="zh-CN" altLang="en-US" sz="1667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  <a:cs typeface="微软雅黑"/>
              </a:rPr>
              <a:t>之从容</a:t>
            </a:r>
            <a:r>
              <a:rPr lang="zh-CN" altLang="zh-CN" sz="1667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  <a:cs typeface="微软雅黑"/>
              </a:rPr>
              <a:t>。</a:t>
            </a:r>
            <a:endParaRPr lang="en-US" altLang="zh-CN" sz="1667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  <a:cs typeface="微软雅黑"/>
            </a:endParaRPr>
          </a:p>
          <a:p>
            <a:pPr algn="ctr">
              <a:lnSpc>
                <a:spcPct val="150000"/>
              </a:lnSpc>
            </a:pPr>
            <a:endParaRPr lang="en-US" altLang="zh-CN" sz="1667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  <a:cs typeface="微软雅黑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667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  <a:cs typeface="微软雅黑"/>
              </a:rPr>
              <a:t>【</a:t>
            </a:r>
            <a:r>
              <a:rPr lang="zh-CN" altLang="en-US" sz="1667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  <a:cs typeface="微软雅黑"/>
              </a:rPr>
              <a:t>隐庐</a:t>
            </a:r>
            <a:r>
              <a:rPr lang="en-US" altLang="zh-CN" sz="1667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  <a:cs typeface="微软雅黑"/>
              </a:rPr>
              <a:t>】</a:t>
            </a:r>
            <a:r>
              <a:rPr lang="zh-CN" altLang="en-US" sz="1667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  <a:cs typeface="微软雅黑"/>
              </a:rPr>
              <a:t> </a:t>
            </a:r>
            <a:r>
              <a:rPr lang="en-US" altLang="zh-CN" sz="1667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  <a:cs typeface="微软雅黑"/>
              </a:rPr>
              <a:t>- </a:t>
            </a:r>
            <a:r>
              <a:rPr lang="zh-CN" altLang="en-US" sz="1667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  <a:cs typeface="微软雅黑"/>
              </a:rPr>
              <a:t>把最美的中国呈现给世界。</a:t>
            </a:r>
            <a:endParaRPr lang="zh-CN" altLang="zh-CN" sz="1667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  <a:cs typeface="微软雅黑"/>
            </a:endParaRPr>
          </a:p>
        </p:txBody>
      </p:sp>
      <p:pic>
        <p:nvPicPr>
          <p:cNvPr id="1026" name="Picture 2" descr="C:\Users\Lenovo\AppData\Local\Temp\Rar$DRa0.755\阿那亚图片\阿那亚·隐庐酒店\隐庐外立面\111A19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6104" y="0"/>
            <a:ext cx="4143896" cy="571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11301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3456" y="228865"/>
            <a:ext cx="1728192" cy="952500"/>
          </a:xfrm>
        </p:spPr>
        <p:txBody>
          <a:bodyPr>
            <a:normAutofit/>
          </a:bodyPr>
          <a:lstStyle/>
          <a:p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itchFamily="2" charset="-122"/>
                <a:ea typeface="华文楷体" pitchFamily="2" charset="-122"/>
              </a:rPr>
              <a:t>食道／饱腹</a:t>
            </a:r>
            <a:endParaRPr lang="zh-CN" altLang="en-US" sz="2400" b="1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13314" name="Picture 2" descr="C:\Users\Lenovo\Desktop\新建文件夹\新春茶会\图片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3656" y="0"/>
            <a:ext cx="8176344" cy="568880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38505" y="1129308"/>
            <a:ext cx="1169551" cy="39604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这里有海鲜家常菜、湘菜、铁锅炖、烤串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......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有正宗的地方特色，也有朴实的家常味道，让来过的食客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念念不忘。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9302C76C-F0D7-4FD8-840C-620BE7D4F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6464" y="265212"/>
            <a:ext cx="652380" cy="55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Lenovo\Desktop\新建文件夹\阿那亚·隐庐酒店\隐庐外立面\111A18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0160000" cy="5715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7512" y="1057301"/>
            <a:ext cx="396044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阿那亚</a:t>
            </a: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·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隐庐酒店</a:t>
            </a:r>
            <a:endParaRPr lang="en-US" altLang="zh-CN" sz="2400" dirty="0" smtClean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  <a:p>
            <a:endParaRPr lang="en-US" alt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这里是酒店，也是您海边的家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302C76C-F0D7-4FD8-840C-620BE7D4F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84456" y="337220"/>
            <a:ext cx="652380" cy="55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41122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2BDBF4D-F56E-4A67-9FB5-76DB50CCB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8472" y="265212"/>
            <a:ext cx="576304" cy="4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Lenovo\Desktop\新建文件夹\阿那亚·隐庐酒店\隐庐外立面\111A18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60000" cy="5715000"/>
          </a:xfrm>
          <a:prstGeom prst="rect">
            <a:avLst/>
          </a:prstGeom>
          <a:noFill/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7247E5C-FC80-4789-B518-130450CE2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84456" y="265212"/>
            <a:ext cx="576304" cy="4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28581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51CF089-D521-4700-B9E1-3D6BF27E1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8472" y="265212"/>
            <a:ext cx="576304" cy="4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Lenovo\Desktop\新建文件夹\阿那亚·隐庐酒店\隐庐外立面\111A18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60000" cy="5715000"/>
          </a:xfrm>
          <a:prstGeom prst="rect">
            <a:avLst/>
          </a:prstGeom>
          <a:noFill/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97247E5C-FC80-4789-B518-130450CE2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6464" y="337220"/>
            <a:ext cx="576304" cy="4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CD46FB-A267-4ABD-8A3E-ED00371FF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8472" y="265212"/>
            <a:ext cx="576304" cy="4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Users\Lenovo\Desktop\新建文件夹\阿那亚·隐庐酒店\阳台窗景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60000" cy="5715000"/>
          </a:xfrm>
          <a:prstGeom prst="rect">
            <a:avLst/>
          </a:prstGeom>
          <a:noFill/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97247E5C-FC80-4789-B518-130450CE2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8472" y="265212"/>
            <a:ext cx="576304" cy="4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6508B97-1F3F-4498-BE85-E9D56E00D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12448" y="265212"/>
            <a:ext cx="576304" cy="4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E9AA0635-8898-43C8-89DE-1262C67CCF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52" b="9081"/>
          <a:stretch/>
        </p:blipFill>
        <p:spPr>
          <a:xfrm>
            <a:off x="0" y="0"/>
            <a:ext cx="10160001" cy="5715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7247E5C-FC80-4789-B518-130450CE2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3696" y="121196"/>
            <a:ext cx="576304" cy="4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42366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For Sophia\隐庐\阿那亚酒店图片和介绍\阿那亚·隐庐酒店\3F隐庐公寓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160000" cy="5715000"/>
          </a:xfrm>
          <a:prstGeom prst="rect">
            <a:avLst/>
          </a:prstGeom>
          <a:noFill/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97247E5C-FC80-4789-B518-130450CE2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2488" y="193204"/>
            <a:ext cx="576304" cy="4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045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888CF13-4C81-4B0E-A03F-7BEE6E3BC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8472" y="265212"/>
            <a:ext cx="576304" cy="4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:\Users\Lenovo\Desktop\新建文件夹\阿那亚·隐庐酒店\WechatIMG1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60000" cy="5715000"/>
          </a:xfrm>
          <a:prstGeom prst="rect">
            <a:avLst/>
          </a:prstGeom>
          <a:noFill/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97247E5C-FC80-4789-B518-130450CE2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8472" y="337220"/>
            <a:ext cx="576304" cy="4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888CF13-4C81-4B0E-A03F-7BEE6E3BC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8472" y="265212"/>
            <a:ext cx="576304" cy="4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97247E5C-FC80-4789-B518-130450CE2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8472" y="337220"/>
            <a:ext cx="576304" cy="4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D:\For Sophia\隐庐\阿那亚酒店图片和介绍\阿那亚·隐庐酒店\隐庐公寓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60000" cy="5715000"/>
          </a:xfrm>
          <a:prstGeom prst="rect">
            <a:avLst/>
          </a:prstGeom>
          <a:noFill/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97247E5C-FC80-4789-B518-130450CE2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00480" y="193204"/>
            <a:ext cx="576304" cy="4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15065</TotalTime>
  <Words>310</Words>
  <Application>Microsoft Office PowerPoint</Application>
  <PresentationFormat>自定义</PresentationFormat>
  <Paragraphs>58</Paragraphs>
  <Slides>21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2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客房详情</vt:lpstr>
      <vt:lpstr>幻灯片 13</vt:lpstr>
      <vt:lpstr>幻灯片 14</vt:lpstr>
      <vt:lpstr>幻灯片 15</vt:lpstr>
      <vt:lpstr>幻灯片 16</vt:lpstr>
      <vt:lpstr>书道／古琴</vt:lpstr>
      <vt:lpstr>曲道／昆音</vt:lpstr>
      <vt:lpstr>幻灯片 19</vt:lpstr>
      <vt:lpstr>食道／饱腹</vt:lpstr>
      <vt:lpstr>幻灯片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张璐 - 隐庐</dc:creator>
  <cp:lastModifiedBy>Sophia</cp:lastModifiedBy>
  <cp:revision>298</cp:revision>
  <dcterms:created xsi:type="dcterms:W3CDTF">2016-01-10T14:14:53Z</dcterms:created>
  <dcterms:modified xsi:type="dcterms:W3CDTF">2018-09-25T06:53:36Z</dcterms:modified>
</cp:coreProperties>
</file>