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59" r:id="rId3"/>
    <p:sldId id="490" r:id="rId4"/>
    <p:sldId id="463" r:id="rId5"/>
    <p:sldId id="464" r:id="rId6"/>
    <p:sldId id="491"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6" r:id="rId27"/>
    <p:sldId id="485" r:id="rId28"/>
    <p:sldId id="487" r:id="rId29"/>
    <p:sldId id="489" r:id="rId30"/>
    <p:sldId id="4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3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94660"/>
  </p:normalViewPr>
  <p:slideViewPr>
    <p:cSldViewPr snapToGrid="0">
      <p:cViewPr>
        <p:scale>
          <a:sx n="90" d="100"/>
          <a:sy n="90" d="100"/>
        </p:scale>
        <p:origin x="-534"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34A39D-3512-4254-B0C9-B8ED60EB01E1}" type="datetimeFigureOut">
              <a:rPr lang="en-SG" smtClean="0"/>
              <a:pPr/>
              <a:t>23/3/2018</a:t>
            </a:fld>
            <a:endParaRPr lang="en-S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08E8E-A78B-434C-945B-83E4426B8046}" type="slidenum">
              <a:rPr lang="en-SG" smtClean="0"/>
              <a:pPr/>
              <a:t>‹#›</a:t>
            </a:fld>
            <a:endParaRPr lang="en-SG"/>
          </a:p>
        </p:txBody>
      </p:sp>
    </p:spTree>
    <p:extLst>
      <p:ext uri="{BB962C8B-B14F-4D97-AF65-F5344CB8AC3E}">
        <p14:creationId xmlns="" xmlns:p14="http://schemas.microsoft.com/office/powerpoint/2010/main" val="181895454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C874F-916D-4540-A451-19F59C701168}" type="datetimeFigureOut">
              <a:rPr lang="en-SG" smtClean="0"/>
              <a:pPr/>
              <a:t>23/3/2018</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06653-0E40-479A-B86F-6669DDC0D0F1}" type="slidenum">
              <a:rPr lang="en-SG" smtClean="0"/>
              <a:pPr/>
              <a:t>‹#›</a:t>
            </a:fld>
            <a:endParaRPr lang="en-SG"/>
          </a:p>
        </p:txBody>
      </p:sp>
    </p:spTree>
    <p:extLst>
      <p:ext uri="{BB962C8B-B14F-4D97-AF65-F5344CB8AC3E}">
        <p14:creationId xmlns="" xmlns:p14="http://schemas.microsoft.com/office/powerpoint/2010/main" val="395129704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Footer Placeholder 3"/>
          <p:cNvSpPr>
            <a:spLocks noGrp="1"/>
          </p:cNvSpPr>
          <p:nvPr>
            <p:ph type="ftr" sz="quarter" idx="10"/>
          </p:nvPr>
        </p:nvSpPr>
        <p:spPr/>
        <p:txBody>
          <a:bodyPr/>
          <a:lstStyle/>
          <a:p>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6"/>
          <p:cNvSpPr>
            <a:spLocks noGrp="1"/>
          </p:cNvSpPr>
          <p:nvPr>
            <p:ph type="ctrTitle"/>
          </p:nvPr>
        </p:nvSpPr>
        <p:spPr>
          <a:xfrm>
            <a:off x="457200" y="1219200"/>
            <a:ext cx="8229600" cy="4419599"/>
          </a:xfrm>
          <a:prstGeom prst="rect">
            <a:avLst/>
          </a:prstGeom>
        </p:spPr>
        <p:txBody>
          <a:bodyPr anchor="ctr"/>
          <a:lstStyle/>
          <a:p>
            <a:endParaRPr lang="en-SG" dirty="0">
              <a:latin typeface="Verdana"/>
              <a:cs typeface="Verdana"/>
            </a:endParaRPr>
          </a:p>
        </p:txBody>
      </p:sp>
      <p:sp>
        <p:nvSpPr>
          <p:cNvPr id="6" name="Text Placeholder 2"/>
          <p:cNvSpPr>
            <a:spLocks noGrp="1"/>
          </p:cNvSpPr>
          <p:nvPr>
            <p:ph type="body" sz="quarter" idx="10"/>
          </p:nvPr>
        </p:nvSpPr>
        <p:spPr>
          <a:xfrm>
            <a:off x="457200" y="228600"/>
            <a:ext cx="6172200" cy="457200"/>
          </a:xfrm>
          <a:prstGeom prst="rect">
            <a:avLst/>
          </a:prstGeom>
        </p:spPr>
        <p:txBody>
          <a:bodyPr vert="horz"/>
          <a:lstStyle>
            <a:lvl1pPr marL="0" indent="0">
              <a:buNone/>
              <a:defRPr sz="3200"/>
            </a:lvl1pPr>
          </a:lstStyle>
          <a:p>
            <a:pPr lvl="0"/>
            <a:endParaRPr lang="en-US" dirty="0"/>
          </a:p>
        </p:txBody>
      </p:sp>
      <p:sp>
        <p:nvSpPr>
          <p:cNvPr id="9" name="Text Placeholder 2"/>
          <p:cNvSpPr>
            <a:spLocks noGrp="1"/>
          </p:cNvSpPr>
          <p:nvPr>
            <p:ph type="body" sz="quarter" idx="11"/>
          </p:nvPr>
        </p:nvSpPr>
        <p:spPr>
          <a:xfrm>
            <a:off x="457200" y="685800"/>
            <a:ext cx="6172200" cy="304800"/>
          </a:xfrm>
          <a:prstGeom prst="rect">
            <a:avLst/>
          </a:prstGeom>
        </p:spPr>
        <p:txBody>
          <a:bodyPr vert="horz"/>
          <a:lstStyle>
            <a:lvl1pPr marL="0" indent="0" algn="l">
              <a:buNone/>
              <a:defRPr sz="2000"/>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57200" y="228600"/>
            <a:ext cx="6172200" cy="457200"/>
          </a:xfrm>
          <a:prstGeom prst="rect">
            <a:avLst/>
          </a:prstGeom>
        </p:spPr>
        <p:txBody>
          <a:bodyPr vert="horz"/>
          <a:lstStyle>
            <a:lvl1pPr marL="0" indent="0">
              <a:buNone/>
              <a:defRPr sz="3200"/>
            </a:lvl1pPr>
          </a:lstStyle>
          <a:p>
            <a:pPr lvl="0"/>
            <a:endParaRPr lang="en-US" dirty="0"/>
          </a:p>
        </p:txBody>
      </p:sp>
      <p:sp>
        <p:nvSpPr>
          <p:cNvPr id="11" name="Content Placeholder 11"/>
          <p:cNvSpPr>
            <a:spLocks noGrp="1"/>
          </p:cNvSpPr>
          <p:nvPr>
            <p:ph sz="half" idx="12"/>
          </p:nvPr>
        </p:nvSpPr>
        <p:spPr>
          <a:xfrm>
            <a:off x="457200" y="1219200"/>
            <a:ext cx="8229600" cy="4419600"/>
          </a:xfrm>
          <a:prstGeom prst="rect">
            <a:avLst/>
          </a:prstGeom>
        </p:spPr>
        <p:txBody>
          <a:bodyPr/>
          <a:lstStyle>
            <a:lvl1pPr>
              <a:defRPr sz="1800" b="1"/>
            </a:lvl1pPr>
            <a:lvl2pPr>
              <a:defRPr sz="1500"/>
            </a:lvl2pPr>
          </a:lstStyle>
          <a:p>
            <a:pPr lvl="0"/>
            <a:endParaRPr lang="en-SG" dirty="0" smtClean="0">
              <a:latin typeface="Verdana"/>
              <a:cs typeface="Verdana"/>
            </a:endParaRPr>
          </a:p>
          <a:p>
            <a:pPr lvl="0"/>
            <a:endParaRPr lang="en-SG" dirty="0" smtClean="0">
              <a:latin typeface="Verdana"/>
              <a:cs typeface="Verdana"/>
            </a:endParaRPr>
          </a:p>
          <a:p>
            <a:pPr lvl="2"/>
            <a:endParaRPr lang="en-SG" dirty="0">
              <a:latin typeface="Verdana"/>
              <a:cs typeface="Verdana"/>
            </a:endParaRPr>
          </a:p>
        </p:txBody>
      </p:sp>
      <p:sp>
        <p:nvSpPr>
          <p:cNvPr id="12" name="Text Placeholder 2"/>
          <p:cNvSpPr>
            <a:spLocks noGrp="1"/>
          </p:cNvSpPr>
          <p:nvPr>
            <p:ph type="body" sz="quarter" idx="11"/>
          </p:nvPr>
        </p:nvSpPr>
        <p:spPr>
          <a:xfrm>
            <a:off x="457200" y="685800"/>
            <a:ext cx="6172200" cy="304800"/>
          </a:xfrm>
          <a:prstGeom prst="rect">
            <a:avLst/>
          </a:prstGeom>
        </p:spPr>
        <p:txBody>
          <a:bodyPr vert="horz"/>
          <a:lstStyle>
            <a:lvl1pPr marL="0" indent="0">
              <a:buNone/>
              <a:defRPr sz="2000"/>
            </a:lvl1pPr>
          </a:lstStyle>
          <a:p>
            <a:pPr lvl="0"/>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0"/>
          <p:cNvSpPr>
            <a:spLocks noGrp="1"/>
          </p:cNvSpPr>
          <p:nvPr>
            <p:ph type="title"/>
          </p:nvPr>
        </p:nvSpPr>
        <p:spPr>
          <a:xfrm>
            <a:off x="457200" y="1219199"/>
            <a:ext cx="8229600" cy="503238"/>
          </a:xfrm>
          <a:prstGeom prst="rect">
            <a:avLst/>
          </a:prstGeom>
        </p:spPr>
        <p:txBody>
          <a:bodyPr anchor="ctr">
            <a:normAutofit fontScale="90000"/>
          </a:bodyPr>
          <a:lstStyle>
            <a:lvl1pPr algn="l">
              <a:defRPr sz="2000" b="1"/>
            </a:lvl1pPr>
          </a:lstStyle>
          <a:p>
            <a:pPr algn="l"/>
            <a:endParaRPr lang="en-SG" dirty="0">
              <a:latin typeface="Verdana"/>
              <a:cs typeface="Verdana"/>
            </a:endParaRPr>
          </a:p>
        </p:txBody>
      </p:sp>
      <p:sp>
        <p:nvSpPr>
          <p:cNvPr id="8" name="Content Placeholder 11"/>
          <p:cNvSpPr>
            <a:spLocks noGrp="1"/>
          </p:cNvSpPr>
          <p:nvPr>
            <p:ph sz="half" idx="1"/>
          </p:nvPr>
        </p:nvSpPr>
        <p:spPr>
          <a:xfrm>
            <a:off x="457200" y="1828800"/>
            <a:ext cx="4038600" cy="3810000"/>
          </a:xfrm>
          <a:prstGeom prst="rect">
            <a:avLst/>
          </a:prstGeom>
        </p:spPr>
        <p:txBody>
          <a:bodyPr/>
          <a:lstStyle>
            <a:lvl1pPr>
              <a:defRPr sz="1500"/>
            </a:lvl1pPr>
            <a:lvl2pPr>
              <a:defRPr sz="1500"/>
            </a:lvl2pPr>
          </a:lstStyle>
          <a:p>
            <a:pPr lvl="0"/>
            <a:endParaRPr lang="en-SG" dirty="0">
              <a:latin typeface="Verdana"/>
              <a:cs typeface="Verdana"/>
            </a:endParaRPr>
          </a:p>
        </p:txBody>
      </p:sp>
      <p:sp>
        <p:nvSpPr>
          <p:cNvPr id="9" name="Content Placeholder 12"/>
          <p:cNvSpPr>
            <a:spLocks noGrp="1"/>
          </p:cNvSpPr>
          <p:nvPr>
            <p:ph sz="half" idx="2"/>
          </p:nvPr>
        </p:nvSpPr>
        <p:spPr>
          <a:xfrm>
            <a:off x="4648200" y="1828800"/>
            <a:ext cx="4038600" cy="3810000"/>
          </a:xfrm>
          <a:prstGeom prst="rect">
            <a:avLst/>
          </a:prstGeom>
        </p:spPr>
        <p:txBody>
          <a:bodyPr/>
          <a:lstStyle>
            <a:lvl1pPr>
              <a:defRPr sz="1500"/>
            </a:lvl1pPr>
            <a:lvl2pPr>
              <a:defRPr sz="1500"/>
            </a:lvl2pPr>
          </a:lstStyle>
          <a:p>
            <a:pPr lvl="0"/>
            <a:endParaRPr lang="en-SG" dirty="0">
              <a:latin typeface="Verdana"/>
              <a:cs typeface="Verdana"/>
            </a:endParaRPr>
          </a:p>
        </p:txBody>
      </p:sp>
      <p:sp>
        <p:nvSpPr>
          <p:cNvPr id="11" name="Text Placeholder 2"/>
          <p:cNvSpPr>
            <a:spLocks noGrp="1"/>
          </p:cNvSpPr>
          <p:nvPr>
            <p:ph type="body" sz="quarter" idx="10"/>
          </p:nvPr>
        </p:nvSpPr>
        <p:spPr>
          <a:xfrm>
            <a:off x="457200" y="228600"/>
            <a:ext cx="6172200" cy="457200"/>
          </a:xfrm>
          <a:prstGeom prst="rect">
            <a:avLst/>
          </a:prstGeom>
        </p:spPr>
        <p:txBody>
          <a:bodyPr vert="horz"/>
          <a:lstStyle>
            <a:lvl1pPr marL="0" indent="0">
              <a:buNone/>
              <a:defRPr sz="3200"/>
            </a:lvl1pPr>
          </a:lstStyle>
          <a:p>
            <a:pPr lvl="0"/>
            <a:endParaRPr lang="en-US" dirty="0"/>
          </a:p>
        </p:txBody>
      </p:sp>
      <p:sp>
        <p:nvSpPr>
          <p:cNvPr id="12" name="Text Placeholder 2"/>
          <p:cNvSpPr>
            <a:spLocks noGrp="1"/>
          </p:cNvSpPr>
          <p:nvPr>
            <p:ph type="body" sz="quarter" idx="11"/>
          </p:nvPr>
        </p:nvSpPr>
        <p:spPr>
          <a:xfrm>
            <a:off x="457200" y="685800"/>
            <a:ext cx="6172200" cy="304800"/>
          </a:xfrm>
          <a:prstGeom prst="rect">
            <a:avLst/>
          </a:prstGeom>
        </p:spPr>
        <p:txBody>
          <a:bodyPr vert="horz"/>
          <a:lstStyle>
            <a:lvl1pPr marL="0" indent="0">
              <a:buNone/>
              <a:defRPr sz="2000"/>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5"/>
          <p:cNvSpPr>
            <a:spLocks noGrp="1"/>
          </p:cNvSpPr>
          <p:nvPr>
            <p:ph type="title"/>
          </p:nvPr>
        </p:nvSpPr>
        <p:spPr>
          <a:xfrm>
            <a:off x="457200" y="1219200"/>
            <a:ext cx="8229600" cy="503238"/>
          </a:xfrm>
          <a:prstGeom prst="rect">
            <a:avLst/>
          </a:prstGeom>
        </p:spPr>
        <p:txBody>
          <a:bodyPr anchor="ctr">
            <a:normAutofit fontScale="90000"/>
          </a:bodyPr>
          <a:lstStyle>
            <a:lvl1pPr algn="l">
              <a:defRPr sz="2000" b="1"/>
            </a:lvl1pPr>
          </a:lstStyle>
          <a:p>
            <a:pPr algn="l"/>
            <a:endParaRPr lang="en-SG" dirty="0">
              <a:latin typeface="Verdana"/>
              <a:cs typeface="Verdana"/>
            </a:endParaRPr>
          </a:p>
        </p:txBody>
      </p:sp>
      <p:sp>
        <p:nvSpPr>
          <p:cNvPr id="9" name="Text Placeholder 6"/>
          <p:cNvSpPr>
            <a:spLocks noGrp="1"/>
          </p:cNvSpPr>
          <p:nvPr>
            <p:ph type="body" idx="1"/>
          </p:nvPr>
        </p:nvSpPr>
        <p:spPr>
          <a:xfrm>
            <a:off x="457200" y="1828800"/>
            <a:ext cx="4040188" cy="381000"/>
          </a:xfrm>
          <a:prstGeom prst="rect">
            <a:avLst/>
          </a:prstGeom>
        </p:spPr>
        <p:txBody>
          <a:bodyPr anchor="t"/>
          <a:lstStyle>
            <a:lvl1pPr>
              <a:defRPr sz="1500" b="1"/>
            </a:lvl1pPr>
          </a:lstStyle>
          <a:p>
            <a:endParaRPr lang="en-SG" dirty="0">
              <a:latin typeface="Verdana"/>
              <a:cs typeface="Verdana"/>
            </a:endParaRPr>
          </a:p>
        </p:txBody>
      </p:sp>
      <p:sp>
        <p:nvSpPr>
          <p:cNvPr id="10" name="Content Placeholder 7"/>
          <p:cNvSpPr>
            <a:spLocks noGrp="1"/>
          </p:cNvSpPr>
          <p:nvPr>
            <p:ph sz="half" idx="2"/>
          </p:nvPr>
        </p:nvSpPr>
        <p:spPr>
          <a:xfrm>
            <a:off x="457200" y="2286001"/>
            <a:ext cx="4040188" cy="3352800"/>
          </a:xfrm>
          <a:prstGeom prst="rect">
            <a:avLst/>
          </a:prstGeom>
        </p:spPr>
        <p:txBody>
          <a:bodyPr/>
          <a:lstStyle>
            <a:lvl1pPr>
              <a:defRPr sz="1500"/>
            </a:lvl1pPr>
            <a:lvl2pPr>
              <a:defRPr sz="1500"/>
            </a:lvl2pPr>
          </a:lstStyle>
          <a:p>
            <a:pPr lvl="0"/>
            <a:endParaRPr lang="en-SG" dirty="0">
              <a:latin typeface="Verdana"/>
              <a:cs typeface="Verdana"/>
            </a:endParaRPr>
          </a:p>
        </p:txBody>
      </p:sp>
      <p:sp>
        <p:nvSpPr>
          <p:cNvPr id="11" name="Text Placeholder 8"/>
          <p:cNvSpPr>
            <a:spLocks noGrp="1"/>
          </p:cNvSpPr>
          <p:nvPr>
            <p:ph type="body" sz="quarter" idx="3"/>
          </p:nvPr>
        </p:nvSpPr>
        <p:spPr>
          <a:xfrm>
            <a:off x="4645025" y="1828800"/>
            <a:ext cx="4041775" cy="381000"/>
          </a:xfrm>
          <a:prstGeom prst="rect">
            <a:avLst/>
          </a:prstGeom>
        </p:spPr>
        <p:txBody>
          <a:bodyPr anchor="t"/>
          <a:lstStyle>
            <a:lvl1pPr>
              <a:defRPr sz="1500" b="1"/>
            </a:lvl1pPr>
          </a:lstStyle>
          <a:p>
            <a:endParaRPr lang="en-SG" dirty="0">
              <a:latin typeface="Verdana"/>
              <a:cs typeface="Verdana"/>
            </a:endParaRPr>
          </a:p>
        </p:txBody>
      </p:sp>
      <p:sp>
        <p:nvSpPr>
          <p:cNvPr id="12" name="Content Placeholder 9"/>
          <p:cNvSpPr>
            <a:spLocks noGrp="1"/>
          </p:cNvSpPr>
          <p:nvPr>
            <p:ph sz="quarter" idx="4"/>
          </p:nvPr>
        </p:nvSpPr>
        <p:spPr>
          <a:xfrm>
            <a:off x="4645025" y="2286001"/>
            <a:ext cx="4041775" cy="3352800"/>
          </a:xfrm>
          <a:prstGeom prst="rect">
            <a:avLst/>
          </a:prstGeom>
        </p:spPr>
        <p:txBody>
          <a:bodyPr/>
          <a:lstStyle>
            <a:lvl1pPr>
              <a:defRPr sz="1500"/>
            </a:lvl1pPr>
            <a:lvl2pPr>
              <a:defRPr sz="1500"/>
            </a:lvl2pPr>
          </a:lstStyle>
          <a:p>
            <a:endParaRPr lang="en-SG" dirty="0" smtClean="0">
              <a:latin typeface="+mn-lt"/>
              <a:cs typeface="Verdana"/>
            </a:endParaRPr>
          </a:p>
        </p:txBody>
      </p:sp>
      <p:sp>
        <p:nvSpPr>
          <p:cNvPr id="15" name="Text Placeholder 2"/>
          <p:cNvSpPr>
            <a:spLocks noGrp="1"/>
          </p:cNvSpPr>
          <p:nvPr>
            <p:ph type="body" sz="quarter" idx="10"/>
          </p:nvPr>
        </p:nvSpPr>
        <p:spPr>
          <a:xfrm>
            <a:off x="457200" y="228600"/>
            <a:ext cx="6172200" cy="457200"/>
          </a:xfrm>
          <a:prstGeom prst="rect">
            <a:avLst/>
          </a:prstGeom>
        </p:spPr>
        <p:txBody>
          <a:bodyPr vert="horz"/>
          <a:lstStyle>
            <a:lvl1pPr marL="0" indent="0">
              <a:buNone/>
              <a:defRPr sz="3200"/>
            </a:lvl1pPr>
          </a:lstStyle>
          <a:p>
            <a:pPr lvl="0"/>
            <a:endParaRPr lang="en-US" dirty="0"/>
          </a:p>
        </p:txBody>
      </p:sp>
      <p:sp>
        <p:nvSpPr>
          <p:cNvPr id="16" name="Text Placeholder 2"/>
          <p:cNvSpPr>
            <a:spLocks noGrp="1"/>
          </p:cNvSpPr>
          <p:nvPr>
            <p:ph type="body" sz="quarter" idx="11"/>
          </p:nvPr>
        </p:nvSpPr>
        <p:spPr>
          <a:xfrm>
            <a:off x="457200" y="685800"/>
            <a:ext cx="6172200" cy="304800"/>
          </a:xfrm>
          <a:prstGeom prst="rect">
            <a:avLst/>
          </a:prstGeom>
        </p:spPr>
        <p:txBody>
          <a:bodyPr vert="horz"/>
          <a:lstStyle>
            <a:lvl1pPr marL="0" indent="0">
              <a:buNone/>
              <a:defRPr sz="2000"/>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banyantree.com/zh/cn-china-hangzhou" TargetMode="External"/><Relationship Id="rId4" Type="http://schemas.openxmlformats.org/officeDocument/2006/relationships/hyperlink" Target="mailto:sales-hangzhou@banyantre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Exterior View_03.tif"/>
          <p:cNvPicPr>
            <a:picLocks noChangeAspect="1"/>
          </p:cNvPicPr>
          <p:nvPr/>
        </p:nvPicPr>
        <p:blipFill>
          <a:blip r:embed="rId3" cstate="screen"/>
          <a:stretch>
            <a:fillRect/>
          </a:stretch>
        </p:blipFill>
        <p:spPr>
          <a:xfrm>
            <a:off x="0" y="1"/>
            <a:ext cx="9144000" cy="6858000"/>
          </a:xfrm>
          <a:prstGeom prst="rect">
            <a:avLst/>
          </a:prstGeom>
        </p:spPr>
      </p:pic>
      <p:sp>
        <p:nvSpPr>
          <p:cNvPr id="16" name="Title 1"/>
          <p:cNvSpPr>
            <a:spLocks noGrp="1"/>
          </p:cNvSpPr>
          <p:nvPr>
            <p:ph type="ctrTitle"/>
          </p:nvPr>
        </p:nvSpPr>
        <p:spPr>
          <a:xfrm>
            <a:off x="276458" y="489118"/>
            <a:ext cx="4582633" cy="1470025"/>
          </a:xfrm>
        </p:spPr>
        <p:txBody>
          <a:bodyPr/>
          <a:lstStyle/>
          <a:p>
            <a:pPr algn="l"/>
            <a:r>
              <a:rPr lang="en-US" altLang="zh-CN" sz="2400" dirty="0" smtClean="0"/>
              <a:t/>
            </a:r>
            <a:br>
              <a:rPr lang="en-US" altLang="zh-CN" sz="2400" dirty="0" smtClean="0"/>
            </a:br>
            <a:r>
              <a:rPr lang="en-US" altLang="zh-CN" sz="2400" dirty="0" smtClean="0"/>
              <a:t/>
            </a:r>
            <a:br>
              <a:rPr lang="en-US" altLang="zh-CN" sz="2400" dirty="0" smtClean="0"/>
            </a:br>
            <a:r>
              <a:rPr lang="zh-CN" altLang="en-US" sz="2400" b="1" dirty="0" smtClean="0"/>
              <a:t>恋上江南 归隐世外</a:t>
            </a:r>
            <a:r>
              <a:rPr lang="en-US" altLang="zh-CN" sz="2400" dirty="0" smtClean="0"/>
              <a:t/>
            </a:r>
            <a:br>
              <a:rPr lang="en-US" altLang="zh-CN" sz="2400" dirty="0" smtClean="0"/>
            </a:br>
            <a:r>
              <a:rPr lang="en-US" altLang="zh-CN" sz="1800" dirty="0" smtClean="0"/>
              <a:t/>
            </a:r>
            <a:br>
              <a:rPr lang="en-US" altLang="zh-CN" sz="1800" dirty="0" smtClean="0"/>
            </a:br>
            <a:r>
              <a:rPr lang="en-US" altLang="zh-CN" sz="2400" dirty="0" smtClean="0"/>
              <a:t>Experience the allure of </a:t>
            </a:r>
            <a:r>
              <a:rPr lang="en-US" altLang="zh-CN" sz="2400" b="1" i="1" dirty="0" err="1" smtClean="0"/>
              <a:t>Jiangnan</a:t>
            </a:r>
            <a:endParaRPr lang="en-US" altLang="zh-CN" sz="36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BTCNHZ_Premier Water View Villa.bmp"/>
          <p:cNvPicPr>
            <a:picLocks noChangeAspect="1"/>
          </p:cNvPicPr>
          <p:nvPr/>
        </p:nvPicPr>
        <p:blipFill>
          <a:blip r:embed="rId3" cstate="screen"/>
          <a:stretch>
            <a:fillRect/>
          </a:stretch>
        </p:blipFill>
        <p:spPr>
          <a:xfrm>
            <a:off x="159484" y="1366604"/>
            <a:ext cx="3697207" cy="2673765"/>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Water View Villa/ Premier Water View Villa</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水悦别墅</a:t>
            </a:r>
            <a:r>
              <a:rPr lang="en-US" altLang="zh-CN" sz="2400" dirty="0" smtClean="0">
                <a:solidFill>
                  <a:schemeClr val="bg1"/>
                </a:solidFill>
              </a:rPr>
              <a:t>/ </a:t>
            </a:r>
            <a:r>
              <a:rPr lang="zh-CN" altLang="en-US" sz="2400" dirty="0" smtClean="0">
                <a:solidFill>
                  <a:schemeClr val="bg1"/>
                </a:solidFill>
              </a:rPr>
              <a:t>豪华水悦别墅</a:t>
            </a:r>
            <a:endParaRPr lang="en-US" sz="2400" dirty="0" smtClean="0">
              <a:solidFill>
                <a:schemeClr val="bg1"/>
              </a:solidFill>
            </a:endParaRPr>
          </a:p>
        </p:txBody>
      </p:sp>
      <p:sp>
        <p:nvSpPr>
          <p:cNvPr id="18" name="Title 1"/>
          <p:cNvSpPr>
            <a:spLocks noGrp="1"/>
          </p:cNvSpPr>
          <p:nvPr>
            <p:ph type="ctrTitle"/>
          </p:nvPr>
        </p:nvSpPr>
        <p:spPr>
          <a:xfrm>
            <a:off x="4199859" y="1658697"/>
            <a:ext cx="4635797" cy="1233369"/>
          </a:xfrm>
        </p:spPr>
        <p:txBody>
          <a:bodyPr/>
          <a:lstStyle/>
          <a:p>
            <a:pPr algn="l"/>
            <a:r>
              <a:rPr lang="zh-CN" altLang="en-US" sz="1200" dirty="0" smtClean="0">
                <a:latin typeface="+mn-ea"/>
                <a:ea typeface="+mn-ea"/>
              </a:rPr>
              <a:t>水悦别墅深情俯视着一汪温情脉脉的池塘，是恬静安谧的化身。您可以与最爱的人一起站在阳台上欣赏周围令人心旷神怡的风景。幽静的氛围与别墅风雅考究的装饰、豪迈澎湃的激情及浓重的浪漫主义色彩相映成趣。</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endParaRPr lang="en-US" sz="1100" strike="sngStrike" dirty="0"/>
          </a:p>
        </p:txBody>
      </p:sp>
      <p:pic>
        <p:nvPicPr>
          <p:cNvPr id="17" name="Picture 16" descr="BTCNHZ_  Water View Villa Living Room.JPG"/>
          <p:cNvPicPr>
            <a:picLocks noChangeAspect="1"/>
          </p:cNvPicPr>
          <p:nvPr/>
        </p:nvPicPr>
        <p:blipFill>
          <a:blip r:embed="rId4" cstate="screen"/>
          <a:stretch>
            <a:fillRect/>
          </a:stretch>
        </p:blipFill>
        <p:spPr>
          <a:xfrm>
            <a:off x="5191376" y="2955834"/>
            <a:ext cx="3793166" cy="2528777"/>
          </a:xfrm>
          <a:prstGeom prst="rect">
            <a:avLst/>
          </a:prstGeom>
        </p:spPr>
      </p:pic>
      <p:sp>
        <p:nvSpPr>
          <p:cNvPr id="19" name="Rectangle 18"/>
          <p:cNvSpPr/>
          <p:nvPr/>
        </p:nvSpPr>
        <p:spPr>
          <a:xfrm>
            <a:off x="733655" y="4307596"/>
            <a:ext cx="4104168" cy="1061829"/>
          </a:xfrm>
          <a:prstGeom prst="rect">
            <a:avLst/>
          </a:prstGeom>
        </p:spPr>
        <p:txBody>
          <a:bodyPr wrap="square">
            <a:spAutoFit/>
          </a:bodyPr>
          <a:lstStyle/>
          <a:p>
            <a:r>
              <a:rPr lang="en-US" sz="1050" dirty="0" smtClean="0"/>
              <a:t>Overlooking a gentle pond, the Water View Villa is the embodiment of serenity. The calm ambience blends harmoniously with the refined sophistication of an immediately decorated villa. Inspiring passion and romance, enjoy the breathtaking surrounding with a loved one at the balcony.</a:t>
            </a:r>
            <a:endParaRPr lang="en-US" sz="1050" dirty="0"/>
          </a:p>
        </p:txBody>
      </p:sp>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BTCNHZ_Spa Jetpool villa 4.JPG"/>
          <p:cNvPicPr>
            <a:picLocks noChangeAspect="1"/>
          </p:cNvPicPr>
          <p:nvPr/>
        </p:nvPicPr>
        <p:blipFill>
          <a:blip r:embed="rId3" cstate="screen"/>
          <a:stretch>
            <a:fillRect/>
          </a:stretch>
        </p:blipFill>
        <p:spPr>
          <a:xfrm>
            <a:off x="5188689" y="2957488"/>
            <a:ext cx="3795822" cy="2529917"/>
          </a:xfrm>
          <a:prstGeom prst="rect">
            <a:avLst/>
          </a:prstGeom>
        </p:spPr>
      </p:pic>
      <p:pic>
        <p:nvPicPr>
          <p:cNvPr id="14" name="Picture 13" descr="BTCNHZ_Spa Jetpool Villa 2.JPG"/>
          <p:cNvPicPr>
            <a:picLocks noChangeAspect="1"/>
          </p:cNvPicPr>
          <p:nvPr/>
        </p:nvPicPr>
        <p:blipFill>
          <a:blip r:embed="rId4" cstate="screen"/>
          <a:stretch>
            <a:fillRect/>
          </a:stretch>
        </p:blipFill>
        <p:spPr>
          <a:xfrm>
            <a:off x="159489" y="1373371"/>
            <a:ext cx="3700130" cy="2466753"/>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Spa </a:t>
            </a:r>
            <a:r>
              <a:rPr lang="en-US" altLang="zh-CN" sz="1800" dirty="0" err="1" smtClean="0">
                <a:solidFill>
                  <a:schemeClr val="bg1"/>
                </a:solidFill>
                <a:ea typeface="宋体" pitchFamily="2" charset="-122"/>
              </a:rPr>
              <a:t>Jetpool</a:t>
            </a:r>
            <a:r>
              <a:rPr lang="en-US" altLang="zh-CN" sz="1800" dirty="0" smtClean="0">
                <a:solidFill>
                  <a:schemeClr val="bg1"/>
                </a:solidFill>
                <a:ea typeface="宋体" pitchFamily="2" charset="-122"/>
              </a:rPr>
              <a:t> Villa/ Two-Bedroom </a:t>
            </a:r>
            <a:r>
              <a:rPr lang="en-US" altLang="zh-CN" sz="1800" dirty="0" err="1" smtClean="0">
                <a:solidFill>
                  <a:schemeClr val="bg1"/>
                </a:solidFill>
                <a:ea typeface="宋体" pitchFamily="2" charset="-122"/>
              </a:rPr>
              <a:t>Jetpool</a:t>
            </a:r>
            <a:r>
              <a:rPr lang="en-US" altLang="zh-CN" sz="1800" dirty="0" smtClean="0">
                <a:solidFill>
                  <a:schemeClr val="bg1"/>
                </a:solidFill>
                <a:ea typeface="宋体" pitchFamily="2" charset="-122"/>
              </a:rPr>
              <a:t> Villa</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泉浴按摩池别墅</a:t>
            </a:r>
            <a:r>
              <a:rPr lang="en-US" altLang="zh-CN" sz="2400" dirty="0" smtClean="0">
                <a:solidFill>
                  <a:schemeClr val="bg1"/>
                </a:solidFill>
              </a:rPr>
              <a:t>/ </a:t>
            </a:r>
            <a:r>
              <a:rPr lang="zh-CN" altLang="en-US" sz="2400" dirty="0" smtClean="0">
                <a:solidFill>
                  <a:schemeClr val="bg1"/>
                </a:solidFill>
              </a:rPr>
              <a:t>双房式按摩池别墅</a:t>
            </a:r>
            <a:endParaRPr lang="en-US" sz="2400" dirty="0" smtClean="0">
              <a:solidFill>
                <a:schemeClr val="bg1"/>
              </a:solidFill>
            </a:endParaRPr>
          </a:p>
        </p:txBody>
      </p:sp>
      <p:sp>
        <p:nvSpPr>
          <p:cNvPr id="18" name="Title 1"/>
          <p:cNvSpPr>
            <a:spLocks noGrp="1"/>
          </p:cNvSpPr>
          <p:nvPr>
            <p:ph type="ctrTitle"/>
          </p:nvPr>
        </p:nvSpPr>
        <p:spPr>
          <a:xfrm>
            <a:off x="4199859" y="1626798"/>
            <a:ext cx="4635797" cy="1233369"/>
          </a:xfrm>
        </p:spPr>
        <p:txBody>
          <a:bodyPr/>
          <a:lstStyle/>
          <a:p>
            <a:pPr algn="l"/>
            <a:r>
              <a:rPr lang="zh-CN" altLang="en-US" sz="1200" dirty="0" smtClean="0">
                <a:latin typeface="+mn-ea"/>
                <a:ea typeface="+mn-ea"/>
              </a:rPr>
              <a:t>约</a:t>
            </a:r>
            <a:r>
              <a:rPr lang="en-US" altLang="zh-CN" sz="1200" dirty="0" smtClean="0">
                <a:latin typeface="+mn-ea"/>
                <a:ea typeface="+mn-ea"/>
              </a:rPr>
              <a:t>180</a:t>
            </a:r>
            <a:r>
              <a:rPr lang="zh-CN" altLang="en-US" sz="1200" dirty="0" smtClean="0">
                <a:latin typeface="+mn-ea"/>
                <a:ea typeface="+mn-ea"/>
              </a:rPr>
              <a:t>平方公尺的泉浴按摩池别墅，坐拥如诗如画的田园仙境，寻求安歇之处的人们能够在这里尽享闲情逸致。高雅精致的装饰风格、华美低调的硬木地板、灿若彩霞的丝绸锦缎，极尽豪华。白天，您可以踏上湿地生态之旅，徜徉于小桥流水、亭台楼榭中，度过充实的一天；晚上，您可以泡在室外按摩池的清爽池水中，或者躲进您的私人</a:t>
            </a:r>
            <a:r>
              <a:rPr lang="en-US" altLang="zh-CN" sz="1200" dirty="0" smtClean="0">
                <a:latin typeface="+mn-ea"/>
                <a:ea typeface="+mn-ea"/>
              </a:rPr>
              <a:t>Spa</a:t>
            </a:r>
            <a:r>
              <a:rPr lang="zh-CN" altLang="en-US" sz="1200" dirty="0" smtClean="0">
                <a:latin typeface="+mn-ea"/>
                <a:ea typeface="+mn-ea"/>
              </a:rPr>
              <a:t>护疗室内，让我们专业舒适的按摩帮您驱走疲惫、抚慰您的身心。双房式按摩池别墅所配备的两间卧室适合家庭入住。</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endParaRPr lang="en-US" sz="1100" strike="sngStrike" dirty="0"/>
          </a:p>
        </p:txBody>
      </p:sp>
      <p:sp>
        <p:nvSpPr>
          <p:cNvPr id="19" name="Rectangle 18"/>
          <p:cNvSpPr/>
          <p:nvPr/>
        </p:nvSpPr>
        <p:spPr>
          <a:xfrm>
            <a:off x="265810" y="3988606"/>
            <a:ext cx="4742120" cy="1546577"/>
          </a:xfrm>
          <a:prstGeom prst="rect">
            <a:avLst/>
          </a:prstGeom>
        </p:spPr>
        <p:txBody>
          <a:bodyPr wrap="square">
            <a:spAutoFit/>
          </a:bodyPr>
          <a:lstStyle/>
          <a:p>
            <a:r>
              <a:rPr lang="en-US" sz="1050" dirty="0" smtClean="0"/>
              <a:t>The idyllic setting of the 180 </a:t>
            </a:r>
            <a:r>
              <a:rPr lang="en-US" sz="1050" dirty="0" err="1" smtClean="0"/>
              <a:t>sqm</a:t>
            </a:r>
            <a:r>
              <a:rPr lang="en-US" sz="1050" dirty="0" smtClean="0"/>
              <a:t> Spa </a:t>
            </a:r>
            <a:r>
              <a:rPr lang="en-US" sz="1050" dirty="0" err="1" smtClean="0"/>
              <a:t>Jetpool</a:t>
            </a:r>
            <a:r>
              <a:rPr lang="en-US" sz="1050" dirty="0" smtClean="0"/>
              <a:t> Villa promises intimacy for those seeking rest and relaxation. Luxuriate in the comfort of its exquisite décor, resplendent with hard wood textures and plush fabrics. After a fulfilling day of touring the beautiful lakes, terraces and pavilions of the eco-rich wetlands, soak up the reviving waters of the outdoor jet pool for retire to your private spa chamber and be pampered by a sensuous and expertly delivered massage. The spa chamber can be converted into a second bedroom, ideal for families or friends travelling together.</a:t>
            </a:r>
            <a:endParaRPr lang="en-US" sz="1050" dirty="0"/>
          </a:p>
        </p:txBody>
      </p:sp>
      <p:pic>
        <p:nvPicPr>
          <p:cNvPr id="15"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Presidential Villa</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总统别墅</a:t>
            </a:r>
            <a:endParaRPr lang="en-US" sz="2400" dirty="0" smtClean="0">
              <a:solidFill>
                <a:schemeClr val="bg1"/>
              </a:solidFill>
            </a:endParaRPr>
          </a:p>
        </p:txBody>
      </p:sp>
      <p:sp>
        <p:nvSpPr>
          <p:cNvPr id="18" name="Title 1"/>
          <p:cNvSpPr>
            <a:spLocks noGrp="1"/>
          </p:cNvSpPr>
          <p:nvPr>
            <p:ph type="ctrTitle"/>
          </p:nvPr>
        </p:nvSpPr>
        <p:spPr>
          <a:xfrm>
            <a:off x="4954772" y="1648064"/>
            <a:ext cx="3955312" cy="3689481"/>
          </a:xfrm>
        </p:spPr>
        <p:txBody>
          <a:bodyPr/>
          <a:lstStyle/>
          <a:p>
            <a:pPr algn="l"/>
            <a:r>
              <a:rPr lang="zh-CN" altLang="en-US" sz="1200" dirty="0" smtClean="0">
                <a:latin typeface="+mn-ea"/>
                <a:ea typeface="+mn-ea"/>
              </a:rPr>
              <a:t>气势恢弘的总统别墅占地超过</a:t>
            </a:r>
            <a:r>
              <a:rPr lang="en-US" altLang="zh-CN" sz="1200" dirty="0" smtClean="0">
                <a:latin typeface="+mn-ea"/>
                <a:ea typeface="+mn-ea"/>
              </a:rPr>
              <a:t>380</a:t>
            </a:r>
            <a:r>
              <a:rPr lang="zh-CN" altLang="en-US" sz="1200" dirty="0" smtClean="0">
                <a:latin typeface="+mn-ea"/>
                <a:ea typeface="+mn-ea"/>
              </a:rPr>
              <a:t>平方公尺，到处弥漫着豪华高贵的气息。别墅内部设备完备、装饰华丽，生动明快的花纹为别墅增色不少，环抱在景观庭院中的室外按摩池更是锦上添花。在别墅内享用一桌堪比宫廷御膳的晚宴，为这段绚烂斑斓的邂逅画上浓墨重彩的一笔。</a:t>
            </a:r>
            <a:r>
              <a:rPr lang="en-US" altLang="zh-CN" sz="1200" dirty="0" smtClean="0">
                <a:latin typeface="+mn-ea"/>
                <a:ea typeface="+mn-ea"/>
              </a:rPr>
              <a:t/>
            </a:r>
            <a:br>
              <a:rPr lang="en-US" altLang="zh-CN" sz="1200" dirty="0" smtClean="0">
                <a:latin typeface="+mn-ea"/>
                <a:ea typeface="+mn-ea"/>
              </a:rPr>
            </a:br>
            <a:r>
              <a:rPr lang="en-US" altLang="zh-CN" sz="1200" dirty="0" smtClean="0"/>
              <a:t/>
            </a:r>
            <a:br>
              <a:rPr lang="en-US" altLang="zh-CN" sz="1200" dirty="0" smtClean="0"/>
            </a:br>
            <a:r>
              <a:rPr lang="en-US" sz="1050" dirty="0" smtClean="0"/>
              <a:t>Spanning over 380 </a:t>
            </a:r>
            <a:r>
              <a:rPr lang="en-US" sz="1050" dirty="0" err="1" smtClean="0"/>
              <a:t>sqm</a:t>
            </a:r>
            <a:r>
              <a:rPr lang="en-US" sz="1050" dirty="0" smtClean="0"/>
              <a:t>, the magnificent Presidential Villa is the epitome of enduring grandeur and exclusivity. The villa is a heaven for respite, with lavishly appointed interiors filled with ornate furnishings and adorned with vibrant textures and an outdoor jet pool held in the embrace of a landscaped courtyard. Complement this enriching encounter with an extravagant in-villa dinner reminiscent of an imperial feast.</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endParaRPr lang="en-US" sz="1100" strike="sngStrike" dirty="0"/>
          </a:p>
        </p:txBody>
      </p:sp>
      <p:pic>
        <p:nvPicPr>
          <p:cNvPr id="15" name="Picture 14" descr="BTCNHZ_Presidential Villa 1.JPG"/>
          <p:cNvPicPr>
            <a:picLocks noChangeAspect="1"/>
          </p:cNvPicPr>
          <p:nvPr/>
        </p:nvPicPr>
        <p:blipFill>
          <a:blip r:embed="rId3" cstate="screen"/>
          <a:stretch>
            <a:fillRect/>
          </a:stretch>
        </p:blipFill>
        <p:spPr>
          <a:xfrm>
            <a:off x="159488" y="1838458"/>
            <a:ext cx="4572000" cy="3047238"/>
          </a:xfrm>
          <a:prstGeom prst="rect">
            <a:avLst/>
          </a:prstGeom>
        </p:spPr>
      </p:pic>
      <p:pic>
        <p:nvPicPr>
          <p:cNvPr id="13"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Delicious Discoveries</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a:t>
            </a:r>
            <a:endParaRPr lang="en-US" sz="2400" dirty="0" smtClean="0">
              <a:solidFill>
                <a:schemeClr val="bg1"/>
              </a:solidFill>
            </a:endParaRPr>
          </a:p>
        </p:txBody>
      </p:sp>
      <p:sp>
        <p:nvSpPr>
          <p:cNvPr id="18" name="Title 1"/>
          <p:cNvSpPr>
            <a:spLocks noGrp="1"/>
          </p:cNvSpPr>
          <p:nvPr>
            <p:ph type="ctrTitle"/>
          </p:nvPr>
        </p:nvSpPr>
        <p:spPr>
          <a:xfrm>
            <a:off x="4476306" y="1371606"/>
            <a:ext cx="4518838" cy="1648043"/>
          </a:xfrm>
        </p:spPr>
        <p:txBody>
          <a:bodyPr/>
          <a:lstStyle/>
          <a:p>
            <a:pPr algn="l"/>
            <a:r>
              <a:rPr lang="zh-CN" altLang="en-US" sz="1200" b="1" dirty="0" smtClean="0">
                <a:latin typeface="+mn-ea"/>
                <a:ea typeface="+mn-ea"/>
              </a:rPr>
              <a:t>湖光阁</a:t>
            </a:r>
            <a:r>
              <a:rPr lang="zh-CN" altLang="en-US" sz="1200" dirty="0" smtClean="0">
                <a:latin typeface="+mn-ea"/>
                <a:ea typeface="+mn-ea"/>
              </a:rPr>
              <a:t>：全天为客人提供欧亚风味美食。</a:t>
            </a:r>
            <a:r>
              <a:rPr lang="en-US" altLang="zh-CN" sz="1200" dirty="0" smtClean="0">
                <a:latin typeface="+mn-ea"/>
                <a:ea typeface="+mn-ea"/>
              </a:rPr>
              <a:t>2</a:t>
            </a:r>
            <a:r>
              <a:rPr lang="zh-CN" altLang="en-US" sz="1200" dirty="0" smtClean="0">
                <a:latin typeface="+mn-ea"/>
                <a:ea typeface="+mn-ea"/>
              </a:rPr>
              <a:t>间私人包房提供客人更多的私密时光。</a:t>
            </a:r>
            <a:r>
              <a:rPr lang="en-US" altLang="zh-CN" sz="1200" dirty="0" smtClean="0">
                <a:latin typeface="+mn-ea"/>
                <a:ea typeface="+mn-ea"/>
              </a:rPr>
              <a:t/>
            </a:r>
            <a:br>
              <a:rPr lang="en-US" altLang="zh-CN" sz="1200" dirty="0" smtClean="0">
                <a:latin typeface="+mn-ea"/>
                <a:ea typeface="+mn-ea"/>
              </a:rPr>
            </a:br>
            <a:r>
              <a:rPr lang="en-US" altLang="zh-CN" sz="600" dirty="0" smtClean="0"/>
              <a:t/>
            </a:r>
            <a:br>
              <a:rPr lang="en-US" altLang="zh-CN" sz="600" dirty="0" smtClean="0"/>
            </a:br>
            <a:r>
              <a:rPr lang="en-US" sz="1050" b="1" dirty="0" err="1" smtClean="0"/>
              <a:t>Waterlight</a:t>
            </a:r>
            <a:r>
              <a:rPr lang="en-US" sz="1050" b="1" dirty="0" smtClean="0"/>
              <a:t> Court</a:t>
            </a:r>
            <a:r>
              <a:rPr lang="en-US" sz="1050" dirty="0" smtClean="0"/>
              <a:t>: Enjoy a la carte and buffet delicacies inspired by Europe and Asia; two private dining rooms are available for more intimate gatherings.</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endParaRPr lang="en-US" sz="1100" strike="sngStrike" dirty="0"/>
          </a:p>
        </p:txBody>
      </p:sp>
      <p:pic>
        <p:nvPicPr>
          <p:cNvPr id="13" name="Picture 2" descr="D:\Michelle Chen\Photoshooting\0_BEFORE2014\F&amp;B\01_Baiyun\BTCNHZ_Bai Yun 1.JPG"/>
          <p:cNvPicPr>
            <a:picLocks noChangeAspect="1" noChangeArrowheads="1"/>
          </p:cNvPicPr>
          <p:nvPr/>
        </p:nvPicPr>
        <p:blipFill>
          <a:blip r:embed="rId3" cstate="screen"/>
          <a:srcRect/>
          <a:stretch>
            <a:fillRect/>
          </a:stretch>
        </p:blipFill>
        <p:spPr bwMode="auto">
          <a:xfrm>
            <a:off x="5029200" y="2840592"/>
            <a:ext cx="3969487" cy="2645808"/>
          </a:xfrm>
          <a:prstGeom prst="rect">
            <a:avLst/>
          </a:prstGeom>
          <a:noFill/>
        </p:spPr>
      </p:pic>
      <p:pic>
        <p:nvPicPr>
          <p:cNvPr id="16" name="Picture 15" descr="BTCNHZ_Waterlight Court_01.JPG"/>
          <p:cNvPicPr>
            <a:picLocks noChangeAspect="1"/>
          </p:cNvPicPr>
          <p:nvPr/>
        </p:nvPicPr>
        <p:blipFill>
          <a:blip r:embed="rId4" cstate="screen"/>
          <a:stretch>
            <a:fillRect/>
          </a:stretch>
        </p:blipFill>
        <p:spPr>
          <a:xfrm>
            <a:off x="159487" y="1369827"/>
            <a:ext cx="4133409" cy="2755606"/>
          </a:xfrm>
          <a:prstGeom prst="rect">
            <a:avLst/>
          </a:prstGeom>
        </p:spPr>
      </p:pic>
      <p:sp>
        <p:nvSpPr>
          <p:cNvPr id="17" name="Title 1"/>
          <p:cNvSpPr txBox="1">
            <a:spLocks/>
          </p:cNvSpPr>
          <p:nvPr/>
        </p:nvSpPr>
        <p:spPr>
          <a:xfrm>
            <a:off x="435952" y="4405430"/>
            <a:ext cx="4316819" cy="1208561"/>
          </a:xfrm>
          <a:prstGeom prst="rect">
            <a:avLst/>
          </a:prstGeom>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smtClean="0">
                <a:ln>
                  <a:noFill/>
                </a:ln>
                <a:solidFill>
                  <a:schemeClr val="tx1"/>
                </a:solidFill>
                <a:effectLst/>
                <a:uLnTx/>
                <a:uFillTx/>
                <a:latin typeface="+mn-ea"/>
                <a:ea typeface="+mn-ea"/>
                <a:cs typeface="+mj-cs"/>
              </a:rPr>
              <a:t>白云</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mj-cs"/>
              </a:rPr>
              <a:t>：提供纯正的中式风味菜肴。以经典的杭帮菜和粤菜为主。</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t/>
            </a:r>
            <a:b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br>
            <a:r>
              <a:rPr kumimoji="0" lang="en-US" altLang="zh-CN" sz="6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600" b="0" i="0" u="none" strike="noStrike" kern="1200" cap="none" spc="0" normalizeH="0" baseline="0" noProof="0" dirty="0" smtClean="0">
                <a:ln>
                  <a:noFill/>
                </a:ln>
                <a:solidFill>
                  <a:schemeClr val="tx1"/>
                </a:solidFill>
                <a:effectLst/>
                <a:uLnTx/>
                <a:uFillTx/>
                <a:latin typeface="+mj-lt"/>
                <a:ea typeface="+mj-ea"/>
                <a:cs typeface="+mj-cs"/>
              </a:rPr>
            </a:br>
            <a:r>
              <a:rPr kumimoji="0" lang="en-US" sz="1050" b="1" i="0" u="none" strike="noStrike" kern="1200" cap="none" spc="0" normalizeH="0" baseline="0" noProof="0" dirty="0" err="1" smtClean="0">
                <a:ln>
                  <a:noFill/>
                </a:ln>
                <a:solidFill>
                  <a:schemeClr val="tx1"/>
                </a:solidFill>
                <a:effectLst/>
                <a:uLnTx/>
                <a:uFillTx/>
                <a:latin typeface="+mj-lt"/>
                <a:ea typeface="+mj-ea"/>
                <a:cs typeface="+mj-cs"/>
              </a:rPr>
              <a:t>Bai</a:t>
            </a:r>
            <a:r>
              <a:rPr kumimoji="0" lang="en-US" sz="105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050" b="1" i="0" u="none" strike="noStrike" kern="1200" cap="none" spc="0" normalizeH="0" baseline="0" noProof="0" dirty="0" err="1" smtClean="0">
                <a:ln>
                  <a:noFill/>
                </a:ln>
                <a:solidFill>
                  <a:schemeClr val="tx1"/>
                </a:solidFill>
                <a:effectLst/>
                <a:uLnTx/>
                <a:uFillTx/>
                <a:latin typeface="+mj-lt"/>
                <a:ea typeface="+mj-ea"/>
                <a:cs typeface="+mj-cs"/>
              </a:rPr>
              <a:t>Yun</a:t>
            </a:r>
            <a:r>
              <a:rPr kumimoji="0" lang="en-US" sz="1050" b="0" i="0" u="none" strike="noStrike" kern="1200" cap="none" spc="0" normalizeH="0" baseline="0" noProof="0" dirty="0" smtClean="0">
                <a:ln>
                  <a:noFill/>
                </a:ln>
                <a:solidFill>
                  <a:schemeClr val="tx1"/>
                </a:solidFill>
                <a:effectLst/>
                <a:uLnTx/>
                <a:uFillTx/>
                <a:latin typeface="+mj-lt"/>
                <a:ea typeface="+mj-ea"/>
                <a:cs typeface="+mj-cs"/>
              </a:rPr>
              <a:t>: Banyan Tree’s signature</a:t>
            </a:r>
            <a:r>
              <a:rPr kumimoji="0" lang="en-US" sz="1050" b="0" i="0" u="none" strike="noStrike" kern="1200" cap="none" spc="0" normalizeH="0" noProof="0" dirty="0" smtClean="0">
                <a:ln>
                  <a:noFill/>
                </a:ln>
                <a:solidFill>
                  <a:schemeClr val="tx1"/>
                </a:solidFill>
                <a:effectLst/>
                <a:uLnTx/>
                <a:uFillTx/>
                <a:latin typeface="+mj-lt"/>
                <a:ea typeface="+mj-ea"/>
                <a:cs typeface="+mj-cs"/>
              </a:rPr>
              <a:t> Chinese restaurant </a:t>
            </a:r>
            <a:r>
              <a:rPr kumimoji="0" lang="en-US" sz="1050" b="0" i="0" u="none" strike="noStrike" kern="1200" cap="none" spc="0" normalizeH="0" noProof="0" dirty="0" err="1" smtClean="0">
                <a:ln>
                  <a:noFill/>
                </a:ln>
                <a:solidFill>
                  <a:schemeClr val="tx1"/>
                </a:solidFill>
                <a:effectLst/>
                <a:uLnTx/>
                <a:uFillTx/>
                <a:latin typeface="+mj-lt"/>
                <a:ea typeface="+mj-ea"/>
                <a:cs typeface="+mj-cs"/>
              </a:rPr>
              <a:t>specialises</a:t>
            </a:r>
            <a:r>
              <a:rPr kumimoji="0" lang="en-US" sz="1050" b="0" i="0" u="none" strike="noStrike" kern="1200" cap="none" spc="0" normalizeH="0" noProof="0" dirty="0" smtClean="0">
                <a:ln>
                  <a:noFill/>
                </a:ln>
                <a:solidFill>
                  <a:schemeClr val="tx1"/>
                </a:solidFill>
                <a:effectLst/>
                <a:uLnTx/>
                <a:uFillTx/>
                <a:latin typeface="+mj-lt"/>
                <a:ea typeface="+mj-ea"/>
                <a:cs typeface="+mj-cs"/>
              </a:rPr>
              <a:t> in the pure </a:t>
            </a:r>
            <a:r>
              <a:rPr kumimoji="0" lang="en-US" sz="1050" b="0" i="0" u="none" strike="noStrike" kern="1200" cap="none" spc="0" normalizeH="0" noProof="0" dirty="0" err="1" smtClean="0">
                <a:ln>
                  <a:noFill/>
                </a:ln>
                <a:solidFill>
                  <a:schemeClr val="tx1"/>
                </a:solidFill>
                <a:effectLst/>
                <a:uLnTx/>
                <a:uFillTx/>
                <a:latin typeface="+mj-lt"/>
                <a:ea typeface="+mj-ea"/>
                <a:cs typeface="+mj-cs"/>
              </a:rPr>
              <a:t>flavours</a:t>
            </a:r>
            <a:r>
              <a:rPr kumimoji="0" lang="en-US" sz="1050" b="0" i="0" u="none" strike="noStrike" kern="1200" cap="none" spc="0" normalizeH="0" noProof="0" dirty="0" smtClean="0">
                <a:ln>
                  <a:noFill/>
                </a:ln>
                <a:solidFill>
                  <a:schemeClr val="tx1"/>
                </a:solidFill>
                <a:effectLst/>
                <a:uLnTx/>
                <a:uFillTx/>
                <a:latin typeface="+mj-lt"/>
                <a:ea typeface="+mj-ea"/>
                <a:cs typeface="+mj-cs"/>
              </a:rPr>
              <a:t> of Hangzhou and Cantonese cuisine</a:t>
            </a:r>
            <a:r>
              <a:rPr kumimoji="0" lang="en-US" sz="1050" b="0" i="0" u="none" strike="noStrike" kern="1200" cap="none" spc="0" normalizeH="0" baseline="0" noProof="0" dirty="0" smtClean="0">
                <a:ln>
                  <a:noFill/>
                </a:ln>
                <a:solidFill>
                  <a:schemeClr val="tx1"/>
                </a:solidFill>
                <a:effectLst/>
                <a:uLnTx/>
                <a:uFillTx/>
                <a:latin typeface="+mj-lt"/>
                <a:ea typeface="+mj-ea"/>
                <a:cs typeface="+mj-cs"/>
              </a:rPr>
              <a:t>.</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t/>
            </a:r>
            <a:b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br>
            <a:r>
              <a:rPr kumimoji="0" lang="en-US" altLang="zh-CN" sz="2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200" b="0" i="0" u="none" strike="noStrike" kern="1200" cap="none" spc="0" normalizeH="0" baseline="0" noProof="0" dirty="0" smtClean="0">
                <a:ln>
                  <a:noFill/>
                </a:ln>
                <a:solidFill>
                  <a:schemeClr val="tx1"/>
                </a:solidFill>
                <a:effectLst/>
                <a:uLnTx/>
                <a:uFillTx/>
                <a:latin typeface="+mj-lt"/>
                <a:ea typeface="+mj-ea"/>
                <a:cs typeface="+mj-cs"/>
              </a:rPr>
            </a:br>
            <a:r>
              <a:rPr kumimoji="0" lang="en-US" sz="300" b="0" i="0" u="none" strike="noStrike" kern="1200" cap="none" spc="0" normalizeH="0" baseline="0" noProof="0" dirty="0" smtClean="0">
                <a:ln>
                  <a:noFill/>
                </a:ln>
                <a:solidFill>
                  <a:schemeClr val="tx1"/>
                </a:solidFill>
                <a:effectLst/>
                <a:uLnTx/>
                <a:uFillTx/>
                <a:latin typeface="+mj-lt"/>
                <a:ea typeface="+mj-ea"/>
                <a:cs typeface="+mj-cs"/>
              </a:rPr>
              <a:t/>
            </a:r>
            <a:br>
              <a:rPr kumimoji="0" lang="en-US" sz="300" b="0" i="0" u="none" strike="noStrike" kern="1200" cap="none" spc="0" normalizeH="0" baseline="0" noProof="0" dirty="0" smtClean="0">
                <a:ln>
                  <a:noFill/>
                </a:ln>
                <a:solidFill>
                  <a:schemeClr val="tx1"/>
                </a:solidFill>
                <a:effectLst/>
                <a:uLnTx/>
                <a:uFillTx/>
                <a:latin typeface="+mj-lt"/>
                <a:ea typeface="+mj-ea"/>
                <a:cs typeface="+mj-cs"/>
              </a:rPr>
            </a:br>
            <a:endParaRPr kumimoji="0" lang="en-US" sz="1100" b="0" i="0" u="none" strike="sngStrike" kern="1200" cap="none" spc="0" normalizeH="0" baseline="0" noProof="0" dirty="0">
              <a:ln>
                <a:noFill/>
              </a:ln>
              <a:solidFill>
                <a:schemeClr val="tx1"/>
              </a:solidFill>
              <a:effectLst/>
              <a:uLnTx/>
              <a:uFillTx/>
              <a:latin typeface="+mj-lt"/>
              <a:ea typeface="+mj-ea"/>
              <a:cs typeface="+mj-cs"/>
            </a:endParaRPr>
          </a:p>
        </p:txBody>
      </p:sp>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err="1" smtClean="0">
                <a:solidFill>
                  <a:schemeClr val="bg1"/>
                </a:solidFill>
                <a:ea typeface="宋体" pitchFamily="2" charset="-122"/>
              </a:rPr>
              <a:t>Waterlight</a:t>
            </a:r>
            <a:r>
              <a:rPr lang="en-US" altLang="zh-CN" sz="1800" dirty="0" smtClean="0">
                <a:solidFill>
                  <a:schemeClr val="bg1"/>
                </a:solidFill>
                <a:ea typeface="宋体" pitchFamily="2" charset="-122"/>
              </a:rPr>
              <a:t> Court</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湖光阁</a:t>
            </a:r>
            <a:endParaRPr lang="en-US" sz="2400" dirty="0" smtClean="0">
              <a:solidFill>
                <a:schemeClr val="bg1"/>
              </a:solidFill>
            </a:endParaRPr>
          </a:p>
        </p:txBody>
      </p:sp>
      <p:sp>
        <p:nvSpPr>
          <p:cNvPr id="18" name="Title 1"/>
          <p:cNvSpPr>
            <a:spLocks noGrp="1"/>
          </p:cNvSpPr>
          <p:nvPr>
            <p:ph type="ctrTitle"/>
          </p:nvPr>
        </p:nvSpPr>
        <p:spPr>
          <a:xfrm>
            <a:off x="5029204" y="1796926"/>
            <a:ext cx="3976576" cy="3646961"/>
          </a:xfrm>
        </p:spPr>
        <p:txBody>
          <a:bodyPr/>
          <a:lstStyle/>
          <a:p>
            <a:pPr algn="l"/>
            <a:r>
              <a:rPr lang="en-US" altLang="zh-CN" sz="1200" b="1" dirty="0" smtClean="0">
                <a:latin typeface="+mn-lt"/>
                <a:ea typeface="+mn-ea"/>
              </a:rPr>
              <a:t>- </a:t>
            </a:r>
            <a:r>
              <a:rPr lang="zh-CN" altLang="en-US" sz="1200" b="1" dirty="0" smtClean="0">
                <a:latin typeface="+mn-lt"/>
                <a:ea typeface="+mn-ea"/>
              </a:rPr>
              <a:t>每日自助早餐和现场烹饪美食</a:t>
            </a:r>
            <a:r>
              <a:rPr lang="en-US" altLang="zh-CN" sz="1200" dirty="0" smtClean="0">
                <a:latin typeface="+mn-lt"/>
                <a:ea typeface="+mn-ea"/>
              </a:rPr>
              <a:t/>
            </a:r>
            <a:br>
              <a:rPr lang="en-US" altLang="zh-CN" sz="1200" dirty="0" smtClean="0">
                <a:latin typeface="+mn-lt"/>
                <a:ea typeface="+mn-ea"/>
              </a:rPr>
            </a:br>
            <a:r>
              <a:rPr lang="en-US" altLang="zh-CN" sz="1050" dirty="0" smtClean="0">
                <a:latin typeface="+mn-lt"/>
                <a:ea typeface="宋体" charset="-122"/>
              </a:rPr>
              <a:t>Daily buffet breakfast with live cooking stations</a:t>
            </a:r>
            <a:r>
              <a:rPr lang="en-US" sz="1050" dirty="0" smtClean="0">
                <a:latin typeface="+mn-lt"/>
              </a:rPr>
              <a:t> </a:t>
            </a:r>
            <a:r>
              <a:rPr lang="en-US" altLang="zh-CN" sz="1050" dirty="0" smtClean="0">
                <a:latin typeface="+mn-ea"/>
                <a:ea typeface="+mn-ea"/>
              </a:rPr>
              <a:t/>
            </a:r>
            <a:br>
              <a:rPr lang="en-US" altLang="zh-CN" sz="1050" dirty="0" smtClean="0">
                <a:latin typeface="+mn-ea"/>
                <a:ea typeface="+mn-ea"/>
              </a:rPr>
            </a:br>
            <a:r>
              <a:rPr lang="en-US" altLang="zh-CN" sz="800" dirty="0" smtClean="0">
                <a:latin typeface="+mn-ea"/>
                <a:ea typeface="+mn-ea"/>
              </a:rPr>
              <a:t/>
            </a:r>
            <a:br>
              <a:rPr lang="en-US" altLang="zh-CN" sz="800" dirty="0" smtClean="0">
                <a:latin typeface="+mn-ea"/>
                <a:ea typeface="+mn-ea"/>
              </a:rPr>
            </a:br>
            <a:r>
              <a:rPr lang="en-US" altLang="zh-CN" sz="1200" b="1" dirty="0" smtClean="0">
                <a:latin typeface="+mn-lt"/>
                <a:ea typeface="+mn-ea"/>
              </a:rPr>
              <a:t>- </a:t>
            </a:r>
            <a:r>
              <a:rPr lang="zh-CN" altLang="en-US" sz="1200" b="1" dirty="0" smtClean="0">
                <a:latin typeface="+mn-lt"/>
                <a:ea typeface="+mn-ea"/>
              </a:rPr>
              <a:t>提供亚州风味，包括当地特色和国际美食</a:t>
            </a:r>
            <a:r>
              <a:rPr lang="en-US" altLang="zh-CN" sz="1200" dirty="0" smtClean="0">
                <a:latin typeface="+mn-lt"/>
                <a:ea typeface="+mn-ea"/>
              </a:rPr>
              <a:t/>
            </a:r>
            <a:br>
              <a:rPr lang="en-US" altLang="zh-CN" sz="1200" dirty="0" smtClean="0">
                <a:latin typeface="+mn-lt"/>
                <a:ea typeface="+mn-ea"/>
              </a:rPr>
            </a:br>
            <a:r>
              <a:rPr lang="en-US" altLang="zh-CN" sz="1050" dirty="0" smtClean="0">
                <a:latin typeface="+mn-lt"/>
                <a:ea typeface="宋体" charset="-122"/>
              </a:rPr>
              <a:t>Serving Asian including local specialties and international favorites</a:t>
            </a:r>
            <a:br>
              <a:rPr lang="en-US" altLang="zh-CN" sz="1050" dirty="0" smtClean="0">
                <a:latin typeface="+mn-lt"/>
                <a:ea typeface="宋体" charset="-122"/>
              </a:rPr>
            </a:br>
            <a:r>
              <a:rPr lang="en-US" altLang="zh-CN" sz="800" dirty="0" smtClean="0">
                <a:latin typeface="+mn-ea"/>
                <a:ea typeface="+mn-ea"/>
              </a:rPr>
              <a:t/>
            </a:r>
            <a:br>
              <a:rPr lang="en-US" altLang="zh-CN" sz="800" dirty="0" smtClean="0">
                <a:latin typeface="+mn-ea"/>
                <a:ea typeface="+mn-ea"/>
              </a:rPr>
            </a:br>
            <a:r>
              <a:rPr lang="en-US" altLang="zh-CN" sz="1200" b="1" dirty="0" smtClean="0"/>
              <a:t>- </a:t>
            </a:r>
            <a:r>
              <a:rPr lang="zh-CN" altLang="en-US" sz="1200" b="1" dirty="0" smtClean="0">
                <a:latin typeface="+mn-ea"/>
                <a:ea typeface="+mn-ea"/>
              </a:rPr>
              <a:t>华丽的周末国际自助餐和平日的全日零点</a:t>
            </a:r>
            <a:r>
              <a:rPr lang="en-US" altLang="zh-CN" sz="1200" dirty="0" smtClean="0">
                <a:latin typeface="+mn-ea"/>
                <a:ea typeface="+mn-ea"/>
              </a:rPr>
              <a:t/>
            </a:r>
            <a:br>
              <a:rPr lang="en-US" altLang="zh-CN" sz="1200" dirty="0" smtClean="0">
                <a:latin typeface="+mn-ea"/>
                <a:ea typeface="+mn-ea"/>
              </a:rPr>
            </a:br>
            <a:r>
              <a:rPr lang="en-US" altLang="zh-CN" sz="1050" dirty="0" smtClean="0">
                <a:latin typeface="+mn-lt"/>
                <a:ea typeface="宋体" charset="-122"/>
              </a:rPr>
              <a:t>Sumptuous Weekend Seafood buffet dinner and weekdays a-la-carte</a:t>
            </a:r>
            <a:br>
              <a:rPr lang="en-US" altLang="zh-CN" sz="1050" dirty="0" smtClean="0">
                <a:latin typeface="+mn-lt"/>
                <a:ea typeface="宋体" charset="-122"/>
              </a:rPr>
            </a:br>
            <a:r>
              <a:rPr lang="en-US" altLang="zh-CN" sz="800" dirty="0" smtClean="0">
                <a:latin typeface="Optimum" pitchFamily="2" charset="0"/>
                <a:ea typeface="宋体" charset="-122"/>
              </a:rPr>
              <a:t/>
            </a:r>
            <a:br>
              <a:rPr lang="en-US" altLang="zh-CN" sz="800" dirty="0" smtClean="0">
                <a:latin typeface="Optimum" pitchFamily="2" charset="0"/>
                <a:ea typeface="宋体" charset="-122"/>
              </a:rPr>
            </a:br>
            <a:r>
              <a:rPr lang="en-US" altLang="zh-CN" sz="1200" b="1" dirty="0" smtClean="0"/>
              <a:t>- </a:t>
            </a:r>
            <a:r>
              <a:rPr lang="en-US" altLang="zh-CN" sz="1200" b="1" dirty="0" smtClean="0">
                <a:latin typeface="+mn-ea"/>
                <a:ea typeface="+mn-ea"/>
              </a:rPr>
              <a:t>2</a:t>
            </a:r>
            <a:r>
              <a:rPr lang="zh-CN" altLang="en-US" sz="1200" b="1" dirty="0" smtClean="0">
                <a:latin typeface="+mn-ea"/>
                <a:ea typeface="+mn-ea"/>
              </a:rPr>
              <a:t>间私密的贵宾房</a:t>
            </a:r>
            <a:r>
              <a:rPr lang="en-US" altLang="zh-CN" sz="1200" dirty="0" smtClean="0">
                <a:latin typeface="+mn-ea"/>
                <a:ea typeface="+mn-ea"/>
              </a:rPr>
              <a:t/>
            </a:r>
            <a:br>
              <a:rPr lang="en-US" altLang="zh-CN" sz="1200" dirty="0" smtClean="0">
                <a:latin typeface="+mn-ea"/>
                <a:ea typeface="+mn-ea"/>
              </a:rPr>
            </a:br>
            <a:r>
              <a:rPr lang="en-US" altLang="zh-CN" sz="1050" dirty="0" smtClean="0">
                <a:latin typeface="+mn-lt"/>
                <a:ea typeface="宋体" charset="-122"/>
              </a:rPr>
              <a:t>Two private dining rooms</a:t>
            </a:r>
            <a:br>
              <a:rPr lang="en-US" altLang="zh-CN" sz="1050" dirty="0" smtClean="0">
                <a:latin typeface="+mn-lt"/>
                <a:ea typeface="宋体" charset="-122"/>
              </a:rPr>
            </a:br>
            <a:r>
              <a:rPr lang="en-US" altLang="zh-CN" sz="800" dirty="0" smtClean="0">
                <a:latin typeface="+mn-ea"/>
                <a:ea typeface="+mn-ea"/>
              </a:rPr>
              <a:t/>
            </a:r>
            <a:br>
              <a:rPr lang="en-US" altLang="zh-CN" sz="800" dirty="0" smtClean="0">
                <a:latin typeface="+mn-ea"/>
                <a:ea typeface="+mn-ea"/>
              </a:rPr>
            </a:br>
            <a:r>
              <a:rPr lang="en-US" altLang="zh-CN" sz="1200" b="1" dirty="0" smtClean="0"/>
              <a:t>- </a:t>
            </a:r>
            <a:r>
              <a:rPr lang="en-US" altLang="zh-CN" sz="1200" b="1" dirty="0" smtClean="0">
                <a:latin typeface="+mn-ea"/>
                <a:ea typeface="+mn-ea"/>
              </a:rPr>
              <a:t>90</a:t>
            </a:r>
            <a:r>
              <a:rPr lang="zh-CN" altLang="en-US" sz="1200" b="1" dirty="0" smtClean="0">
                <a:latin typeface="+mn-ea"/>
                <a:ea typeface="+mn-ea"/>
              </a:rPr>
              <a:t>个室内餐位和</a:t>
            </a:r>
            <a:r>
              <a:rPr lang="en-US" altLang="zh-CN" sz="1200" b="1" dirty="0" smtClean="0">
                <a:latin typeface="+mn-ea"/>
                <a:ea typeface="+mn-ea"/>
              </a:rPr>
              <a:t>36</a:t>
            </a:r>
            <a:r>
              <a:rPr lang="zh-CN" altLang="en-US" sz="1200" b="1" dirty="0" smtClean="0">
                <a:latin typeface="+mn-ea"/>
                <a:ea typeface="+mn-ea"/>
              </a:rPr>
              <a:t>个室外餐位</a:t>
            </a:r>
            <a:r>
              <a:rPr lang="en-US" altLang="zh-CN" sz="1200" dirty="0" smtClean="0">
                <a:latin typeface="+mn-ea"/>
                <a:ea typeface="+mn-ea"/>
              </a:rPr>
              <a:t/>
            </a:r>
            <a:br>
              <a:rPr lang="en-US" altLang="zh-CN" sz="1200" dirty="0" smtClean="0">
                <a:latin typeface="+mn-ea"/>
                <a:ea typeface="+mn-ea"/>
              </a:rPr>
            </a:br>
            <a:r>
              <a:rPr lang="en-US" altLang="zh-CN" sz="1050" dirty="0" smtClean="0">
                <a:latin typeface="+mn-lt"/>
                <a:ea typeface="宋体" charset="-122"/>
              </a:rPr>
              <a:t>90 indoor seating and 36 alfresco dining at the water edge</a:t>
            </a: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en-US" sz="1200" dirty="0" smtClean="0">
                <a:latin typeface="+mn-ea"/>
                <a:ea typeface="+mn-ea"/>
              </a:rPr>
              <a:t/>
            </a:r>
            <a:br>
              <a:rPr lang="en-US" sz="1200" dirty="0" smtClean="0">
                <a:latin typeface="+mn-ea"/>
                <a:ea typeface="+mn-ea"/>
              </a:rPr>
            </a:br>
            <a:endParaRPr lang="en-US" sz="1200" strike="sngStrike" dirty="0">
              <a:latin typeface="+mn-ea"/>
              <a:ea typeface="+mn-ea"/>
            </a:endParaRPr>
          </a:p>
        </p:txBody>
      </p:sp>
      <p:pic>
        <p:nvPicPr>
          <p:cNvPr id="15" name="Picture 14" descr="BEN_0750.jpg"/>
          <p:cNvPicPr>
            <a:picLocks noChangeAspect="1"/>
          </p:cNvPicPr>
          <p:nvPr/>
        </p:nvPicPr>
        <p:blipFill>
          <a:blip r:embed="rId3" cstate="screen"/>
          <a:stretch>
            <a:fillRect/>
          </a:stretch>
        </p:blipFill>
        <p:spPr>
          <a:xfrm>
            <a:off x="159595" y="1833688"/>
            <a:ext cx="4579272" cy="3046655"/>
          </a:xfrm>
          <a:prstGeom prst="rect">
            <a:avLst/>
          </a:prstGeom>
        </p:spPr>
      </p:pic>
      <p:pic>
        <p:nvPicPr>
          <p:cNvPr id="13"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err="1" smtClean="0">
                <a:solidFill>
                  <a:schemeClr val="bg1"/>
                </a:solidFill>
                <a:ea typeface="宋体" pitchFamily="2" charset="-122"/>
              </a:rPr>
              <a:t>Bai</a:t>
            </a:r>
            <a:r>
              <a:rPr lang="en-US" altLang="zh-CN" sz="1800" dirty="0" smtClean="0">
                <a:solidFill>
                  <a:schemeClr val="bg1"/>
                </a:solidFill>
                <a:ea typeface="宋体" pitchFamily="2" charset="-122"/>
              </a:rPr>
              <a:t> </a:t>
            </a:r>
            <a:r>
              <a:rPr lang="en-US" altLang="zh-CN" sz="1800" dirty="0" err="1" smtClean="0">
                <a:solidFill>
                  <a:schemeClr val="bg1"/>
                </a:solidFill>
                <a:ea typeface="宋体" pitchFamily="2" charset="-122"/>
              </a:rPr>
              <a:t>Yun</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白云</a:t>
            </a:r>
            <a:endParaRPr lang="en-US" sz="2000" dirty="0" smtClean="0">
              <a:solidFill>
                <a:schemeClr val="bg1"/>
              </a:solidFill>
            </a:endParaRPr>
          </a:p>
        </p:txBody>
      </p:sp>
      <p:sp>
        <p:nvSpPr>
          <p:cNvPr id="18" name="Title 1"/>
          <p:cNvSpPr>
            <a:spLocks noGrp="1"/>
          </p:cNvSpPr>
          <p:nvPr>
            <p:ph type="ctrTitle"/>
          </p:nvPr>
        </p:nvSpPr>
        <p:spPr>
          <a:xfrm>
            <a:off x="5029204" y="1818193"/>
            <a:ext cx="3976576" cy="3040888"/>
          </a:xfrm>
        </p:spPr>
        <p:txBody>
          <a:bodyPr/>
          <a:lstStyle/>
          <a:p>
            <a:pPr algn="l"/>
            <a:r>
              <a:rPr lang="en-US" altLang="zh-CN" sz="1200" b="1" dirty="0" smtClean="0">
                <a:latin typeface="+mn-lt"/>
                <a:ea typeface="+mn-ea"/>
              </a:rPr>
              <a:t>- </a:t>
            </a:r>
            <a:r>
              <a:rPr lang="zh-CN" altLang="en-US" sz="1200" b="1" dirty="0" smtClean="0">
                <a:latin typeface="+mn-ea"/>
                <a:ea typeface="+mn-ea"/>
              </a:rPr>
              <a:t>提供纯正的中式菜肴，以经典的杭帮菜为主</a:t>
            </a:r>
            <a:r>
              <a:rPr lang="en-US" altLang="zh-CN" sz="1200" dirty="0" smtClean="0">
                <a:latin typeface="+mn-lt"/>
                <a:ea typeface="+mn-ea"/>
              </a:rPr>
              <a:t/>
            </a:r>
            <a:br>
              <a:rPr lang="en-US" altLang="zh-CN" sz="1200" dirty="0" smtClean="0">
                <a:latin typeface="+mn-lt"/>
                <a:ea typeface="+mn-ea"/>
              </a:rPr>
            </a:br>
            <a:r>
              <a:rPr lang="en-US" altLang="zh-CN" sz="1050" dirty="0" smtClean="0">
                <a:latin typeface="+mn-lt"/>
                <a:ea typeface="宋体" charset="-122"/>
              </a:rPr>
              <a:t>Authentic Chinese and </a:t>
            </a:r>
            <a:r>
              <a:rPr lang="en-US" altLang="zh-CN" sz="1050" dirty="0" err="1" smtClean="0">
                <a:latin typeface="+mn-lt"/>
                <a:ea typeface="宋体" charset="-122"/>
              </a:rPr>
              <a:t>Hangzhounese</a:t>
            </a:r>
            <a:r>
              <a:rPr lang="en-US" altLang="zh-CN" sz="1050" dirty="0" smtClean="0">
                <a:latin typeface="+mn-lt"/>
                <a:ea typeface="宋体" charset="-122"/>
              </a:rPr>
              <a:t> cuisine</a:t>
            </a:r>
            <a:r>
              <a:rPr lang="en-US" sz="1050" dirty="0" smtClean="0">
                <a:latin typeface="+mn-lt"/>
              </a:rPr>
              <a:t> </a:t>
            </a:r>
            <a:r>
              <a:rPr lang="en-US" altLang="zh-CN" sz="1050" dirty="0" smtClean="0">
                <a:latin typeface="+mn-ea"/>
                <a:ea typeface="+mn-ea"/>
              </a:rPr>
              <a:t/>
            </a:r>
            <a:br>
              <a:rPr lang="en-US" altLang="zh-CN" sz="1050" dirty="0" smtClean="0">
                <a:latin typeface="+mn-ea"/>
                <a:ea typeface="+mn-ea"/>
              </a:rPr>
            </a:br>
            <a:r>
              <a:rPr lang="en-US" altLang="zh-CN" sz="800" dirty="0" smtClean="0">
                <a:latin typeface="+mn-ea"/>
                <a:ea typeface="+mn-ea"/>
              </a:rPr>
              <a:t/>
            </a:r>
            <a:br>
              <a:rPr lang="en-US" altLang="zh-CN" sz="800" dirty="0" smtClean="0">
                <a:latin typeface="+mn-ea"/>
                <a:ea typeface="+mn-ea"/>
              </a:rPr>
            </a:br>
            <a:r>
              <a:rPr lang="en-US" altLang="zh-CN" sz="1200" b="1" dirty="0" smtClean="0">
                <a:latin typeface="+mn-lt"/>
                <a:ea typeface="+mn-ea"/>
              </a:rPr>
              <a:t>- </a:t>
            </a:r>
            <a:r>
              <a:rPr lang="zh-CN" altLang="en-US" sz="1200" b="1" dirty="0" smtClean="0">
                <a:latin typeface="+mn-ea"/>
                <a:ea typeface="+mn-ea"/>
              </a:rPr>
              <a:t>包括</a:t>
            </a:r>
            <a:r>
              <a:rPr lang="en-US" altLang="zh-CN" sz="1200" b="1" dirty="0" smtClean="0">
                <a:latin typeface="+mn-ea"/>
                <a:ea typeface="+mn-ea"/>
              </a:rPr>
              <a:t>10</a:t>
            </a:r>
            <a:r>
              <a:rPr lang="zh-CN" altLang="en-US" sz="1200" b="1" dirty="0" smtClean="0">
                <a:latin typeface="+mn-ea"/>
                <a:ea typeface="+mn-ea"/>
              </a:rPr>
              <a:t>人品茶区，品茗多种传统当地茶</a:t>
            </a:r>
            <a:r>
              <a:rPr lang="en-US" altLang="zh-CN" sz="1200" dirty="0" smtClean="0">
                <a:latin typeface="+mn-lt"/>
                <a:ea typeface="+mn-ea"/>
              </a:rPr>
              <a:t/>
            </a:r>
            <a:br>
              <a:rPr lang="en-US" altLang="zh-CN" sz="1200" dirty="0" smtClean="0">
                <a:latin typeface="+mn-lt"/>
                <a:ea typeface="+mn-ea"/>
              </a:rPr>
            </a:br>
            <a:r>
              <a:rPr lang="en-US" altLang="zh-CN" sz="1050" dirty="0" smtClean="0">
                <a:latin typeface="+mn-lt"/>
                <a:ea typeface="宋体" charset="-122"/>
              </a:rPr>
              <a:t>Featuring a Tea Lounge, offering the finest teas in town</a:t>
            </a:r>
            <a:br>
              <a:rPr lang="en-US" altLang="zh-CN" sz="1050" dirty="0" smtClean="0">
                <a:latin typeface="+mn-lt"/>
                <a:ea typeface="宋体" charset="-122"/>
              </a:rPr>
            </a:br>
            <a:r>
              <a:rPr lang="en-US" altLang="zh-CN" sz="800" dirty="0" smtClean="0">
                <a:latin typeface="+mn-ea"/>
                <a:ea typeface="+mn-ea"/>
              </a:rPr>
              <a:t/>
            </a:r>
            <a:br>
              <a:rPr lang="en-US" altLang="zh-CN" sz="800" dirty="0" smtClean="0">
                <a:latin typeface="+mn-ea"/>
                <a:ea typeface="+mn-ea"/>
              </a:rPr>
            </a:br>
            <a:r>
              <a:rPr lang="en-US" altLang="zh-CN" sz="1200" b="1" dirty="0" smtClean="0"/>
              <a:t>- </a:t>
            </a:r>
            <a:r>
              <a:rPr lang="zh-CN" altLang="en-US" sz="1200" b="1" dirty="0" smtClean="0">
                <a:latin typeface="+mn-ea"/>
                <a:ea typeface="+mn-ea"/>
              </a:rPr>
              <a:t>远眺小桥流水的内景</a:t>
            </a:r>
            <a:r>
              <a:rPr lang="en-US" altLang="zh-CN" sz="1200" dirty="0" smtClean="0">
                <a:latin typeface="+mn-ea"/>
                <a:ea typeface="+mn-ea"/>
              </a:rPr>
              <a:t/>
            </a:r>
            <a:br>
              <a:rPr lang="en-US" altLang="zh-CN" sz="1200" dirty="0" smtClean="0">
                <a:latin typeface="+mn-ea"/>
                <a:ea typeface="+mn-ea"/>
              </a:rPr>
            </a:br>
            <a:r>
              <a:rPr lang="en-US" altLang="zh-CN" sz="1050" dirty="0" smtClean="0">
                <a:latin typeface="+mn-lt"/>
                <a:ea typeface="宋体" charset="-122"/>
              </a:rPr>
              <a:t>Overlooking the stunning courtyard and waterways </a:t>
            </a:r>
            <a:br>
              <a:rPr lang="en-US" altLang="zh-CN" sz="1050" dirty="0" smtClean="0">
                <a:latin typeface="+mn-lt"/>
                <a:ea typeface="宋体" charset="-122"/>
              </a:rPr>
            </a:br>
            <a:r>
              <a:rPr lang="en-US" altLang="zh-CN" sz="800" dirty="0" smtClean="0">
                <a:latin typeface="Optimum" pitchFamily="2" charset="0"/>
                <a:ea typeface="宋体" charset="-122"/>
              </a:rPr>
              <a:t/>
            </a:r>
            <a:br>
              <a:rPr lang="en-US" altLang="zh-CN" sz="800" dirty="0" smtClean="0">
                <a:latin typeface="Optimum" pitchFamily="2" charset="0"/>
                <a:ea typeface="宋体" charset="-122"/>
              </a:rPr>
            </a:br>
            <a:r>
              <a:rPr lang="en-US" altLang="zh-CN" sz="1200" b="1" dirty="0" smtClean="0"/>
              <a:t>- </a:t>
            </a:r>
            <a:r>
              <a:rPr lang="zh-CN" altLang="en-US" sz="1200" b="1" dirty="0" smtClean="0">
                <a:latin typeface="+mn-ea"/>
                <a:ea typeface="+mn-ea"/>
              </a:rPr>
              <a:t>室内</a:t>
            </a:r>
            <a:r>
              <a:rPr lang="en-US" altLang="zh-CN" sz="1200" b="1" dirty="0" smtClean="0">
                <a:latin typeface="+mn-ea"/>
                <a:ea typeface="+mn-ea"/>
              </a:rPr>
              <a:t>24</a:t>
            </a:r>
            <a:r>
              <a:rPr lang="zh-CN" altLang="en-US" sz="1200" b="1" dirty="0" smtClean="0">
                <a:latin typeface="+mn-ea"/>
                <a:ea typeface="+mn-ea"/>
              </a:rPr>
              <a:t>个餐位，室外</a:t>
            </a:r>
            <a:r>
              <a:rPr lang="en-US" altLang="zh-CN" sz="1200" b="1" dirty="0" smtClean="0">
                <a:latin typeface="+mn-ea"/>
                <a:ea typeface="+mn-ea"/>
              </a:rPr>
              <a:t>20</a:t>
            </a:r>
            <a:r>
              <a:rPr lang="zh-CN" altLang="en-US" sz="1200" b="1" dirty="0" smtClean="0">
                <a:latin typeface="+mn-ea"/>
                <a:ea typeface="+mn-ea"/>
              </a:rPr>
              <a:t>个餐位</a:t>
            </a:r>
            <a:r>
              <a:rPr lang="en-US" altLang="zh-CN" sz="1200" b="1" dirty="0" smtClean="0">
                <a:latin typeface="+mn-ea"/>
                <a:ea typeface="+mn-ea"/>
              </a:rPr>
              <a:t/>
            </a:r>
            <a:br>
              <a:rPr lang="en-US" altLang="zh-CN" sz="1200" b="1" dirty="0" smtClean="0">
                <a:latin typeface="+mn-ea"/>
                <a:ea typeface="+mn-ea"/>
              </a:rPr>
            </a:br>
            <a:r>
              <a:rPr lang="en-US" altLang="zh-CN" sz="1050" dirty="0" smtClean="0">
                <a:latin typeface="+mn-lt"/>
                <a:ea typeface="宋体" charset="-122"/>
              </a:rPr>
              <a:t>Seats 24 persons in the main hall and 20 persons at the outdoor terrace</a:t>
            </a:r>
            <a:br>
              <a:rPr lang="en-US" altLang="zh-CN" sz="1050" dirty="0" smtClean="0">
                <a:latin typeface="+mn-lt"/>
                <a:ea typeface="宋体" charset="-122"/>
              </a:rPr>
            </a:br>
            <a:r>
              <a:rPr lang="en-US" altLang="zh-CN" sz="800" dirty="0" smtClean="0">
                <a:latin typeface="+mn-ea"/>
                <a:ea typeface="+mn-ea"/>
              </a:rPr>
              <a:t/>
            </a:r>
            <a:br>
              <a:rPr lang="en-US" altLang="zh-CN" sz="800" dirty="0" smtClean="0">
                <a:latin typeface="+mn-ea"/>
                <a:ea typeface="+mn-ea"/>
              </a:rPr>
            </a:br>
            <a:r>
              <a:rPr lang="en-US" altLang="zh-CN" sz="1200" b="1" dirty="0" smtClean="0"/>
              <a:t>- </a:t>
            </a:r>
            <a:r>
              <a:rPr lang="en-US" altLang="zh-CN" sz="1200" b="1" dirty="0" smtClean="0">
                <a:latin typeface="+mn-ea"/>
                <a:ea typeface="+mn-ea"/>
              </a:rPr>
              <a:t>2</a:t>
            </a:r>
            <a:r>
              <a:rPr lang="zh-CN" altLang="en-US" sz="1200" b="1" dirty="0" smtClean="0">
                <a:latin typeface="+mn-ea"/>
                <a:ea typeface="+mn-ea"/>
              </a:rPr>
              <a:t>个包厢为聚会提供私密处所</a:t>
            </a:r>
            <a:r>
              <a:rPr lang="en-US" altLang="zh-CN" sz="1200" dirty="0" smtClean="0">
                <a:latin typeface="+mn-ea"/>
                <a:ea typeface="+mn-ea"/>
              </a:rPr>
              <a:t/>
            </a:r>
            <a:br>
              <a:rPr lang="en-US" altLang="zh-CN" sz="1200" dirty="0" smtClean="0">
                <a:latin typeface="+mn-ea"/>
                <a:ea typeface="+mn-ea"/>
              </a:rPr>
            </a:br>
            <a:r>
              <a:rPr lang="en-US" altLang="zh-CN" sz="1050" dirty="0" smtClean="0">
                <a:latin typeface="+mn-lt"/>
                <a:ea typeface="宋体" charset="-122"/>
              </a:rPr>
              <a:t>With two private rooms for intimate dining experience</a:t>
            </a:r>
            <a:endParaRPr lang="en-US" sz="1200" strike="sngStrike" dirty="0">
              <a:latin typeface="+mn-lt"/>
              <a:ea typeface="+mn-ea"/>
            </a:endParaRPr>
          </a:p>
        </p:txBody>
      </p:sp>
      <p:pic>
        <p:nvPicPr>
          <p:cNvPr id="13" name="Picture 12" descr="IMG_3528.jpg"/>
          <p:cNvPicPr>
            <a:picLocks noChangeAspect="1"/>
          </p:cNvPicPr>
          <p:nvPr/>
        </p:nvPicPr>
        <p:blipFill>
          <a:blip r:embed="rId3" cstate="screen"/>
          <a:stretch>
            <a:fillRect/>
          </a:stretch>
        </p:blipFill>
        <p:spPr>
          <a:xfrm>
            <a:off x="170120" y="2086001"/>
            <a:ext cx="4572001" cy="2491330"/>
          </a:xfrm>
          <a:prstGeom prst="rect">
            <a:avLst/>
          </a:prstGeom>
        </p:spPr>
      </p:pic>
      <p:pic>
        <p:nvPicPr>
          <p:cNvPr id="14"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err="1" smtClean="0">
                <a:solidFill>
                  <a:schemeClr val="bg1"/>
                </a:solidFill>
                <a:ea typeface="宋体" pitchFamily="2" charset="-122"/>
              </a:rPr>
              <a:t>Jiu</a:t>
            </a:r>
            <a:r>
              <a:rPr lang="en-US" sz="1800" dirty="0" smtClean="0">
                <a:solidFill>
                  <a:schemeClr val="bg1"/>
                </a:solidFill>
                <a:ea typeface="宋体" pitchFamily="2" charset="-122"/>
              </a:rPr>
              <a:t> Xian</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酒仙</a:t>
            </a:r>
            <a:endParaRPr lang="en-US" sz="2000" dirty="0" smtClean="0">
              <a:solidFill>
                <a:schemeClr val="bg1"/>
              </a:solidFill>
            </a:endParaRPr>
          </a:p>
        </p:txBody>
      </p:sp>
      <p:pic>
        <p:nvPicPr>
          <p:cNvPr id="14" name="Picture 13" descr="BTCNHZ_Jiu Xian_03.jpg"/>
          <p:cNvPicPr>
            <a:picLocks noChangeAspect="1"/>
          </p:cNvPicPr>
          <p:nvPr/>
        </p:nvPicPr>
        <p:blipFill>
          <a:blip r:embed="rId3" cstate="screen"/>
          <a:stretch>
            <a:fillRect/>
          </a:stretch>
        </p:blipFill>
        <p:spPr>
          <a:xfrm>
            <a:off x="180752" y="1316656"/>
            <a:ext cx="5217939" cy="3478626"/>
          </a:xfrm>
          <a:prstGeom prst="rect">
            <a:avLst/>
          </a:prstGeom>
        </p:spPr>
      </p:pic>
      <p:sp>
        <p:nvSpPr>
          <p:cNvPr id="16" name="Title 1"/>
          <p:cNvSpPr>
            <a:spLocks noGrp="1"/>
          </p:cNvSpPr>
          <p:nvPr>
            <p:ph type="ctrTitle"/>
          </p:nvPr>
        </p:nvSpPr>
        <p:spPr>
          <a:xfrm>
            <a:off x="5667152" y="1648065"/>
            <a:ext cx="3274829" cy="1456642"/>
          </a:xfrm>
        </p:spPr>
        <p:txBody>
          <a:bodyPr/>
          <a:lstStyle/>
          <a:p>
            <a:pPr algn="l"/>
            <a:r>
              <a:rPr lang="zh-CN" altLang="en-US" sz="1200" b="1" dirty="0" smtClean="0">
                <a:latin typeface="+mn-ea"/>
                <a:ea typeface="+mn-ea"/>
              </a:rPr>
              <a:t>酒仙</a:t>
            </a:r>
            <a:r>
              <a:rPr lang="zh-CN" altLang="en-US" sz="1200" dirty="0" smtClean="0">
                <a:latin typeface="+mn-ea"/>
                <a:ea typeface="+mn-ea"/>
              </a:rPr>
              <a:t>：为宾客提供种类丰富的咖啡和鸡尾酒饮品。与酒仙大堂酒吧相连的图书馆，让您在闲暇之余上网，阅览，松懈身心。</a:t>
            </a:r>
            <a:r>
              <a:rPr lang="en-US" altLang="zh-CN" sz="1200" dirty="0" smtClean="0">
                <a:latin typeface="+mn-ea"/>
                <a:ea typeface="+mn-ea"/>
              </a:rPr>
              <a:t/>
            </a:r>
            <a:br>
              <a:rPr lang="en-US" altLang="zh-CN" sz="1200" dirty="0" smtClean="0">
                <a:latin typeface="+mn-ea"/>
                <a:ea typeface="+mn-ea"/>
              </a:rPr>
            </a:br>
            <a:r>
              <a:rPr lang="en-US" altLang="zh-CN" sz="600" dirty="0" smtClean="0"/>
              <a:t/>
            </a:r>
            <a:br>
              <a:rPr lang="en-US" altLang="zh-CN" sz="600" dirty="0" smtClean="0"/>
            </a:br>
            <a:r>
              <a:rPr lang="en-US" sz="1050" dirty="0" err="1" smtClean="0"/>
              <a:t>Specialised</a:t>
            </a:r>
            <a:r>
              <a:rPr lang="en-US" sz="1050" dirty="0" smtClean="0"/>
              <a:t> cocktails and other non-alcoholic beverages await guests in the lobby lounge. Its adjacent library offers books, magazines and newspapers as well as board games.</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endParaRPr lang="en-US" sz="1100" strike="sngStrike" dirty="0"/>
          </a:p>
        </p:txBody>
      </p:sp>
      <p:pic>
        <p:nvPicPr>
          <p:cNvPr id="19" name="Picture 18" descr="BTCNHZ_Library_03.JPG"/>
          <p:cNvPicPr>
            <a:picLocks noChangeAspect="1"/>
          </p:cNvPicPr>
          <p:nvPr/>
        </p:nvPicPr>
        <p:blipFill>
          <a:blip r:embed="rId4" cstate="screen"/>
          <a:stretch>
            <a:fillRect/>
          </a:stretch>
        </p:blipFill>
        <p:spPr>
          <a:xfrm>
            <a:off x="5776123" y="3409501"/>
            <a:ext cx="3102063" cy="2068042"/>
          </a:xfrm>
          <a:prstGeom prst="rect">
            <a:avLst/>
          </a:prstGeom>
        </p:spPr>
      </p:pic>
      <p:pic>
        <p:nvPicPr>
          <p:cNvPr id="13"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Destination Dinning_02.jpg"/>
          <p:cNvPicPr>
            <a:picLocks noChangeAspect="1"/>
          </p:cNvPicPr>
          <p:nvPr/>
        </p:nvPicPr>
        <p:blipFill>
          <a:blip r:embed="rId3" cstate="screen"/>
          <a:stretch>
            <a:fillRect/>
          </a:stretch>
        </p:blipFill>
        <p:spPr>
          <a:xfrm>
            <a:off x="5880690" y="2487978"/>
            <a:ext cx="3008127" cy="1993604"/>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Destination Dining</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目的地餐饮</a:t>
            </a:r>
            <a:endParaRPr lang="en-US" sz="2000" dirty="0" smtClean="0">
              <a:solidFill>
                <a:schemeClr val="bg1"/>
              </a:solidFill>
            </a:endParaRPr>
          </a:p>
        </p:txBody>
      </p:sp>
      <p:sp>
        <p:nvSpPr>
          <p:cNvPr id="16" name="Title 1"/>
          <p:cNvSpPr>
            <a:spLocks noGrp="1"/>
          </p:cNvSpPr>
          <p:nvPr>
            <p:ph type="ctrTitle"/>
          </p:nvPr>
        </p:nvSpPr>
        <p:spPr>
          <a:xfrm>
            <a:off x="3040912" y="1190846"/>
            <a:ext cx="6103088" cy="1286540"/>
          </a:xfrm>
        </p:spPr>
        <p:txBody>
          <a:bodyPr/>
          <a:lstStyle/>
          <a:p>
            <a:pPr algn="l"/>
            <a:r>
              <a:rPr lang="zh-CN" altLang="en-US" sz="1200" b="1" dirty="0" smtClean="0">
                <a:latin typeface="+mn-ea"/>
                <a:ea typeface="+mn-ea"/>
              </a:rPr>
              <a:t>爱之船</a:t>
            </a:r>
            <a:r>
              <a:rPr lang="en-US" altLang="zh-CN" sz="1200" dirty="0" smtClean="0">
                <a:latin typeface="+mn-ea"/>
                <a:ea typeface="+mn-ea"/>
              </a:rPr>
              <a:t/>
            </a:r>
            <a:br>
              <a:rPr lang="en-US" altLang="zh-CN" sz="1200" dirty="0" smtClean="0">
                <a:latin typeface="+mn-ea"/>
                <a:ea typeface="+mn-ea"/>
              </a:rPr>
            </a:br>
            <a:r>
              <a:rPr lang="zh-CN" altLang="en-US" sz="1200" dirty="0" smtClean="0">
                <a:latin typeface="+mn-ea"/>
                <a:ea typeface="+mn-ea"/>
              </a:rPr>
              <a:t>与柳月佳人沉醉于巧舟之上，欣赏江南水乡湖光雅黛</a:t>
            </a:r>
            <a:r>
              <a:rPr lang="en-US" sz="1200" dirty="0" smtClean="0">
                <a:latin typeface="+mn-ea"/>
                <a:ea typeface="+mn-ea"/>
              </a:rPr>
              <a:t/>
            </a:r>
            <a:br>
              <a:rPr lang="en-US" sz="1200" dirty="0" smtClean="0">
                <a:latin typeface="+mn-ea"/>
                <a:ea typeface="+mn-ea"/>
              </a:rPr>
            </a:br>
            <a:r>
              <a:rPr lang="zh-CN" altLang="en-US" sz="1200" dirty="0" smtClean="0">
                <a:latin typeface="+mn-ea"/>
                <a:ea typeface="+mn-ea"/>
              </a:rPr>
              <a:t>体验水中美宴，独到之选，只羡鸳鸯影成双</a:t>
            </a:r>
            <a:r>
              <a:rPr lang="en-US" altLang="zh-CN" sz="1200" dirty="0" smtClean="0">
                <a:latin typeface="+mn-ea"/>
                <a:ea typeface="+mn-ea"/>
              </a:rPr>
              <a:t/>
            </a:r>
            <a:br>
              <a:rPr lang="en-US" altLang="zh-CN" sz="1200" dirty="0" smtClean="0">
                <a:latin typeface="+mn-ea"/>
                <a:ea typeface="+mn-ea"/>
              </a:rPr>
            </a:br>
            <a:r>
              <a:rPr lang="en-US" sz="1050" dirty="0" smtClean="0">
                <a:latin typeface="+mn-lt"/>
              </a:rPr>
              <a:t>Experience our unique dining sensation in our exclusive Banyan Tree Love Boat.</a:t>
            </a:r>
            <a:br>
              <a:rPr lang="en-US" sz="1050" dirty="0" smtClean="0">
                <a:latin typeface="+mn-lt"/>
              </a:rPr>
            </a:br>
            <a:r>
              <a:rPr lang="en-US" sz="1050" dirty="0" smtClean="0">
                <a:latin typeface="+mn-lt"/>
              </a:rPr>
              <a:t>Dine on the waterways amidst the natural beauty of the surroundings and rediscover the true meaning of romance.</a:t>
            </a:r>
            <a:endParaRPr lang="en-US" sz="1050" strike="sngStrike" dirty="0">
              <a:latin typeface="+mn-lt"/>
            </a:endParaRPr>
          </a:p>
        </p:txBody>
      </p:sp>
      <p:pic>
        <p:nvPicPr>
          <p:cNvPr id="13" name="Picture 12" descr="Love Boat_02.jpg"/>
          <p:cNvPicPr>
            <a:picLocks noChangeAspect="1"/>
          </p:cNvPicPr>
          <p:nvPr/>
        </p:nvPicPr>
        <p:blipFill>
          <a:blip r:embed="rId4" cstate="screen"/>
          <a:stretch>
            <a:fillRect/>
          </a:stretch>
        </p:blipFill>
        <p:spPr>
          <a:xfrm>
            <a:off x="180753" y="1318437"/>
            <a:ext cx="2753833" cy="4130750"/>
          </a:xfrm>
          <a:prstGeom prst="rect">
            <a:avLst/>
          </a:prstGeom>
        </p:spPr>
      </p:pic>
      <p:sp>
        <p:nvSpPr>
          <p:cNvPr id="17" name="Title 1"/>
          <p:cNvSpPr txBox="1">
            <a:spLocks/>
          </p:cNvSpPr>
          <p:nvPr/>
        </p:nvSpPr>
        <p:spPr>
          <a:xfrm>
            <a:off x="2987749" y="4338160"/>
            <a:ext cx="5986189" cy="1307805"/>
          </a:xfrm>
          <a:prstGeom prst="rect">
            <a:avLst/>
          </a:prstGeom>
        </p:spPr>
        <p:txBody>
          <a:bodyPr anchor="ctr"/>
          <a:lstStyle/>
          <a:p>
            <a:pPr algn="r"/>
            <a:r>
              <a:rPr lang="zh-CN" altLang="en-US" sz="1200" b="1" dirty="0" smtClean="0">
                <a:latin typeface="+mn-ea"/>
                <a:cs typeface="+mj-cs"/>
              </a:rPr>
              <a:t>湖畔柔情</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t/>
            </a:r>
            <a:b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br>
            <a:r>
              <a:rPr lang="zh-CN" altLang="en-US" sz="1200" dirty="0" smtClean="0"/>
              <a:t>执手挚爱，感受临湖而栖的静谧</a:t>
            </a:r>
            <a:endParaRPr lang="en-US" sz="1200" dirty="0" smtClean="0"/>
          </a:p>
          <a:p>
            <a:pPr algn="r"/>
            <a:r>
              <a:rPr lang="zh-CN" altLang="en-US" sz="1200" dirty="0" smtClean="0"/>
              <a:t>珍藏每段只言片语，只应此刻因你不</a:t>
            </a:r>
            <a:endParaRPr lang="en-US" altLang="zh-CN" sz="1200" dirty="0" smtClean="0"/>
          </a:p>
          <a:p>
            <a:pPr algn="r"/>
            <a:r>
              <a:rPr lang="en-US" sz="1050" dirty="0" smtClean="0"/>
              <a:t>Along the lakeside, enjoy precious and unforgettable moments with your loved one.</a:t>
            </a:r>
          </a:p>
          <a:p>
            <a:pPr algn="r"/>
            <a:r>
              <a:rPr lang="en-US" sz="1050" dirty="0" smtClean="0"/>
              <a:t>A unique dining experience to cherish for a lifetime</a:t>
            </a:r>
            <a:r>
              <a:rPr kumimoji="0" lang="en-US" sz="1050" b="0" i="0" u="none" strike="noStrike" kern="1200" cap="none" spc="0" normalizeH="0" baseline="0" noProof="0" dirty="0" smtClean="0">
                <a:ln>
                  <a:noFill/>
                </a:ln>
                <a:solidFill>
                  <a:schemeClr val="tx1"/>
                </a:solidFill>
                <a:effectLst/>
                <a:uLnTx/>
                <a:uFillTx/>
                <a:latin typeface="+mn-lt"/>
                <a:ea typeface="+mj-ea"/>
                <a:cs typeface="+mj-cs"/>
              </a:rPr>
              <a:t>.</a:t>
            </a:r>
            <a:endParaRPr kumimoji="0" lang="en-US" sz="1050" b="0" i="0" u="none" strike="sngStrike" kern="1200" cap="none" spc="0" normalizeH="0" baseline="0" noProof="0" dirty="0">
              <a:ln>
                <a:noFill/>
              </a:ln>
              <a:solidFill>
                <a:schemeClr val="tx1"/>
              </a:solidFill>
              <a:effectLst/>
              <a:uLnTx/>
              <a:uFillTx/>
              <a:latin typeface="+mn-lt"/>
              <a:ea typeface="+mj-ea"/>
              <a:cs typeface="+mj-cs"/>
            </a:endParaRPr>
          </a:p>
        </p:txBody>
      </p:sp>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Destination Dining</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目的地餐饮</a:t>
            </a:r>
            <a:endParaRPr lang="en-US" sz="2000" dirty="0" smtClean="0">
              <a:solidFill>
                <a:schemeClr val="bg1"/>
              </a:solidFill>
            </a:endParaRPr>
          </a:p>
        </p:txBody>
      </p:sp>
      <p:sp>
        <p:nvSpPr>
          <p:cNvPr id="16" name="Title 1"/>
          <p:cNvSpPr>
            <a:spLocks noGrp="1"/>
          </p:cNvSpPr>
          <p:nvPr>
            <p:ph type="ctrTitle"/>
          </p:nvPr>
        </p:nvSpPr>
        <p:spPr>
          <a:xfrm>
            <a:off x="3551274" y="1403506"/>
            <a:ext cx="5454503" cy="1286540"/>
          </a:xfrm>
        </p:spPr>
        <p:txBody>
          <a:bodyPr/>
          <a:lstStyle/>
          <a:p>
            <a:pPr algn="l"/>
            <a:r>
              <a:rPr lang="zh-CN" altLang="en-US" sz="1200" b="1" dirty="0" smtClean="0">
                <a:latin typeface="+mn-ea"/>
                <a:ea typeface="+mn-ea"/>
              </a:rPr>
              <a:t>亲密露台</a:t>
            </a:r>
            <a:r>
              <a:rPr lang="en-US" altLang="zh-CN" sz="1200" dirty="0" smtClean="0">
                <a:latin typeface="+mn-ea"/>
                <a:ea typeface="+mn-ea"/>
              </a:rPr>
              <a:t/>
            </a:r>
            <a:br>
              <a:rPr lang="en-US" altLang="zh-CN" sz="1200" dirty="0" smtClean="0">
                <a:latin typeface="+mn-ea"/>
                <a:ea typeface="+mn-ea"/>
              </a:rPr>
            </a:br>
            <a:r>
              <a:rPr lang="zh-CN" altLang="en-US" sz="1200" dirty="0" smtClean="0"/>
              <a:t>让自然美景与饕餮珍味浑然天成</a:t>
            </a:r>
            <a:r>
              <a:rPr lang="en-US" sz="1200" dirty="0" smtClean="0"/>
              <a:t/>
            </a:r>
            <a:br>
              <a:rPr lang="en-US" sz="1200" dirty="0" smtClean="0"/>
            </a:br>
            <a:r>
              <a:rPr lang="zh-CN" altLang="en-US" sz="1200" dirty="0" smtClean="0"/>
              <a:t>传递爱侣间的柔情蜜意，挑逗舌尖，拨动情弦</a:t>
            </a:r>
            <a:r>
              <a:rPr lang="en-US" sz="1050" dirty="0" smtClean="0"/>
              <a:t/>
            </a:r>
            <a:br>
              <a:rPr lang="en-US" sz="1050" dirty="0" smtClean="0"/>
            </a:br>
            <a:r>
              <a:rPr lang="en-US" sz="1050" dirty="0" smtClean="0"/>
              <a:t>Intimate moments start here.  In the privacy of your suite or villa, take in the beauty of nature and </a:t>
            </a:r>
            <a:r>
              <a:rPr lang="en-US" sz="1050" dirty="0" err="1" smtClean="0"/>
              <a:t>savour</a:t>
            </a:r>
            <a:r>
              <a:rPr lang="en-US" sz="1050" dirty="0" smtClean="0"/>
              <a:t> delectable cuisine especially prepared by our culinary hosts</a:t>
            </a:r>
            <a:r>
              <a:rPr lang="en-US" sz="1050" dirty="0" smtClean="0">
                <a:latin typeface="+mn-lt"/>
              </a:rPr>
              <a:t>.</a:t>
            </a:r>
            <a:endParaRPr lang="en-US" sz="1050" strike="sngStrike" dirty="0">
              <a:latin typeface="+mn-lt"/>
            </a:endParaRPr>
          </a:p>
        </p:txBody>
      </p:sp>
      <p:sp>
        <p:nvSpPr>
          <p:cNvPr id="17" name="Title 1"/>
          <p:cNvSpPr txBox="1">
            <a:spLocks/>
          </p:cNvSpPr>
          <p:nvPr/>
        </p:nvSpPr>
        <p:spPr>
          <a:xfrm>
            <a:off x="42524" y="3838409"/>
            <a:ext cx="4657061" cy="1307805"/>
          </a:xfrm>
          <a:prstGeom prst="rect">
            <a:avLst/>
          </a:prstGeom>
        </p:spPr>
        <p:txBody>
          <a:bodyPr anchor="ctr"/>
          <a:lstStyle/>
          <a:p>
            <a:pPr algn="r"/>
            <a:r>
              <a:rPr lang="zh-CN" altLang="en-US" sz="1200" b="1" noProof="0" dirty="0" smtClean="0">
                <a:latin typeface="+mn-ea"/>
                <a:cs typeface="+mj-cs"/>
              </a:rPr>
              <a:t>别墅内烧烤</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t/>
            </a:r>
            <a:br>
              <a:rPr kumimoji="0" lang="en-US" altLang="zh-CN" sz="1200" b="0" i="0" u="none" strike="noStrike" kern="1200" cap="none" spc="0" normalizeH="0" baseline="0" noProof="0" dirty="0" smtClean="0">
                <a:ln>
                  <a:noFill/>
                </a:ln>
                <a:solidFill>
                  <a:schemeClr val="tx1"/>
                </a:solidFill>
                <a:effectLst/>
                <a:uLnTx/>
                <a:uFillTx/>
                <a:latin typeface="+mn-ea"/>
                <a:ea typeface="+mn-ea"/>
                <a:cs typeface="+mj-cs"/>
              </a:rPr>
            </a:br>
            <a:r>
              <a:rPr lang="zh-CN" altLang="en-US" sz="1200" dirty="0" smtClean="0"/>
              <a:t>多汁的烤肉，美味的海鲜</a:t>
            </a:r>
            <a:endParaRPr lang="en-US" sz="1200" dirty="0" smtClean="0"/>
          </a:p>
          <a:p>
            <a:pPr algn="r"/>
            <a:r>
              <a:rPr lang="zh-CN" altLang="en-US" sz="1200" dirty="0" smtClean="0"/>
              <a:t>只在您私属的别墅内现场烹制，纵情享受美食体验</a:t>
            </a:r>
            <a:endParaRPr lang="en-US" altLang="zh-CN" sz="1200" dirty="0" smtClean="0"/>
          </a:p>
          <a:p>
            <a:pPr algn="r"/>
            <a:r>
              <a:rPr lang="en-US" sz="1050" dirty="0" smtClean="0"/>
              <a:t>Succulent meat and mouth-watering seafood to delight your senses. BBQ dining and wining in the privacy of your own Villa especially prepared by our Chef</a:t>
            </a:r>
            <a:r>
              <a:rPr kumimoji="0" lang="en-US" sz="1050" b="0" i="0" u="none" strike="noStrike" kern="1200" cap="none" spc="0" normalizeH="0" baseline="0" noProof="0" dirty="0" smtClean="0">
                <a:ln>
                  <a:noFill/>
                </a:ln>
                <a:solidFill>
                  <a:schemeClr val="tx1"/>
                </a:solidFill>
                <a:effectLst/>
                <a:uLnTx/>
                <a:uFillTx/>
                <a:latin typeface="+mn-lt"/>
                <a:ea typeface="+mj-ea"/>
                <a:cs typeface="+mj-cs"/>
              </a:rPr>
              <a:t>.</a:t>
            </a:r>
            <a:endParaRPr kumimoji="0" lang="en-US" sz="1050" b="0" i="0" u="none" strike="sngStrike" kern="1200" cap="none" spc="0" normalizeH="0" baseline="0" noProof="0" dirty="0">
              <a:ln>
                <a:noFill/>
              </a:ln>
              <a:solidFill>
                <a:schemeClr val="tx1"/>
              </a:solidFill>
              <a:effectLst/>
              <a:uLnTx/>
              <a:uFillTx/>
              <a:latin typeface="+mn-lt"/>
              <a:ea typeface="+mj-ea"/>
              <a:cs typeface="+mj-cs"/>
            </a:endParaRPr>
          </a:p>
        </p:txBody>
      </p:sp>
      <p:pic>
        <p:nvPicPr>
          <p:cNvPr id="21" name="Picture 20" descr="Destination Dinning_03.jpg"/>
          <p:cNvPicPr>
            <a:picLocks noChangeAspect="1"/>
          </p:cNvPicPr>
          <p:nvPr/>
        </p:nvPicPr>
        <p:blipFill>
          <a:blip r:embed="rId3" cstate="screen"/>
          <a:stretch>
            <a:fillRect/>
          </a:stretch>
        </p:blipFill>
        <p:spPr>
          <a:xfrm>
            <a:off x="180754" y="1328157"/>
            <a:ext cx="3232298" cy="2086605"/>
          </a:xfrm>
          <a:prstGeom prst="rect">
            <a:avLst/>
          </a:prstGeom>
        </p:spPr>
      </p:pic>
      <p:pic>
        <p:nvPicPr>
          <p:cNvPr id="22" name="Picture 21" descr="In Villa BBQ.jpg"/>
          <p:cNvPicPr>
            <a:picLocks noChangeAspect="1"/>
          </p:cNvPicPr>
          <p:nvPr/>
        </p:nvPicPr>
        <p:blipFill>
          <a:blip r:embed="rId4" cstate="screen"/>
          <a:stretch>
            <a:fillRect/>
          </a:stretch>
        </p:blipFill>
        <p:spPr>
          <a:xfrm>
            <a:off x="4880344" y="2812317"/>
            <a:ext cx="3997843" cy="2665228"/>
          </a:xfrm>
          <a:prstGeom prst="rect">
            <a:avLst/>
          </a:prstGeom>
        </p:spPr>
      </p:pic>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_C1R7558.JPG"/>
          <p:cNvPicPr>
            <a:picLocks noChangeAspect="1"/>
          </p:cNvPicPr>
          <p:nvPr/>
        </p:nvPicPr>
        <p:blipFill>
          <a:blip r:embed="rId3" cstate="screen"/>
          <a:stretch>
            <a:fillRect/>
          </a:stretch>
        </p:blipFill>
        <p:spPr>
          <a:xfrm>
            <a:off x="180751" y="1318437"/>
            <a:ext cx="2753835" cy="4130753"/>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Destination Dining</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目的地餐饮</a:t>
            </a:r>
            <a:endParaRPr lang="en-US" sz="2000" dirty="0" smtClean="0">
              <a:solidFill>
                <a:schemeClr val="bg1"/>
              </a:solidFill>
            </a:endParaRPr>
          </a:p>
        </p:txBody>
      </p:sp>
      <p:sp>
        <p:nvSpPr>
          <p:cNvPr id="16" name="Title 1"/>
          <p:cNvSpPr>
            <a:spLocks noGrp="1"/>
          </p:cNvSpPr>
          <p:nvPr>
            <p:ph type="ctrTitle"/>
          </p:nvPr>
        </p:nvSpPr>
        <p:spPr>
          <a:xfrm>
            <a:off x="3636360" y="1307809"/>
            <a:ext cx="4348716" cy="2275368"/>
          </a:xfrm>
        </p:spPr>
        <p:txBody>
          <a:bodyPr/>
          <a:lstStyle/>
          <a:p>
            <a:pPr algn="l"/>
            <a:r>
              <a:rPr lang="zh-CN" altLang="en-US" sz="1200" b="1" dirty="0" smtClean="0">
                <a:latin typeface="+mn-ea"/>
                <a:ea typeface="+mn-ea"/>
              </a:rPr>
              <a:t>湿地泛舟下午茶</a:t>
            </a:r>
            <a:r>
              <a:rPr lang="en-US" altLang="zh-CN" sz="1200" dirty="0" smtClean="0">
                <a:latin typeface="+mn-ea"/>
                <a:ea typeface="+mn-ea"/>
              </a:rPr>
              <a:t/>
            </a:r>
            <a:br>
              <a:rPr lang="en-US" altLang="zh-CN" sz="1200" dirty="0" smtClean="0">
                <a:latin typeface="+mn-ea"/>
                <a:ea typeface="+mn-ea"/>
              </a:rPr>
            </a:br>
            <a:r>
              <a:rPr lang="zh-CN" altLang="en-US" sz="1200" dirty="0" smtClean="0">
                <a:latin typeface="+mn-ea"/>
                <a:ea typeface="+mn-ea"/>
              </a:rPr>
              <a:t>乘坐水乡韵味的传统摇橹船，泛舟湿地水域</a:t>
            </a:r>
            <a:r>
              <a:rPr lang="en-US" sz="1200" dirty="0" smtClean="0">
                <a:latin typeface="+mn-ea"/>
                <a:ea typeface="+mn-ea"/>
              </a:rPr>
              <a:t/>
            </a:r>
            <a:br>
              <a:rPr lang="en-US" sz="1200" dirty="0" smtClean="0">
                <a:latin typeface="+mn-ea"/>
                <a:ea typeface="+mn-ea"/>
              </a:rPr>
            </a:br>
            <a:r>
              <a:rPr lang="zh-CN" altLang="en-US" sz="1200" dirty="0" smtClean="0">
                <a:latin typeface="+mn-ea"/>
                <a:ea typeface="+mn-ea"/>
              </a:rPr>
              <a:t>沿途赏水墨江南的意境，耳畔闻莺声之呖呖</a:t>
            </a:r>
            <a:r>
              <a:rPr lang="en-US" sz="1200" dirty="0" smtClean="0">
                <a:latin typeface="+mn-ea"/>
                <a:ea typeface="+mn-ea"/>
              </a:rPr>
              <a:t/>
            </a:r>
            <a:br>
              <a:rPr lang="en-US" sz="1200" dirty="0" smtClean="0">
                <a:latin typeface="+mn-ea"/>
                <a:ea typeface="+mn-ea"/>
              </a:rPr>
            </a:br>
            <a:r>
              <a:rPr lang="zh-CN" altLang="en-US" sz="1200" dirty="0" smtClean="0">
                <a:latin typeface="+mn-ea"/>
                <a:ea typeface="+mn-ea"/>
              </a:rPr>
              <a:t>四周植被繁盛，碧水涟漪；品上一杯香茗，聆听大自然之音</a:t>
            </a:r>
            <a:r>
              <a:rPr lang="en-US" sz="1200" dirty="0" smtClean="0">
                <a:latin typeface="+mn-ea"/>
                <a:ea typeface="+mn-ea"/>
              </a:rPr>
              <a:t/>
            </a:r>
            <a:br>
              <a:rPr lang="en-US" sz="1200" dirty="0" smtClean="0">
                <a:latin typeface="+mn-ea"/>
                <a:ea typeface="+mn-ea"/>
              </a:rPr>
            </a:br>
            <a:r>
              <a:rPr lang="zh-CN" altLang="en-US" sz="1200" dirty="0" smtClean="0">
                <a:latin typeface="+mn-ea"/>
                <a:ea typeface="+mn-ea"/>
              </a:rPr>
              <a:t>在幽静的下午，感受专属的“江南礼遇”</a:t>
            </a:r>
            <a:r>
              <a:rPr lang="en-US" sz="1200" dirty="0" smtClean="0">
                <a:latin typeface="+mn-ea"/>
                <a:ea typeface="+mn-ea"/>
              </a:rPr>
              <a:t/>
            </a:r>
            <a:br>
              <a:rPr lang="en-US" sz="1200" dirty="0" smtClean="0">
                <a:latin typeface="+mn-ea"/>
                <a:ea typeface="+mn-ea"/>
              </a:rPr>
            </a:br>
            <a:r>
              <a:rPr lang="zh-CN" altLang="en-US" sz="1200" dirty="0" smtClean="0">
                <a:latin typeface="+mn-ea"/>
                <a:ea typeface="+mn-ea"/>
              </a:rPr>
              <a:t>逃逸尘嚣，放松身心，品味难得的闲适时光</a:t>
            </a:r>
            <a:r>
              <a:rPr lang="en-US" altLang="zh-CN" sz="1200" dirty="0" smtClean="0">
                <a:latin typeface="+mn-ea"/>
                <a:ea typeface="+mn-ea"/>
              </a:rPr>
              <a:t/>
            </a:r>
            <a:br>
              <a:rPr lang="en-US" altLang="zh-CN" sz="1200" dirty="0" smtClean="0">
                <a:latin typeface="+mn-ea"/>
                <a:ea typeface="+mn-ea"/>
              </a:rPr>
            </a:br>
            <a:r>
              <a:rPr lang="en-US" altLang="zh-CN" sz="1050" b="1" dirty="0" smtClean="0"/>
              <a:t/>
            </a:r>
            <a:br>
              <a:rPr lang="en-US" altLang="zh-CN" sz="1050" b="1" dirty="0" smtClean="0"/>
            </a:br>
            <a:endParaRPr lang="en-US" sz="1050" strike="sngStrike" dirty="0">
              <a:latin typeface="+mn-lt"/>
            </a:endParaRPr>
          </a:p>
        </p:txBody>
      </p:sp>
      <p:pic>
        <p:nvPicPr>
          <p:cNvPr id="20" name="Picture 19" descr="_C1R7654.JPG"/>
          <p:cNvPicPr>
            <a:picLocks noChangeAspect="1"/>
          </p:cNvPicPr>
          <p:nvPr/>
        </p:nvPicPr>
        <p:blipFill>
          <a:blip r:embed="rId4" cstate="screen"/>
          <a:stretch>
            <a:fillRect/>
          </a:stretch>
        </p:blipFill>
        <p:spPr>
          <a:xfrm>
            <a:off x="2966486" y="3359887"/>
            <a:ext cx="1396410" cy="2094615"/>
          </a:xfrm>
          <a:prstGeom prst="rect">
            <a:avLst/>
          </a:prstGeom>
        </p:spPr>
      </p:pic>
      <p:sp>
        <p:nvSpPr>
          <p:cNvPr id="21" name="Rectangle 20"/>
          <p:cNvSpPr/>
          <p:nvPr/>
        </p:nvSpPr>
        <p:spPr>
          <a:xfrm>
            <a:off x="4890977" y="3646979"/>
            <a:ext cx="3753293" cy="1546577"/>
          </a:xfrm>
          <a:prstGeom prst="rect">
            <a:avLst/>
          </a:prstGeom>
        </p:spPr>
        <p:txBody>
          <a:bodyPr wrap="square">
            <a:spAutoFit/>
          </a:bodyPr>
          <a:lstStyle/>
          <a:p>
            <a:r>
              <a:rPr lang="en-US" sz="1050" b="1" dirty="0" smtClean="0"/>
              <a:t>Intimate Afternoon Tea on Boat </a:t>
            </a:r>
            <a:br>
              <a:rPr lang="en-US" sz="1050" b="1" dirty="0" smtClean="0"/>
            </a:br>
            <a:r>
              <a:rPr lang="en-US" sz="1050" dirty="0" smtClean="0"/>
              <a:t>Surprising relaxation. Relish scrumptious </a:t>
            </a:r>
            <a:r>
              <a:rPr lang="en-US" sz="1050" dirty="0" err="1" smtClean="0"/>
              <a:t>savouries</a:t>
            </a:r>
            <a:r>
              <a:rPr lang="en-US" sz="1050" dirty="0" smtClean="0"/>
              <a:t> and sweets, complemented by fragrant Chinese tea and cruise along the pastoral </a:t>
            </a:r>
            <a:r>
              <a:rPr lang="en-US" sz="1050" dirty="0" err="1" smtClean="0"/>
              <a:t>Xixi</a:t>
            </a:r>
            <a:r>
              <a:rPr lang="en-US" sz="1050" dirty="0" smtClean="0"/>
              <a:t> wetlands on a traditional “Jiang Nan” scull boat. </a:t>
            </a:r>
          </a:p>
          <a:p>
            <a:r>
              <a:rPr lang="en-US" sz="1050" dirty="0" smtClean="0"/>
              <a:t>Fill your senses with melodic sounds from tweeting birds, the rhythmic ripples of the marshland waters and the flourishing greens surrounding this idyllic setting.</a:t>
            </a:r>
            <a:endParaRPr lang="en-US" sz="1050" dirty="0"/>
          </a:p>
        </p:txBody>
      </p:sp>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HANGZ_P046_West_Lake_View_48129_med.jpg"/>
          <p:cNvPicPr>
            <a:picLocks noChangeAspect="1"/>
          </p:cNvPicPr>
          <p:nvPr/>
        </p:nvPicPr>
        <p:blipFill>
          <a:blip r:embed="rId3" cstate="screen"/>
          <a:stretch>
            <a:fillRect/>
          </a:stretch>
        </p:blipFill>
        <p:spPr>
          <a:xfrm>
            <a:off x="-1" y="0"/>
            <a:ext cx="9144001" cy="6858000"/>
          </a:xfrm>
          <a:prstGeom prst="rect">
            <a:avLst/>
          </a:prstGeom>
        </p:spPr>
      </p:pic>
      <p:sp>
        <p:nvSpPr>
          <p:cNvPr id="16" name="Title 1"/>
          <p:cNvSpPr>
            <a:spLocks noGrp="1"/>
          </p:cNvSpPr>
          <p:nvPr>
            <p:ph type="ctrTitle"/>
          </p:nvPr>
        </p:nvSpPr>
        <p:spPr>
          <a:xfrm>
            <a:off x="510362" y="1126333"/>
            <a:ext cx="8187071" cy="1470025"/>
          </a:xfrm>
        </p:spPr>
        <p:txBody>
          <a:bodyPr/>
          <a:lstStyle/>
          <a:p>
            <a:pPr algn="l"/>
            <a:r>
              <a:rPr lang="zh-CN" altLang="en-US" sz="3200" b="1" dirty="0" smtClean="0"/>
              <a:t>杭州 </a:t>
            </a:r>
            <a:r>
              <a:rPr lang="zh-CN" altLang="en-US" sz="1800" dirty="0" smtClean="0"/>
              <a:t>作为浙江省省会城市，具有悠久的历史，是我国七大古都之一，也是最著名的旅游城市之一，曾被十三世纪著名的意大利旅行家马可</a:t>
            </a:r>
            <a:r>
              <a:rPr lang="en-US" altLang="zh-CN" sz="1800" dirty="0" smtClean="0"/>
              <a:t>·</a:t>
            </a:r>
            <a:r>
              <a:rPr lang="zh-CN" altLang="en-US" sz="1800" dirty="0" smtClean="0"/>
              <a:t>波罗誉为“世界上最美丽华贵之城”。</a:t>
            </a:r>
            <a:r>
              <a:rPr lang="en-US" sz="1800" dirty="0" smtClean="0"/>
              <a:t/>
            </a:r>
            <a:br>
              <a:rPr lang="en-US" sz="1800" dirty="0" smtClean="0"/>
            </a:br>
            <a:r>
              <a:rPr lang="en-US" sz="1800" dirty="0" smtClean="0"/>
              <a:t/>
            </a:r>
            <a:br>
              <a:rPr lang="en-US" sz="1800" dirty="0" smtClean="0"/>
            </a:br>
            <a:r>
              <a:rPr lang="en-US" sz="1800" dirty="0" smtClean="0"/>
              <a:t>Hangzhou is located on China’s southeast coast at the southern end of the Grand Canal. With a long history, Hangzhou is one of China’s best-known tourist cities and was described by Marco Polo as “the most beautiful and splendid city in the world”.</a:t>
            </a:r>
            <a:endParaRPr lang="en-US" sz="1800" dirty="0"/>
          </a:p>
        </p:txBody>
      </p:sp>
      <p:sp>
        <p:nvSpPr>
          <p:cNvPr id="14" name="Rectangle 13"/>
          <p:cNvSpPr/>
          <p:nvPr/>
        </p:nvSpPr>
        <p:spPr>
          <a:xfrm>
            <a:off x="350874" y="425289"/>
            <a:ext cx="8452884" cy="2849540"/>
          </a:xfrm>
          <a:prstGeom prst="rect">
            <a:avLst/>
          </a:prstGeom>
          <a:solidFill>
            <a:schemeClr val="accent6">
              <a:lumMod val="40000"/>
              <a:lumOff val="60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Destination Dining</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探索美味 </a:t>
            </a:r>
            <a:r>
              <a:rPr lang="en-US" altLang="zh-CN" sz="2400" dirty="0" smtClean="0">
                <a:solidFill>
                  <a:schemeClr val="bg1"/>
                </a:solidFill>
              </a:rPr>
              <a:t>- </a:t>
            </a:r>
            <a:r>
              <a:rPr lang="zh-CN" altLang="en-US" sz="2000" dirty="0" smtClean="0">
                <a:solidFill>
                  <a:schemeClr val="bg1"/>
                </a:solidFill>
              </a:rPr>
              <a:t>目的地餐饮</a:t>
            </a:r>
            <a:endParaRPr lang="en-US" sz="2000" dirty="0" smtClean="0">
              <a:solidFill>
                <a:schemeClr val="bg1"/>
              </a:solidFill>
            </a:endParaRPr>
          </a:p>
        </p:txBody>
      </p:sp>
      <p:sp>
        <p:nvSpPr>
          <p:cNvPr id="16" name="Title 1"/>
          <p:cNvSpPr>
            <a:spLocks noGrp="1"/>
          </p:cNvSpPr>
          <p:nvPr>
            <p:ph type="ctrTitle"/>
          </p:nvPr>
        </p:nvSpPr>
        <p:spPr>
          <a:xfrm>
            <a:off x="4465673" y="1456671"/>
            <a:ext cx="4359349" cy="2275368"/>
          </a:xfrm>
        </p:spPr>
        <p:txBody>
          <a:bodyPr/>
          <a:lstStyle/>
          <a:p>
            <a:r>
              <a:rPr lang="zh-CN" altLang="en-US" sz="1400" b="1" dirty="0" smtClean="0">
                <a:latin typeface="+mn-ea"/>
                <a:ea typeface="+mn-ea"/>
              </a:rPr>
              <a:t>浓情时刻 钟爱杭州西溪悦榕庄</a:t>
            </a:r>
            <a:r>
              <a:rPr lang="en-US" altLang="zh-CN" sz="1400" dirty="0" smtClean="0">
                <a:latin typeface="+mn-ea"/>
                <a:ea typeface="+mn-ea"/>
              </a:rPr>
              <a:t/>
            </a:r>
            <a:br>
              <a:rPr lang="en-US" altLang="zh-CN" sz="1400" dirty="0" smtClean="0">
                <a:latin typeface="+mn-ea"/>
                <a:ea typeface="+mn-ea"/>
              </a:rPr>
            </a:br>
            <a:r>
              <a:rPr lang="en-US" altLang="zh-CN" sz="900" dirty="0" smtClean="0">
                <a:latin typeface="+mn-ea"/>
                <a:ea typeface="+mn-ea"/>
              </a:rPr>
              <a:t/>
            </a:r>
            <a:br>
              <a:rPr lang="en-US" altLang="zh-CN" sz="900" dirty="0" smtClean="0">
                <a:latin typeface="+mn-ea"/>
                <a:ea typeface="+mn-ea"/>
              </a:rPr>
            </a:br>
            <a:r>
              <a:rPr lang="zh-CN" altLang="en-US" sz="1400" dirty="0" smtClean="0">
                <a:latin typeface="+mn-ea"/>
                <a:ea typeface="+mn-ea"/>
              </a:rPr>
              <a:t>融合中西美食情调 倾听诗意浪漫乐章</a:t>
            </a:r>
            <a:r>
              <a:rPr lang="en-US" altLang="zh-CN" sz="1400" dirty="0" smtClean="0">
                <a:latin typeface="+mn-ea"/>
                <a:ea typeface="+mn-ea"/>
              </a:rPr>
              <a:t/>
            </a:r>
            <a:br>
              <a:rPr lang="en-US" altLang="zh-CN" sz="1400" dirty="0" smtClean="0">
                <a:latin typeface="+mn-ea"/>
                <a:ea typeface="+mn-ea"/>
              </a:rPr>
            </a:br>
            <a:r>
              <a:rPr lang="en-US" altLang="zh-CN" sz="1100" b="1" dirty="0" smtClean="0"/>
              <a:t/>
            </a:r>
            <a:br>
              <a:rPr lang="en-US" altLang="zh-CN" sz="1100" b="1" dirty="0" smtClean="0"/>
            </a:br>
            <a:r>
              <a:rPr lang="en-US" sz="1200" dirty="0" smtClean="0"/>
              <a:t>More memorable moments</a:t>
            </a:r>
            <a:br>
              <a:rPr lang="en-US" sz="1200" dirty="0" smtClean="0"/>
            </a:br>
            <a:r>
              <a:rPr lang="en-US" sz="1200" dirty="0" smtClean="0"/>
              <a:t>only at Banyan Tree Hangzhou</a:t>
            </a:r>
            <a:br>
              <a:rPr lang="en-US" sz="1200" dirty="0" smtClean="0"/>
            </a:br>
            <a:r>
              <a:rPr lang="en-US" sz="500" b="1" dirty="0" smtClean="0"/>
              <a:t/>
            </a:r>
            <a:br>
              <a:rPr lang="en-US" sz="500" b="1" dirty="0" smtClean="0"/>
            </a:br>
            <a:r>
              <a:rPr lang="en-US" sz="1200" dirty="0" smtClean="0"/>
              <a:t>Fusing the elements of Chinese ethnicity</a:t>
            </a:r>
            <a:br>
              <a:rPr lang="en-US" sz="1200" dirty="0" smtClean="0"/>
            </a:br>
            <a:r>
              <a:rPr lang="en-US" sz="1200" dirty="0" smtClean="0"/>
              <a:t>gastronomy and romance</a:t>
            </a:r>
            <a:r>
              <a:rPr lang="en-US" sz="1100" dirty="0" smtClean="0"/>
              <a:t/>
            </a:r>
            <a:br>
              <a:rPr lang="en-US" sz="1100" dirty="0" smtClean="0"/>
            </a:br>
            <a:endParaRPr lang="en-US" sz="1100" strike="sngStrike" dirty="0">
              <a:latin typeface="+mn-lt"/>
            </a:endParaRPr>
          </a:p>
        </p:txBody>
      </p:sp>
      <p:pic>
        <p:nvPicPr>
          <p:cNvPr id="14" name="Picture 13" descr="IMG_2493.jpg"/>
          <p:cNvPicPr>
            <a:picLocks noChangeAspect="1"/>
          </p:cNvPicPr>
          <p:nvPr/>
        </p:nvPicPr>
        <p:blipFill>
          <a:blip r:embed="rId3" cstate="screen"/>
          <a:stretch>
            <a:fillRect/>
          </a:stretch>
        </p:blipFill>
        <p:spPr>
          <a:xfrm>
            <a:off x="180749" y="1315370"/>
            <a:ext cx="4157333" cy="2539302"/>
          </a:xfrm>
          <a:prstGeom prst="rect">
            <a:avLst/>
          </a:prstGeom>
        </p:spPr>
      </p:pic>
      <p:pic>
        <p:nvPicPr>
          <p:cNvPr id="17" name="Picture 16" descr="IMG_2585.jpg"/>
          <p:cNvPicPr>
            <a:picLocks noChangeAspect="1"/>
          </p:cNvPicPr>
          <p:nvPr/>
        </p:nvPicPr>
        <p:blipFill>
          <a:blip r:embed="rId4" cstate="screen"/>
          <a:stretch>
            <a:fillRect/>
          </a:stretch>
        </p:blipFill>
        <p:spPr>
          <a:xfrm>
            <a:off x="4359349" y="4040578"/>
            <a:ext cx="2414984" cy="1435190"/>
          </a:xfrm>
          <a:prstGeom prst="rect">
            <a:avLst/>
          </a:prstGeom>
        </p:spPr>
      </p:pic>
      <p:pic>
        <p:nvPicPr>
          <p:cNvPr id="18" name="Picture 17" descr="IMG_2257.jpg"/>
          <p:cNvPicPr>
            <a:picLocks noChangeAspect="1"/>
          </p:cNvPicPr>
          <p:nvPr/>
        </p:nvPicPr>
        <p:blipFill>
          <a:blip r:embed="rId5" cstate="screen"/>
          <a:stretch>
            <a:fillRect/>
          </a:stretch>
        </p:blipFill>
        <p:spPr>
          <a:xfrm>
            <a:off x="6762308" y="4038609"/>
            <a:ext cx="2158411" cy="1438940"/>
          </a:xfrm>
          <a:prstGeom prst="rect">
            <a:avLst/>
          </a:prstGeom>
        </p:spPr>
      </p:pic>
      <p:pic>
        <p:nvPicPr>
          <p:cNvPr id="22" name="Picture 21" descr="Destination Dinning_04.jpg"/>
          <p:cNvPicPr>
            <a:picLocks noChangeAspect="1"/>
          </p:cNvPicPr>
          <p:nvPr/>
        </p:nvPicPr>
        <p:blipFill>
          <a:blip r:embed="rId6" cstate="screen"/>
          <a:stretch>
            <a:fillRect/>
          </a:stretch>
        </p:blipFill>
        <p:spPr>
          <a:xfrm>
            <a:off x="2211555" y="4042144"/>
            <a:ext cx="2147777" cy="1431851"/>
          </a:xfrm>
          <a:prstGeom prst="rect">
            <a:avLst/>
          </a:prstGeom>
        </p:spPr>
      </p:pic>
      <p:pic>
        <p:nvPicPr>
          <p:cNvPr id="23" name="Picture 22" descr="Love Boat_01.jpg"/>
          <p:cNvPicPr>
            <a:picLocks noChangeAspect="1"/>
          </p:cNvPicPr>
          <p:nvPr/>
        </p:nvPicPr>
        <p:blipFill>
          <a:blip r:embed="rId7" cstate="screen"/>
          <a:stretch>
            <a:fillRect/>
          </a:stretch>
        </p:blipFill>
        <p:spPr>
          <a:xfrm>
            <a:off x="170121" y="4040372"/>
            <a:ext cx="2041447" cy="1419449"/>
          </a:xfrm>
          <a:prstGeom prst="rect">
            <a:avLst/>
          </a:prstGeom>
        </p:spPr>
      </p:pic>
      <p:pic>
        <p:nvPicPr>
          <p:cNvPr id="19" name="Picture 2" descr="C:\Users\Vivian.Wei\Desktop\BTCNHZ Vert Bi Reversed.png"/>
          <p:cNvPicPr>
            <a:picLocks noChangeAspect="1" noChangeArrowheads="1"/>
          </p:cNvPicPr>
          <p:nvPr/>
        </p:nvPicPr>
        <p:blipFill>
          <a:blip r:embed="rId8"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BTCNHZ_Ballroom 4.jpg"/>
          <p:cNvPicPr>
            <a:picLocks noChangeAspect="1"/>
          </p:cNvPicPr>
          <p:nvPr/>
        </p:nvPicPr>
        <p:blipFill>
          <a:blip r:embed="rId3" cstate="screen"/>
          <a:stretch>
            <a:fillRect/>
          </a:stretch>
        </p:blipFill>
        <p:spPr>
          <a:xfrm>
            <a:off x="0" y="1148316"/>
            <a:ext cx="9144000" cy="5710994"/>
          </a:xfrm>
          <a:prstGeom prst="rect">
            <a:avLst/>
          </a:prstGeom>
        </p:spPr>
      </p:pic>
      <p:sp>
        <p:nvSpPr>
          <p:cNvPr id="25" name="Rectangle 24"/>
          <p:cNvSpPr/>
          <p:nvPr/>
        </p:nvSpPr>
        <p:spPr>
          <a:xfrm>
            <a:off x="0" y="2325026"/>
            <a:ext cx="9144000" cy="4001386"/>
          </a:xfrm>
          <a:prstGeom prst="rect">
            <a:avLst/>
          </a:prstGeom>
          <a:solidFill>
            <a:schemeClr val="tx1">
              <a:lumMod val="50000"/>
              <a:lumOff val="50000"/>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aphicFrame>
        <p:nvGraphicFramePr>
          <p:cNvPr id="19" name="Table 18"/>
          <p:cNvGraphicFramePr>
            <a:graphicFrameLocks noGrp="1"/>
          </p:cNvGraphicFramePr>
          <p:nvPr/>
        </p:nvGraphicFramePr>
        <p:xfrm>
          <a:off x="191390" y="2456150"/>
          <a:ext cx="8771868" cy="3747192"/>
        </p:xfrm>
        <a:graphic>
          <a:graphicData uri="http://schemas.openxmlformats.org/drawingml/2006/table">
            <a:tbl>
              <a:tblPr/>
              <a:tblGrid>
                <a:gridCol w="934622"/>
                <a:gridCol w="656149"/>
                <a:gridCol w="656150"/>
                <a:gridCol w="593493"/>
                <a:gridCol w="871966"/>
                <a:gridCol w="870225"/>
                <a:gridCol w="838897"/>
                <a:gridCol w="838897"/>
                <a:gridCol w="891110"/>
                <a:gridCol w="892851"/>
                <a:gridCol w="727508"/>
              </a:tblGrid>
              <a:tr h="68426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smtClean="0">
                          <a:ln>
                            <a:noFill/>
                          </a:ln>
                          <a:solidFill>
                            <a:schemeClr val="bg1"/>
                          </a:solidFill>
                          <a:effectLst/>
                          <a:latin typeface="+mn-lt"/>
                          <a:ea typeface="+mn-ea"/>
                          <a:cs typeface="Times New Roman" pitchFamily="18" charset="0"/>
                        </a:rPr>
                        <a:t>宴会</a:t>
                      </a:r>
                      <a:r>
                        <a:rPr kumimoji="0" lang="zh-CN" sz="900" b="1" i="0" u="none" strike="noStrike" cap="none" normalizeH="0" baseline="0" dirty="0" smtClean="0">
                          <a:ln>
                            <a:noFill/>
                          </a:ln>
                          <a:solidFill>
                            <a:schemeClr val="bg1"/>
                          </a:solidFill>
                          <a:effectLst/>
                          <a:latin typeface="+mn-lt"/>
                          <a:ea typeface="+mn-ea"/>
                          <a:cs typeface="Times New Roman" pitchFamily="18" charset="0"/>
                        </a:rPr>
                        <a:t>厅名</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Event Room</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尺度</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Dimension</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可容纳人数</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Capacity</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470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面积</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Area</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(M²)</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层高</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Ceiling</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Height</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(M)</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长</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Length</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(M)</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宽</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Width</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(M)</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鸡尾酒会</a:t>
                      </a:r>
                      <a:endParaRPr kumimoji="0" lang="en-US" altLang="zh-CN" sz="900" b="1"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Cocktail</a:t>
                      </a: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dirty="0" smtClean="0">
                          <a:ln>
                            <a:noFill/>
                          </a:ln>
                          <a:solidFill>
                            <a:schemeClr val="bg1"/>
                          </a:solidFill>
                          <a:effectLst/>
                          <a:latin typeface="+mn-lt"/>
                          <a:ea typeface="+mn-ea"/>
                          <a:cs typeface="Times New Roman" pitchFamily="18" charset="0"/>
                        </a:rPr>
                        <a:t>剧院式</a:t>
                      </a:r>
                      <a:endParaRPr kumimoji="0" lang="en-US" altLang="zh-CN" sz="900" b="1"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ea typeface="+mn-ea"/>
                          <a:cs typeface="Times New Roman" pitchFamily="18" charset="0"/>
                        </a:rPr>
                        <a:t>Theatre</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课桌式</a:t>
                      </a:r>
                      <a:endParaRPr kumimoji="0" lang="en-US" altLang="zh-CN"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Classroom</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中式</a:t>
                      </a:r>
                      <a:endParaRPr kumimoji="0" lang="en-US" altLang="zh-CN"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Rounds</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长桌</a:t>
                      </a:r>
                      <a:endParaRPr kumimoji="0" lang="en-US" altLang="zh-CN"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Boardroom</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U</a:t>
                      </a:r>
                      <a:r>
                        <a:rPr kumimoji="0" lang="zh-CN" sz="900" b="1" i="0" u="none" strike="noStrike" cap="none" normalizeH="0" baseline="0" smtClean="0">
                          <a:ln>
                            <a:noFill/>
                          </a:ln>
                          <a:solidFill>
                            <a:schemeClr val="bg1"/>
                          </a:solidFill>
                          <a:effectLst/>
                          <a:latin typeface="+mn-lt"/>
                          <a:ea typeface="+mn-ea"/>
                          <a:cs typeface="Times New Roman" pitchFamily="18" charset="0"/>
                        </a:rPr>
                        <a:t>型</a:t>
                      </a:r>
                      <a:endParaRPr kumimoji="0" lang="en-US" altLang="zh-CN"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U-shape</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大宴会厅</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Ballroom</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200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17</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11.8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100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150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100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60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60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宴会厅</a:t>
                      </a:r>
                      <a:r>
                        <a:rPr kumimoji="0" lang="en-US" sz="900" b="1" i="0" u="none" strike="noStrike" cap="none" normalizeH="0" baseline="0" smtClean="0">
                          <a:ln>
                            <a:noFill/>
                          </a:ln>
                          <a:solidFill>
                            <a:schemeClr val="bg1"/>
                          </a:solidFill>
                          <a:effectLst/>
                          <a:latin typeface="+mn-lt"/>
                          <a:ea typeface="+mn-ea"/>
                          <a:cs typeface="Times New Roman" pitchFamily="18" charset="0"/>
                        </a:rPr>
                        <a:t>1</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Ballroom 1</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11.8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8.5</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40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80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50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50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宴会厅</a:t>
                      </a:r>
                      <a:r>
                        <a:rPr kumimoji="0" lang="en-US" sz="900" b="1" i="0" u="none" strike="noStrike" cap="none" normalizeH="0" baseline="0" smtClean="0">
                          <a:ln>
                            <a:noFill/>
                          </a:ln>
                          <a:solidFill>
                            <a:schemeClr val="bg1"/>
                          </a:solidFill>
                          <a:effectLst/>
                          <a:latin typeface="+mn-lt"/>
                          <a:ea typeface="+mn-ea"/>
                          <a:cs typeface="Times New Roman" pitchFamily="18" charset="0"/>
                        </a:rPr>
                        <a:t>2</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Ballroom 2</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100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11.8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8.5</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40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80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50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50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317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会议室</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Boardroom</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7.6</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4</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14</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900" b="1" i="0" u="none" strike="noStrike" cap="none" normalizeH="0" baseline="0" smtClean="0">
                          <a:ln>
                            <a:noFill/>
                          </a:ln>
                          <a:solidFill>
                            <a:schemeClr val="bg1"/>
                          </a:solidFill>
                          <a:effectLst/>
                          <a:latin typeface="+mn-lt"/>
                          <a:ea typeface="+mn-ea"/>
                          <a:cs typeface="Times New Roman" pitchFamily="18" charset="0"/>
                        </a:rPr>
                        <a:t>图书馆</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1"/>
                          </a:solidFill>
                          <a:effectLst/>
                          <a:latin typeface="+mn-lt"/>
                          <a:ea typeface="+mn-ea"/>
                          <a:cs typeface="Times New Roman" pitchFamily="18" charset="0"/>
                        </a:rPr>
                        <a:t>Library</a:t>
                      </a:r>
                      <a:endParaRPr kumimoji="0" lang="en-US" sz="900" b="0" i="0" u="none" strike="noStrike" cap="none" normalizeH="0" baseline="0" smtClean="0">
                        <a:ln>
                          <a:noFill/>
                        </a:ln>
                        <a:solidFill>
                          <a:schemeClr val="bg1"/>
                        </a:solidFill>
                        <a:effectLst/>
                        <a:latin typeface="+mn-lt"/>
                        <a:ea typeface="+mn-ea"/>
                        <a:cs typeface="Times New Roman" pitchFamily="18" charset="0"/>
                      </a:endParaRP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70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9</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7.8</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30</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ea typeface="+mn-ea"/>
                          <a:cs typeface="Times New Roman" pitchFamily="18" charset="0"/>
                        </a:rPr>
                        <a:t>n/a</a:t>
                      </a:r>
                    </a:p>
                  </a:txBody>
                  <a:tcPr marL="50311" marR="5031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cs typeface="Arial" charset="0"/>
              </a:rPr>
              <a:t>Intellectual Stimulation</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会议设施</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BTCNHZ_双人Spa.jpg"/>
          <p:cNvPicPr>
            <a:picLocks noChangeAspect="1"/>
          </p:cNvPicPr>
          <p:nvPr/>
        </p:nvPicPr>
        <p:blipFill>
          <a:blip r:embed="rId3" cstate="screen"/>
          <a:stretch>
            <a:fillRect/>
          </a:stretch>
        </p:blipFill>
        <p:spPr>
          <a:xfrm>
            <a:off x="180754" y="1316446"/>
            <a:ext cx="3615069" cy="2141189"/>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Banyan Tree Spa</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悦榕</a:t>
            </a:r>
            <a:r>
              <a:rPr lang="en-US" altLang="zh-CN" sz="2400" dirty="0" smtClean="0">
                <a:solidFill>
                  <a:schemeClr val="bg1"/>
                </a:solidFill>
              </a:rPr>
              <a:t>Spa</a:t>
            </a:r>
            <a:endParaRPr lang="en-US" sz="2000" dirty="0" smtClean="0">
              <a:solidFill>
                <a:schemeClr val="bg1"/>
              </a:solidFill>
            </a:endParaRPr>
          </a:p>
        </p:txBody>
      </p:sp>
      <p:sp>
        <p:nvSpPr>
          <p:cNvPr id="16" name="Title 1"/>
          <p:cNvSpPr>
            <a:spLocks noGrp="1"/>
          </p:cNvSpPr>
          <p:nvPr>
            <p:ph type="ctrTitle"/>
          </p:nvPr>
        </p:nvSpPr>
        <p:spPr>
          <a:xfrm>
            <a:off x="3859619" y="1286541"/>
            <a:ext cx="5284381" cy="978196"/>
          </a:xfrm>
        </p:spPr>
        <p:txBody>
          <a:bodyPr/>
          <a:lstStyle/>
          <a:p>
            <a:pPr algn="l"/>
            <a:r>
              <a:rPr lang="zh-CN" altLang="en-US" sz="1200" b="1" dirty="0" smtClean="0">
                <a:latin typeface="+mn-ea"/>
                <a:ea typeface="+mn-ea"/>
              </a:rPr>
              <a:t>悦榕</a:t>
            </a:r>
            <a:r>
              <a:rPr lang="en-US" altLang="zh-CN" sz="1200" b="1" dirty="0" smtClean="0">
                <a:latin typeface="+mn-ea"/>
                <a:ea typeface="+mn-ea"/>
              </a:rPr>
              <a:t>Spa</a:t>
            </a:r>
            <a:r>
              <a:rPr lang="zh-CN" altLang="en-US" sz="1200" dirty="0" smtClean="0">
                <a:latin typeface="+mn-ea"/>
                <a:ea typeface="+mn-ea"/>
              </a:rPr>
              <a:t>以全方位的特色护理，为您呈现非凡的</a:t>
            </a:r>
            <a:r>
              <a:rPr lang="en-US" altLang="zh-CN" sz="1200" dirty="0" smtClean="0">
                <a:latin typeface="+mn-ea"/>
                <a:ea typeface="+mn-ea"/>
              </a:rPr>
              <a:t>Spa</a:t>
            </a:r>
            <a:r>
              <a:rPr lang="zh-CN" altLang="en-US" sz="1200" dirty="0" smtClean="0">
                <a:latin typeface="+mn-ea"/>
                <a:ea typeface="+mn-ea"/>
              </a:rPr>
              <a:t>体验，令身、心、灵获得彻底的新生。</a:t>
            </a:r>
            <a:r>
              <a:rPr lang="en-US" altLang="zh-CN" sz="1200" dirty="0" smtClean="0">
                <a:latin typeface="+mn-ea"/>
                <a:ea typeface="+mn-ea"/>
              </a:rPr>
              <a:t/>
            </a:r>
            <a:br>
              <a:rPr lang="en-US" altLang="zh-CN" sz="1200" dirty="0" smtClean="0">
                <a:latin typeface="+mn-ea"/>
                <a:ea typeface="+mn-ea"/>
              </a:rPr>
            </a:br>
            <a:r>
              <a:rPr lang="en-US" altLang="zh-CN" sz="600" dirty="0" smtClean="0">
                <a:latin typeface="+mn-ea"/>
                <a:ea typeface="+mn-ea"/>
              </a:rPr>
              <a:t/>
            </a:r>
            <a:br>
              <a:rPr lang="en-US" altLang="zh-CN" sz="600" dirty="0" smtClean="0">
                <a:latin typeface="+mn-ea"/>
                <a:ea typeface="+mn-ea"/>
              </a:rPr>
            </a:br>
            <a:r>
              <a:rPr lang="en-US" altLang="zh-CN" sz="1050" dirty="0" smtClean="0">
                <a:latin typeface="+mn-lt"/>
                <a:ea typeface="+mn-ea"/>
              </a:rPr>
              <a:t>Banyan Tree Spa presents the ultimate spa experience with The Banyan Indulgences featuring holistic signature treatments for complete physical, mental and spiritual renewal.</a:t>
            </a:r>
            <a:endParaRPr lang="en-US" sz="1050" strike="sngStrike" dirty="0">
              <a:latin typeface="+mn-lt"/>
            </a:endParaRPr>
          </a:p>
        </p:txBody>
      </p:sp>
      <p:pic>
        <p:nvPicPr>
          <p:cNvPr id="21" name="Picture 20" descr="01.jpg"/>
          <p:cNvPicPr>
            <a:picLocks noChangeAspect="1"/>
          </p:cNvPicPr>
          <p:nvPr/>
        </p:nvPicPr>
        <p:blipFill>
          <a:blip r:embed="rId4" cstate="screen"/>
          <a:stretch>
            <a:fillRect/>
          </a:stretch>
        </p:blipFill>
        <p:spPr>
          <a:xfrm>
            <a:off x="4717915" y="4093535"/>
            <a:ext cx="2246432" cy="1384166"/>
          </a:xfrm>
          <a:prstGeom prst="rect">
            <a:avLst/>
          </a:prstGeom>
        </p:spPr>
      </p:pic>
      <p:pic>
        <p:nvPicPr>
          <p:cNvPr id="25" name="Picture 24" descr="BTSHA8A.JPG"/>
          <p:cNvPicPr>
            <a:picLocks noChangeAspect="1"/>
          </p:cNvPicPr>
          <p:nvPr/>
        </p:nvPicPr>
        <p:blipFill>
          <a:blip r:embed="rId5" cstate="screen"/>
          <a:stretch>
            <a:fillRect/>
          </a:stretch>
        </p:blipFill>
        <p:spPr>
          <a:xfrm>
            <a:off x="6963462" y="4093535"/>
            <a:ext cx="1967874" cy="1379755"/>
          </a:xfrm>
          <a:prstGeom prst="rect">
            <a:avLst/>
          </a:prstGeom>
        </p:spPr>
      </p:pic>
      <p:sp>
        <p:nvSpPr>
          <p:cNvPr id="26" name="Title 1"/>
          <p:cNvSpPr txBox="1">
            <a:spLocks/>
          </p:cNvSpPr>
          <p:nvPr/>
        </p:nvSpPr>
        <p:spPr>
          <a:xfrm>
            <a:off x="85065" y="3572542"/>
            <a:ext cx="4571996" cy="1988294"/>
          </a:xfrm>
          <a:prstGeom prst="rect">
            <a:avLst/>
          </a:prstGeom>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smtClean="0">
                <a:ln>
                  <a:noFill/>
                </a:ln>
                <a:solidFill>
                  <a:schemeClr val="tx1"/>
                </a:solidFill>
                <a:effectLst/>
                <a:uLnTx/>
                <a:uFillTx/>
                <a:latin typeface="+mn-ea"/>
                <a:ea typeface="+mn-ea"/>
                <a:cs typeface="+mj-cs"/>
              </a:rPr>
              <a:t>万千宠爱于悦榕</a:t>
            </a:r>
            <a:r>
              <a:rPr lang="zh-CN" altLang="en-US" sz="1200" dirty="0" smtClean="0">
                <a:latin typeface="+mn-ea"/>
                <a:cs typeface="+mj-cs"/>
              </a:rPr>
              <a:t>（</a:t>
            </a:r>
            <a:r>
              <a:rPr kumimoji="0" lang="zh-CN" altLang="en-US" sz="1050" b="0" i="0" u="none" strike="noStrike" kern="1200" cap="none" spc="0" normalizeH="0" baseline="0" noProof="0" dirty="0" smtClean="0">
                <a:ln>
                  <a:noFill/>
                </a:ln>
                <a:solidFill>
                  <a:schemeClr val="tx1"/>
                </a:solidFill>
                <a:effectLst/>
                <a:uLnTx/>
                <a:uFillTx/>
                <a:latin typeface="+mn-ea"/>
                <a:ea typeface="+mn-ea"/>
                <a:cs typeface="+mj-cs"/>
              </a:rPr>
              <a:t>皇家悦榕 </a:t>
            </a:r>
            <a:r>
              <a:rPr kumimoji="0" lang="en-US" altLang="zh-CN" sz="1050" b="0" i="0" u="none" strike="noStrike" kern="1200" cap="none" spc="0" normalizeH="0" baseline="0" noProof="0" dirty="0" smtClean="0">
                <a:ln>
                  <a:noFill/>
                </a:ln>
                <a:solidFill>
                  <a:schemeClr val="tx1"/>
                </a:solidFill>
                <a:effectLst/>
                <a:uLnTx/>
                <a:uFillTx/>
                <a:latin typeface="+mn-ea"/>
                <a:ea typeface="+mn-ea"/>
                <a:cs typeface="+mj-cs"/>
              </a:rPr>
              <a:t>/ </a:t>
            </a:r>
            <a:r>
              <a:rPr kumimoji="0" lang="zh-CN" altLang="en-US" sz="1050" b="0" i="0" u="none" strike="noStrike" kern="1200" cap="none" spc="0" normalizeH="0" baseline="0" noProof="0" dirty="0" smtClean="0">
                <a:ln>
                  <a:noFill/>
                </a:ln>
                <a:solidFill>
                  <a:schemeClr val="tx1"/>
                </a:solidFill>
                <a:effectLst/>
                <a:uLnTx/>
                <a:uFillTx/>
                <a:latin typeface="+mn-ea"/>
                <a:ea typeface="+mn-ea"/>
                <a:cs typeface="+mj-cs"/>
              </a:rPr>
              <a:t>协调悦榕</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mj-cs"/>
              </a:rPr>
              <a:t>）</a:t>
            </a:r>
            <a:endParaRPr kumimoji="0" lang="en-US" altLang="zh-CN" sz="1200" b="0" i="0" u="none" strike="noStrike" kern="1200" cap="none" spc="0" normalizeH="0" baseline="0" noProof="0" dirty="0" smtClean="0">
              <a:ln>
                <a:noFill/>
              </a:ln>
              <a:solidFill>
                <a:schemeClr val="tx1"/>
              </a:solidFill>
              <a:effectLst/>
              <a:uLnTx/>
              <a:uFillTx/>
              <a:latin typeface="+mn-ea"/>
              <a:ea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300" b="0" i="0" u="none" strike="noStrike" kern="1200" cap="none" spc="0" normalizeH="0" baseline="0" noProof="0" dirty="0" smtClean="0">
              <a:ln>
                <a:noFill/>
              </a:ln>
              <a:solidFill>
                <a:schemeClr val="tx1"/>
              </a:solidFill>
              <a:effectLst/>
              <a:uLnTx/>
              <a:uFillTx/>
              <a:latin typeface="+mn-ea"/>
              <a:ea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b="1" dirty="0" smtClean="0">
                <a:latin typeface="+mn-ea"/>
                <a:cs typeface="+mj-cs"/>
              </a:rPr>
              <a:t>中式传统</a:t>
            </a:r>
            <a:r>
              <a:rPr lang="zh-CN" altLang="en-US" sz="1200" dirty="0" smtClean="0">
                <a:latin typeface="+mn-ea"/>
                <a:cs typeface="+mj-cs"/>
              </a:rPr>
              <a:t>（</a:t>
            </a:r>
            <a:r>
              <a:rPr lang="zh-CN" altLang="en-US" sz="1050" dirty="0" smtClean="0">
                <a:latin typeface="+mn-ea"/>
                <a:cs typeface="+mj-cs"/>
              </a:rPr>
              <a:t>阴</a:t>
            </a:r>
            <a:r>
              <a:rPr lang="en-US" altLang="zh-CN" sz="1050" dirty="0" smtClean="0">
                <a:latin typeface="+mn-ea"/>
                <a:cs typeface="+mj-cs"/>
              </a:rPr>
              <a:t>-</a:t>
            </a:r>
            <a:r>
              <a:rPr lang="zh-CN" altLang="en-US" sz="1050" dirty="0" smtClean="0">
                <a:latin typeface="+mn-ea"/>
                <a:cs typeface="+mj-cs"/>
              </a:rPr>
              <a:t>淑女挚爱 </a:t>
            </a:r>
            <a:r>
              <a:rPr lang="en-US" altLang="zh-CN" sz="1050" dirty="0" smtClean="0">
                <a:latin typeface="+mn-ea"/>
                <a:cs typeface="+mj-cs"/>
              </a:rPr>
              <a:t>/ </a:t>
            </a:r>
            <a:r>
              <a:rPr lang="zh-CN" altLang="en-US" sz="1050" dirty="0" smtClean="0">
                <a:latin typeface="+mn-ea"/>
                <a:cs typeface="+mj-cs"/>
              </a:rPr>
              <a:t>阳</a:t>
            </a:r>
            <a:r>
              <a:rPr lang="en-US" altLang="zh-CN" sz="1050" dirty="0" smtClean="0">
                <a:latin typeface="+mn-ea"/>
                <a:cs typeface="+mj-cs"/>
              </a:rPr>
              <a:t>-</a:t>
            </a:r>
            <a:r>
              <a:rPr lang="zh-CN" altLang="en-US" sz="1050" dirty="0" smtClean="0">
                <a:latin typeface="+mn-ea"/>
                <a:cs typeface="+mj-cs"/>
              </a:rPr>
              <a:t>绅士之选</a:t>
            </a:r>
            <a:r>
              <a:rPr lang="zh-CN" altLang="en-US" sz="1200" dirty="0" smtClean="0">
                <a:latin typeface="+mn-ea"/>
                <a:cs typeface="+mj-cs"/>
              </a:rPr>
              <a:t>）</a:t>
            </a:r>
            <a:endParaRPr lang="en-US" altLang="zh-CN" sz="1200" dirty="0" smtClean="0">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300" b="1" i="0" u="none" strike="noStrike" kern="1200" cap="none" spc="0" normalizeH="0" baseline="0" noProof="0" dirty="0" smtClean="0">
              <a:ln>
                <a:noFill/>
              </a:ln>
              <a:solidFill>
                <a:schemeClr val="tx1"/>
              </a:solidFill>
              <a:effectLst/>
              <a:uLnTx/>
              <a:uFillTx/>
              <a:latin typeface="+mn-ea"/>
              <a:ea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smtClean="0">
                <a:ln>
                  <a:noFill/>
                </a:ln>
                <a:solidFill>
                  <a:schemeClr val="tx1"/>
                </a:solidFill>
                <a:effectLst/>
                <a:uLnTx/>
                <a:uFillTx/>
                <a:latin typeface="+mn-ea"/>
                <a:ea typeface="+mn-ea"/>
                <a:cs typeface="+mj-cs"/>
              </a:rPr>
              <a:t>阴阳雨淋</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mj-cs"/>
              </a:rPr>
              <a:t>（</a:t>
            </a:r>
            <a:r>
              <a:rPr kumimoji="0" lang="zh-CN" altLang="en-US" sz="1050" b="0" i="0" u="none" strike="noStrike" kern="1200" cap="none" spc="0" normalizeH="0" baseline="0" noProof="0" dirty="0" smtClean="0">
                <a:ln>
                  <a:noFill/>
                </a:ln>
                <a:solidFill>
                  <a:schemeClr val="tx1"/>
                </a:solidFill>
                <a:effectLst/>
                <a:uLnTx/>
                <a:uFillTx/>
                <a:latin typeface="+mn-ea"/>
                <a:ea typeface="+mn-ea"/>
                <a:cs typeface="+mj-cs"/>
              </a:rPr>
              <a:t>阴雨淋</a:t>
            </a:r>
            <a:r>
              <a:rPr kumimoji="0" lang="zh-CN" altLang="en-US" sz="1050" b="0" i="0" u="none" strike="noStrike" kern="1200" cap="none" spc="0" normalizeH="0" noProof="0" dirty="0" smtClean="0">
                <a:ln>
                  <a:noFill/>
                </a:ln>
                <a:solidFill>
                  <a:schemeClr val="tx1"/>
                </a:solidFill>
                <a:effectLst/>
                <a:uLnTx/>
                <a:uFillTx/>
                <a:latin typeface="+mn-ea"/>
                <a:ea typeface="+mn-ea"/>
                <a:cs typeface="+mj-cs"/>
              </a:rPr>
              <a:t> </a:t>
            </a:r>
            <a:r>
              <a:rPr kumimoji="0" lang="en-US" altLang="zh-CN" sz="1050" b="0" i="0" u="none" strike="noStrike" kern="1200" cap="none" spc="0" normalizeH="0" noProof="0" dirty="0" smtClean="0">
                <a:ln>
                  <a:noFill/>
                </a:ln>
                <a:solidFill>
                  <a:schemeClr val="tx1"/>
                </a:solidFill>
                <a:effectLst/>
                <a:uLnTx/>
                <a:uFillTx/>
                <a:latin typeface="+mn-ea"/>
                <a:ea typeface="+mn-ea"/>
                <a:cs typeface="+mj-cs"/>
              </a:rPr>
              <a:t>/ </a:t>
            </a:r>
            <a:r>
              <a:rPr kumimoji="0" lang="zh-CN" altLang="en-US" sz="1050" b="0" i="0" u="none" strike="noStrike" kern="1200" cap="none" spc="0" normalizeH="0" noProof="0" dirty="0" smtClean="0">
                <a:ln>
                  <a:noFill/>
                </a:ln>
                <a:solidFill>
                  <a:schemeClr val="tx1"/>
                </a:solidFill>
                <a:effectLst/>
                <a:uLnTx/>
                <a:uFillTx/>
                <a:latin typeface="+mn-ea"/>
                <a:ea typeface="+mn-ea"/>
                <a:cs typeface="+mj-cs"/>
              </a:rPr>
              <a:t>阳雨淋</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mj-cs"/>
              </a:rPr>
              <a:t>）</a:t>
            </a:r>
            <a:endParaRPr kumimoji="0" lang="en-US" altLang="zh-CN" sz="1200" b="0" i="0" u="none" strike="noStrike" kern="1200" cap="none" spc="0" normalizeH="0" baseline="0" noProof="0" dirty="0" smtClean="0">
              <a:ln>
                <a:noFill/>
              </a:ln>
              <a:solidFill>
                <a:schemeClr val="tx1"/>
              </a:solidFill>
              <a:effectLst/>
              <a:uLnTx/>
              <a:uFillTx/>
              <a:latin typeface="+mn-ea"/>
              <a:ea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sz="300" b="1" dirty="0" smtClean="0">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b="1" dirty="0" smtClean="0">
                <a:latin typeface="+mn-ea"/>
                <a:cs typeface="+mj-cs"/>
              </a:rPr>
              <a:t>经典再现</a:t>
            </a:r>
            <a:r>
              <a:rPr lang="zh-CN" altLang="en-US" sz="1200" dirty="0" smtClean="0">
                <a:latin typeface="+mn-ea"/>
                <a:cs typeface="+mj-cs"/>
              </a:rPr>
              <a:t>（</a:t>
            </a:r>
            <a:r>
              <a:rPr lang="zh-CN" altLang="en-US" sz="1050" dirty="0" smtClean="0">
                <a:latin typeface="+mn-ea"/>
                <a:cs typeface="+mj-cs"/>
              </a:rPr>
              <a:t>金</a:t>
            </a:r>
            <a:r>
              <a:rPr lang="en-US" altLang="zh-CN" sz="1050" dirty="0" smtClean="0">
                <a:latin typeface="+mn-ea"/>
                <a:cs typeface="+mj-cs"/>
              </a:rPr>
              <a:t>-</a:t>
            </a:r>
            <a:r>
              <a:rPr lang="zh-CN" altLang="en-US" sz="1050" dirty="0" smtClean="0">
                <a:latin typeface="+mn-ea"/>
                <a:cs typeface="+mj-cs"/>
              </a:rPr>
              <a:t>净化 </a:t>
            </a:r>
            <a:r>
              <a:rPr lang="en-US" altLang="zh-CN" sz="1050" dirty="0" smtClean="0">
                <a:latin typeface="+mn-ea"/>
                <a:cs typeface="+mj-cs"/>
              </a:rPr>
              <a:t>/ </a:t>
            </a:r>
            <a:r>
              <a:rPr lang="zh-CN" altLang="en-US" sz="1050" dirty="0" smtClean="0">
                <a:latin typeface="+mn-ea"/>
                <a:cs typeface="+mj-cs"/>
              </a:rPr>
              <a:t>木</a:t>
            </a:r>
            <a:r>
              <a:rPr lang="en-US" altLang="zh-CN" sz="1050" dirty="0" smtClean="0">
                <a:latin typeface="+mn-ea"/>
                <a:cs typeface="+mj-cs"/>
              </a:rPr>
              <a:t>-</a:t>
            </a:r>
            <a:r>
              <a:rPr lang="zh-CN" altLang="en-US" sz="1050" dirty="0" smtClean="0">
                <a:latin typeface="+mn-ea"/>
                <a:cs typeface="+mj-cs"/>
              </a:rPr>
              <a:t>新生 </a:t>
            </a:r>
            <a:r>
              <a:rPr lang="en-US" altLang="zh-CN" sz="1050" dirty="0" smtClean="0">
                <a:latin typeface="+mn-ea"/>
                <a:cs typeface="+mj-cs"/>
              </a:rPr>
              <a:t>/ </a:t>
            </a:r>
            <a:r>
              <a:rPr lang="zh-CN" altLang="en-US" sz="1050" dirty="0" smtClean="0">
                <a:latin typeface="+mn-ea"/>
                <a:cs typeface="+mj-cs"/>
              </a:rPr>
              <a:t>水</a:t>
            </a:r>
            <a:r>
              <a:rPr lang="en-US" altLang="zh-CN" sz="1050" dirty="0" smtClean="0">
                <a:latin typeface="+mn-ea"/>
                <a:cs typeface="+mj-cs"/>
              </a:rPr>
              <a:t>-</a:t>
            </a:r>
            <a:r>
              <a:rPr lang="zh-CN" altLang="en-US" sz="1050" dirty="0" smtClean="0">
                <a:latin typeface="+mn-ea"/>
                <a:cs typeface="+mj-cs"/>
              </a:rPr>
              <a:t>纾解 </a:t>
            </a:r>
            <a:r>
              <a:rPr lang="en-US" altLang="zh-CN" sz="1050" dirty="0" smtClean="0">
                <a:latin typeface="+mn-ea"/>
                <a:cs typeface="+mj-cs"/>
              </a:rPr>
              <a:t>/ </a:t>
            </a:r>
            <a:r>
              <a:rPr lang="zh-CN" altLang="en-US" sz="1050" dirty="0" smtClean="0">
                <a:latin typeface="+mn-ea"/>
                <a:cs typeface="+mj-cs"/>
              </a:rPr>
              <a:t>火</a:t>
            </a:r>
            <a:r>
              <a:rPr lang="en-US" altLang="zh-CN" sz="1050" dirty="0" smtClean="0">
                <a:latin typeface="+mn-ea"/>
                <a:cs typeface="+mj-cs"/>
              </a:rPr>
              <a:t>-</a:t>
            </a:r>
            <a:r>
              <a:rPr lang="zh-CN" altLang="en-US" sz="1050" dirty="0" smtClean="0">
                <a:latin typeface="+mn-ea"/>
                <a:cs typeface="+mj-cs"/>
              </a:rPr>
              <a:t>鲜活 </a:t>
            </a:r>
            <a:r>
              <a:rPr lang="en-US" altLang="zh-CN" sz="1050" dirty="0" smtClean="0">
                <a:latin typeface="+mn-ea"/>
                <a:cs typeface="+mj-cs"/>
              </a:rPr>
              <a:t>/ </a:t>
            </a:r>
            <a:r>
              <a:rPr lang="zh-CN" altLang="en-US" sz="1050" dirty="0" smtClean="0">
                <a:latin typeface="+mn-ea"/>
                <a:cs typeface="+mj-cs"/>
              </a:rPr>
              <a:t>土</a:t>
            </a:r>
            <a:r>
              <a:rPr lang="en-US" altLang="zh-CN" sz="1050" dirty="0" smtClean="0">
                <a:latin typeface="+mn-ea"/>
                <a:cs typeface="+mj-cs"/>
              </a:rPr>
              <a:t>-</a:t>
            </a:r>
            <a:r>
              <a:rPr lang="zh-CN" altLang="en-US" sz="1050" dirty="0" smtClean="0">
                <a:latin typeface="+mn-ea"/>
                <a:cs typeface="+mj-cs"/>
              </a:rPr>
              <a:t>平衡</a:t>
            </a:r>
            <a:r>
              <a:rPr lang="zh-CN" altLang="en-US" sz="1200" dirty="0" smtClean="0">
                <a:latin typeface="+mn-ea"/>
                <a:cs typeface="+mj-cs"/>
              </a:rPr>
              <a:t>）</a:t>
            </a:r>
            <a:endParaRPr lang="en-US" altLang="zh-CN" sz="1200" dirty="0" smtClean="0">
              <a:latin typeface="+mn-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sz="300" b="1" dirty="0" smtClean="0">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b="1" dirty="0" smtClean="0">
                <a:latin typeface="+mn-ea"/>
                <a:ea typeface="+mj-ea"/>
                <a:cs typeface="+mj-cs"/>
              </a:rPr>
              <a:t>按摩方式随心选</a:t>
            </a:r>
            <a:endParaRPr lang="en-US" altLang="zh-CN" sz="1200" b="1" dirty="0" smtClean="0">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050" dirty="0" smtClean="0">
                <a:latin typeface="+mn-ea"/>
                <a:ea typeface="+mj-ea"/>
                <a:cs typeface="+mj-cs"/>
              </a:rPr>
              <a:t>巴厘按摩</a:t>
            </a:r>
            <a:r>
              <a:rPr lang="en-US" altLang="zh-CN" sz="1050" dirty="0" smtClean="0">
                <a:latin typeface="+mn-ea"/>
                <a:ea typeface="+mj-ea"/>
                <a:cs typeface="+mj-cs"/>
              </a:rPr>
              <a:t>/</a:t>
            </a:r>
            <a:r>
              <a:rPr lang="zh-CN" altLang="en-US" sz="1050" dirty="0" smtClean="0">
                <a:latin typeface="+mn-ea"/>
                <a:ea typeface="+mj-ea"/>
                <a:cs typeface="+mj-cs"/>
              </a:rPr>
              <a:t>热桂石按摩</a:t>
            </a:r>
            <a:r>
              <a:rPr lang="en-US" altLang="zh-CN" sz="1050" dirty="0" smtClean="0">
                <a:latin typeface="+mn-ea"/>
                <a:ea typeface="+mj-ea"/>
                <a:cs typeface="+mj-cs"/>
              </a:rPr>
              <a:t>/</a:t>
            </a:r>
            <a:r>
              <a:rPr lang="zh-CN" altLang="en-US" sz="1050" dirty="0" smtClean="0">
                <a:latin typeface="+mn-ea"/>
                <a:ea typeface="+mj-ea"/>
                <a:cs typeface="+mj-cs"/>
              </a:rPr>
              <a:t>地表精华按摩</a:t>
            </a:r>
            <a:r>
              <a:rPr lang="en-US" altLang="zh-CN" sz="1050" dirty="0" smtClean="0">
                <a:latin typeface="+mn-ea"/>
                <a:ea typeface="+mj-ea"/>
                <a:cs typeface="+mj-cs"/>
              </a:rPr>
              <a:t>/</a:t>
            </a:r>
            <a:r>
              <a:rPr lang="en-US" altLang="zh-CN" sz="1050" dirty="0" err="1" smtClean="0">
                <a:latin typeface="+mn-ea"/>
                <a:ea typeface="+mj-ea"/>
                <a:cs typeface="+mj-cs"/>
              </a:rPr>
              <a:t>Lomi</a:t>
            </a:r>
            <a:r>
              <a:rPr lang="en-US" altLang="zh-CN" sz="1050" dirty="0" smtClean="0">
                <a:latin typeface="+mn-ea"/>
                <a:ea typeface="+mj-ea"/>
                <a:cs typeface="+mj-cs"/>
              </a:rPr>
              <a:t> </a:t>
            </a:r>
            <a:r>
              <a:rPr lang="en-US" altLang="zh-CN" sz="1050" dirty="0" err="1" smtClean="0">
                <a:latin typeface="+mn-ea"/>
                <a:ea typeface="+mj-ea"/>
                <a:cs typeface="+mj-cs"/>
              </a:rPr>
              <a:t>Lomi</a:t>
            </a:r>
            <a:r>
              <a:rPr lang="zh-CN" altLang="en-US" sz="1050" dirty="0" smtClean="0">
                <a:latin typeface="+mn-ea"/>
                <a:ea typeface="+mj-ea"/>
                <a:cs typeface="+mj-cs"/>
              </a:rPr>
              <a:t>按摩</a:t>
            </a:r>
            <a:r>
              <a:rPr lang="en-US" altLang="zh-CN" sz="1050" dirty="0" smtClean="0">
                <a:latin typeface="+mn-ea"/>
                <a:ea typeface="+mj-ea"/>
                <a:cs typeface="+mj-cs"/>
              </a:rPr>
              <a:t>/</a:t>
            </a:r>
            <a:r>
              <a:rPr lang="zh-CN" altLang="en-US" sz="1050" dirty="0" smtClean="0">
                <a:latin typeface="+mn-ea"/>
                <a:ea typeface="+mj-ea"/>
                <a:cs typeface="+mj-cs"/>
              </a:rPr>
              <a:t>东方按摩</a:t>
            </a:r>
            <a:r>
              <a:rPr lang="en-US" altLang="zh-CN" sz="1050" dirty="0" smtClean="0">
                <a:latin typeface="+mn-ea"/>
                <a:ea typeface="+mj-ea"/>
                <a:cs typeface="+mj-cs"/>
              </a:rPr>
              <a:t>/</a:t>
            </a:r>
            <a:r>
              <a:rPr lang="zh-CN" altLang="en-US" sz="1050" dirty="0" smtClean="0">
                <a:latin typeface="+mn-ea"/>
                <a:ea typeface="+mj-ea"/>
                <a:cs typeface="+mj-cs"/>
              </a:rPr>
              <a:t>运动按摩</a:t>
            </a:r>
            <a:r>
              <a:rPr lang="en-US" altLang="zh-CN" sz="1050" dirty="0" smtClean="0">
                <a:latin typeface="+mn-ea"/>
                <a:ea typeface="+mj-ea"/>
                <a:cs typeface="+mj-cs"/>
              </a:rPr>
              <a:t>/</a:t>
            </a:r>
            <a:r>
              <a:rPr lang="zh-CN" altLang="en-US" sz="1050" dirty="0" smtClean="0">
                <a:latin typeface="+mn-ea"/>
                <a:ea typeface="+mj-ea"/>
                <a:cs typeface="+mj-cs"/>
              </a:rPr>
              <a:t>瑞典式按摩</a:t>
            </a:r>
            <a:r>
              <a:rPr lang="en-US" altLang="zh-CN" sz="1050" dirty="0" smtClean="0">
                <a:latin typeface="+mn-ea"/>
                <a:ea typeface="+mj-ea"/>
                <a:cs typeface="+mj-cs"/>
              </a:rPr>
              <a:t>/</a:t>
            </a:r>
            <a:r>
              <a:rPr lang="zh-CN" altLang="en-US" sz="1050" dirty="0" smtClean="0">
                <a:latin typeface="+mn-ea"/>
                <a:ea typeface="+mj-ea"/>
                <a:cs typeface="+mj-cs"/>
              </a:rPr>
              <a:t>柔情触感</a:t>
            </a:r>
            <a:r>
              <a:rPr lang="en-US" altLang="zh-CN" sz="1050" dirty="0" smtClean="0">
                <a:latin typeface="+mn-ea"/>
                <a:ea typeface="+mj-ea"/>
                <a:cs typeface="+mj-cs"/>
              </a:rPr>
              <a:t>/</a:t>
            </a:r>
            <a:r>
              <a:rPr lang="zh-CN" altLang="en-US" sz="1050" dirty="0" smtClean="0">
                <a:latin typeface="+mn-ea"/>
                <a:ea typeface="+mj-ea"/>
                <a:cs typeface="+mj-cs"/>
              </a:rPr>
              <a:t>泰式经典按摩</a:t>
            </a:r>
            <a:r>
              <a:rPr lang="en-US" altLang="zh-CN" sz="1050" dirty="0" smtClean="0">
                <a:latin typeface="+mn-ea"/>
                <a:ea typeface="+mj-ea"/>
                <a:cs typeface="+mj-cs"/>
              </a:rPr>
              <a:t>/</a:t>
            </a:r>
            <a:r>
              <a:rPr lang="zh-CN" altLang="en-US" sz="1050" dirty="0" smtClean="0">
                <a:latin typeface="+mn-ea"/>
                <a:ea typeface="+mj-ea"/>
                <a:cs typeface="+mj-cs"/>
              </a:rPr>
              <a:t>瑜伽按摩</a:t>
            </a:r>
            <a:r>
              <a:rPr lang="en-US" altLang="zh-CN" sz="1050" dirty="0" smtClean="0">
                <a:latin typeface="+mn-ea"/>
                <a:ea typeface="+mj-ea"/>
                <a:cs typeface="+mj-cs"/>
              </a:rPr>
              <a:t>/</a:t>
            </a:r>
            <a:r>
              <a:rPr lang="zh-CN" altLang="en-US" sz="1050" dirty="0" smtClean="0">
                <a:latin typeface="+mn-ea"/>
                <a:ea typeface="+mj-ea"/>
                <a:cs typeface="+mj-cs"/>
              </a:rPr>
              <a:t>汉方足疗</a:t>
            </a:r>
            <a:r>
              <a:rPr lang="en-US" altLang="zh-CN" sz="1050" dirty="0" smtClean="0">
                <a:latin typeface="+mn-ea"/>
                <a:ea typeface="+mj-ea"/>
                <a:cs typeface="+mj-cs"/>
              </a:rPr>
              <a:t>/</a:t>
            </a:r>
            <a:r>
              <a:rPr lang="zh-CN" altLang="en-US" sz="1050" dirty="0" smtClean="0">
                <a:latin typeface="+mn-ea"/>
                <a:ea typeface="+mj-ea"/>
                <a:cs typeface="+mj-cs"/>
              </a:rPr>
              <a:t>东方背部按摩</a:t>
            </a:r>
            <a:endParaRPr lang="en-US" altLang="zh-CN" sz="1200" dirty="0" smtClean="0">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300" b="1" i="0" u="none" kern="1200" cap="none" spc="0" normalizeH="0" noProof="0" dirty="0" smtClean="0">
              <a:ln>
                <a:noFill/>
              </a:ln>
              <a:solidFill>
                <a:schemeClr val="tx1"/>
              </a:solidFill>
              <a:effectLst/>
              <a:uLnTx/>
              <a:uFillTx/>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kern="1200" cap="none" spc="0" normalizeH="0" noProof="0" dirty="0" smtClean="0">
                <a:ln>
                  <a:noFill/>
                </a:ln>
                <a:solidFill>
                  <a:schemeClr val="tx1"/>
                </a:solidFill>
                <a:effectLst/>
                <a:uLnTx/>
                <a:uFillTx/>
                <a:latin typeface="+mn-ea"/>
                <a:ea typeface="+mj-ea"/>
                <a:cs typeface="+mj-cs"/>
              </a:rPr>
              <a:t>五行面部护理</a:t>
            </a:r>
            <a:r>
              <a:rPr kumimoji="0" lang="zh-CN" altLang="en-US" sz="120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金</a:t>
            </a:r>
            <a:r>
              <a:rPr kumimoji="0" lang="en-US" altLang="zh-CN" sz="105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木</a:t>
            </a:r>
            <a:r>
              <a:rPr kumimoji="0" lang="en-US" altLang="zh-CN" sz="105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水</a:t>
            </a:r>
            <a:r>
              <a:rPr kumimoji="0" lang="en-US" altLang="zh-CN" sz="105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火</a:t>
            </a:r>
            <a:r>
              <a:rPr kumimoji="0" lang="en-US" altLang="zh-CN" sz="105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土</a:t>
            </a:r>
            <a:r>
              <a:rPr kumimoji="0" lang="zh-CN" altLang="en-US" sz="1200" b="0" i="0" u="none" kern="1200" cap="none" spc="0" normalizeH="0" noProof="0" dirty="0" smtClean="0">
                <a:ln>
                  <a:noFill/>
                </a:ln>
                <a:solidFill>
                  <a:schemeClr val="tx1"/>
                </a:solidFill>
                <a:effectLst/>
                <a:uLnTx/>
                <a:uFillTx/>
                <a:latin typeface="+mn-ea"/>
                <a:ea typeface="+mj-ea"/>
                <a:cs typeface="+mj-cs"/>
              </a:rPr>
              <a:t>）</a:t>
            </a:r>
            <a:r>
              <a:rPr lang="zh-CN" altLang="en-US" sz="1200" dirty="0" smtClean="0">
                <a:latin typeface="+mn-ea"/>
                <a:ea typeface="+mj-ea"/>
                <a:cs typeface="+mj-cs"/>
              </a:rPr>
              <a:t>、</a:t>
            </a:r>
            <a:r>
              <a:rPr lang="zh-CN" altLang="en-US" sz="1200" b="1" dirty="0" smtClean="0">
                <a:latin typeface="+mn-ea"/>
                <a:ea typeface="+mj-ea"/>
                <a:cs typeface="+mj-cs"/>
              </a:rPr>
              <a:t>美容护理</a:t>
            </a:r>
            <a:r>
              <a:rPr lang="zh-CN" altLang="en-US" sz="1200" dirty="0" smtClean="0">
                <a:latin typeface="+mn-ea"/>
                <a:ea typeface="+mj-ea"/>
                <a:cs typeface="+mj-cs"/>
              </a:rPr>
              <a:t>（</a:t>
            </a:r>
            <a:r>
              <a:rPr lang="zh-CN" altLang="en-US" sz="1050" dirty="0" smtClean="0">
                <a:latin typeface="+mn-ea"/>
                <a:ea typeface="+mj-ea"/>
                <a:cs typeface="+mj-cs"/>
              </a:rPr>
              <a:t>悦榕手部和足部护理</a:t>
            </a:r>
            <a:r>
              <a:rPr lang="zh-CN" altLang="en-US" sz="1200" dirty="0" smtClean="0">
                <a:latin typeface="+mn-ea"/>
                <a:ea typeface="+mj-ea"/>
                <a:cs typeface="+mj-cs"/>
              </a:rPr>
              <a:t>）</a:t>
            </a:r>
            <a:endParaRPr lang="en-US" altLang="zh-CN" sz="1200" dirty="0" smtClean="0">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kern="1200" cap="none" spc="0" normalizeH="0" noProof="0" dirty="0" smtClean="0">
                <a:ln>
                  <a:noFill/>
                </a:ln>
                <a:solidFill>
                  <a:schemeClr val="tx1"/>
                </a:solidFill>
                <a:effectLst/>
                <a:uLnTx/>
                <a:uFillTx/>
                <a:latin typeface="+mn-ea"/>
                <a:ea typeface="+mj-ea"/>
                <a:cs typeface="+mj-cs"/>
              </a:rPr>
              <a:t>秀发水疗</a:t>
            </a:r>
            <a:r>
              <a:rPr kumimoji="0" lang="zh-CN" altLang="en-US" sz="1200" b="0" i="0" u="none" kern="1200" cap="none" spc="0" normalizeH="0" noProof="0" dirty="0" smtClean="0">
                <a:ln>
                  <a:noFill/>
                </a:ln>
                <a:solidFill>
                  <a:schemeClr val="tx1"/>
                </a:solidFill>
                <a:effectLst/>
                <a:uLnTx/>
                <a:uFillTx/>
                <a:latin typeface="+mn-ea"/>
                <a:ea typeface="+mj-ea"/>
                <a:cs typeface="+mj-cs"/>
              </a:rPr>
              <a:t>（</a:t>
            </a:r>
            <a:r>
              <a:rPr kumimoji="0" lang="zh-CN" altLang="en-US" sz="1050" b="0" i="0" u="none" kern="1200" cap="none" spc="0" normalizeH="0" noProof="0" dirty="0" smtClean="0">
                <a:ln>
                  <a:noFill/>
                </a:ln>
                <a:solidFill>
                  <a:schemeClr val="tx1"/>
                </a:solidFill>
                <a:effectLst/>
                <a:uLnTx/>
                <a:uFillTx/>
                <a:latin typeface="+mn-ea"/>
                <a:ea typeface="+mj-ea"/>
                <a:cs typeface="+mj-cs"/>
              </a:rPr>
              <a:t>悦榕秀发护理 </a:t>
            </a:r>
            <a:r>
              <a:rPr kumimoji="0" lang="en-US" altLang="zh-CN" sz="1050" b="0" i="0" u="none" kern="1200" cap="none" spc="0" normalizeH="0" noProof="0" dirty="0" smtClean="0">
                <a:ln>
                  <a:noFill/>
                </a:ln>
                <a:solidFill>
                  <a:schemeClr val="tx1"/>
                </a:solidFill>
                <a:effectLst/>
                <a:uLnTx/>
                <a:uFillTx/>
                <a:latin typeface="+mn-ea"/>
                <a:ea typeface="+mj-ea"/>
                <a:cs typeface="+mj-cs"/>
              </a:rPr>
              <a:t>/ </a:t>
            </a:r>
            <a:r>
              <a:rPr lang="zh-CN" altLang="en-US" sz="1050" dirty="0" smtClean="0">
                <a:latin typeface="+mn-ea"/>
                <a:ea typeface="+mj-ea"/>
                <a:cs typeface="+mj-cs"/>
              </a:rPr>
              <a:t>悦榕美发护理</a:t>
            </a:r>
            <a:r>
              <a:rPr kumimoji="0" lang="zh-CN" altLang="en-US" sz="1200" b="0" i="0" u="none" kern="1200" cap="none" spc="0" normalizeH="0" noProof="0" dirty="0" smtClean="0">
                <a:ln>
                  <a:noFill/>
                </a:ln>
                <a:solidFill>
                  <a:schemeClr val="tx1"/>
                </a:solidFill>
                <a:effectLst/>
                <a:uLnTx/>
                <a:uFillTx/>
                <a:latin typeface="+mn-ea"/>
                <a:ea typeface="+mj-ea"/>
                <a:cs typeface="+mj-cs"/>
              </a:rPr>
              <a:t>）</a:t>
            </a:r>
            <a:r>
              <a:rPr lang="zh-CN" altLang="en-US" sz="1200" dirty="0" smtClean="0">
                <a:latin typeface="+mn-ea"/>
                <a:ea typeface="+mj-ea"/>
                <a:cs typeface="+mj-cs"/>
              </a:rPr>
              <a:t>、</a:t>
            </a:r>
            <a:r>
              <a:rPr lang="zh-CN" altLang="en-US" sz="1200" b="1" dirty="0" smtClean="0">
                <a:latin typeface="+mn-ea"/>
                <a:ea typeface="+mj-ea"/>
                <a:cs typeface="+mj-cs"/>
              </a:rPr>
              <a:t>蜜蜡脱毛</a:t>
            </a:r>
            <a:endParaRPr lang="en-US" altLang="zh-CN" sz="1200" b="1" dirty="0" smtClean="0">
              <a:latin typeface="+mn-e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kern="1200" cap="none" spc="0" normalizeH="0" noProof="0" dirty="0" smtClean="0">
                <a:ln>
                  <a:noFill/>
                </a:ln>
                <a:solidFill>
                  <a:schemeClr val="tx1"/>
                </a:solidFill>
                <a:effectLst/>
                <a:uLnTx/>
                <a:uFillTx/>
                <a:latin typeface="+mn-ea"/>
                <a:ea typeface="+mj-ea"/>
                <a:cs typeface="+mj-cs"/>
              </a:rPr>
              <a:t>东方泉浴体验</a:t>
            </a:r>
            <a:endParaRPr kumimoji="0" lang="en-US" sz="1050" b="1" i="0" u="none" kern="1200" cap="none" spc="0" normalizeH="0" noProof="0" dirty="0">
              <a:ln>
                <a:noFill/>
              </a:ln>
              <a:solidFill>
                <a:schemeClr val="tx1"/>
              </a:solidFill>
              <a:effectLst/>
              <a:uLnTx/>
              <a:uFillTx/>
              <a:latin typeface="+mn-lt"/>
              <a:ea typeface="+mj-ea"/>
              <a:cs typeface="+mj-cs"/>
            </a:endParaRPr>
          </a:p>
        </p:txBody>
      </p:sp>
      <p:pic>
        <p:nvPicPr>
          <p:cNvPr id="27" name="Picture 26" descr="sc20130727IMG_0024.jpg"/>
          <p:cNvPicPr>
            <a:picLocks noChangeAspect="1"/>
          </p:cNvPicPr>
          <p:nvPr/>
        </p:nvPicPr>
        <p:blipFill>
          <a:blip r:embed="rId6" cstate="screen"/>
          <a:stretch>
            <a:fillRect/>
          </a:stretch>
        </p:blipFill>
        <p:spPr>
          <a:xfrm>
            <a:off x="6411432" y="2245237"/>
            <a:ext cx="2519915" cy="1679944"/>
          </a:xfrm>
          <a:prstGeom prst="rect">
            <a:avLst/>
          </a:prstGeom>
        </p:spPr>
      </p:pic>
      <p:pic>
        <p:nvPicPr>
          <p:cNvPr id="28" name="Picture 27" descr="sc20130727IMG_9951_1.jpg"/>
          <p:cNvPicPr>
            <a:picLocks noChangeAspect="1"/>
          </p:cNvPicPr>
          <p:nvPr/>
        </p:nvPicPr>
        <p:blipFill>
          <a:blip r:embed="rId7" cstate="screen"/>
          <a:stretch>
            <a:fillRect/>
          </a:stretch>
        </p:blipFill>
        <p:spPr>
          <a:xfrm>
            <a:off x="4720856" y="2787749"/>
            <a:ext cx="1690577" cy="1138309"/>
          </a:xfrm>
          <a:prstGeom prst="rect">
            <a:avLst/>
          </a:prstGeom>
        </p:spPr>
      </p:pic>
      <p:pic>
        <p:nvPicPr>
          <p:cNvPr id="17" name="Picture 2" descr="C:\Users\Vivian.Wei\Desktop\BTCNHZ Vert Bi Reversed.png"/>
          <p:cNvPicPr>
            <a:picLocks noChangeAspect="1" noChangeArrowheads="1"/>
          </p:cNvPicPr>
          <p:nvPr/>
        </p:nvPicPr>
        <p:blipFill>
          <a:blip r:embed="rId8"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descr="Gallery_04.jpg"/>
          <p:cNvPicPr>
            <a:picLocks noChangeAspect="1"/>
          </p:cNvPicPr>
          <p:nvPr/>
        </p:nvPicPr>
        <p:blipFill>
          <a:blip r:embed="rId3" cstate="screen"/>
          <a:stretch>
            <a:fillRect/>
          </a:stretch>
        </p:blipFill>
        <p:spPr>
          <a:xfrm>
            <a:off x="4922875" y="4135024"/>
            <a:ext cx="1977660" cy="1316300"/>
          </a:xfrm>
          <a:prstGeom prst="rect">
            <a:avLst/>
          </a:prstGeom>
        </p:spPr>
      </p:pic>
      <p:pic>
        <p:nvPicPr>
          <p:cNvPr id="20" name="Picture 19" descr="Gallery_09.jpg"/>
          <p:cNvPicPr>
            <a:picLocks noChangeAspect="1"/>
          </p:cNvPicPr>
          <p:nvPr/>
        </p:nvPicPr>
        <p:blipFill>
          <a:blip r:embed="rId4" cstate="screen"/>
          <a:stretch>
            <a:fillRect/>
          </a:stretch>
        </p:blipFill>
        <p:spPr>
          <a:xfrm>
            <a:off x="184465" y="1329069"/>
            <a:ext cx="2745824" cy="4125433"/>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Banyan Tree Gallery</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悦榕阁</a:t>
            </a:r>
            <a:endParaRPr lang="en-US" sz="2000" dirty="0" smtClean="0">
              <a:solidFill>
                <a:schemeClr val="bg1"/>
              </a:solidFill>
            </a:endParaRPr>
          </a:p>
        </p:txBody>
      </p:sp>
      <p:sp>
        <p:nvSpPr>
          <p:cNvPr id="16" name="Title 1"/>
          <p:cNvSpPr>
            <a:spLocks noGrp="1"/>
          </p:cNvSpPr>
          <p:nvPr>
            <p:ph type="ctrTitle"/>
          </p:nvPr>
        </p:nvSpPr>
        <p:spPr>
          <a:xfrm>
            <a:off x="3264198" y="1520466"/>
            <a:ext cx="5528929" cy="2211571"/>
          </a:xfrm>
        </p:spPr>
        <p:txBody>
          <a:bodyPr/>
          <a:lstStyle/>
          <a:p>
            <a:pPr algn="l"/>
            <a:r>
              <a:rPr lang="zh-CN" altLang="en-US" sz="1200" b="1" dirty="0" smtClean="0">
                <a:latin typeface="+mn-ea"/>
                <a:ea typeface="+mn-ea"/>
              </a:rPr>
              <a:t>汇集来自全球民间能工巧匠精心制作的手工艺品，感受悦榕的生活艺术化体验。</a:t>
            </a:r>
            <a:r>
              <a:rPr lang="en-US" altLang="zh-CN" sz="1200" b="1" dirty="0" smtClean="0">
                <a:latin typeface="+mn-ea"/>
                <a:ea typeface="+mn-ea"/>
              </a:rPr>
              <a:t/>
            </a:r>
            <a:br>
              <a:rPr lang="en-US" altLang="zh-CN" sz="1200" b="1" dirty="0" smtClean="0">
                <a:latin typeface="+mn-ea"/>
                <a:ea typeface="+mn-ea"/>
              </a:rPr>
            </a:br>
            <a:r>
              <a:rPr lang="en-US" altLang="zh-CN" sz="300" b="1" dirty="0" smtClean="0">
                <a:latin typeface="+mn-ea"/>
                <a:ea typeface="+mn-ea"/>
              </a:rPr>
              <a:t/>
            </a:r>
            <a:br>
              <a:rPr lang="en-US" altLang="zh-CN" sz="300" b="1" dirty="0" smtClean="0">
                <a:latin typeface="+mn-ea"/>
                <a:ea typeface="+mn-ea"/>
              </a:rPr>
            </a:br>
            <a:r>
              <a:rPr lang="en-US" altLang="zh-CN" sz="1050" b="1" dirty="0" smtClean="0">
                <a:latin typeface="+mn-lt"/>
                <a:ea typeface="+mn-ea"/>
              </a:rPr>
              <a:t>A lifestyle gallery showcasing indigenous art and craft from community projects worldwide.</a:t>
            </a: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zh-CN" altLang="en-US" sz="1050" dirty="0" smtClean="0">
                <a:latin typeface="+mn-lt"/>
                <a:ea typeface="+mn-ea"/>
              </a:rPr>
              <a:t>*</a:t>
            </a:r>
            <a:r>
              <a:rPr lang="en-US" altLang="zh-CN" sz="1050" dirty="0" smtClean="0">
                <a:latin typeface="+mn-lt"/>
                <a:ea typeface="+mn-ea"/>
              </a:rPr>
              <a:t> </a:t>
            </a:r>
            <a:r>
              <a:rPr lang="zh-CN" altLang="en-US" sz="1050" dirty="0" smtClean="0">
                <a:latin typeface="+mn-lt"/>
                <a:ea typeface="+mn-ea"/>
              </a:rPr>
              <a:t>悦榕</a:t>
            </a:r>
            <a:r>
              <a:rPr lang="en-US" altLang="zh-CN" sz="1050" dirty="0" smtClean="0">
                <a:latin typeface="+mn-lt"/>
                <a:ea typeface="+mn-ea"/>
              </a:rPr>
              <a:t>Spa - </a:t>
            </a:r>
            <a:r>
              <a:rPr lang="zh-CN" altLang="en-US" sz="1050" dirty="0" smtClean="0">
                <a:latin typeface="+mn-lt"/>
                <a:ea typeface="+mn-ea"/>
              </a:rPr>
              <a:t>经典亚式</a:t>
            </a:r>
            <a:r>
              <a:rPr lang="en-US" altLang="zh-CN" sz="1050" dirty="0" smtClean="0">
                <a:latin typeface="+mn-lt"/>
                <a:ea typeface="+mn-ea"/>
              </a:rPr>
              <a:t>Spa</a:t>
            </a:r>
            <a:r>
              <a:rPr lang="zh-CN" altLang="en-US" sz="1050" dirty="0" smtClean="0">
                <a:latin typeface="+mn-lt"/>
                <a:ea typeface="+mn-ea"/>
              </a:rPr>
              <a:t>疗法由专业培训的护疗师展现，</a:t>
            </a:r>
            <a:r>
              <a:rPr lang="en-US" altLang="zh-CN" sz="1050" dirty="0" smtClean="0">
                <a:latin typeface="+mn-lt"/>
                <a:ea typeface="+mn-ea"/>
              </a:rPr>
              <a:t>10</a:t>
            </a:r>
            <a:r>
              <a:rPr lang="zh-CN" altLang="en-US" sz="1050" dirty="0" smtClean="0">
                <a:latin typeface="+mn-lt"/>
                <a:ea typeface="+mn-ea"/>
              </a:rPr>
              <a:t>间室内护疗亭提供多款</a:t>
            </a:r>
            <a:r>
              <a:rPr lang="en-US" altLang="zh-CN" sz="1050" dirty="0" smtClean="0">
                <a:latin typeface="+mn-lt"/>
                <a:ea typeface="+mn-ea"/>
              </a:rPr>
              <a:t>Spa</a:t>
            </a:r>
            <a:r>
              <a:rPr lang="zh-CN" altLang="en-US" sz="1050" dirty="0" smtClean="0">
                <a:latin typeface="+mn-lt"/>
                <a:ea typeface="+mn-ea"/>
              </a:rPr>
              <a:t>疗程。</a:t>
            </a:r>
            <a:r>
              <a:rPr lang="en-US" altLang="zh-CN" sz="1050" dirty="0" smtClean="0">
                <a:latin typeface="+mn-lt"/>
                <a:ea typeface="+mn-ea"/>
              </a:rPr>
              <a:t>Spa</a:t>
            </a:r>
            <a:r>
              <a:rPr lang="zh-CN" altLang="en-US" sz="1050" dirty="0" smtClean="0">
                <a:latin typeface="+mn-lt"/>
                <a:ea typeface="+mn-ea"/>
              </a:rPr>
              <a:t>区域亦配备一公共泳池、美容沙龙、亚式热水浴、健身房、瑜伽室以及休息室。</a:t>
            </a:r>
            <a:r>
              <a:rPr lang="en-US" altLang="zh-CN" sz="1050" dirty="0" smtClean="0">
                <a:latin typeface="+mn-lt"/>
                <a:ea typeface="+mn-ea"/>
              </a:rPr>
              <a:t/>
            </a:r>
            <a:br>
              <a:rPr lang="en-US" altLang="zh-CN" sz="1050" dirty="0" smtClean="0">
                <a:latin typeface="+mn-lt"/>
                <a:ea typeface="+mn-ea"/>
              </a:rPr>
            </a:br>
            <a:r>
              <a:rPr lang="en-US" altLang="zh-CN" sz="200" dirty="0" smtClean="0">
                <a:latin typeface="+mn-lt"/>
                <a:ea typeface="+mn-ea"/>
              </a:rPr>
              <a:t/>
            </a:r>
            <a:br>
              <a:rPr lang="en-US" altLang="zh-CN" sz="200" dirty="0" smtClean="0">
                <a:latin typeface="+mn-lt"/>
                <a:ea typeface="+mn-ea"/>
              </a:rPr>
            </a:br>
            <a:r>
              <a:rPr lang="en-US" altLang="zh-CN" sz="1050" dirty="0" smtClean="0">
                <a:latin typeface="+mn-lt"/>
                <a:ea typeface="+mn-ea"/>
              </a:rPr>
              <a:t>Experience Asian-inspired spa therapies by professionally trained therapists. The spa features 10 indoor treatment rooms and other facilities include a swimming pool, beauty salon, oriental bath facilities, gymnasium, yoga studio and spa lounge.</a:t>
            </a:r>
            <a:endParaRPr lang="en-US" sz="1050" strike="sngStrike" dirty="0">
              <a:latin typeface="+mn-lt"/>
            </a:endParaRPr>
          </a:p>
        </p:txBody>
      </p:sp>
      <p:pic>
        <p:nvPicPr>
          <p:cNvPr id="19" name="Picture 18" descr="Gallery_03.jpg"/>
          <p:cNvPicPr>
            <a:picLocks noChangeAspect="1"/>
          </p:cNvPicPr>
          <p:nvPr/>
        </p:nvPicPr>
        <p:blipFill>
          <a:blip r:embed="rId5" cstate="screen"/>
          <a:stretch>
            <a:fillRect/>
          </a:stretch>
        </p:blipFill>
        <p:spPr>
          <a:xfrm>
            <a:off x="2941375" y="4136065"/>
            <a:ext cx="1975894" cy="1315124"/>
          </a:xfrm>
          <a:prstGeom prst="rect">
            <a:avLst/>
          </a:prstGeom>
        </p:spPr>
      </p:pic>
      <p:pic>
        <p:nvPicPr>
          <p:cNvPr id="30" name="Picture 29" descr="Gallery_02.jpg"/>
          <p:cNvPicPr>
            <a:picLocks noChangeAspect="1"/>
          </p:cNvPicPr>
          <p:nvPr/>
        </p:nvPicPr>
        <p:blipFill>
          <a:blip r:embed="rId6" cstate="screen"/>
          <a:stretch>
            <a:fillRect/>
          </a:stretch>
        </p:blipFill>
        <p:spPr>
          <a:xfrm>
            <a:off x="6911162" y="4124051"/>
            <a:ext cx="1998923" cy="1330452"/>
          </a:xfrm>
          <a:prstGeom prst="rect">
            <a:avLst/>
          </a:prstGeom>
        </p:spPr>
      </p:pic>
      <p:pic>
        <p:nvPicPr>
          <p:cNvPr id="15" name="Picture 2" descr="C:\Users\Vivian.Wei\Desktop\BTCNHZ Vert Bi Reversed.png"/>
          <p:cNvPicPr>
            <a:picLocks noChangeAspect="1" noChangeArrowheads="1"/>
          </p:cNvPicPr>
          <p:nvPr/>
        </p:nvPicPr>
        <p:blipFill>
          <a:blip r:embed="rId7"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BTCNHZ_Indoor Pool.jpg"/>
          <p:cNvPicPr>
            <a:picLocks noChangeAspect="1"/>
          </p:cNvPicPr>
          <p:nvPr/>
        </p:nvPicPr>
        <p:blipFill>
          <a:blip r:embed="rId3" cstate="screen"/>
          <a:stretch>
            <a:fillRect/>
          </a:stretch>
        </p:blipFill>
        <p:spPr>
          <a:xfrm>
            <a:off x="0" y="2849526"/>
            <a:ext cx="6081823" cy="2610275"/>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Swimming Pool / Fitness Centre</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000" dirty="0" smtClean="0">
                <a:solidFill>
                  <a:schemeClr val="bg1"/>
                </a:solidFill>
              </a:rPr>
              <a:t>游泳池、健身房</a:t>
            </a:r>
            <a:endParaRPr lang="en-US" sz="2000" dirty="0" smtClean="0">
              <a:solidFill>
                <a:schemeClr val="bg1"/>
              </a:solidFill>
            </a:endParaRPr>
          </a:p>
        </p:txBody>
      </p:sp>
      <p:pic>
        <p:nvPicPr>
          <p:cNvPr id="17" name="Picture 16" descr="BTCNHZ_Fitness Centre.jpg"/>
          <p:cNvPicPr>
            <a:picLocks noChangeAspect="1"/>
          </p:cNvPicPr>
          <p:nvPr/>
        </p:nvPicPr>
        <p:blipFill>
          <a:blip r:embed="rId4" cstate="screen"/>
          <a:stretch>
            <a:fillRect/>
          </a:stretch>
        </p:blipFill>
        <p:spPr>
          <a:xfrm>
            <a:off x="6251943" y="3944679"/>
            <a:ext cx="2892057" cy="1505417"/>
          </a:xfrm>
          <a:prstGeom prst="rect">
            <a:avLst/>
          </a:prstGeom>
        </p:spPr>
      </p:pic>
      <p:sp>
        <p:nvSpPr>
          <p:cNvPr id="13" name="Rectangle 12"/>
          <p:cNvSpPr/>
          <p:nvPr/>
        </p:nvSpPr>
        <p:spPr>
          <a:xfrm>
            <a:off x="457197" y="1298046"/>
            <a:ext cx="5613994" cy="1485022"/>
          </a:xfrm>
          <a:prstGeom prst="rect">
            <a:avLst/>
          </a:prstGeom>
        </p:spPr>
        <p:txBody>
          <a:bodyPr wrap="square">
            <a:spAutoFit/>
          </a:bodyPr>
          <a:lstStyle/>
          <a:p>
            <a:r>
              <a:rPr lang="zh-CN" altLang="en-US" sz="1400" b="1" dirty="0" smtClean="0"/>
              <a:t>室内游泳池</a:t>
            </a:r>
            <a:endParaRPr lang="en-US" altLang="zh-CN" sz="1400" b="1" dirty="0" smtClean="0"/>
          </a:p>
          <a:p>
            <a:r>
              <a:rPr lang="zh-CN" altLang="en-US" sz="1000" dirty="0" smtClean="0"/>
              <a:t/>
            </a:r>
            <a:br>
              <a:rPr lang="zh-CN" altLang="en-US" sz="1000" dirty="0" smtClean="0"/>
            </a:br>
            <a:r>
              <a:rPr lang="en-US" altLang="zh-CN" sz="1400" dirty="0" smtClean="0"/>
              <a:t>- </a:t>
            </a:r>
            <a:r>
              <a:rPr lang="zh-CN" altLang="en-US" sz="1400" dirty="0" smtClean="0"/>
              <a:t>长度</a:t>
            </a:r>
            <a:r>
              <a:rPr lang="en-US" altLang="zh-CN" sz="1400" dirty="0" smtClean="0"/>
              <a:t>: 8</a:t>
            </a:r>
            <a:r>
              <a:rPr lang="zh-CN" altLang="en-US" sz="1400" dirty="0" smtClean="0"/>
              <a:t>米</a:t>
            </a:r>
            <a:endParaRPr lang="en-US" altLang="zh-CN" sz="1400" dirty="0" smtClean="0"/>
          </a:p>
          <a:p>
            <a:pPr>
              <a:buFontTx/>
              <a:buChar char="-"/>
            </a:pPr>
            <a:r>
              <a:rPr lang="zh-CN" altLang="en-US" sz="1400" dirty="0" smtClean="0"/>
              <a:t> 深度</a:t>
            </a:r>
            <a:r>
              <a:rPr lang="en-US" altLang="zh-CN" sz="1400" dirty="0" smtClean="0"/>
              <a:t>: 1.2</a:t>
            </a:r>
            <a:r>
              <a:rPr lang="zh-CN" altLang="en-US" sz="1400" dirty="0" smtClean="0"/>
              <a:t>米</a:t>
            </a:r>
            <a:endParaRPr lang="en-US" altLang="zh-CN" sz="1400" dirty="0" smtClean="0"/>
          </a:p>
          <a:p>
            <a:pPr>
              <a:buFontTx/>
              <a:buChar char="-"/>
            </a:pPr>
            <a:r>
              <a:rPr lang="en-US" altLang="zh-CN" sz="1400" dirty="0" smtClean="0"/>
              <a:t> </a:t>
            </a:r>
            <a:r>
              <a:rPr lang="zh-CN" altLang="en-US" sz="1400" dirty="0" smtClean="0"/>
              <a:t>阔度</a:t>
            </a:r>
            <a:r>
              <a:rPr lang="en-US" altLang="zh-CN" sz="1400" dirty="0" smtClean="0"/>
              <a:t>: 5</a:t>
            </a:r>
            <a:r>
              <a:rPr lang="zh-CN" altLang="en-US" sz="1400" dirty="0" smtClean="0"/>
              <a:t>米</a:t>
            </a:r>
            <a:br>
              <a:rPr lang="zh-CN" altLang="en-US" sz="1400" dirty="0" smtClean="0"/>
            </a:br>
            <a:r>
              <a:rPr lang="en-US" altLang="zh-CN" sz="1400" dirty="0" smtClean="0"/>
              <a:t>- </a:t>
            </a:r>
            <a:r>
              <a:rPr lang="zh-CN" altLang="en-US" sz="1400" dirty="0" smtClean="0"/>
              <a:t>泳池温度</a:t>
            </a:r>
            <a:r>
              <a:rPr lang="en-US" altLang="zh-CN" sz="1400" dirty="0" smtClean="0"/>
              <a:t>: 26-28°C</a:t>
            </a:r>
          </a:p>
          <a:p>
            <a:endParaRPr lang="en-US" sz="1050" dirty="0" smtClean="0"/>
          </a:p>
        </p:txBody>
      </p:sp>
      <p:sp>
        <p:nvSpPr>
          <p:cNvPr id="18" name="Rectangle 17"/>
          <p:cNvSpPr/>
          <p:nvPr/>
        </p:nvSpPr>
        <p:spPr>
          <a:xfrm>
            <a:off x="2562445" y="2137717"/>
            <a:ext cx="6400801" cy="615553"/>
          </a:xfrm>
          <a:prstGeom prst="rect">
            <a:avLst/>
          </a:prstGeom>
        </p:spPr>
        <p:txBody>
          <a:bodyPr wrap="square">
            <a:spAutoFit/>
          </a:bodyPr>
          <a:lstStyle/>
          <a:p>
            <a:pPr algn="r"/>
            <a:r>
              <a:rPr lang="en-US" sz="1200" dirty="0" smtClean="0"/>
              <a:t>8 x 5-metre temperature-controlled indoor swimming pool</a:t>
            </a:r>
          </a:p>
          <a:p>
            <a:pPr algn="r"/>
            <a:endParaRPr lang="en-US" sz="900" dirty="0" smtClean="0"/>
          </a:p>
          <a:p>
            <a:pPr algn="r"/>
            <a:r>
              <a:rPr lang="en-US" sz="1200" dirty="0" smtClean="0"/>
              <a:t>Sauna, whirlpools, steam rooms and a fully equipped gymnasium</a:t>
            </a:r>
            <a:endParaRPr lang="en-US" sz="1200" dirty="0"/>
          </a:p>
        </p:txBody>
      </p:sp>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14"/>
          <p:cNvSpPr>
            <a:spLocks noGrp="1"/>
          </p:cNvSpPr>
          <p:nvPr>
            <p:ph type="body" sz="quarter" idx="11"/>
          </p:nvPr>
        </p:nvSpPr>
        <p:spPr>
          <a:xfrm>
            <a:off x="457200" y="685800"/>
            <a:ext cx="6475228" cy="304800"/>
          </a:xfrm>
        </p:spPr>
        <p:txBody>
          <a:bodyPr/>
          <a:lstStyle/>
          <a:p>
            <a:r>
              <a:rPr lang="en-US" sz="1800" dirty="0" smtClean="0">
                <a:ea typeface="宋体" pitchFamily="2" charset="-122"/>
              </a:rPr>
              <a:t>Wedding - A Hidden Paradise</a:t>
            </a:r>
            <a:endParaRPr lang="en-US" sz="1800" dirty="0" smtClean="0"/>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000" dirty="0" smtClean="0"/>
              <a:t>悦榕婚典</a:t>
            </a:r>
            <a:endParaRPr lang="en-US" sz="2000" dirty="0" smtClean="0"/>
          </a:p>
        </p:txBody>
      </p:sp>
      <p:pic>
        <p:nvPicPr>
          <p:cNvPr id="14" name="Picture 2"/>
          <p:cNvPicPr>
            <a:picLocks noChangeAspect="1" noChangeArrowheads="1"/>
          </p:cNvPicPr>
          <p:nvPr/>
        </p:nvPicPr>
        <p:blipFill>
          <a:blip r:embed="rId3" cstate="screen"/>
          <a:srcRect/>
          <a:stretch>
            <a:fillRect/>
          </a:stretch>
        </p:blipFill>
        <p:spPr bwMode="auto">
          <a:xfrm>
            <a:off x="4568608" y="10378"/>
            <a:ext cx="4564342" cy="6847622"/>
          </a:xfrm>
          <a:prstGeom prst="rect">
            <a:avLst/>
          </a:prstGeom>
          <a:noFill/>
          <a:ln w="9525">
            <a:noFill/>
            <a:miter lim="800000"/>
            <a:headEnd/>
            <a:tailEnd/>
          </a:ln>
          <a:effectLst/>
        </p:spPr>
      </p:pic>
      <p:sp>
        <p:nvSpPr>
          <p:cNvPr id="19" name="Title 1"/>
          <p:cNvSpPr>
            <a:spLocks noGrp="1"/>
          </p:cNvSpPr>
          <p:nvPr>
            <p:ph type="ctrTitle"/>
          </p:nvPr>
        </p:nvSpPr>
        <p:spPr>
          <a:xfrm>
            <a:off x="457199" y="1212161"/>
            <a:ext cx="3785192" cy="5039783"/>
          </a:xfrm>
        </p:spPr>
        <p:txBody>
          <a:bodyPr/>
          <a:lstStyle/>
          <a:p>
            <a:pPr algn="l"/>
            <a:r>
              <a:rPr lang="zh-CN" altLang="en-US" sz="1200" dirty="0" smtClean="0">
                <a:latin typeface="+mn-ea"/>
                <a:ea typeface="+mn-ea"/>
              </a:rPr>
              <a:t>无论温馨浪漫，亦或盛大典雅，杭州西溪悦榕庄为幸福喜悦的新人打造与众不同的婚礼。</a:t>
            </a:r>
            <a:r>
              <a:rPr lang="en-US" altLang="zh-CN" sz="1200" dirty="0" smtClean="0">
                <a:latin typeface="+mn-ea"/>
                <a:ea typeface="+mn-ea"/>
              </a:rPr>
              <a:t/>
            </a:r>
            <a:br>
              <a:rPr lang="en-US" altLang="zh-CN" sz="1200" dirty="0" smtClean="0">
                <a:latin typeface="+mn-ea"/>
                <a:ea typeface="+mn-ea"/>
              </a:rPr>
            </a:br>
            <a:r>
              <a:rPr lang="en-US" altLang="zh-CN" sz="500" dirty="0" smtClean="0">
                <a:latin typeface="+mn-ea"/>
                <a:ea typeface="+mn-ea"/>
              </a:rPr>
              <a:t/>
            </a:r>
            <a:br>
              <a:rPr lang="en-US" altLang="zh-CN" sz="500" dirty="0" smtClean="0">
                <a:latin typeface="+mn-ea"/>
                <a:ea typeface="+mn-ea"/>
              </a:rPr>
            </a:br>
            <a:r>
              <a:rPr lang="en-US" altLang="zh-CN" sz="1100" dirty="0" smtClean="0">
                <a:latin typeface="+mn-lt"/>
                <a:ea typeface="+mn-ea"/>
              </a:rPr>
              <a:t>We make your romantic interlude and wedding day a unique affair by offering a personal commitment to be with you from the first moment you make your wedding plans until you start your life…</a:t>
            </a: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zh-CN" altLang="en-US" sz="1050" b="1" dirty="0" smtClean="0">
                <a:latin typeface="+mn-lt"/>
                <a:ea typeface="+mn-ea"/>
              </a:rPr>
              <a:t>宴会厅  </a:t>
            </a:r>
            <a:r>
              <a:rPr lang="en-US" altLang="zh-CN" sz="1050" b="1" dirty="0" err="1" smtClean="0">
                <a:latin typeface="+mn-lt"/>
                <a:ea typeface="+mn-ea"/>
              </a:rPr>
              <a:t>Ballrom</a:t>
            </a:r>
            <a:r>
              <a:rPr lang="en-US" altLang="zh-CN" sz="1050" dirty="0" smtClean="0">
                <a:latin typeface="+mn-lt"/>
                <a:ea typeface="+mn-ea"/>
              </a:rPr>
              <a:t/>
            </a:r>
            <a:br>
              <a:rPr lang="en-US" altLang="zh-CN" sz="1050" dirty="0" smtClean="0">
                <a:latin typeface="+mn-lt"/>
                <a:ea typeface="+mn-ea"/>
              </a:rPr>
            </a:br>
            <a:r>
              <a:rPr lang="zh-CN" altLang="en-US" sz="1050" dirty="0" smtClean="0">
                <a:latin typeface="+mn-lt"/>
                <a:ea typeface="+mn-ea"/>
              </a:rPr>
              <a:t>每桌人民币</a:t>
            </a:r>
            <a:r>
              <a:rPr lang="en-US" altLang="zh-CN" sz="1050" dirty="0" smtClean="0">
                <a:latin typeface="+mn-lt"/>
                <a:ea typeface="+mn-ea"/>
              </a:rPr>
              <a:t>8,688</a:t>
            </a:r>
            <a:r>
              <a:rPr lang="zh-CN" altLang="en-US" sz="1050" dirty="0" smtClean="0">
                <a:latin typeface="+mn-lt"/>
                <a:ea typeface="+mn-ea"/>
              </a:rPr>
              <a:t>元加</a:t>
            </a:r>
            <a:r>
              <a:rPr lang="en-US" altLang="zh-CN" sz="1050" dirty="0" smtClean="0">
                <a:latin typeface="+mn-lt"/>
                <a:ea typeface="+mn-ea"/>
              </a:rPr>
              <a:t>15%</a:t>
            </a:r>
            <a:r>
              <a:rPr lang="zh-CN" altLang="en-US" sz="1050" dirty="0" smtClean="0">
                <a:latin typeface="+mn-lt"/>
                <a:ea typeface="+mn-ea"/>
              </a:rPr>
              <a:t>服务费起</a:t>
            </a: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CNY8,688 plus 15% service charge per table</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en-US" altLang="zh-CN" sz="1050" dirty="0" smtClean="0">
                <a:latin typeface="+mn-lt"/>
                <a:ea typeface="+mn-ea"/>
              </a:rPr>
              <a:t/>
            </a:r>
            <a:br>
              <a:rPr lang="en-US" altLang="zh-CN" sz="1050" dirty="0" smtClean="0">
                <a:latin typeface="+mn-lt"/>
                <a:ea typeface="+mn-ea"/>
              </a:rPr>
            </a:br>
            <a:r>
              <a:rPr lang="zh-CN" altLang="en-US" sz="1050" b="1" dirty="0" smtClean="0"/>
              <a:t>草坪</a:t>
            </a:r>
            <a:r>
              <a:rPr lang="en-US" altLang="zh-CN" sz="1050" dirty="0" smtClean="0"/>
              <a:t>(</a:t>
            </a:r>
            <a:r>
              <a:rPr lang="zh-CN" altLang="en-US" sz="1050" dirty="0" smtClean="0"/>
              <a:t>仪式</a:t>
            </a:r>
            <a:r>
              <a:rPr lang="en-US" altLang="zh-CN" sz="1050" dirty="0" smtClean="0"/>
              <a:t>)  </a:t>
            </a:r>
            <a:r>
              <a:rPr lang="en-US" altLang="zh-CN" sz="1050" b="1" dirty="0" smtClean="0"/>
              <a:t>Garden</a:t>
            </a:r>
            <a:r>
              <a:rPr lang="en-US" altLang="zh-CN" sz="1050" dirty="0" smtClean="0"/>
              <a:t/>
            </a:r>
            <a:br>
              <a:rPr lang="en-US" altLang="zh-CN" sz="1050" dirty="0" smtClean="0"/>
            </a:br>
            <a:r>
              <a:rPr lang="zh-CN" altLang="en-US" sz="1050" dirty="0" smtClean="0"/>
              <a:t>人民币</a:t>
            </a:r>
            <a:r>
              <a:rPr lang="en-US" altLang="zh-CN" sz="1050" dirty="0" smtClean="0"/>
              <a:t>20,000</a:t>
            </a:r>
            <a:r>
              <a:rPr lang="zh-CN" altLang="en-US" sz="1050" dirty="0" smtClean="0"/>
              <a:t>元</a:t>
            </a:r>
            <a:r>
              <a:rPr lang="en-US" altLang="zh-CN" sz="1050" dirty="0" smtClean="0"/>
              <a:t>/</a:t>
            </a:r>
            <a:r>
              <a:rPr lang="zh-CN" altLang="en-US" sz="1050" dirty="0" smtClean="0"/>
              <a:t>半天</a:t>
            </a:r>
            <a:r>
              <a:rPr lang="en-US" altLang="zh-CN" sz="1050" dirty="0" smtClean="0"/>
              <a:t/>
            </a:r>
            <a:br>
              <a:rPr lang="en-US" altLang="zh-CN" sz="1050" dirty="0" smtClean="0"/>
            </a:br>
            <a:r>
              <a:rPr lang="en-US" altLang="zh-CN" sz="1050" dirty="0" smtClean="0"/>
              <a:t>CNY20,000 per half day</a:t>
            </a:r>
            <a:br>
              <a:rPr lang="en-US" altLang="zh-CN" sz="1050" dirty="0" smtClean="0"/>
            </a:br>
            <a:r>
              <a:rPr lang="en-US" altLang="zh-CN" sz="1050" dirty="0" smtClean="0"/>
              <a:t/>
            </a:r>
            <a:br>
              <a:rPr lang="en-US" altLang="zh-CN" sz="1050" dirty="0" smtClean="0"/>
            </a:br>
            <a:r>
              <a:rPr lang="en-US" altLang="zh-CN" sz="1050" dirty="0" smtClean="0"/>
              <a:t/>
            </a:r>
            <a:br>
              <a:rPr lang="en-US" altLang="zh-CN" sz="1050" dirty="0" smtClean="0"/>
            </a:br>
            <a:r>
              <a:rPr lang="zh-CN" altLang="en-US" sz="1050" dirty="0" smtClean="0"/>
              <a:t>详情垂询请致电</a:t>
            </a:r>
            <a:r>
              <a:rPr lang="en-US" altLang="zh-CN" sz="1050" dirty="0" smtClean="0"/>
              <a:t> For more information please call</a:t>
            </a:r>
            <a:br>
              <a:rPr lang="en-US" altLang="zh-CN" sz="1050" dirty="0" smtClean="0"/>
            </a:br>
            <a:r>
              <a:rPr lang="en-US" altLang="zh-CN" sz="1050" dirty="0" smtClean="0"/>
              <a:t>+86 571 8586 0000 </a:t>
            </a:r>
            <a:r>
              <a:rPr lang="zh-CN" altLang="en-US" sz="1050" dirty="0" smtClean="0"/>
              <a:t>转</a:t>
            </a:r>
            <a:r>
              <a:rPr lang="en-US" altLang="zh-CN" sz="1050" dirty="0" smtClean="0"/>
              <a:t>7031</a:t>
            </a:r>
            <a:endParaRPr lang="en-US" sz="1050" b="1" strike="sngStrike"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Garden</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户外花园 </a:t>
            </a:r>
            <a:r>
              <a:rPr lang="en-US" altLang="zh-CN" sz="2400" dirty="0" smtClean="0">
                <a:solidFill>
                  <a:schemeClr val="bg1"/>
                </a:solidFill>
              </a:rPr>
              <a:t>- </a:t>
            </a:r>
            <a:r>
              <a:rPr lang="zh-CN" altLang="en-US" sz="2000" dirty="0" smtClean="0">
                <a:solidFill>
                  <a:schemeClr val="bg1"/>
                </a:solidFill>
              </a:rPr>
              <a:t>幸福起航</a:t>
            </a:r>
            <a:endParaRPr lang="en-US" sz="2000" dirty="0" smtClean="0">
              <a:solidFill>
                <a:schemeClr val="bg1"/>
              </a:solidFill>
            </a:endParaRPr>
          </a:p>
        </p:txBody>
      </p:sp>
      <p:sp>
        <p:nvSpPr>
          <p:cNvPr id="16" name="Title 1"/>
          <p:cNvSpPr>
            <a:spLocks noGrp="1"/>
          </p:cNvSpPr>
          <p:nvPr>
            <p:ph type="ctrTitle"/>
          </p:nvPr>
        </p:nvSpPr>
        <p:spPr>
          <a:xfrm>
            <a:off x="6475256" y="4146697"/>
            <a:ext cx="2658111" cy="1467309"/>
          </a:xfrm>
        </p:spPr>
        <p:txBody>
          <a:bodyPr/>
          <a:lstStyle/>
          <a:p>
            <a:pPr algn="l"/>
            <a:r>
              <a:rPr lang="zh-CN" altLang="en-US" sz="1200" dirty="0" smtClean="0">
                <a:latin typeface="+mn-ea"/>
                <a:ea typeface="+mn-ea"/>
              </a:rPr>
              <a:t>绿茵碧水环绕，户外花园处处流露着西溪湿地独有的旖旎风光。和谐美满的爱情生活从这里自然绵延，韵味丛生。在大自然的臂弯下，新人乘着祝福的微风，用爱远航。</a:t>
            </a:r>
            <a:r>
              <a:rPr lang="en-US" altLang="zh-CN" sz="1200" dirty="0" smtClean="0">
                <a:latin typeface="+mn-ea"/>
                <a:ea typeface="+mn-ea"/>
              </a:rPr>
              <a:t/>
            </a:r>
            <a:br>
              <a:rPr lang="en-US" altLang="zh-CN" sz="1200" dirty="0" smtClean="0">
                <a:latin typeface="+mn-ea"/>
                <a:ea typeface="+mn-ea"/>
              </a:rPr>
            </a:br>
            <a:r>
              <a:rPr lang="en-US" altLang="zh-CN" sz="900" b="1" dirty="0" smtClean="0"/>
              <a:t/>
            </a:r>
            <a:br>
              <a:rPr lang="en-US" altLang="zh-CN" sz="900" b="1" dirty="0" smtClean="0"/>
            </a:br>
            <a:r>
              <a:rPr lang="en-US" sz="1050" dirty="0" smtClean="0"/>
              <a:t>Image taking your vows outdoors </a:t>
            </a:r>
            <a:br>
              <a:rPr lang="en-US" sz="1050" dirty="0" smtClean="0"/>
            </a:br>
            <a:r>
              <a:rPr lang="en-US" sz="1050" dirty="0" smtClean="0"/>
              <a:t>by our significant garden.</a:t>
            </a:r>
            <a:r>
              <a:rPr lang="en-US" sz="1200" dirty="0" smtClean="0"/>
              <a:t/>
            </a:r>
            <a:br>
              <a:rPr lang="en-US" sz="1200" dirty="0" smtClean="0"/>
            </a:br>
            <a:endParaRPr lang="en-US" sz="1200" strike="sngStrike" dirty="0">
              <a:latin typeface="+mn-lt"/>
            </a:endParaRPr>
          </a:p>
        </p:txBody>
      </p:sp>
      <p:pic>
        <p:nvPicPr>
          <p:cNvPr id="14" name="Picture 13" descr="小草坪.jpg"/>
          <p:cNvPicPr>
            <a:picLocks noChangeAspect="1"/>
          </p:cNvPicPr>
          <p:nvPr/>
        </p:nvPicPr>
        <p:blipFill>
          <a:blip r:embed="rId3" cstate="print"/>
          <a:stretch>
            <a:fillRect/>
          </a:stretch>
        </p:blipFill>
        <p:spPr>
          <a:xfrm>
            <a:off x="180754" y="1318437"/>
            <a:ext cx="6164936" cy="4104168"/>
          </a:xfrm>
          <a:prstGeom prst="rect">
            <a:avLst/>
          </a:prstGeom>
        </p:spPr>
      </p:pic>
      <p:pic>
        <p:nvPicPr>
          <p:cNvPr id="13"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Ballroom</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宴会厅 </a:t>
            </a:r>
            <a:r>
              <a:rPr lang="en-US" altLang="zh-CN" sz="2400" dirty="0" smtClean="0">
                <a:solidFill>
                  <a:schemeClr val="bg1"/>
                </a:solidFill>
              </a:rPr>
              <a:t>- </a:t>
            </a:r>
            <a:r>
              <a:rPr lang="zh-CN" altLang="en-US" sz="2000" dirty="0" smtClean="0">
                <a:solidFill>
                  <a:schemeClr val="bg1"/>
                </a:solidFill>
              </a:rPr>
              <a:t>温馨爱意</a:t>
            </a:r>
            <a:endParaRPr lang="en-US" sz="2000" dirty="0" smtClean="0">
              <a:solidFill>
                <a:schemeClr val="bg1"/>
              </a:solidFill>
            </a:endParaRPr>
          </a:p>
        </p:txBody>
      </p:sp>
      <p:sp>
        <p:nvSpPr>
          <p:cNvPr id="16" name="Title 1"/>
          <p:cNvSpPr>
            <a:spLocks noGrp="1"/>
          </p:cNvSpPr>
          <p:nvPr>
            <p:ph type="ctrTitle"/>
          </p:nvPr>
        </p:nvSpPr>
        <p:spPr>
          <a:xfrm>
            <a:off x="6475256" y="4486944"/>
            <a:ext cx="2658111" cy="1137695"/>
          </a:xfrm>
        </p:spPr>
        <p:txBody>
          <a:bodyPr/>
          <a:lstStyle/>
          <a:p>
            <a:pPr algn="l"/>
            <a:r>
              <a:rPr lang="en-US" altLang="zh-CN" sz="1200" dirty="0" smtClean="0">
                <a:latin typeface="+mn-ea"/>
                <a:ea typeface="+mn-ea"/>
              </a:rPr>
              <a:t>200</a:t>
            </a:r>
            <a:r>
              <a:rPr lang="zh-CN" altLang="en-US" sz="1200" dirty="0" smtClean="0">
                <a:latin typeface="+mn-ea"/>
                <a:ea typeface="+mn-ea"/>
              </a:rPr>
              <a:t>平方米的宴会厅</a:t>
            </a:r>
            <a:r>
              <a:rPr lang="en-US" altLang="zh-CN" sz="1200" dirty="0" smtClean="0">
                <a:latin typeface="+mn-ea"/>
                <a:ea typeface="+mn-ea"/>
              </a:rPr>
              <a:t/>
            </a:r>
            <a:br>
              <a:rPr lang="en-US" altLang="zh-CN" sz="1200" dirty="0" smtClean="0">
                <a:latin typeface="+mn-ea"/>
                <a:ea typeface="+mn-ea"/>
              </a:rPr>
            </a:br>
            <a:r>
              <a:rPr lang="zh-CN" altLang="en-US" sz="1200" dirty="0" smtClean="0">
                <a:latin typeface="+mn-ea"/>
                <a:ea typeface="+mn-ea"/>
              </a:rPr>
              <a:t>柔美的灯光照佛，愈渐浓郁的浪漫柔情在礼堂内升温。</a:t>
            </a:r>
            <a:r>
              <a:rPr lang="en-US" altLang="zh-CN" sz="1200" dirty="0" smtClean="0">
                <a:latin typeface="+mn-ea"/>
                <a:ea typeface="+mn-ea"/>
              </a:rPr>
              <a:t/>
            </a:r>
            <a:br>
              <a:rPr lang="en-US" altLang="zh-CN" sz="1200" dirty="0" smtClean="0">
                <a:latin typeface="+mn-ea"/>
                <a:ea typeface="+mn-ea"/>
              </a:rPr>
            </a:br>
            <a:r>
              <a:rPr lang="en-US" altLang="zh-CN" sz="900" b="1" dirty="0" smtClean="0"/>
              <a:t/>
            </a:r>
            <a:br>
              <a:rPr lang="en-US" altLang="zh-CN" sz="900" b="1" dirty="0" smtClean="0"/>
            </a:br>
            <a:r>
              <a:rPr lang="en-US" sz="1050" dirty="0" smtClean="0"/>
              <a:t>Image taking your vows in a stunning Ballroom.</a:t>
            </a:r>
            <a:r>
              <a:rPr lang="en-US" sz="1200" dirty="0" smtClean="0"/>
              <a:t/>
            </a:r>
            <a:br>
              <a:rPr lang="en-US" sz="1200" dirty="0" smtClean="0"/>
            </a:br>
            <a:endParaRPr lang="en-US" sz="1200" strike="sngStrike" dirty="0">
              <a:latin typeface="+mn-lt"/>
            </a:endParaRPr>
          </a:p>
        </p:txBody>
      </p:sp>
      <p:pic>
        <p:nvPicPr>
          <p:cNvPr id="13" name="Picture 12" descr="7974.JPG"/>
          <p:cNvPicPr>
            <a:picLocks noChangeAspect="1"/>
          </p:cNvPicPr>
          <p:nvPr/>
        </p:nvPicPr>
        <p:blipFill>
          <a:blip r:embed="rId3" cstate="print"/>
          <a:stretch>
            <a:fillRect/>
          </a:stretch>
        </p:blipFill>
        <p:spPr>
          <a:xfrm>
            <a:off x="212652" y="1348564"/>
            <a:ext cx="6127011" cy="4084674"/>
          </a:xfrm>
          <a:prstGeom prst="rect">
            <a:avLst/>
          </a:prstGeom>
        </p:spPr>
      </p:pic>
      <p:pic>
        <p:nvPicPr>
          <p:cNvPr id="14"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05.jpg"/>
          <p:cNvPicPr>
            <a:picLocks noChangeAspect="1"/>
          </p:cNvPicPr>
          <p:nvPr/>
        </p:nvPicPr>
        <p:blipFill>
          <a:blip r:embed="rId3" cstate="screen"/>
          <a:stretch>
            <a:fillRect/>
          </a:stretch>
        </p:blipFill>
        <p:spPr>
          <a:xfrm>
            <a:off x="4562203" y="1935126"/>
            <a:ext cx="4337250" cy="2810840"/>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Wedding Room</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亲密时光 </a:t>
            </a:r>
            <a:r>
              <a:rPr lang="en-US" altLang="zh-CN" sz="2400" dirty="0" smtClean="0">
                <a:solidFill>
                  <a:schemeClr val="bg1"/>
                </a:solidFill>
              </a:rPr>
              <a:t>- </a:t>
            </a:r>
            <a:r>
              <a:rPr lang="zh-CN" altLang="en-US" sz="2000" dirty="0" smtClean="0">
                <a:solidFill>
                  <a:schemeClr val="bg1"/>
                </a:solidFill>
              </a:rPr>
              <a:t>婚房</a:t>
            </a:r>
            <a:endParaRPr lang="en-US" sz="2000" dirty="0" smtClean="0">
              <a:solidFill>
                <a:schemeClr val="bg1"/>
              </a:solidFill>
            </a:endParaRPr>
          </a:p>
        </p:txBody>
      </p:sp>
      <p:pic>
        <p:nvPicPr>
          <p:cNvPr id="15" name="Picture 14" descr="06.JPG"/>
          <p:cNvPicPr>
            <a:picLocks noChangeAspect="1"/>
          </p:cNvPicPr>
          <p:nvPr/>
        </p:nvPicPr>
        <p:blipFill>
          <a:blip r:embed="rId4" cstate="screen"/>
          <a:stretch>
            <a:fillRect/>
          </a:stretch>
        </p:blipFill>
        <p:spPr>
          <a:xfrm>
            <a:off x="191386" y="1934140"/>
            <a:ext cx="4213025" cy="2807981"/>
          </a:xfrm>
          <a:prstGeom prst="rect">
            <a:avLst/>
          </a:prstGeom>
        </p:spPr>
      </p:pic>
      <p:pic>
        <p:nvPicPr>
          <p:cNvPr id="13"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D:\Michelle Chen\Photoshooting\法拉利活动照片\HJ9A0288.jpg"/>
          <p:cNvPicPr>
            <a:picLocks noChangeAspect="1" noChangeArrowheads="1"/>
          </p:cNvPicPr>
          <p:nvPr/>
        </p:nvPicPr>
        <p:blipFill>
          <a:blip r:embed="rId3" cstate="print"/>
          <a:srcRect/>
          <a:stretch>
            <a:fillRect/>
          </a:stretch>
        </p:blipFill>
        <p:spPr bwMode="auto">
          <a:xfrm>
            <a:off x="138216" y="4100914"/>
            <a:ext cx="2126517" cy="1417678"/>
          </a:xfrm>
          <a:prstGeom prst="rect">
            <a:avLst/>
          </a:prstGeom>
          <a:noFill/>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案例分享 </a:t>
            </a:r>
            <a:r>
              <a:rPr lang="en-US" altLang="zh-CN" sz="2400" dirty="0" smtClean="0">
                <a:solidFill>
                  <a:schemeClr val="bg1"/>
                </a:solidFill>
              </a:rPr>
              <a:t>- </a:t>
            </a:r>
            <a:r>
              <a:rPr lang="zh-CN" altLang="en-US" sz="2000" dirty="0" smtClean="0">
                <a:solidFill>
                  <a:schemeClr val="bg1"/>
                </a:solidFill>
              </a:rPr>
              <a:t>法拉利</a:t>
            </a:r>
            <a:endParaRPr lang="en-US" sz="2000" dirty="0" smtClean="0">
              <a:solidFill>
                <a:schemeClr val="bg1"/>
              </a:solidFill>
            </a:endParaRPr>
          </a:p>
        </p:txBody>
      </p:sp>
      <p:pic>
        <p:nvPicPr>
          <p:cNvPr id="13" name="Picture 2" descr="D:\Michelle Chen\Photoshooting\法拉利活动照片\_INM3180.jpg"/>
          <p:cNvPicPr>
            <a:picLocks noChangeAspect="1" noChangeArrowheads="1"/>
          </p:cNvPicPr>
          <p:nvPr/>
        </p:nvPicPr>
        <p:blipFill>
          <a:blip r:embed="rId4" cstate="screen"/>
          <a:srcRect/>
          <a:stretch>
            <a:fillRect/>
          </a:stretch>
        </p:blipFill>
        <p:spPr bwMode="auto">
          <a:xfrm>
            <a:off x="6835983" y="2232837"/>
            <a:ext cx="2186780" cy="3285461"/>
          </a:xfrm>
          <a:prstGeom prst="rect">
            <a:avLst/>
          </a:prstGeom>
          <a:noFill/>
        </p:spPr>
      </p:pic>
      <p:pic>
        <p:nvPicPr>
          <p:cNvPr id="2" name="Picture 3" descr="D:\Michelle Chen\Photoshooting\法拉利活动照片\_INM3014.jpg"/>
          <p:cNvPicPr>
            <a:picLocks noChangeAspect="1" noChangeArrowheads="1"/>
          </p:cNvPicPr>
          <p:nvPr/>
        </p:nvPicPr>
        <p:blipFill>
          <a:blip r:embed="rId5" cstate="screen"/>
          <a:srcRect/>
          <a:stretch>
            <a:fillRect/>
          </a:stretch>
        </p:blipFill>
        <p:spPr bwMode="auto">
          <a:xfrm>
            <a:off x="127584" y="1258709"/>
            <a:ext cx="4093542" cy="2724635"/>
          </a:xfrm>
          <a:prstGeom prst="rect">
            <a:avLst/>
          </a:prstGeom>
          <a:noFill/>
        </p:spPr>
      </p:pic>
      <p:pic>
        <p:nvPicPr>
          <p:cNvPr id="1028" name="Picture 4" descr="D:\Michelle Chen\Photoshooting\法拉利活动照片\_INM3347.jpg"/>
          <p:cNvPicPr>
            <a:picLocks noChangeAspect="1" noChangeArrowheads="1"/>
          </p:cNvPicPr>
          <p:nvPr/>
        </p:nvPicPr>
        <p:blipFill>
          <a:blip r:embed="rId6" cstate="screen"/>
          <a:srcRect/>
          <a:stretch>
            <a:fillRect/>
          </a:stretch>
        </p:blipFill>
        <p:spPr bwMode="auto">
          <a:xfrm>
            <a:off x="2352015" y="4090261"/>
            <a:ext cx="2145434" cy="1428036"/>
          </a:xfrm>
          <a:prstGeom prst="rect">
            <a:avLst/>
          </a:prstGeom>
          <a:noFill/>
        </p:spPr>
      </p:pic>
      <p:pic>
        <p:nvPicPr>
          <p:cNvPr id="1030" name="Picture 6" descr="D:\Michelle Chen\Photoshooting\法拉利活动照片\_INM3503.jpg"/>
          <p:cNvPicPr>
            <a:picLocks noChangeAspect="1" noChangeArrowheads="1"/>
          </p:cNvPicPr>
          <p:nvPr/>
        </p:nvPicPr>
        <p:blipFill>
          <a:blip r:embed="rId7" cstate="screen"/>
          <a:srcRect/>
          <a:stretch>
            <a:fillRect/>
          </a:stretch>
        </p:blipFill>
        <p:spPr bwMode="auto">
          <a:xfrm>
            <a:off x="4604939" y="4091251"/>
            <a:ext cx="2136115" cy="1421783"/>
          </a:xfrm>
          <a:prstGeom prst="rect">
            <a:avLst/>
          </a:prstGeom>
          <a:noFill/>
        </p:spPr>
      </p:pic>
      <p:pic>
        <p:nvPicPr>
          <p:cNvPr id="1031" name="Picture 7" descr="D:\Michelle Chen\Photoshooting\法拉利活动照片\_INM3591.jpg"/>
          <p:cNvPicPr>
            <a:picLocks noChangeAspect="1" noChangeArrowheads="1"/>
          </p:cNvPicPr>
          <p:nvPr/>
        </p:nvPicPr>
        <p:blipFill>
          <a:blip r:embed="rId8" cstate="screen"/>
          <a:srcRect/>
          <a:stretch>
            <a:fillRect/>
          </a:stretch>
        </p:blipFill>
        <p:spPr bwMode="auto">
          <a:xfrm>
            <a:off x="4327451" y="2232830"/>
            <a:ext cx="2412563" cy="1754670"/>
          </a:xfrm>
          <a:prstGeom prst="rect">
            <a:avLst/>
          </a:prstGeom>
          <a:noFill/>
        </p:spPr>
      </p:pic>
      <p:sp>
        <p:nvSpPr>
          <p:cNvPr id="18" name="Text Placeholder 16"/>
          <p:cNvSpPr txBox="1">
            <a:spLocks/>
          </p:cNvSpPr>
          <p:nvPr/>
        </p:nvSpPr>
        <p:spPr>
          <a:xfrm>
            <a:off x="4306186" y="1306037"/>
            <a:ext cx="4710224" cy="1298942"/>
          </a:xfrm>
          <a:prstGeom prst="rect">
            <a:avLst/>
          </a:prstGeom>
        </p:spPr>
        <p:txBody>
          <a:bodyPr vert="horz"/>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礼致中华</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Tribute to Chinese Culture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Text Placeholder 14"/>
          <p:cNvSpPr txBox="1">
            <a:spLocks/>
          </p:cNvSpPr>
          <p:nvPr/>
        </p:nvSpPr>
        <p:spPr>
          <a:xfrm>
            <a:off x="460738" y="689338"/>
            <a:ext cx="6475228" cy="304800"/>
          </a:xfrm>
          <a:prstGeom prst="rect">
            <a:avLst/>
          </a:prstGeom>
        </p:spPr>
        <p:txBody>
          <a:bodyPr vert="horz"/>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bg1"/>
                </a:solidFill>
                <a:effectLst/>
                <a:uLnTx/>
                <a:uFillTx/>
                <a:latin typeface="+mn-lt"/>
                <a:ea typeface="宋体" pitchFamily="2" charset="-122"/>
                <a:cs typeface="+mn-cs"/>
              </a:rPr>
              <a:t>Ferrari Event</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CN" sz="2000" b="0" i="0" u="none" strike="noStrike" kern="1200" cap="none" spc="0" normalizeH="0" baseline="0" noProof="0" dirty="0" smtClean="0">
              <a:ln>
                <a:noFill/>
              </a:ln>
              <a:solidFill>
                <a:schemeClr val="tx1"/>
              </a:solidFill>
              <a:effectLst/>
              <a:uLnTx/>
              <a:uFillTx/>
              <a:latin typeface="Optimum" pitchFamily="2" charset="0"/>
              <a:ea typeface="FZKai-Z03S" pitchFamily="65"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CN" sz="2000" b="0" i="0" u="none" strike="noStrike" kern="1200" cap="none" spc="0" normalizeH="0" baseline="0" noProof="0" dirty="0" smtClean="0">
              <a:ln>
                <a:noFill/>
              </a:ln>
              <a:solidFill>
                <a:schemeClr val="tx1"/>
              </a:solidFill>
              <a:effectLst/>
              <a:uLnTx/>
              <a:uFillTx/>
              <a:latin typeface="PMingLiU" pitchFamily="18" charset="-120"/>
              <a:ea typeface="PMingLiU" pitchFamily="18" charset="-120"/>
              <a:cs typeface="+mn-cs"/>
            </a:endParaRPr>
          </a:p>
        </p:txBody>
      </p:sp>
      <p:pic>
        <p:nvPicPr>
          <p:cNvPr id="19" name="Picture 2" descr="C:\Users\Vivian.Wei\Desktop\BTCNHZ Vert Bi Reversed.png"/>
          <p:cNvPicPr>
            <a:picLocks noChangeAspect="1" noChangeArrowheads="1"/>
          </p:cNvPicPr>
          <p:nvPr/>
        </p:nvPicPr>
        <p:blipFill>
          <a:blip r:embed="rId9"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杭州西溪悦榕庄全景图.JPG"/>
          <p:cNvPicPr>
            <a:picLocks noChangeAspect="1"/>
          </p:cNvPicPr>
          <p:nvPr/>
        </p:nvPicPr>
        <p:blipFill>
          <a:blip r:embed="rId3" cstate="screen"/>
          <a:stretch>
            <a:fillRect/>
          </a:stretch>
        </p:blipFill>
        <p:spPr>
          <a:xfrm>
            <a:off x="542261" y="2828259"/>
            <a:ext cx="8133905" cy="2651456"/>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16" name="Title 1"/>
          <p:cNvSpPr>
            <a:spLocks noGrp="1"/>
          </p:cNvSpPr>
          <p:nvPr>
            <p:ph type="ctrTitle"/>
          </p:nvPr>
        </p:nvSpPr>
        <p:spPr>
          <a:xfrm>
            <a:off x="446568" y="935651"/>
            <a:ext cx="8346558" cy="2115879"/>
          </a:xfrm>
        </p:spPr>
        <p:txBody>
          <a:bodyPr/>
          <a:lstStyle/>
          <a:p>
            <a:pPr algn="l"/>
            <a:r>
              <a:rPr lang="zh-CN" altLang="en-US" sz="1200" dirty="0" smtClean="0"/>
              <a:t>历史悠远的西溪是</a:t>
            </a:r>
            <a:r>
              <a:rPr lang="en-US" sz="1200" dirty="0" smtClean="0"/>
              <a:t>1465</a:t>
            </a:r>
            <a:r>
              <a:rPr lang="zh-CN" altLang="en-US" sz="1200" dirty="0" smtClean="0"/>
              <a:t>年端午节起源的发祥地，自古就出现于唐代文人的诗文辞章中，其世外桃源般的自然美景历来被竞相传诵。今天，西溪国家湿地公园以其独特的生态、文化和休闲魅力，成为国内外游客推崇的最佳休闲旅游胜地。这是一片最别样的绿洲，融合野趣、静谧、隐匿、清新、舒缓五种风情，是暂别城市喧嚣，寻找世外桃源的最理想之地。</a:t>
            </a:r>
            <a:r>
              <a:rPr lang="en-US" altLang="zh-CN" sz="1400" dirty="0" smtClean="0"/>
              <a:t/>
            </a:r>
            <a:br>
              <a:rPr lang="en-US" altLang="zh-CN" sz="1400" dirty="0" smtClean="0"/>
            </a:br>
            <a:r>
              <a:rPr lang="en-US" sz="300" dirty="0" smtClean="0"/>
              <a:t/>
            </a:r>
            <a:br>
              <a:rPr lang="en-US" sz="300" dirty="0" smtClean="0"/>
            </a:br>
            <a:r>
              <a:rPr lang="en-US" sz="1050" dirty="0" smtClean="0"/>
              <a:t>The historic </a:t>
            </a:r>
            <a:r>
              <a:rPr lang="en-US" sz="1050" dirty="0" err="1" smtClean="0"/>
              <a:t>Xixi</a:t>
            </a:r>
            <a:r>
              <a:rPr lang="en-US" sz="1050" dirty="0" smtClean="0"/>
              <a:t> region in particular was noted for natural beauty in the writings of eminent Tang Dynasty poets, and was also the birthplace of the famed Dragon Boat Festival in 1465. Today, the </a:t>
            </a:r>
            <a:r>
              <a:rPr lang="en-US" sz="1050" dirty="0" err="1" smtClean="0"/>
              <a:t>Xixi</a:t>
            </a:r>
            <a:r>
              <a:rPr lang="en-US" sz="1050" dirty="0" smtClean="0"/>
              <a:t> National Wetland Park offers a unique retreat to city dwellers from within China as well as to international </a:t>
            </a:r>
            <a:r>
              <a:rPr lang="en-US" sz="1050" dirty="0" err="1" smtClean="0"/>
              <a:t>travellers</a:t>
            </a:r>
            <a:r>
              <a:rPr lang="en-US" sz="1050" dirty="0" smtClean="0"/>
              <a:t>, with its diverse offerings of ecology, culture and entertainment. A picturesque getaway, the five chords of </a:t>
            </a:r>
            <a:r>
              <a:rPr lang="en-US" sz="1050" dirty="0" err="1" smtClean="0"/>
              <a:t>Xixi</a:t>
            </a:r>
            <a:r>
              <a:rPr lang="en-US" sz="1050" dirty="0" smtClean="0"/>
              <a:t> – wilderness, silence, solitude, freshness, and relaxation, make it a </a:t>
            </a:r>
            <a:r>
              <a:rPr lang="en-US" sz="1050" dirty="0" err="1" smtClean="0"/>
              <a:t>favoured</a:t>
            </a:r>
            <a:r>
              <a:rPr lang="en-US" sz="1050" dirty="0" smtClean="0"/>
              <a:t> destination for </a:t>
            </a:r>
            <a:r>
              <a:rPr lang="en-US" sz="1050" dirty="0" err="1" smtClean="0"/>
              <a:t>travellers</a:t>
            </a:r>
            <a:r>
              <a:rPr lang="en-US" sz="1050" dirty="0" smtClean="0"/>
              <a:t> seeking respite from the hustle and bustle of city life.</a:t>
            </a:r>
            <a:endParaRPr lang="en-US" sz="1100" dirty="0"/>
          </a:p>
        </p:txBody>
      </p:sp>
      <p:sp>
        <p:nvSpPr>
          <p:cNvPr id="9" name="Text Placeholder 14"/>
          <p:cNvSpPr>
            <a:spLocks noGrp="1"/>
          </p:cNvSpPr>
          <p:nvPr>
            <p:ph type="body" sz="quarter" idx="11"/>
          </p:nvPr>
        </p:nvSpPr>
        <p:spPr>
          <a:xfrm>
            <a:off x="457200" y="685800"/>
            <a:ext cx="6475228" cy="304800"/>
          </a:xfrm>
        </p:spPr>
        <p:txBody>
          <a:bodyPr/>
          <a:lstStyle/>
          <a:p>
            <a:r>
              <a:rPr lang="en-US" sz="1800" dirty="0" err="1" smtClean="0">
                <a:solidFill>
                  <a:schemeClr val="bg1"/>
                </a:solidFill>
              </a:rPr>
              <a:t>Xixi</a:t>
            </a:r>
            <a:r>
              <a:rPr lang="en-US" sz="1800" dirty="0" smtClean="0">
                <a:solidFill>
                  <a:schemeClr val="bg1"/>
                </a:solidFill>
              </a:rPr>
              <a:t> National Wetland Park</a:t>
            </a: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杭州西溪湿地国家公园</a:t>
            </a:r>
            <a:endParaRPr lang="en-US" sz="2400" dirty="0" smtClean="0">
              <a:solidFill>
                <a:schemeClr val="bg1"/>
              </a:solidFill>
            </a:endParaRPr>
          </a:p>
        </p:txBody>
      </p:sp>
      <p:pic>
        <p:nvPicPr>
          <p:cNvPr id="1026"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BTHZ_Panorama3.jpg"/>
          <p:cNvPicPr>
            <a:picLocks noChangeAspect="1"/>
          </p:cNvPicPr>
          <p:nvPr/>
        </p:nvPicPr>
        <p:blipFill>
          <a:blip r:embed="rId3" cstate="screen"/>
          <a:stretch>
            <a:fillRect/>
          </a:stretch>
        </p:blipFill>
        <p:spPr>
          <a:xfrm>
            <a:off x="0" y="2683414"/>
            <a:ext cx="9144000" cy="2788397"/>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ea typeface="宋体" pitchFamily="2" charset="-122"/>
              </a:rPr>
              <a:t>Contact us</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000" dirty="0" smtClean="0">
                <a:solidFill>
                  <a:schemeClr val="bg1"/>
                </a:solidFill>
              </a:rPr>
              <a:t>联系我们</a:t>
            </a:r>
            <a:endParaRPr lang="en-US" sz="2000" dirty="0" smtClean="0">
              <a:solidFill>
                <a:schemeClr val="bg1"/>
              </a:solidFill>
            </a:endParaRPr>
          </a:p>
        </p:txBody>
      </p:sp>
      <p:sp>
        <p:nvSpPr>
          <p:cNvPr id="18" name="Title 1"/>
          <p:cNvSpPr>
            <a:spLocks noGrp="1"/>
          </p:cNvSpPr>
          <p:nvPr>
            <p:ph type="ctrTitle"/>
          </p:nvPr>
        </p:nvSpPr>
        <p:spPr>
          <a:xfrm>
            <a:off x="457225" y="1190877"/>
            <a:ext cx="8304003" cy="1467309"/>
          </a:xfrm>
        </p:spPr>
        <p:txBody>
          <a:bodyPr/>
          <a:lstStyle/>
          <a:p>
            <a:pPr algn="l"/>
            <a:r>
              <a:rPr lang="zh-CN" altLang="en-US" sz="1200" dirty="0" smtClean="0"/>
              <a:t>杭州西溪悦榕庄是由悦榕集团和杭州西溪投资发展有限公司共同合作的项目，由悦榕集团负责管理</a:t>
            </a:r>
            <a:r>
              <a:rPr lang="en-GB" sz="1200" dirty="0" smtClean="0"/>
              <a:t>72</a:t>
            </a:r>
            <a:r>
              <a:rPr lang="zh-CN" altLang="en-US" sz="1200" dirty="0" smtClean="0"/>
              <a:t>间套房和别墅的度假村。从杭州萧山国际机场架车前往只需</a:t>
            </a:r>
            <a:r>
              <a:rPr lang="en-GB" sz="1200" dirty="0" smtClean="0"/>
              <a:t>50</a:t>
            </a:r>
            <a:r>
              <a:rPr lang="zh-CN" altLang="en-US" sz="1200" dirty="0" smtClean="0"/>
              <a:t>分钟，离杭州市区及著名的西湖景区仅</a:t>
            </a:r>
            <a:r>
              <a:rPr lang="en-GB" sz="1200" dirty="0" smtClean="0"/>
              <a:t>15</a:t>
            </a:r>
            <a:r>
              <a:rPr lang="zh-CN" altLang="en-US" sz="1200" dirty="0" smtClean="0"/>
              <a:t>分钟车程。</a:t>
            </a:r>
            <a:r>
              <a:rPr lang="en-US" altLang="zh-CN" sz="1200" dirty="0" smtClean="0"/>
              <a:t/>
            </a:r>
            <a:br>
              <a:rPr lang="en-US" altLang="zh-CN" sz="1200" dirty="0" smtClean="0"/>
            </a:br>
            <a:r>
              <a:rPr lang="en-US" altLang="zh-CN" sz="600" dirty="0" smtClean="0"/>
              <a:t/>
            </a:r>
            <a:br>
              <a:rPr lang="en-US" altLang="zh-CN" sz="600" dirty="0" smtClean="0"/>
            </a:br>
            <a:r>
              <a:rPr lang="en-GB" sz="1050" dirty="0" smtClean="0"/>
              <a:t>Banyan Tree has partnered with Hangzhou Westbrook Investment Co., Ltd to manage Banyan Tree Hangzhou, which comprises 72 water terraces and villas. The development is within a 50-minute drive from Hangzhou </a:t>
            </a:r>
            <a:r>
              <a:rPr lang="en-GB" sz="1050" dirty="0" err="1" smtClean="0"/>
              <a:t>Xiaoshan</a:t>
            </a:r>
            <a:r>
              <a:rPr lang="en-GB" sz="1050" dirty="0" smtClean="0"/>
              <a:t> International Airport, and 15-minute drive from downtown Hangzhou and the famed West Lake</a:t>
            </a:r>
            <a:r>
              <a:rPr lang="en-US" sz="1050" dirty="0" smtClean="0"/>
              <a:t>.</a:t>
            </a:r>
            <a:endParaRPr lang="en-US" sz="1050" strike="sngStrike" dirty="0">
              <a:latin typeface="+mn-lt"/>
            </a:endParaRPr>
          </a:p>
        </p:txBody>
      </p:sp>
      <p:sp>
        <p:nvSpPr>
          <p:cNvPr id="19" name="Title 1"/>
          <p:cNvSpPr txBox="1">
            <a:spLocks/>
          </p:cNvSpPr>
          <p:nvPr/>
        </p:nvSpPr>
        <p:spPr>
          <a:xfrm>
            <a:off x="1460231" y="5667152"/>
            <a:ext cx="7683770" cy="1010093"/>
          </a:xfrm>
          <a:prstGeom prst="rect">
            <a:avLst/>
          </a:prstGeom>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050" b="0" i="0" u="none" strike="noStrike" kern="1200" cap="none" spc="0" normalizeH="0" baseline="0" noProof="0" dirty="0" smtClean="0">
                <a:ln>
                  <a:noFill/>
                </a:ln>
                <a:solidFill>
                  <a:schemeClr val="tx1"/>
                </a:solidFill>
                <a:effectLst/>
                <a:uLnTx/>
                <a:uFillTx/>
                <a:latin typeface="+mn-ea"/>
                <a:ea typeface="+mn-ea"/>
                <a:cs typeface="+mj-cs"/>
              </a:rPr>
              <a:t>中国浙江省杭州市西湖区紫金港路西溪天堂国际旅游综合体</a:t>
            </a:r>
            <a:r>
              <a:rPr kumimoji="0" lang="en-US" altLang="zh-CN" sz="1050" b="0" i="0" u="none" strike="noStrike" kern="1200" cap="none" spc="0" normalizeH="0" baseline="0" noProof="0" dirty="0" smtClean="0">
                <a:ln>
                  <a:noFill/>
                </a:ln>
                <a:solidFill>
                  <a:schemeClr val="tx1"/>
                </a:solidFill>
                <a:effectLst/>
                <a:uLnTx/>
                <a:uFillTx/>
                <a:latin typeface="+mn-ea"/>
                <a:ea typeface="+mn-ea"/>
                <a:cs typeface="+mj-cs"/>
              </a:rPr>
              <a:t>2</a:t>
            </a:r>
            <a:r>
              <a:rPr kumimoji="0" lang="zh-CN" altLang="en-US" sz="1050" b="0" i="0" u="none" strike="noStrike" kern="1200" cap="none" spc="0" normalizeH="0" baseline="0" noProof="0" dirty="0" smtClean="0">
                <a:ln>
                  <a:noFill/>
                </a:ln>
                <a:solidFill>
                  <a:schemeClr val="tx1"/>
                </a:solidFill>
                <a:effectLst/>
                <a:uLnTx/>
                <a:uFillTx/>
                <a:latin typeface="+mn-ea"/>
                <a:ea typeface="+mn-ea"/>
                <a:cs typeface="+mj-cs"/>
              </a:rPr>
              <a:t>号  邮编</a:t>
            </a:r>
            <a:r>
              <a:rPr kumimoji="0" lang="en-US" altLang="zh-CN" sz="1050" b="0" i="0" u="none" strike="noStrike" kern="1200" cap="none" spc="0" normalizeH="0" baseline="0" noProof="0" dirty="0" smtClean="0">
                <a:ln>
                  <a:noFill/>
                </a:ln>
                <a:solidFill>
                  <a:schemeClr val="tx1"/>
                </a:solidFill>
                <a:effectLst/>
                <a:uLnTx/>
                <a:uFillTx/>
                <a:latin typeface="+mn-ea"/>
                <a:ea typeface="+mn-ea"/>
                <a:cs typeface="+mj-cs"/>
              </a:rPr>
              <a:t>: 310030</a:t>
            </a:r>
            <a:br>
              <a:rPr kumimoji="0" lang="en-US" altLang="zh-CN" sz="1050" b="0" i="0" u="none" strike="noStrike" kern="1200" cap="none" spc="0" normalizeH="0" baseline="0" noProof="0" dirty="0" smtClean="0">
                <a:ln>
                  <a:noFill/>
                </a:ln>
                <a:solidFill>
                  <a:schemeClr val="tx1"/>
                </a:solidFill>
                <a:effectLst/>
                <a:uLnTx/>
                <a:uFillTx/>
                <a:latin typeface="+mn-ea"/>
                <a:ea typeface="+mn-ea"/>
                <a:cs typeface="+mj-cs"/>
              </a:rPr>
            </a:b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2 Westbrook Resort, </a:t>
            </a:r>
            <a:r>
              <a:rPr kumimoji="0" lang="en-US" altLang="zh-CN" sz="1050" b="0" i="0" u="none" strike="noStrike" kern="1200" cap="none" spc="0" normalizeH="0" baseline="0" noProof="0" dirty="0" err="1" smtClean="0">
                <a:ln>
                  <a:noFill/>
                </a:ln>
                <a:solidFill>
                  <a:schemeClr val="tx1"/>
                </a:solidFill>
                <a:effectLst/>
                <a:uLnTx/>
                <a:uFillTx/>
                <a:latin typeface="+mn-lt"/>
                <a:ea typeface="+mn-ea"/>
                <a:cs typeface="+mj-cs"/>
              </a:rPr>
              <a:t>Zijingang</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 Road, Hangzhou, Zhejiang Province, People’s Republic of China 310030</a:t>
            </a:r>
            <a:b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br>
            <a:r>
              <a:rPr kumimoji="0" lang="en-US" altLang="zh-CN" sz="600" b="0" i="0" u="none" strike="noStrike" kern="1200" cap="none" spc="0" normalizeH="0" baseline="0" noProof="0" dirty="0" smtClean="0">
                <a:ln>
                  <a:noFill/>
                </a:ln>
                <a:solidFill>
                  <a:schemeClr val="tx1"/>
                </a:solidFill>
                <a:effectLst/>
                <a:uLnTx/>
                <a:uFillTx/>
                <a:latin typeface="+mn-ea"/>
                <a:ea typeface="+mn-ea"/>
                <a:cs typeface="+mj-cs"/>
              </a:rPr>
              <a:t/>
            </a:r>
            <a:br>
              <a:rPr kumimoji="0" lang="en-US" altLang="zh-CN" sz="600" b="0" i="0" u="none" strike="noStrike" kern="1200" cap="none" spc="0" normalizeH="0" baseline="0" noProof="0" dirty="0" smtClean="0">
                <a:ln>
                  <a:noFill/>
                </a:ln>
                <a:solidFill>
                  <a:schemeClr val="tx1"/>
                </a:solidFill>
                <a:effectLst/>
                <a:uLnTx/>
                <a:uFillTx/>
                <a:latin typeface="+mn-ea"/>
                <a:ea typeface="+mn-ea"/>
                <a:cs typeface="+mj-cs"/>
              </a:rPr>
            </a:br>
            <a:r>
              <a:rPr kumimoji="0" lang="zh-CN" altLang="en-US" sz="1050" b="0" i="0" u="none" strike="noStrike" kern="1200" cap="none" spc="0" normalizeH="0" baseline="0" noProof="0" dirty="0" smtClean="0">
                <a:ln>
                  <a:noFill/>
                </a:ln>
                <a:solidFill>
                  <a:schemeClr val="tx1"/>
                </a:solidFill>
                <a:effectLst/>
                <a:uLnTx/>
                <a:uFillTx/>
                <a:latin typeface="+mn-lt"/>
                <a:ea typeface="+mn-ea"/>
                <a:cs typeface="+mj-cs"/>
              </a:rPr>
              <a:t>电话</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Tel: +86 571 8586 0000   </a:t>
            </a:r>
            <a:r>
              <a:rPr kumimoji="0" lang="zh-CN" altLang="en-US" sz="1050" b="0" i="0" u="none" strike="noStrike" kern="1200" cap="none" spc="0" normalizeH="0" baseline="0" noProof="0" dirty="0" smtClean="0">
                <a:ln>
                  <a:noFill/>
                </a:ln>
                <a:solidFill>
                  <a:schemeClr val="tx1"/>
                </a:solidFill>
                <a:effectLst/>
                <a:uLnTx/>
                <a:uFillTx/>
                <a:latin typeface="+mn-lt"/>
                <a:ea typeface="+mn-ea"/>
                <a:cs typeface="+mj-cs"/>
              </a:rPr>
              <a:t>传真</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Fax: +86 571 8897</a:t>
            </a:r>
            <a:r>
              <a:rPr kumimoji="0" lang="en-US" altLang="zh-CN" sz="1050" b="0" i="0" u="none" strike="noStrike" kern="1200" cap="none" spc="0" normalizeH="0" noProof="0" dirty="0" smtClean="0">
                <a:ln>
                  <a:noFill/>
                </a:ln>
                <a:solidFill>
                  <a:schemeClr val="tx1"/>
                </a:solidFill>
                <a:effectLst/>
                <a:uLnTx/>
                <a:uFillTx/>
                <a:latin typeface="+mn-lt"/>
                <a:ea typeface="+mn-ea"/>
                <a:cs typeface="+mj-cs"/>
              </a:rPr>
              <a:t> 6535</a:t>
            </a:r>
            <a:r>
              <a:rPr kumimoji="0" lang="zh-CN" altLang="en-US" sz="1050" b="0" i="0" u="none" strike="noStrike" kern="1200" cap="none" spc="0" normalizeH="0" baseline="0" noProof="0" dirty="0" smtClean="0">
                <a:ln>
                  <a:noFill/>
                </a:ln>
                <a:solidFill>
                  <a:schemeClr val="tx1"/>
                </a:solidFill>
                <a:effectLst/>
                <a:uLnTx/>
                <a:uFillTx/>
                <a:latin typeface="+mn-lt"/>
                <a:ea typeface="+mn-ea"/>
                <a:cs typeface="+mj-cs"/>
              </a:rPr>
              <a:t>   邮件</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Email: </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hlinkClick r:id="rId4"/>
              </a:rPr>
              <a:t>sales-hangzhou@banyantree.com</a:t>
            </a:r>
            <a:r>
              <a:rPr kumimoji="0" lang="en-US" altLang="zh-CN" sz="1050" b="0" i="0" u="none" strike="noStrike" kern="1200" cap="none" spc="0" normalizeH="0" noProof="0" dirty="0" smtClean="0">
                <a:ln>
                  <a:noFill/>
                </a:ln>
                <a:solidFill>
                  <a:schemeClr val="tx1"/>
                </a:solidFill>
                <a:effectLst/>
                <a:uLnTx/>
                <a:uFillTx/>
                <a:latin typeface="+mn-lt"/>
                <a:ea typeface="+mn-ea"/>
                <a:cs typeface="+mj-cs"/>
              </a:rPr>
              <a:t> </a:t>
            </a:r>
            <a: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t> </a:t>
            </a:r>
            <a:br>
              <a:rPr kumimoji="0" lang="en-US" altLang="zh-CN" sz="1050" b="0" i="0" u="none" strike="noStrike" kern="1200" cap="none" spc="0" normalizeH="0" baseline="0" noProof="0" dirty="0" smtClean="0">
                <a:ln>
                  <a:noFill/>
                </a:ln>
                <a:solidFill>
                  <a:schemeClr val="tx1"/>
                </a:solidFill>
                <a:effectLst/>
                <a:uLnTx/>
                <a:uFillTx/>
                <a:latin typeface="+mn-lt"/>
                <a:ea typeface="+mn-ea"/>
                <a:cs typeface="+mj-cs"/>
              </a:rPr>
            </a:br>
            <a:r>
              <a:rPr kumimoji="0" lang="en-US" altLang="zh-CN" sz="500" b="0" i="0" u="none" strike="noStrike" kern="1200" cap="none" spc="0" normalizeH="0" baseline="0" noProof="0" dirty="0" smtClean="0">
                <a:ln>
                  <a:noFill/>
                </a:ln>
                <a:solidFill>
                  <a:schemeClr val="tx1"/>
                </a:solidFill>
                <a:effectLst/>
                <a:uLnTx/>
                <a:uFillTx/>
                <a:latin typeface="+mn-lt"/>
                <a:ea typeface="+mj-ea"/>
                <a:cs typeface="+mj-cs"/>
              </a:rPr>
              <a:t/>
            </a:r>
            <a:br>
              <a:rPr kumimoji="0" lang="en-US" altLang="zh-CN" sz="500" b="0" i="0" u="none" strike="noStrike" kern="1200" cap="none" spc="0" normalizeH="0" baseline="0" noProof="0" dirty="0" smtClean="0">
                <a:ln>
                  <a:noFill/>
                </a:ln>
                <a:solidFill>
                  <a:schemeClr val="tx1"/>
                </a:solidFill>
                <a:effectLst/>
                <a:uLnTx/>
                <a:uFillTx/>
                <a:latin typeface="+mn-lt"/>
                <a:ea typeface="+mj-ea"/>
                <a:cs typeface="+mj-cs"/>
              </a:rPr>
            </a:br>
            <a:r>
              <a:rPr kumimoji="0" lang="en-US" altLang="zh-CN" sz="1050" b="0" i="0" u="none" strike="noStrike" kern="1200" cap="none" spc="0" normalizeH="0" baseline="0" noProof="0" dirty="0" smtClean="0">
                <a:ln>
                  <a:noFill/>
                </a:ln>
                <a:solidFill>
                  <a:schemeClr val="tx1"/>
                </a:solidFill>
                <a:effectLst/>
                <a:uLnTx/>
                <a:uFillTx/>
                <a:latin typeface="+mn-lt"/>
                <a:ea typeface="+mj-ea"/>
                <a:cs typeface="+mj-cs"/>
                <a:hlinkClick r:id="rId5"/>
              </a:rPr>
              <a:t>http://www.banyantree.com/zh/cn-china-hangzhou</a:t>
            </a:r>
            <a:r>
              <a:rPr kumimoji="0" lang="en-US" altLang="zh-CN" sz="1050" b="0" i="0" u="none" strike="noStrike" kern="1200" cap="none" spc="0" normalizeH="0" baseline="0" noProof="0" dirty="0" smtClean="0">
                <a:ln>
                  <a:noFill/>
                </a:ln>
                <a:solidFill>
                  <a:schemeClr val="tx1"/>
                </a:solidFill>
                <a:effectLst/>
                <a:uLnTx/>
                <a:uFillTx/>
                <a:latin typeface="+mn-lt"/>
                <a:ea typeface="+mj-ea"/>
                <a:cs typeface="+mj-cs"/>
              </a:rPr>
              <a:t> </a:t>
            </a:r>
            <a:endParaRPr kumimoji="0" lang="en-US" sz="1050" b="0" i="0" u="none" strike="sngStrike" kern="1200" cap="none" spc="0" normalizeH="0" baseline="0" noProof="0" dirty="0">
              <a:ln>
                <a:noFill/>
              </a:ln>
              <a:solidFill>
                <a:schemeClr val="tx1"/>
              </a:solidFill>
              <a:effectLst/>
              <a:uLnTx/>
              <a:uFillTx/>
              <a:latin typeface="+mn-lt"/>
              <a:ea typeface="+mj-ea"/>
              <a:cs typeface="+mj-cs"/>
            </a:endParaRPr>
          </a:p>
        </p:txBody>
      </p:sp>
      <p:pic>
        <p:nvPicPr>
          <p:cNvPr id="11" name="Picture 2" descr="C:\Users\Vivian.Wei\Desktop\BTCNHZ Vert Bi Reversed.png"/>
          <p:cNvPicPr>
            <a:picLocks noChangeAspect="1" noChangeArrowheads="1"/>
          </p:cNvPicPr>
          <p:nvPr/>
        </p:nvPicPr>
        <p:blipFill>
          <a:blip r:embed="rId6"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16" name="Title 1"/>
          <p:cNvSpPr>
            <a:spLocks noGrp="1"/>
          </p:cNvSpPr>
          <p:nvPr>
            <p:ph type="ctrTitle"/>
          </p:nvPr>
        </p:nvSpPr>
        <p:spPr>
          <a:xfrm>
            <a:off x="446568" y="935651"/>
            <a:ext cx="8346558" cy="2115879"/>
          </a:xfrm>
        </p:spPr>
        <p:txBody>
          <a:bodyPr/>
          <a:lstStyle/>
          <a:p>
            <a:pPr algn="l"/>
            <a:r>
              <a:rPr lang="zh-CN" altLang="en-US" sz="1400" b="1" dirty="0" smtClean="0">
                <a:latin typeface="+mn-lt"/>
              </a:rPr>
              <a:t>渔夫之旅</a:t>
            </a:r>
            <a:r>
              <a:rPr lang="zh-CN" altLang="en-US" sz="1200" dirty="0" smtClean="0">
                <a:latin typeface="+mn-lt"/>
              </a:rPr>
              <a:t>是西溪湿地在</a:t>
            </a:r>
            <a:r>
              <a:rPr lang="en-US" altLang="zh-CN" sz="1200" dirty="0" smtClean="0">
                <a:latin typeface="+mn-lt"/>
              </a:rPr>
              <a:t>2006</a:t>
            </a:r>
            <a:r>
              <a:rPr lang="zh-CN" altLang="en-US" sz="1200" dirty="0" smtClean="0">
                <a:latin typeface="+mn-lt"/>
              </a:rPr>
              <a:t>年推出的精品体验游项目。</a:t>
            </a:r>
            <a:r>
              <a:rPr lang="en-US" altLang="zh-CN" sz="1200" dirty="0" smtClean="0">
                <a:latin typeface="+mn-lt"/>
              </a:rPr>
              <a:t/>
            </a:r>
            <a:br>
              <a:rPr lang="en-US" altLang="zh-CN" sz="1200" dirty="0" smtClean="0">
                <a:latin typeface="+mn-lt"/>
              </a:rPr>
            </a:br>
            <a:r>
              <a:rPr lang="zh-CN" altLang="en-US" sz="1200" dirty="0" smtClean="0">
                <a:latin typeface="+mn-lt"/>
              </a:rPr>
              <a:t>以景区特色摇橹船为交通工具，每条船乘坐</a:t>
            </a:r>
            <a:r>
              <a:rPr lang="en-US" altLang="zh-CN" sz="1200" dirty="0" smtClean="0">
                <a:latin typeface="+mn-lt"/>
              </a:rPr>
              <a:t>2-5</a:t>
            </a:r>
            <a:r>
              <a:rPr lang="zh-CN" altLang="en-US" sz="1200" dirty="0" smtClean="0">
                <a:latin typeface="+mn-lt"/>
              </a:rPr>
              <a:t>人，先跟随渔夫到菜地采摘湿地的新鲜生态蔬菜，再到河道上亲手捕捞鱼虾。结束之后到餐厅享用自己的劳动成果，酒足饭饱之后乘着余兴继续乘坐电瓶船游览湿地。</a:t>
            </a:r>
            <a:r>
              <a:rPr lang="en-US" altLang="zh-CN" sz="1400" dirty="0" smtClean="0"/>
              <a:t/>
            </a:r>
            <a:br>
              <a:rPr lang="en-US" altLang="zh-CN" sz="1400" dirty="0" smtClean="0"/>
            </a:br>
            <a:r>
              <a:rPr lang="en-US" sz="300" dirty="0" smtClean="0"/>
              <a:t/>
            </a:r>
            <a:br>
              <a:rPr lang="en-US" sz="300" dirty="0" smtClean="0"/>
            </a:br>
            <a:r>
              <a:rPr lang="en-US" sz="1050" b="1" dirty="0" smtClean="0"/>
              <a:t>Sightseeing</a:t>
            </a:r>
            <a:r>
              <a:rPr lang="en-US" sz="1050" dirty="0" smtClean="0"/>
              <a:t>: boating in the rivers, you can take beautiful sceneries of </a:t>
            </a:r>
            <a:r>
              <a:rPr lang="en-US" sz="1050" dirty="0" err="1" smtClean="0"/>
              <a:t>Xixi</a:t>
            </a:r>
            <a:r>
              <a:rPr lang="en-US" sz="1050" dirty="0" smtClean="0"/>
              <a:t>. </a:t>
            </a:r>
            <a:r>
              <a:rPr lang="en-US" sz="1050" b="1" dirty="0" smtClean="0"/>
              <a:t>Experience</a:t>
            </a:r>
            <a:r>
              <a:rPr lang="en-US" sz="1050" dirty="0" smtClean="0"/>
              <a:t>: different fishing activities at different seasons such as shrimp cage, earth cage, wire mesh, mesh spreading, as well as unique biological funs of the wetland. </a:t>
            </a:r>
            <a:r>
              <a:rPr lang="en-US" sz="1050" b="1" dirty="0" smtClean="0"/>
              <a:t>Gains</a:t>
            </a:r>
            <a:r>
              <a:rPr lang="en-US" sz="1050" dirty="0" smtClean="0"/>
              <a:t>: to get a lot of fishes, shrimps, turtles, crabs and eels as well as to get close touch with fresh vegetables of </a:t>
            </a:r>
            <a:r>
              <a:rPr lang="en-US" sz="1050" dirty="0" err="1" smtClean="0"/>
              <a:t>Xixi</a:t>
            </a:r>
            <a:r>
              <a:rPr lang="en-US" sz="1050" dirty="0" smtClean="0"/>
              <a:t>. </a:t>
            </a:r>
            <a:r>
              <a:rPr lang="en-US" sz="1050" b="1" dirty="0" smtClean="0"/>
              <a:t>Enjoy</a:t>
            </a:r>
            <a:r>
              <a:rPr lang="en-US" sz="1050" dirty="0" smtClean="0"/>
              <a:t>: taste laboring results of yourself and the biological dishes prepared by local farmers.</a:t>
            </a:r>
            <a:endParaRPr lang="en-US" sz="1100" dirty="0"/>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rPr>
              <a:t>Journey of Fisherman</a:t>
            </a: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渔夫之旅 </a:t>
            </a:r>
            <a:r>
              <a:rPr lang="en-US" altLang="zh-CN" sz="2400" dirty="0" smtClean="0">
                <a:solidFill>
                  <a:schemeClr val="bg1"/>
                </a:solidFill>
              </a:rPr>
              <a:t>- </a:t>
            </a:r>
            <a:r>
              <a:rPr lang="zh-CN" altLang="en-US" sz="2000" dirty="0" smtClean="0">
                <a:solidFill>
                  <a:schemeClr val="bg1"/>
                </a:solidFill>
                <a:latin typeface="隶书" pitchFamily="49" charset="-122"/>
              </a:rPr>
              <a:t>深度挖掘农耕、渔耕文化</a:t>
            </a:r>
            <a:endParaRPr lang="en-US" sz="2400" dirty="0" smtClean="0">
              <a:solidFill>
                <a:schemeClr val="bg1"/>
              </a:solidFill>
            </a:endParaRPr>
          </a:p>
        </p:txBody>
      </p:sp>
      <p:pic>
        <p:nvPicPr>
          <p:cNvPr id="8194" name="Picture 2" descr="http://www.citswx.com/files/2014-3/20140319143949127291.jpg"/>
          <p:cNvPicPr>
            <a:picLocks noChangeAspect="1" noChangeArrowheads="1"/>
          </p:cNvPicPr>
          <p:nvPr/>
        </p:nvPicPr>
        <p:blipFill>
          <a:blip r:embed="rId3" cstate="screen"/>
          <a:srcRect/>
          <a:stretch>
            <a:fillRect/>
          </a:stretch>
        </p:blipFill>
        <p:spPr bwMode="auto">
          <a:xfrm>
            <a:off x="552592" y="2798119"/>
            <a:ext cx="3570039" cy="2581955"/>
          </a:xfrm>
          <a:prstGeom prst="rect">
            <a:avLst/>
          </a:prstGeom>
          <a:noFill/>
        </p:spPr>
      </p:pic>
      <p:pic>
        <p:nvPicPr>
          <p:cNvPr id="8196" name="Picture 4" descr="http://www.citswx.com/files/2014-3/20140319143949124945.jpg"/>
          <p:cNvPicPr>
            <a:picLocks noChangeAspect="1" noChangeArrowheads="1"/>
          </p:cNvPicPr>
          <p:nvPr/>
        </p:nvPicPr>
        <p:blipFill>
          <a:blip r:embed="rId4" cstate="screen"/>
          <a:srcRect/>
          <a:stretch>
            <a:fillRect/>
          </a:stretch>
        </p:blipFill>
        <p:spPr bwMode="auto">
          <a:xfrm>
            <a:off x="4571722" y="2764465"/>
            <a:ext cx="4140811" cy="2615612"/>
          </a:xfrm>
          <a:prstGeom prst="rect">
            <a:avLst/>
          </a:prstGeom>
          <a:noFill/>
        </p:spPr>
      </p:pic>
      <p:pic>
        <p:nvPicPr>
          <p:cNvPr id="13"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16" name="Title 1"/>
          <p:cNvSpPr>
            <a:spLocks noGrp="1"/>
          </p:cNvSpPr>
          <p:nvPr>
            <p:ph type="ctrTitle"/>
          </p:nvPr>
        </p:nvSpPr>
        <p:spPr>
          <a:xfrm>
            <a:off x="446568" y="1307807"/>
            <a:ext cx="8346558" cy="914398"/>
          </a:xfrm>
        </p:spPr>
        <p:txBody>
          <a:bodyPr/>
          <a:lstStyle/>
          <a:p>
            <a:pPr algn="l"/>
            <a:r>
              <a:rPr lang="zh-CN" altLang="en-US" sz="1200" dirty="0" smtClean="0">
                <a:latin typeface="+mn-ea"/>
                <a:ea typeface="+mn-ea"/>
              </a:rPr>
              <a:t>暮色西溪悠远迷人，聆听百鸟私语，放眼晚霞斑斓，摇橹欸乃声声中感受大自然的静谧与绿色的生机</a:t>
            </a:r>
            <a:r>
              <a:rPr lang="en-US" altLang="zh-CN" sz="1200" dirty="0" smtClean="0">
                <a:latin typeface="+mn-ea"/>
                <a:ea typeface="+mn-ea"/>
              </a:rPr>
              <a:t>——</a:t>
            </a:r>
            <a:r>
              <a:rPr lang="zh-CN" altLang="en-US" sz="1200" dirty="0" smtClean="0">
                <a:latin typeface="+mn-ea"/>
                <a:ea typeface="+mn-ea"/>
              </a:rPr>
              <a:t>“摇橹倚斜阳”的西溪</a:t>
            </a:r>
            <a:r>
              <a:rPr lang="zh-CN" altLang="en-US" sz="1400" b="1" dirty="0" smtClean="0">
                <a:latin typeface="+mn-ea"/>
                <a:ea typeface="+mn-ea"/>
              </a:rPr>
              <a:t>向晚游</a:t>
            </a:r>
            <a:r>
              <a:rPr lang="zh-CN" altLang="en-US" sz="1200" dirty="0" smtClean="0">
                <a:latin typeface="+mn-ea"/>
                <a:ea typeface="+mn-ea"/>
              </a:rPr>
              <a:t>套餐，让更多人享受到“落霞与孤鹜齐飞”的西溪美景。夕阳西下，红霞满天的黄昏景致；倦鸟归林，虫鸣鸟叫的闲林野趣；静港泛舟，闻香识茶的梵隐意境；农家老灶，土色土香的美食享受；自在逍遥，天人合一的宁静和谐。</a:t>
            </a:r>
            <a:r>
              <a:rPr lang="en-US" altLang="zh-CN" sz="1200" dirty="0" smtClean="0">
                <a:latin typeface="+mn-ea"/>
                <a:ea typeface="+mn-ea"/>
              </a:rPr>
              <a:t/>
            </a:r>
            <a:br>
              <a:rPr lang="en-US" altLang="zh-CN" sz="1200" dirty="0" smtClean="0">
                <a:latin typeface="+mn-ea"/>
                <a:ea typeface="+mn-ea"/>
              </a:rPr>
            </a:br>
            <a:r>
              <a:rPr lang="en-US" altLang="zh-CN" sz="300" dirty="0" smtClean="0"/>
              <a:t/>
            </a:r>
            <a:br>
              <a:rPr lang="en-US" altLang="zh-CN" sz="300" dirty="0" smtClean="0"/>
            </a:br>
            <a:r>
              <a:rPr lang="en-US" sz="300" dirty="0" smtClean="0"/>
              <a:t/>
            </a:r>
            <a:br>
              <a:rPr lang="en-US" sz="300" dirty="0" smtClean="0"/>
            </a:br>
            <a:endParaRPr lang="en-US" sz="1100" strike="sngStrike" dirty="0"/>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rPr>
              <a:t>Sundown Ritual</a:t>
            </a: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向晚游 </a:t>
            </a:r>
            <a:r>
              <a:rPr lang="en-US" altLang="zh-CN" sz="2400" dirty="0" smtClean="0">
                <a:solidFill>
                  <a:schemeClr val="bg1"/>
                </a:solidFill>
              </a:rPr>
              <a:t>- </a:t>
            </a:r>
            <a:r>
              <a:rPr lang="zh-CN" altLang="en-US" sz="2000" dirty="0" smtClean="0">
                <a:solidFill>
                  <a:schemeClr val="bg1"/>
                </a:solidFill>
                <a:latin typeface="隶书" pitchFamily="49" charset="-122"/>
              </a:rPr>
              <a:t>结合生态文化、历史文化</a:t>
            </a:r>
            <a:endParaRPr lang="en-US" sz="2000" dirty="0" smtClean="0">
              <a:solidFill>
                <a:schemeClr val="bg1"/>
              </a:solidFill>
            </a:endParaRPr>
          </a:p>
        </p:txBody>
      </p:sp>
      <p:pic>
        <p:nvPicPr>
          <p:cNvPr id="6146" name="Picture 2" descr="http://saas.menpiao.so/img/1122/1355306814559.jpg"/>
          <p:cNvPicPr>
            <a:picLocks noChangeAspect="1" noChangeArrowheads="1"/>
          </p:cNvPicPr>
          <p:nvPr/>
        </p:nvPicPr>
        <p:blipFill>
          <a:blip r:embed="rId3" cstate="screen"/>
          <a:srcRect/>
          <a:stretch>
            <a:fillRect/>
          </a:stretch>
        </p:blipFill>
        <p:spPr bwMode="auto">
          <a:xfrm>
            <a:off x="3612407" y="2115879"/>
            <a:ext cx="5095806" cy="3252642"/>
          </a:xfrm>
          <a:prstGeom prst="rect">
            <a:avLst/>
          </a:prstGeom>
          <a:noFill/>
        </p:spPr>
      </p:pic>
      <p:sp>
        <p:nvSpPr>
          <p:cNvPr id="15" name="Rectangle 14"/>
          <p:cNvSpPr/>
          <p:nvPr/>
        </p:nvSpPr>
        <p:spPr>
          <a:xfrm>
            <a:off x="457202" y="2052115"/>
            <a:ext cx="2998379" cy="1384995"/>
          </a:xfrm>
          <a:prstGeom prst="rect">
            <a:avLst/>
          </a:prstGeom>
        </p:spPr>
        <p:txBody>
          <a:bodyPr wrap="square">
            <a:spAutoFit/>
          </a:bodyPr>
          <a:lstStyle/>
          <a:p>
            <a:r>
              <a:rPr lang="en-US" sz="1050" dirty="0" smtClean="0"/>
              <a:t>In the distant </a:t>
            </a:r>
            <a:r>
              <a:rPr lang="en-US" sz="1050" dirty="0" err="1" smtClean="0"/>
              <a:t>Xixi</a:t>
            </a:r>
            <a:r>
              <a:rPr lang="en-US" sz="1050" dirty="0" smtClean="0"/>
              <a:t> twilight it is fascinating to listen to the birds whisper, to admire the gorgeous sunset and to hear the sound of the oars in the water. Feeling quiet and verdantly green and the </a:t>
            </a:r>
            <a:r>
              <a:rPr lang="en-US" sz="1050" dirty="0" err="1" smtClean="0"/>
              <a:t>Xixi</a:t>
            </a:r>
            <a:r>
              <a:rPr lang="en-US" sz="1050" dirty="0" smtClean="0"/>
              <a:t> evening tour packages allow people to enjoy the sight of "falling clouds and a lonely duck flying across the sky". </a:t>
            </a:r>
            <a:endParaRPr lang="en-US" sz="1050" dirty="0"/>
          </a:p>
        </p:txBody>
      </p:sp>
      <p:pic>
        <p:nvPicPr>
          <p:cNvPr id="17" name="Picture 16" descr="_16A8124.JPG"/>
          <p:cNvPicPr>
            <a:picLocks noChangeAspect="1"/>
          </p:cNvPicPr>
          <p:nvPr/>
        </p:nvPicPr>
        <p:blipFill>
          <a:blip r:embed="rId4" cstate="screen"/>
          <a:stretch>
            <a:fillRect/>
          </a:stretch>
        </p:blipFill>
        <p:spPr>
          <a:xfrm>
            <a:off x="552892" y="3551274"/>
            <a:ext cx="2775100" cy="1814622"/>
          </a:xfrm>
          <a:prstGeom prst="rect">
            <a:avLst/>
          </a:prstGeom>
        </p:spPr>
      </p:pic>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16" name="Title 1"/>
          <p:cNvSpPr>
            <a:spLocks noGrp="1"/>
          </p:cNvSpPr>
          <p:nvPr>
            <p:ph type="ctrTitle"/>
          </p:nvPr>
        </p:nvSpPr>
        <p:spPr>
          <a:xfrm>
            <a:off x="446568" y="1148317"/>
            <a:ext cx="8346558" cy="1360968"/>
          </a:xfrm>
        </p:spPr>
        <p:txBody>
          <a:bodyPr/>
          <a:lstStyle/>
          <a:p>
            <a:pPr algn="l"/>
            <a:r>
              <a:rPr lang="zh-CN" altLang="en-US" sz="1200" dirty="0" smtClean="0">
                <a:latin typeface="+mn-ea"/>
                <a:ea typeface="+mn-ea"/>
              </a:rPr>
              <a:t>西溪天堂位于杭州西溪湿地国家公园，</a:t>
            </a:r>
            <a:r>
              <a:rPr lang="en-US" altLang="zh-CN" sz="1200" dirty="0" smtClean="0">
                <a:latin typeface="+mn-ea"/>
                <a:ea typeface="+mn-ea"/>
              </a:rPr>
              <a:t>PM2.5</a:t>
            </a:r>
            <a:r>
              <a:rPr lang="zh-CN" altLang="en-US" sz="1200" dirty="0" smtClean="0">
                <a:latin typeface="+mn-ea"/>
                <a:ea typeface="+mn-ea"/>
              </a:rPr>
              <a:t>低于</a:t>
            </a:r>
            <a:r>
              <a:rPr lang="en-US" altLang="zh-CN" sz="1200" dirty="0" smtClean="0">
                <a:latin typeface="+mn-ea"/>
                <a:ea typeface="+mn-ea"/>
              </a:rPr>
              <a:t>0.035</a:t>
            </a:r>
            <a:r>
              <a:rPr lang="zh-CN" altLang="en-US" sz="1200" dirty="0" smtClean="0">
                <a:latin typeface="+mn-ea"/>
                <a:ea typeface="+mn-ea"/>
              </a:rPr>
              <a:t>毫克，是名副其实的生态天堂。静谧悠然的湿地环境下，空气中含有丰富的负氧离子，有利于人体的身心健康。无论是度假或会议，这里都是真正的绿色天堂。</a:t>
            </a:r>
            <a:r>
              <a:rPr lang="en-US" altLang="zh-CN" sz="1200" dirty="0" smtClean="0">
                <a:latin typeface="+mn-ea"/>
                <a:ea typeface="+mn-ea"/>
              </a:rPr>
              <a:t/>
            </a:r>
            <a:br>
              <a:rPr lang="en-US" altLang="zh-CN" sz="1200" dirty="0" smtClean="0">
                <a:latin typeface="+mn-ea"/>
                <a:ea typeface="+mn-ea"/>
              </a:rPr>
            </a:br>
            <a:r>
              <a:rPr lang="en-US" altLang="zh-CN" sz="400" dirty="0" smtClean="0">
                <a:latin typeface="+mn-ea"/>
                <a:ea typeface="+mn-ea"/>
              </a:rPr>
              <a:t/>
            </a:r>
            <a:br>
              <a:rPr lang="en-US" altLang="zh-CN" sz="400" dirty="0" smtClean="0">
                <a:latin typeface="+mn-ea"/>
                <a:ea typeface="+mn-ea"/>
              </a:rPr>
            </a:br>
            <a:r>
              <a:rPr lang="zh-CN" altLang="en-US" sz="1200" dirty="0" smtClean="0">
                <a:latin typeface="+mn-ea"/>
                <a:ea typeface="+mn-ea"/>
              </a:rPr>
              <a:t>同时</a:t>
            </a:r>
            <a:r>
              <a:rPr lang="zh-CN" altLang="en-US" sz="1200" dirty="0" smtClean="0">
                <a:latin typeface="+mn-ea"/>
              </a:rPr>
              <a:t>西溪天堂总体定位为杭州最具特色的国际旅游综合体、世界级的城市休闲和度假会议酒店群落，是中国第一个世界级的旅游综合体项目。规划有中国湿地博物馆、国际酒店集群、西溪天堂商业街、国际俱乐部、悦居国际品牌公寓、悦庄产权式酒店以及大型旅游公共服务设施等多元业态，与西溪国家湿地公园一起成为杭州作为世界休闲旅游城市的新平台。 </a:t>
            </a:r>
            <a:endParaRPr lang="en-US" sz="1100" strike="sngStrike" dirty="0"/>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rPr>
              <a:t>Westbrook Resort</a:t>
            </a: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西溪天堂 </a:t>
            </a:r>
            <a:r>
              <a:rPr lang="en-US" altLang="zh-CN" sz="2400" dirty="0" smtClean="0">
                <a:solidFill>
                  <a:schemeClr val="bg1"/>
                </a:solidFill>
              </a:rPr>
              <a:t>- </a:t>
            </a:r>
            <a:r>
              <a:rPr lang="zh-CN" altLang="en-US" sz="2000" dirty="0" smtClean="0">
                <a:solidFill>
                  <a:schemeClr val="bg1"/>
                </a:solidFill>
                <a:latin typeface="+mn-ea"/>
              </a:rPr>
              <a:t>国际旅游综合体 最佳度假目的地</a:t>
            </a:r>
            <a:endParaRPr lang="en-US" sz="2000" dirty="0" smtClean="0">
              <a:solidFill>
                <a:schemeClr val="bg1"/>
              </a:solidFill>
              <a:latin typeface="+mn-ea"/>
            </a:endParaRPr>
          </a:p>
        </p:txBody>
      </p:sp>
      <p:pic>
        <p:nvPicPr>
          <p:cNvPr id="18" name="Picture 2"/>
          <p:cNvPicPr>
            <a:picLocks noChangeAspect="1" noChangeArrowheads="1"/>
          </p:cNvPicPr>
          <p:nvPr/>
        </p:nvPicPr>
        <p:blipFill>
          <a:blip r:embed="rId3" cstate="screen"/>
          <a:srcRect/>
          <a:stretch>
            <a:fillRect/>
          </a:stretch>
        </p:blipFill>
        <p:spPr bwMode="auto">
          <a:xfrm>
            <a:off x="4742121" y="2498582"/>
            <a:ext cx="3970818" cy="2873293"/>
          </a:xfrm>
          <a:prstGeom prst="rect">
            <a:avLst/>
          </a:prstGeom>
          <a:noFill/>
          <a:ln w="9525">
            <a:noFill/>
            <a:miter lim="800000"/>
            <a:headEnd/>
            <a:tailEnd/>
          </a:ln>
          <a:effectLst/>
        </p:spPr>
      </p:pic>
      <p:sp>
        <p:nvSpPr>
          <p:cNvPr id="19" name="Rectangle 18"/>
          <p:cNvSpPr/>
          <p:nvPr/>
        </p:nvSpPr>
        <p:spPr>
          <a:xfrm>
            <a:off x="457199" y="2456445"/>
            <a:ext cx="4199861" cy="1092607"/>
          </a:xfrm>
          <a:prstGeom prst="rect">
            <a:avLst/>
          </a:prstGeom>
        </p:spPr>
        <p:txBody>
          <a:bodyPr wrap="square">
            <a:spAutoFit/>
          </a:bodyPr>
          <a:lstStyle/>
          <a:p>
            <a:r>
              <a:rPr lang="en-US" altLang="zh-CN" sz="1050" dirty="0" smtClean="0">
                <a:latin typeface="+mn-ea"/>
              </a:rPr>
              <a:t>Westbrook Resort, situated in Hangzhou </a:t>
            </a:r>
            <a:r>
              <a:rPr lang="en-US" altLang="zh-CN" sz="1050" dirty="0" err="1" smtClean="0">
                <a:latin typeface="+mn-ea"/>
              </a:rPr>
              <a:t>Xixi</a:t>
            </a:r>
            <a:r>
              <a:rPr lang="en-US" altLang="zh-CN" sz="1050" dirty="0" smtClean="0">
                <a:latin typeface="+mn-ea"/>
              </a:rPr>
              <a:t> National Wetland Park, the PM2.5 value is less then 0.035mg - the authentic ecological paradise.</a:t>
            </a:r>
          </a:p>
          <a:p>
            <a:endParaRPr lang="en-US" altLang="zh-CN" sz="200" dirty="0" smtClean="0">
              <a:latin typeface="+mn-ea"/>
            </a:endParaRPr>
          </a:p>
          <a:p>
            <a:r>
              <a:rPr lang="en-US" sz="1050" dirty="0" smtClean="0"/>
              <a:t>Westbrook Resort is focusing on becoming the featured International Tourist Complex and the world-level urban leisure, resort and conference hotel cluster.</a:t>
            </a:r>
            <a:endParaRPr lang="en-US" sz="1050" dirty="0" smtClean="0">
              <a:latin typeface="+mn-ea"/>
            </a:endParaRPr>
          </a:p>
        </p:txBody>
      </p:sp>
      <p:pic>
        <p:nvPicPr>
          <p:cNvPr id="3076" name="Picture 4"/>
          <p:cNvPicPr>
            <a:picLocks noChangeAspect="1" noChangeArrowheads="1"/>
          </p:cNvPicPr>
          <p:nvPr/>
        </p:nvPicPr>
        <p:blipFill>
          <a:blip r:embed="rId4" cstate="screen"/>
          <a:srcRect/>
          <a:stretch>
            <a:fillRect/>
          </a:stretch>
        </p:blipFill>
        <p:spPr bwMode="auto">
          <a:xfrm>
            <a:off x="563511" y="3732029"/>
            <a:ext cx="4007435" cy="1636670"/>
          </a:xfrm>
          <a:prstGeom prst="rect">
            <a:avLst/>
          </a:prstGeom>
          <a:noFill/>
          <a:ln w="9525">
            <a:noFill/>
            <a:miter lim="800000"/>
            <a:headEnd/>
            <a:tailEnd/>
          </a:ln>
          <a:effectLst/>
        </p:spPr>
      </p:pic>
      <p:pic>
        <p:nvPicPr>
          <p:cNvPr id="14" name="Picture 2" descr="C:\Users\Vivian.Wei\Desktop\BTCNHZ Vert Bi Reversed.png"/>
          <p:cNvPicPr>
            <a:picLocks noChangeAspect="1" noChangeArrowheads="1"/>
          </p:cNvPicPr>
          <p:nvPr/>
        </p:nvPicPr>
        <p:blipFill>
          <a:blip r:embed="rId5"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BT Hangzhou_Aerial 4.jpg"/>
          <p:cNvPicPr>
            <a:picLocks noChangeAspect="1"/>
          </p:cNvPicPr>
          <p:nvPr/>
        </p:nvPicPr>
        <p:blipFill>
          <a:blip r:embed="rId3" cstate="screen"/>
          <a:stretch>
            <a:fillRect/>
          </a:stretch>
        </p:blipFill>
        <p:spPr>
          <a:xfrm>
            <a:off x="0" y="1303836"/>
            <a:ext cx="9144000" cy="5394676"/>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9" name="Text Placeholder 14"/>
          <p:cNvSpPr>
            <a:spLocks noGrp="1"/>
          </p:cNvSpPr>
          <p:nvPr>
            <p:ph type="body" sz="quarter" idx="11"/>
          </p:nvPr>
        </p:nvSpPr>
        <p:spPr>
          <a:xfrm>
            <a:off x="457200" y="685800"/>
            <a:ext cx="6475228" cy="304800"/>
          </a:xfrm>
        </p:spPr>
        <p:txBody>
          <a:bodyPr/>
          <a:lstStyle/>
          <a:p>
            <a:r>
              <a:rPr lang="en-US" sz="1800" dirty="0" smtClean="0">
                <a:solidFill>
                  <a:schemeClr val="bg1"/>
                </a:solidFill>
              </a:rPr>
              <a:t>Banyan Tree Hangzhou</a:t>
            </a: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杭州西溪悦榕庄</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表格 6"/>
          <p:cNvGraphicFramePr>
            <a:graphicFrameLocks noGrp="1"/>
          </p:cNvGraphicFramePr>
          <p:nvPr/>
        </p:nvGraphicFramePr>
        <p:xfrm>
          <a:off x="574156" y="1350335"/>
          <a:ext cx="5188690" cy="3890571"/>
        </p:xfrm>
        <a:graphic>
          <a:graphicData uri="http://schemas.openxmlformats.org/drawingml/2006/table">
            <a:tbl>
              <a:tblPr/>
              <a:tblGrid>
                <a:gridCol w="1690579"/>
                <a:gridCol w="1127051"/>
                <a:gridCol w="1158949"/>
                <a:gridCol w="1212111"/>
              </a:tblGrid>
              <a:tr h="592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1" u="none" strike="noStrike" cap="none" normalizeH="0" baseline="0" dirty="0" smtClean="0">
                          <a:ln>
                            <a:noFill/>
                          </a:ln>
                          <a:solidFill>
                            <a:schemeClr val="tx1"/>
                          </a:solidFill>
                          <a:effectLst/>
                          <a:latin typeface="+mn-ea"/>
                          <a:ea typeface="+mn-ea"/>
                          <a:cs typeface="Times New Roman" pitchFamily="18" charset="0"/>
                        </a:rPr>
                        <a:t>房型</a:t>
                      </a:r>
                      <a:endParaRPr kumimoji="0" lang="en-US" altLang="zh-CN" sz="1100" b="1" i="1"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1" u="none" strike="noStrike" cap="none" normalizeH="0" baseline="0" dirty="0" smtClean="0">
                          <a:ln>
                            <a:noFill/>
                          </a:ln>
                          <a:solidFill>
                            <a:schemeClr val="tx1"/>
                          </a:solidFill>
                          <a:effectLst/>
                          <a:latin typeface="+mn-ea"/>
                          <a:ea typeface="+mn-ea"/>
                          <a:cs typeface="Times New Roman" pitchFamily="18" charset="0"/>
                        </a:rPr>
                        <a:t>Room Category</a:t>
                      </a:r>
                      <a:endParaRPr kumimoji="0" lang="zh-CN" sz="900" b="1" i="1"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mn-ea"/>
                          <a:ea typeface="+mn-ea"/>
                          <a:cs typeface="Times New Roman" pitchFamily="18" charset="0"/>
                        </a:rPr>
                        <a:t>房间数量</a:t>
                      </a:r>
                      <a:endParaRPr kumimoji="0" lang="en-US" altLang="zh-CN" sz="11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Number of Rooms</a:t>
                      </a:r>
                      <a:endParaRPr kumimoji="0" lang="zh-CN" sz="900" b="1"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mn-ea"/>
                          <a:ea typeface="+mn-ea"/>
                          <a:cs typeface="Times New Roman" pitchFamily="18" charset="0"/>
                        </a:rPr>
                        <a:t>房间面积</a:t>
                      </a:r>
                      <a:endParaRPr kumimoji="0" lang="en-US" altLang="zh-CN" sz="11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Size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sq. m</a:t>
                      </a:r>
                      <a:endParaRPr kumimoji="0" lang="zh-CN" sz="900" b="1"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smtClean="0">
                          <a:ln>
                            <a:noFill/>
                          </a:ln>
                          <a:solidFill>
                            <a:schemeClr val="tx1"/>
                          </a:solidFill>
                          <a:effectLst/>
                          <a:latin typeface="+mn-ea"/>
                          <a:ea typeface="+mn-ea"/>
                          <a:cs typeface="Times New Roman" pitchFamily="18" charset="0"/>
                        </a:rPr>
                        <a:t>房间价格</a:t>
                      </a:r>
                      <a:endParaRPr kumimoji="0" lang="en-US" altLang="zh-CN" sz="9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Room 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Weekday</a:t>
                      </a:r>
                      <a:endParaRPr kumimoji="0" lang="zh-CN" sz="900" b="1"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水悦阁套房</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Water Terrace Suite</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24</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120 </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豪华水悦阁套房</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Premier Water Terrace Suite</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12</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120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水悦别墅</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Water View Villa</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8</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130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豪华水悦别墅</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Premier Water View Villa</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18</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130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泉浴按摩池别墅</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Spa </a:t>
                      </a:r>
                      <a:r>
                        <a:rPr kumimoji="0" lang="en-US" altLang="zh-CN" sz="900" b="0" i="0" u="none" strike="noStrike" cap="none" normalizeH="0" baseline="0" dirty="0" err="1" smtClean="0">
                          <a:ln>
                            <a:noFill/>
                          </a:ln>
                          <a:solidFill>
                            <a:schemeClr val="tx1"/>
                          </a:solidFill>
                          <a:effectLst/>
                          <a:latin typeface="+mn-ea"/>
                          <a:ea typeface="+mn-ea"/>
                          <a:cs typeface="Times New Roman" pitchFamily="18" charset="0"/>
                        </a:rPr>
                        <a:t>Jetpool</a:t>
                      </a: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 Villa</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7</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180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双房式泉浴按摩池别墅</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Two-Bedroom </a:t>
                      </a:r>
                      <a:r>
                        <a:rPr kumimoji="0" lang="en-US" altLang="zh-CN" sz="900" b="0" i="0" u="none" strike="noStrike" cap="none" normalizeH="0" baseline="0" dirty="0" err="1" smtClean="0">
                          <a:ln>
                            <a:noFill/>
                          </a:ln>
                          <a:solidFill>
                            <a:schemeClr val="tx1"/>
                          </a:solidFill>
                          <a:effectLst/>
                          <a:latin typeface="+mn-ea"/>
                          <a:ea typeface="+mn-ea"/>
                          <a:cs typeface="Times New Roman" pitchFamily="18" charset="0"/>
                        </a:rPr>
                        <a:t>Jetpool</a:t>
                      </a: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 Villa</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3</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180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mn-ea"/>
                          <a:ea typeface="+mn-ea"/>
                          <a:cs typeface="Times New Roman" pitchFamily="18" charset="0"/>
                        </a:rPr>
                        <a:t>总统别墅</a:t>
                      </a:r>
                      <a:endParaRPr kumimoji="0" lang="en-US" altLang="zh-CN" sz="1100" b="0"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mn-ea"/>
                          <a:ea typeface="+mn-ea"/>
                          <a:cs typeface="Times New Roman" pitchFamily="18" charset="0"/>
                        </a:rPr>
                        <a:t>Presidential Villa</a:t>
                      </a:r>
                      <a:endParaRPr kumimoji="0" lang="zh-CN" sz="90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ea"/>
                          <a:ea typeface="+mn-ea"/>
                          <a:cs typeface="Times New Roman" pitchFamily="18" charset="0"/>
                        </a:rPr>
                        <a:t>1</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380</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mn-ea"/>
                          <a:ea typeface="+mn-ea"/>
                          <a:cs typeface="Times New Roman" pitchFamily="18" charset="0"/>
                        </a:rPr>
                        <a:t>总房间数</a:t>
                      </a:r>
                      <a:endParaRPr kumimoji="0" lang="en-US" altLang="zh-CN" sz="1100" b="1" i="0" u="none" strike="noStrike" cap="none" normalizeH="0" baseline="0" dirty="0" smtClean="0">
                        <a:ln>
                          <a:noFill/>
                        </a:ln>
                        <a:solidFill>
                          <a:schemeClr val="tx1"/>
                        </a:solidFill>
                        <a:effectLst/>
                        <a:latin typeface="+mn-ea"/>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mn-ea"/>
                          <a:ea typeface="+mn-ea"/>
                          <a:cs typeface="Times New Roman" pitchFamily="18" charset="0"/>
                        </a:rPr>
                        <a:t>Total </a:t>
                      </a:r>
                      <a:r>
                        <a:rPr kumimoji="0" lang="en-US" altLang="zh-CN" sz="900" b="1" i="0" u="none" strike="noStrike" cap="none" normalizeH="0" baseline="0" dirty="0" err="1" smtClean="0">
                          <a:ln>
                            <a:noFill/>
                          </a:ln>
                          <a:solidFill>
                            <a:schemeClr val="tx1"/>
                          </a:solidFill>
                          <a:effectLst/>
                          <a:latin typeface="+mn-ea"/>
                          <a:ea typeface="+mn-ea"/>
                          <a:cs typeface="Times New Roman" pitchFamily="18" charset="0"/>
                        </a:rPr>
                        <a:t>Accomodations</a:t>
                      </a:r>
                      <a:endParaRPr kumimoji="0" lang="zh-CN" altLang="en-US" sz="900" b="1"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ea"/>
                          <a:ea typeface="+mn-ea"/>
                          <a:cs typeface="Times New Roman" pitchFamily="18" charset="0"/>
                        </a:rPr>
                        <a:t>73</a:t>
                      </a:r>
                      <a:endParaRPr kumimoji="0" lang="zh-CN" sz="1050" b="1"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dirty="0" smtClean="0">
                          <a:ln>
                            <a:noFill/>
                          </a:ln>
                          <a:solidFill>
                            <a:schemeClr val="tx1"/>
                          </a:solidFill>
                          <a:effectLst/>
                          <a:latin typeface="+mn-ea"/>
                          <a:ea typeface="+mn-ea"/>
                          <a:cs typeface="Times New Roman" pitchFamily="18" charset="0"/>
                        </a:rPr>
                        <a:t>/</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50" b="0" i="0" u="none" strike="noStrike" cap="none" normalizeH="0" baseline="0" smtClean="0">
                          <a:ln>
                            <a:noFill/>
                          </a:ln>
                          <a:solidFill>
                            <a:schemeClr val="tx1"/>
                          </a:solidFill>
                          <a:effectLst/>
                          <a:latin typeface="+mn-ea"/>
                          <a:ea typeface="+mn-ea"/>
                          <a:cs typeface="Times New Roman" pitchFamily="18" charset="0"/>
                        </a:rPr>
                        <a:t>/</a:t>
                      </a:r>
                      <a:endParaRPr kumimoji="0" lang="zh-CN" sz="1050" b="0" i="0" u="none" strike="noStrike" cap="none" normalizeH="0" baseline="0" dirty="0" smtClean="0">
                        <a:ln>
                          <a:noFill/>
                        </a:ln>
                        <a:solidFill>
                          <a:schemeClr val="tx1"/>
                        </a:solidFill>
                        <a:effectLst/>
                        <a:latin typeface="+mn-ea"/>
                        <a:ea typeface="+mn-ea"/>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Sanctuary for the Senses</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幽雅静谧 低调奢华</a:t>
            </a:r>
            <a:endParaRPr lang="en-US" sz="2400" dirty="0" smtClean="0">
              <a:solidFill>
                <a:schemeClr val="bg1"/>
              </a:solidFill>
            </a:endParaRPr>
          </a:p>
        </p:txBody>
      </p:sp>
      <p:pic>
        <p:nvPicPr>
          <p:cNvPr id="14" name="Picture 2" descr="D:\Michelle Chen\Photoshooting\Photoshooting_WITrip_20150331\_C1R7496.JPG"/>
          <p:cNvPicPr>
            <a:picLocks noChangeAspect="1" noChangeArrowheads="1"/>
          </p:cNvPicPr>
          <p:nvPr/>
        </p:nvPicPr>
        <p:blipFill>
          <a:blip r:embed="rId3" cstate="screen"/>
          <a:srcRect/>
          <a:stretch>
            <a:fillRect/>
          </a:stretch>
        </p:blipFill>
        <p:spPr bwMode="auto">
          <a:xfrm>
            <a:off x="5996757" y="1369818"/>
            <a:ext cx="2842459" cy="4035059"/>
          </a:xfrm>
          <a:prstGeom prst="rect">
            <a:avLst/>
          </a:prstGeom>
          <a:noFill/>
        </p:spPr>
      </p:pic>
      <p:pic>
        <p:nvPicPr>
          <p:cNvPr id="15" name="Picture 2" descr="C:\Users\Vivian.Wei\Desktop\BTCNHZ Vert Bi Reversed.png"/>
          <p:cNvPicPr>
            <a:picLocks noChangeAspect="1" noChangeArrowheads="1"/>
          </p:cNvPicPr>
          <p:nvPr/>
        </p:nvPicPr>
        <p:blipFill>
          <a:blip r:embed="rId4"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BTCNHZ_Premier Water Terrace.JPG"/>
          <p:cNvPicPr>
            <a:picLocks noChangeAspect="1"/>
          </p:cNvPicPr>
          <p:nvPr/>
        </p:nvPicPr>
        <p:blipFill>
          <a:blip r:embed="rId3" cstate="screen"/>
          <a:stretch>
            <a:fillRect/>
          </a:stretch>
        </p:blipFill>
        <p:spPr>
          <a:xfrm>
            <a:off x="159472" y="3540642"/>
            <a:ext cx="2898123" cy="1931599"/>
          </a:xfrm>
          <a:prstGeom prst="rect">
            <a:avLst/>
          </a:prstGeom>
        </p:spPr>
      </p:pic>
      <p:pic>
        <p:nvPicPr>
          <p:cNvPr id="23" name="Picture 22" descr="BTCNHZ_Premier Water Terrace 2.jpg"/>
          <p:cNvPicPr>
            <a:picLocks noChangeAspect="1"/>
          </p:cNvPicPr>
          <p:nvPr/>
        </p:nvPicPr>
        <p:blipFill>
          <a:blip r:embed="rId4" cstate="screen"/>
          <a:stretch>
            <a:fillRect/>
          </a:stretch>
        </p:blipFill>
        <p:spPr>
          <a:xfrm>
            <a:off x="159472" y="1371600"/>
            <a:ext cx="2903846" cy="1935123"/>
          </a:xfrm>
          <a:prstGeom prst="rect">
            <a:avLst/>
          </a:prstGeom>
        </p:spPr>
      </p:pic>
      <p:sp>
        <p:nvSpPr>
          <p:cNvPr id="3" name="Rectangle 2"/>
          <p:cNvSpPr/>
          <p:nvPr/>
        </p:nvSpPr>
        <p:spPr>
          <a:xfrm>
            <a:off x="0" y="146050"/>
            <a:ext cx="9144000" cy="996950"/>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chemeClr val="bg1"/>
              </a:solidFill>
            </a:endParaRPr>
          </a:p>
        </p:txBody>
      </p:sp>
      <p:sp>
        <p:nvSpPr>
          <p:cNvPr id="7" name="Rectangle 6"/>
          <p:cNvSpPr/>
          <p:nvPr/>
        </p:nvSpPr>
        <p:spPr>
          <a:xfrm>
            <a:off x="0" y="5638800"/>
            <a:ext cx="9144000" cy="1062567"/>
          </a:xfrm>
          <a:prstGeom prst="rect">
            <a:avLst/>
          </a:prstGeom>
          <a:solidFill>
            <a:schemeClr val="tx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0" y="5638800"/>
            <a:ext cx="1426633" cy="1062567"/>
          </a:xfrm>
          <a:prstGeom prst="rect">
            <a:avLst/>
          </a:prstGeom>
          <a:solidFill>
            <a:srgbClr val="297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63700" y="6243788"/>
            <a:ext cx="6921500" cy="3682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500" dirty="0" smtClean="0">
                <a:solidFill>
                  <a:schemeClr val="bg1"/>
                </a:solidFill>
                <a:latin typeface="Verdana"/>
                <a:cs typeface="Verdana"/>
              </a:rPr>
              <a:t>H</a:t>
            </a:r>
            <a:r>
              <a:rPr lang="en-US" altLang="zh-CN" sz="1500" dirty="0" smtClean="0">
                <a:solidFill>
                  <a:schemeClr val="bg1"/>
                </a:solidFill>
                <a:latin typeface="Verdana"/>
                <a:cs typeface="Verdana"/>
              </a:rPr>
              <a:t>angzhou</a:t>
            </a:r>
            <a:endParaRPr lang="en-US" sz="1500" dirty="0">
              <a:solidFill>
                <a:schemeClr val="bg1"/>
              </a:solidFill>
              <a:latin typeface="Verdana"/>
              <a:cs typeface="Verdana"/>
            </a:endParaRPr>
          </a:p>
        </p:txBody>
      </p:sp>
      <p:sp>
        <p:nvSpPr>
          <p:cNvPr id="12" name="Content Placeholder 2"/>
          <p:cNvSpPr txBox="1">
            <a:spLocks/>
          </p:cNvSpPr>
          <p:nvPr/>
        </p:nvSpPr>
        <p:spPr>
          <a:xfrm>
            <a:off x="1663699" y="5816601"/>
            <a:ext cx="8028191" cy="4271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Verdana"/>
                <a:cs typeface="Verdana"/>
              </a:rPr>
              <a:t>Banyan Tree</a:t>
            </a:r>
            <a:endParaRPr lang="en-US" sz="2000" dirty="0">
              <a:solidFill>
                <a:schemeClr val="bg1"/>
              </a:solidFill>
              <a:latin typeface="Verdana"/>
              <a:cs typeface="Verdana"/>
            </a:endParaRPr>
          </a:p>
        </p:txBody>
      </p:sp>
      <p:sp>
        <p:nvSpPr>
          <p:cNvPr id="9" name="Text Placeholder 14"/>
          <p:cNvSpPr>
            <a:spLocks noGrp="1"/>
          </p:cNvSpPr>
          <p:nvPr>
            <p:ph type="body" sz="quarter" idx="11"/>
          </p:nvPr>
        </p:nvSpPr>
        <p:spPr>
          <a:xfrm>
            <a:off x="457200" y="685800"/>
            <a:ext cx="6475228" cy="304800"/>
          </a:xfrm>
        </p:spPr>
        <p:txBody>
          <a:bodyPr/>
          <a:lstStyle/>
          <a:p>
            <a:r>
              <a:rPr lang="en-US" altLang="zh-CN" sz="1800" dirty="0" smtClean="0">
                <a:solidFill>
                  <a:schemeClr val="bg1"/>
                </a:solidFill>
                <a:ea typeface="宋体" pitchFamily="2" charset="-122"/>
              </a:rPr>
              <a:t>Water Terrace Suite/ Premier Water Terrace Suite</a:t>
            </a:r>
            <a:endParaRPr lang="en-US" sz="1800" dirty="0" smtClean="0">
              <a:solidFill>
                <a:schemeClr val="bg1"/>
              </a:solidFill>
            </a:endParaRPr>
          </a:p>
          <a:p>
            <a:endParaRPr lang="en-US" altLang="zh-CN" dirty="0" smtClean="0">
              <a:latin typeface="Optimum" pitchFamily="2" charset="0"/>
              <a:ea typeface="FZKai-Z03S" pitchFamily="65" charset="-122"/>
            </a:endParaRPr>
          </a:p>
          <a:p>
            <a:endParaRPr lang="en-US" altLang="zh-CN" dirty="0" smtClean="0">
              <a:latin typeface="PMingLiU" pitchFamily="18" charset="-120"/>
              <a:ea typeface="PMingLiU" pitchFamily="18" charset="-120"/>
            </a:endParaRPr>
          </a:p>
        </p:txBody>
      </p:sp>
      <p:sp>
        <p:nvSpPr>
          <p:cNvPr id="10" name="Text Placeholder 16"/>
          <p:cNvSpPr>
            <a:spLocks noGrp="1"/>
          </p:cNvSpPr>
          <p:nvPr>
            <p:ph type="body" sz="quarter" idx="10"/>
          </p:nvPr>
        </p:nvSpPr>
        <p:spPr>
          <a:xfrm>
            <a:off x="457199" y="292398"/>
            <a:ext cx="7629525" cy="457200"/>
          </a:xfrm>
        </p:spPr>
        <p:txBody>
          <a:bodyPr/>
          <a:lstStyle/>
          <a:p>
            <a:r>
              <a:rPr lang="zh-CN" altLang="en-US" sz="2400" dirty="0" smtClean="0">
                <a:solidFill>
                  <a:schemeClr val="bg1"/>
                </a:solidFill>
              </a:rPr>
              <a:t>水悦阁套房</a:t>
            </a:r>
            <a:r>
              <a:rPr lang="en-US" altLang="zh-CN" sz="2400" dirty="0" smtClean="0">
                <a:solidFill>
                  <a:schemeClr val="bg1"/>
                </a:solidFill>
              </a:rPr>
              <a:t>/ </a:t>
            </a:r>
            <a:r>
              <a:rPr lang="zh-CN" altLang="en-US" sz="2400" dirty="0" smtClean="0">
                <a:solidFill>
                  <a:schemeClr val="bg1"/>
                </a:solidFill>
              </a:rPr>
              <a:t>豪华水悦阁</a:t>
            </a:r>
            <a:endParaRPr lang="en-US" sz="2400" dirty="0" smtClean="0">
              <a:solidFill>
                <a:schemeClr val="bg1"/>
              </a:solidFill>
            </a:endParaRPr>
          </a:p>
        </p:txBody>
      </p:sp>
      <p:sp>
        <p:nvSpPr>
          <p:cNvPr id="18" name="Title 1"/>
          <p:cNvSpPr>
            <a:spLocks noGrp="1"/>
          </p:cNvSpPr>
          <p:nvPr>
            <p:ph type="ctrTitle"/>
          </p:nvPr>
        </p:nvSpPr>
        <p:spPr>
          <a:xfrm>
            <a:off x="3094074" y="1435404"/>
            <a:ext cx="6049926" cy="1850063"/>
          </a:xfrm>
        </p:spPr>
        <p:txBody>
          <a:bodyPr/>
          <a:lstStyle/>
          <a:p>
            <a:pPr algn="l"/>
            <a:r>
              <a:rPr lang="zh-CN" altLang="en-US" sz="1200" dirty="0" smtClean="0">
                <a:latin typeface="+mn-ea"/>
                <a:ea typeface="+mn-ea"/>
              </a:rPr>
              <a:t>水悦阁位于度假村的主楼两翼，是远离城市喧嚣的世外桃源。</a:t>
            </a:r>
            <a:r>
              <a:rPr lang="en-US" altLang="zh-CN" sz="1200" dirty="0" smtClean="0">
                <a:latin typeface="+mn-ea"/>
                <a:ea typeface="+mn-ea"/>
              </a:rPr>
              <a:t>24</a:t>
            </a:r>
            <a:r>
              <a:rPr lang="zh-CN" altLang="en-US" sz="1200" dirty="0" smtClean="0">
                <a:latin typeface="+mn-ea"/>
                <a:ea typeface="+mn-ea"/>
              </a:rPr>
              <a:t>间套房皆配有现代便利设施，高雅的装潢颇具东方神韵。您可以惬意地倚靠在雅致的水悦阁内温暖的壁炉边；抑或泛舟水上，追寻西溪湿地古朴美丽的足迹。</a:t>
            </a:r>
            <a:r>
              <a:rPr lang="en-US" altLang="zh-CN" sz="1200" dirty="0" smtClean="0">
                <a:latin typeface="+mn-ea"/>
                <a:ea typeface="+mn-ea"/>
              </a:rPr>
              <a:t>12</a:t>
            </a:r>
            <a:r>
              <a:rPr lang="zh-CN" altLang="en-US" sz="1200" dirty="0" smtClean="0">
                <a:latin typeface="+mn-ea"/>
                <a:ea typeface="+mn-ea"/>
              </a:rPr>
              <a:t>间豪华水悦阁套房卧房亦配有豪华浴池，并附带独立的按摩房，让您纵沉醉在舒适和惬意的氛围中。在领略这座美丽城市的风土人情和热闹繁华之后，不妨舒舒服服地泡在浴缸里放松身心。</a:t>
            </a:r>
            <a:r>
              <a:rPr lang="en-US" altLang="zh-CN" sz="1200" dirty="0" smtClean="0">
                <a:latin typeface="+mn-ea"/>
                <a:ea typeface="+mn-ea"/>
              </a:rPr>
              <a:t/>
            </a:r>
            <a:br>
              <a:rPr lang="en-US" altLang="zh-CN" sz="1200" dirty="0" smtClean="0">
                <a:latin typeface="+mn-ea"/>
                <a:ea typeface="+mn-ea"/>
              </a:rPr>
            </a:br>
            <a:r>
              <a:rPr lang="en-US" altLang="zh-CN" sz="200" dirty="0" smtClean="0"/>
              <a:t/>
            </a:r>
            <a:br>
              <a:rPr lang="en-US" altLang="zh-CN" sz="200" dirty="0" smtClean="0"/>
            </a:br>
            <a:r>
              <a:rPr lang="en-US" sz="300" dirty="0" smtClean="0"/>
              <a:t/>
            </a:r>
            <a:br>
              <a:rPr lang="en-US" sz="300" dirty="0" smtClean="0"/>
            </a:br>
            <a:r>
              <a:rPr lang="en-US" sz="1050" dirty="0" smtClean="0"/>
              <a:t>Located in the resort’s hotel </a:t>
            </a:r>
            <a:r>
              <a:rPr lang="en-US" sz="1050" dirty="0" err="1" smtClean="0"/>
              <a:t>annexe</a:t>
            </a:r>
            <a:r>
              <a:rPr lang="en-US" sz="1050" dirty="0" smtClean="0"/>
              <a:t>, the Water Terrace and Premier Water Terrace offer a quiet respite from hectic city life. All 36 suites are fitted with modern amenities and finished with sublime oriental touches. </a:t>
            </a:r>
            <a:r>
              <a:rPr lang="en-US" sz="1050" dirty="0" err="1" smtClean="0"/>
              <a:t>Cosy</a:t>
            </a:r>
            <a:r>
              <a:rPr lang="en-US" sz="1050" dirty="0" smtClean="0"/>
              <a:t> up next to the warm fireplace in the elegant Water Terrace or steal away on a rustic boat excursion to explore the pristine beauty of </a:t>
            </a:r>
            <a:r>
              <a:rPr lang="en-US" sz="1050" dirty="0" err="1" smtClean="0"/>
              <a:t>Xixi</a:t>
            </a:r>
            <a:r>
              <a:rPr lang="en-US" sz="1050" dirty="0" smtClean="0"/>
              <a:t> Wetland. The spacious Premier Water Terrace comes with a bathtub – ideal for a relaxing soak after taking in the sights and sounds of this </a:t>
            </a:r>
            <a:r>
              <a:rPr lang="en-US" sz="1050" dirty="0" err="1" smtClean="0"/>
              <a:t>beatiful</a:t>
            </a:r>
            <a:r>
              <a:rPr lang="en-US" sz="1050" dirty="0" smtClean="0"/>
              <a:t> city.</a:t>
            </a:r>
            <a:endParaRPr lang="en-US" sz="1100" strike="sngStrike" dirty="0"/>
          </a:p>
        </p:txBody>
      </p:sp>
      <p:pic>
        <p:nvPicPr>
          <p:cNvPr id="20" name="Picture 19" descr="BTCNHZ_Water Terrace Suite 2.JPG"/>
          <p:cNvPicPr>
            <a:picLocks noChangeAspect="1"/>
          </p:cNvPicPr>
          <p:nvPr/>
        </p:nvPicPr>
        <p:blipFill>
          <a:blip r:embed="rId5" cstate="screen"/>
          <a:stretch>
            <a:fillRect/>
          </a:stretch>
        </p:blipFill>
        <p:spPr>
          <a:xfrm>
            <a:off x="6071195" y="3540717"/>
            <a:ext cx="2913321" cy="1942214"/>
          </a:xfrm>
          <a:prstGeom prst="rect">
            <a:avLst/>
          </a:prstGeom>
        </p:spPr>
      </p:pic>
      <p:pic>
        <p:nvPicPr>
          <p:cNvPr id="22" name="Picture 21" descr="BTCNHZ_Water Terrace Suite 1.JPG"/>
          <p:cNvPicPr>
            <a:picLocks noChangeAspect="1"/>
          </p:cNvPicPr>
          <p:nvPr/>
        </p:nvPicPr>
        <p:blipFill>
          <a:blip r:embed="rId6" cstate="screen"/>
          <a:stretch>
            <a:fillRect/>
          </a:stretch>
        </p:blipFill>
        <p:spPr>
          <a:xfrm>
            <a:off x="3104706" y="3540647"/>
            <a:ext cx="2923953" cy="1949301"/>
          </a:xfrm>
          <a:prstGeom prst="rect">
            <a:avLst/>
          </a:prstGeom>
        </p:spPr>
      </p:pic>
      <p:pic>
        <p:nvPicPr>
          <p:cNvPr id="15" name="Picture 2" descr="C:\Users\Vivian.Wei\Desktop\BTCNHZ Vert Bi Reversed.png"/>
          <p:cNvPicPr>
            <a:picLocks noChangeAspect="1" noChangeArrowheads="1"/>
          </p:cNvPicPr>
          <p:nvPr/>
        </p:nvPicPr>
        <p:blipFill>
          <a:blip r:embed="rId7" cstate="print"/>
          <a:srcRect/>
          <a:stretch>
            <a:fillRect/>
          </a:stretch>
        </p:blipFill>
        <p:spPr bwMode="auto">
          <a:xfrm>
            <a:off x="138593" y="5646258"/>
            <a:ext cx="1073519" cy="10735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8724</TotalTime>
  <Words>2771</Words>
  <Application>Microsoft Office PowerPoint</Application>
  <PresentationFormat>On-screen Show (4:3)</PresentationFormat>
  <Paragraphs>322</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恋上江南 归隐世外  Experience the allure of Jiangnan</vt:lpstr>
      <vt:lpstr>杭州 作为浙江省省会城市，具有悠久的历史，是我国七大古都之一，也是最著名的旅游城市之一，曾被十三世纪著名的意大利旅行家马可·波罗誉为“世界上最美丽华贵之城”。  Hangzhou is located on China’s southeast coast at the southern end of the Grand Canal. With a long history, Hangzhou is one of China’s best-known tourist cities and was described by Marco Polo as “the most beautiful and splendid city in the world”.</vt:lpstr>
      <vt:lpstr>历史悠远的西溪是1465年端午节起源的发祥地，自古就出现于唐代文人的诗文辞章中，其世外桃源般的自然美景历来被竞相传诵。今天，西溪国家湿地公园以其独特的生态、文化和休闲魅力，成为国内外游客推崇的最佳休闲旅游胜地。这是一片最别样的绿洲，融合野趣、静谧、隐匿、清新、舒缓五种风情，是暂别城市喧嚣，寻找世外桃源的最理想之地。  The historic Xixi region in particular was noted for natural beauty in the writings of eminent Tang Dynasty poets, and was also the birthplace of the famed Dragon Boat Festival in 1465. Today, the Xixi National Wetland Park offers a unique retreat to city dwellers from within China as well as to international travellers, with its diverse offerings of ecology, culture and entertainment. A picturesque getaway, the five chords of Xixi – wilderness, silence, solitude, freshness, and relaxation, make it a favoured destination for travellers seeking respite from the hustle and bustle of city life.</vt:lpstr>
      <vt:lpstr>渔夫之旅是西溪湿地在2006年推出的精品体验游项目。 以景区特色摇橹船为交通工具，每条船乘坐2-5人，先跟随渔夫到菜地采摘湿地的新鲜生态蔬菜，再到河道上亲手捕捞鱼虾。结束之后到餐厅享用自己的劳动成果，酒足饭饱之后乘着余兴继续乘坐电瓶船游览湿地。  Sightseeing: boating in the rivers, you can take beautiful sceneries of Xixi. Experience: different fishing activities at different seasons such as shrimp cage, earth cage, wire mesh, mesh spreading, as well as unique biological funs of the wetland. Gains: to get a lot of fishes, shrimps, turtles, crabs and eels as well as to get close touch with fresh vegetables of Xixi. Enjoy: taste laboring results of yourself and the biological dishes prepared by local farmers.</vt:lpstr>
      <vt:lpstr>暮色西溪悠远迷人，聆听百鸟私语，放眼晚霞斑斓，摇橹欸乃声声中感受大自然的静谧与绿色的生机——“摇橹倚斜阳”的西溪向晚游套餐，让更多人享受到“落霞与孤鹜齐飞”的西溪美景。夕阳西下，红霞满天的黄昏景致；倦鸟归林，虫鸣鸟叫的闲林野趣；静港泛舟，闻香识茶的梵隐意境；农家老灶，土色土香的美食享受；自在逍遥，天人合一的宁静和谐。   </vt:lpstr>
      <vt:lpstr>西溪天堂位于杭州西溪湿地国家公园，PM2.5低于0.035毫克，是名副其实的生态天堂。静谧悠然的湿地环境下，空气中含有丰富的负氧离子，有利于人体的身心健康。无论是度假或会议，这里都是真正的绿色天堂。  同时西溪天堂总体定位为杭州最具特色的国际旅游综合体、世界级的城市休闲和度假会议酒店群落，是中国第一个世界级的旅游综合体项目。规划有中国湿地博物馆、国际酒店集群、西溪天堂商业街、国际俱乐部、悦居国际品牌公寓、悦庄产权式酒店以及大型旅游公共服务设施等多元业态，与西溪国家湿地公园一起成为杭州作为世界休闲旅游城市的新平台。 </vt:lpstr>
      <vt:lpstr>Slide 7</vt:lpstr>
      <vt:lpstr>Slide 8</vt:lpstr>
      <vt:lpstr>水悦阁位于度假村的主楼两翼，是远离城市喧嚣的世外桃源。24间套房皆配有现代便利设施，高雅的装潢颇具东方神韵。您可以惬意地倚靠在雅致的水悦阁内温暖的壁炉边；抑或泛舟水上，追寻西溪湿地古朴美丽的足迹。12间豪华水悦阁套房卧房亦配有豪华浴池，并附带独立的按摩房，让您纵沉醉在舒适和惬意的氛围中。在领略这座美丽城市的风土人情和热闹繁华之后，不妨舒舒服服地泡在浴缸里放松身心。   Located in the resort’s hotel annexe, the Water Terrace and Premier Water Terrace offer a quiet respite from hectic city life. All 36 suites are fitted with modern amenities and finished with sublime oriental touches. Cosy up next to the warm fireplace in the elegant Water Terrace or steal away on a rustic boat excursion to explore the pristine beauty of Xixi Wetland. The spacious Premier Water Terrace comes with a bathtub – ideal for a relaxing soak after taking in the sights and sounds of this beatiful city.</vt:lpstr>
      <vt:lpstr>水悦别墅深情俯视着一汪温情脉脉的池塘，是恬静安谧的化身。您可以与最爱的人一起站在阳台上欣赏周围令人心旷神怡的风景。幽静的氛围与别墅风雅考究的装饰、豪迈澎湃的激情及浓重的浪漫主义色彩相映成趣。   </vt:lpstr>
      <vt:lpstr>约180平方公尺的泉浴按摩池别墅，坐拥如诗如画的田园仙境，寻求安歇之处的人们能够在这里尽享闲情逸致。高雅精致的装饰风格、华美低调的硬木地板、灿若彩霞的丝绸锦缎，极尽豪华。白天，您可以踏上湿地生态之旅，徜徉于小桥流水、亭台楼榭中，度过充实的一天；晚上，您可以泡在室外按摩池的清爽池水中，或者躲进您的私人Spa护疗室内，让我们专业舒适的按摩帮您驱走疲惫、抚慰您的身心。双房式按摩池别墅所配备的两间卧室适合家庭入住。   </vt:lpstr>
      <vt:lpstr>气势恢弘的总统别墅占地超过380平方公尺，到处弥漫着豪华高贵的气息。别墅内部设备完备、装饰华丽，生动明快的花纹为别墅增色不少，环抱在景观庭院中的室外按摩池更是锦上添花。在别墅内享用一桌堪比宫廷御膳的晚宴，为这段绚烂斑斓的邂逅画上浓墨重彩的一笔。  Spanning over 380 sqm, the magnificent Presidential Villa is the epitome of enduring grandeur and exclusivity. The villa is a heaven for respite, with lavishly appointed interiors filled with ornate furnishings and adorned with vibrant textures and an outdoor jet pool held in the embrace of a landscaped courtyard. Complement this enriching encounter with an extravagant in-villa dinner reminiscent of an imperial feast.   </vt:lpstr>
      <vt:lpstr>湖光阁：全天为客人提供欧亚风味美食。2间私人包房提供客人更多的私密时光。  Waterlight Court: Enjoy a la carte and buffet delicacies inspired by Europe and Asia; two private dining rooms are available for more intimate gatherings.   </vt:lpstr>
      <vt:lpstr>- 每日自助早餐和现场烹饪美食 Daily buffet breakfast with live cooking stations   - 提供亚州风味，包括当地特色和国际美食 Serving Asian including local specialties and international favorites  - 华丽的周末国际自助餐和平日的全日零点 Sumptuous Weekend Seafood buffet dinner and weekdays a-la-carte  - 2间私密的贵宾房 Two private dining rooms  - 90个室内餐位和36个室外餐位 90 indoor seating and 36 alfresco dining at the water edge   </vt:lpstr>
      <vt:lpstr>- 提供纯正的中式菜肴，以经典的杭帮菜为主 Authentic Chinese and Hangzhounese cuisine   - 包括10人品茶区，品茗多种传统当地茶 Featuring a Tea Lounge, offering the finest teas in town  - 远眺小桥流水的内景 Overlooking the stunning courtyard and waterways   - 室内24个餐位，室外20个餐位 Seats 24 persons in the main hall and 20 persons at the outdoor terrace  - 2个包厢为聚会提供私密处所 With two private rooms for intimate dining experience</vt:lpstr>
      <vt:lpstr>酒仙：为宾客提供种类丰富的咖啡和鸡尾酒饮品。与酒仙大堂酒吧相连的图书馆，让您在闲暇之余上网，阅览，松懈身心。  Specialised cocktails and other non-alcoholic beverages await guests in the lobby lounge. Its adjacent library offers books, magazines and newspapers as well as board games.   </vt:lpstr>
      <vt:lpstr>爱之船 与柳月佳人沉醉于巧舟之上，欣赏江南水乡湖光雅黛 体验水中美宴，独到之选，只羡鸳鸯影成双 Experience our unique dining sensation in our exclusive Banyan Tree Love Boat. Dine on the waterways amidst the natural beauty of the surroundings and rediscover the true meaning of romance.</vt:lpstr>
      <vt:lpstr>亲密露台 让自然美景与饕餮珍味浑然天成 传递爱侣间的柔情蜜意，挑逗舌尖，拨动情弦 Intimate moments start here.  In the privacy of your suite or villa, take in the beauty of nature and savour delectable cuisine especially prepared by our culinary hosts.</vt:lpstr>
      <vt:lpstr>湿地泛舟下午茶 乘坐水乡韵味的传统摇橹船，泛舟湿地水域 沿途赏水墨江南的意境，耳畔闻莺声之呖呖 四周植被繁盛，碧水涟漪；品上一杯香茗，聆听大自然之音 在幽静的下午，感受专属的“江南礼遇” 逃逸尘嚣，放松身心，品味难得的闲适时光  </vt:lpstr>
      <vt:lpstr>浓情时刻 钟爱杭州西溪悦榕庄  融合中西美食情调 倾听诗意浪漫乐章  More memorable moments only at Banyan Tree Hangzhou  Fusing the elements of Chinese ethnicity gastronomy and romance </vt:lpstr>
      <vt:lpstr>Slide 21</vt:lpstr>
      <vt:lpstr>悦榕Spa以全方位的特色护理，为您呈现非凡的Spa体验，令身、心、灵获得彻底的新生。  Banyan Tree Spa presents the ultimate spa experience with The Banyan Indulgences featuring holistic signature treatments for complete physical, mental and spiritual renewal.</vt:lpstr>
      <vt:lpstr>汇集来自全球民间能工巧匠精心制作的手工艺品，感受悦榕的生活艺术化体验。  A lifestyle gallery showcasing indigenous art and craft from community projects worldwide.  * 悦榕Spa - 经典亚式Spa疗法由专业培训的护疗师展现，10间室内护疗亭提供多款Spa疗程。Spa区域亦配备一公共泳池、美容沙龙、亚式热水浴、健身房、瑜伽室以及休息室。  Experience Asian-inspired spa therapies by professionally trained therapists. The spa features 10 indoor treatment rooms and other facilities include a swimming pool, beauty salon, oriental bath facilities, gymnasium, yoga studio and spa lounge.</vt:lpstr>
      <vt:lpstr>Slide 24</vt:lpstr>
      <vt:lpstr>无论温馨浪漫，亦或盛大典雅，杭州西溪悦榕庄为幸福喜悦的新人打造与众不同的婚礼。  We make your romantic interlude and wedding day a unique affair by offering a personal commitment to be with you from the first moment you make your wedding plans until you start your life…   宴会厅  Ballrom 每桌人民币8,688元加15%服务费起 CNY8,688 plus 15% service charge per table   草坪(仪式)  Garden 人民币20,000元/半天 CNY20,000 per half day   详情垂询请致电 For more information please call +86 571 8586 0000 转7031</vt:lpstr>
      <vt:lpstr>绿茵碧水环绕，户外花园处处流露着西溪湿地独有的旖旎风光。和谐美满的爱情生活从这里自然绵延，韵味丛生。在大自然的臂弯下，新人乘着祝福的微风，用爱远航。  Image taking your vows outdoors  by our significant garden. </vt:lpstr>
      <vt:lpstr>200平方米的宴会厅 柔美的灯光照佛，愈渐浓郁的浪漫柔情在礼堂内升温。  Image taking your vows in a stunning Ballroom. </vt:lpstr>
      <vt:lpstr>Slide 28</vt:lpstr>
      <vt:lpstr>Slide 29</vt:lpstr>
      <vt:lpstr>杭州西溪悦榕庄是由悦榕集团和杭州西溪投资发展有限公司共同合作的项目，由悦榕集团负责管理72间套房和别墅的度假村。从杭州萧山国际机场架车前往只需50分钟，离杭州市区及著名的西湖景区仅15分钟车程。  Banyan Tree has partnered with Hangzhou Westbrook Investment Co., Ltd to manage Banyan Tree Hangzhou, which comprises 72 water terraces and villas. The development is within a 50-minute drive from Hangzhou Xiaoshan International Airport, and 15-minute drive from downtown Hangzhou and the famed West Lake.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 Au</dc:creator>
  <cp:lastModifiedBy>Lily.Rao</cp:lastModifiedBy>
  <cp:revision>589</cp:revision>
  <dcterms:created xsi:type="dcterms:W3CDTF">2006-08-16T00:00:00Z</dcterms:created>
  <dcterms:modified xsi:type="dcterms:W3CDTF">2018-03-23T04:23:59Z</dcterms:modified>
</cp:coreProperties>
</file>