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3"/>
    <p:sldId id="258" r:id="rId4"/>
    <p:sldId id="260" r:id="rId5"/>
    <p:sldId id="262" r:id="rId6"/>
    <p:sldId id="263" r:id="rId7"/>
    <p:sldId id="274" r:id="rId8"/>
    <p:sldId id="265" r:id="rId9"/>
    <p:sldId id="275" r:id="rId10"/>
    <p:sldId id="266" r:id="rId11"/>
    <p:sldId id="267" r:id="rId12"/>
    <p:sldId id="277" r:id="rId13"/>
    <p:sldId id="279" r:id="rId14"/>
    <p:sldId id="278" r:id="rId15"/>
    <p:sldId id="276" r:id="rId16"/>
    <p:sldId id="283" r:id="rId17"/>
    <p:sldId id="284" r:id="rId18"/>
    <p:sldId id="285" r:id="rId19"/>
    <p:sldId id="268" r:id="rId20"/>
    <p:sldId id="280" r:id="rId21"/>
    <p:sldId id="281" r:id="rId22"/>
    <p:sldId id="282" r:id="rId23"/>
    <p:sldId id="270" r:id="rId24"/>
    <p:sldId id="271" r:id="rId25"/>
    <p:sldId id="272" r:id="rId26"/>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84" d="100"/>
          <a:sy n="84" d="100"/>
        </p:scale>
        <p:origin x="-155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white">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5597408-167F-428C-ADBD-4B495DD9D917}"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zh-CN" altLang="en-US" smtClean="0"/>
              <a:t>单击此处编辑母版标题样式</a:t>
            </a:r>
            <a:endParaRPr lang="en-US"/>
          </a:p>
        </p:txBody>
      </p:sp>
      <p:sp>
        <p:nvSpPr>
          <p:cNvPr id="9" name="副标题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1600200" y="2507786"/>
            <a:ext cx="7086600" cy="1509712"/>
          </a:xfrm>
        </p:spPr>
        <p:txBody>
          <a:bodyPr/>
          <a:lstStyle>
            <a:lvl1pPr marL="73025"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endParaRPr lang="zh-CN" altLang="en-US" smtClean="0"/>
          </a:p>
        </p:txBody>
      </p:sp>
      <p:sp>
        <p:nvSpPr>
          <p:cNvPr id="7" name="日期占位符 3"/>
          <p:cNvSpPr>
            <a:spLocks noGrp="1"/>
          </p:cNvSpPr>
          <p:nvPr>
            <p:ph type="dt" sz="half" idx="2"/>
          </p:nvPr>
        </p:nvSpPr>
        <p:spPr>
          <a:xfrm>
            <a:off x="457200" y="6416675"/>
            <a:ext cx="2133600" cy="365125"/>
          </a:xfrm>
          <a:prstGeom prst="rect">
            <a:avLst/>
          </a:prstGeom>
        </p:spPr>
        <p:txBody>
          <a:bodyPr vert="horz" anchor="b"/>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70E9BD4-FE16-43CE-83C6-941F8B410EFD}"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8" name="页脚占位符 4"/>
          <p:cNvSpPr>
            <a:spLocks noGrp="1"/>
          </p:cNvSpPr>
          <p:nvPr>
            <p:ph type="ftr" sz="quarter" idx="3"/>
          </p:nvPr>
        </p:nvSpPr>
        <p:spPr>
          <a:xfrm>
            <a:off x="3124200" y="6416675"/>
            <a:ext cx="2895600" cy="365125"/>
          </a:xfrm>
          <a:prstGeom prst="rect">
            <a:avLst/>
          </a:prstGeom>
        </p:spPr>
        <p:txBody>
          <a:bodyPr vert="horz" anchor="b"/>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7924800" y="6416675"/>
            <a:ext cx="762000" cy="365125"/>
          </a:xfrm>
          <a:prstGeom prst="rect">
            <a:avLst/>
          </a:prstGeom>
        </p:spPr>
        <p:txBody>
          <a:bodyPr vert="horz" lIns="0" rIns="0" anchor="b"/>
          <a:p>
            <a:pPr algn="r">
              <a:buNone/>
            </a:pPr>
            <a:fld id="{9A0DB2DC-4C9A-4742-B13C-FB6460FD3503}" type="slidenum">
              <a:rPr lang="zh-CN" altLang="en-US" dirty="0">
                <a:latin typeface="Book Antiqua" panose="02040602050305030304" pitchFamily="18" charset="0"/>
              </a:rPr>
            </a:fld>
            <a:endParaRPr lang="zh-CN" altLang="en-US" dirty="0">
              <a:latin typeface="Book Antiqua" panose="02040602050305030304" pitchFamily="18" charset="0"/>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82296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endParaRPr lang="zh-CN" altLang="en-US" smtClean="0"/>
          </a:p>
        </p:txBody>
      </p:sp>
      <p:sp>
        <p:nvSpPr>
          <p:cNvPr id="4" name="文本占位符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endParaRPr lang="zh-CN" altLang="en-US" smtClean="0"/>
          </a:p>
        </p:txBody>
      </p:sp>
      <p:sp>
        <p:nvSpPr>
          <p:cNvPr id="5" name="内容占位符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6" name="内容占位符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endParaRPr lang="zh-CN" altLang="en-US" smtClean="0"/>
          </a:p>
        </p:txBody>
      </p:sp>
      <p:sp>
        <p:nvSpPr>
          <p:cNvPr id="4" name="内容占位符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zh-CN" altLang="en-US" smtClean="0"/>
              <a:t>单击此处编辑母版标题样式</a:t>
            </a:r>
            <a:endParaRPr lang="en-US"/>
          </a:p>
        </p:txBody>
      </p:sp>
      <p:sp>
        <p:nvSpPr>
          <p:cNvPr id="3" name="图片占位符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normAutofit/>
          </a:bodyPr>
          <a:lstStyle>
            <a:lvl1pPr indent="0">
              <a:buNone/>
              <a:defRPr sz="3200"/>
            </a:lvl1pPr>
          </a:lstStyle>
          <a:p>
            <a:pPr marL="548005" marR="0" lvl="0" indent="0" algn="l" defTabSz="914400" rtl="0" eaLnBrk="0" fontAlgn="base" latinLnBrk="0" hangingPunct="0">
              <a:lnSpc>
                <a:spcPct val="100000"/>
              </a:lnSpc>
              <a:spcBef>
                <a:spcPct val="20000"/>
              </a:spcBef>
              <a:spcAft>
                <a:spcPct val="0"/>
              </a:spcAft>
              <a:buClr>
                <a:srgbClr val="F9F9F9"/>
              </a:buClr>
              <a:buSzPct val="65000"/>
              <a:buFont typeface="Wingdings 2" panose="05020102010507070707" pitchFamily="18" charset="2"/>
              <a:buNone/>
              <a:defRPr/>
            </a:pPr>
            <a:r>
              <a:rPr kumimoji="0" lang="zh-CN" altLang="en-US" sz="3200" b="0" i="0" u="none" strike="noStrike" kern="1200" cap="none" spc="0" normalizeH="0" baseline="0" noProof="0" smtClean="0">
                <a:ln>
                  <a:noFill/>
                </a:ln>
                <a:solidFill>
                  <a:schemeClr val="lt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文本占位符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Ref idx="1003">
        <a:schemeClr val="bg2"/>
      </p:bgRef>
    </p:bg>
    <p:spTree>
      <p:nvGrpSpPr>
        <p:cNvPr id="1" name=""/>
        <p:cNvGrpSpPr/>
        <p:nvPr/>
      </p:nvGrpSpPr>
      <p:grpSpPr/>
      <p:sp>
        <p:nvSpPr>
          <p:cNvPr id="22" name="标题占位符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zh-CN" altLang="en-US" smtClean="0"/>
              <a:t>单击此处编辑母版标题样式</a:t>
            </a:r>
            <a:endParaRPr lang="en-US"/>
          </a:p>
        </p:txBody>
      </p:sp>
      <p:sp>
        <p:nvSpPr>
          <p:cNvPr id="1027" name="文本占位符 12"/>
          <p:cNvSpPr>
            <a:spLocks noGrp="1"/>
          </p:cNvSpPr>
          <p:nvPr>
            <p:ph type="body" idx="1"/>
          </p:nvPr>
        </p:nvSpPr>
        <p:spPr>
          <a:xfrm>
            <a:off x="457200" y="1600200"/>
            <a:ext cx="8229600" cy="4708525"/>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p:txBody>
      </p:sp>
      <p:sp>
        <p:nvSpPr>
          <p:cNvPr id="14" name="日期占位符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4E4A510-5790-4E65-A123-FC7558001C43}" type="datetimeFigureOut">
              <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3" name="页脚占位符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hade val="50000"/>
                </a:schemeClr>
              </a:solidFill>
              <a:effectLst/>
              <a:uLnTx/>
              <a:uFillTx/>
              <a:latin typeface="+mn-lt"/>
              <a:ea typeface="+mn-ea"/>
              <a:cs typeface="+mn-cs"/>
            </a:endParaRPr>
          </a:p>
        </p:txBody>
      </p:sp>
      <p:sp>
        <p:nvSpPr>
          <p:cNvPr id="23" name="灯片编号占位符 22"/>
          <p:cNvSpPr>
            <a:spLocks noGrp="1"/>
          </p:cNvSpPr>
          <p:nvPr>
            <p:ph type="sldNum" sz="quarter" idx="4"/>
          </p:nvPr>
        </p:nvSpPr>
        <p:spPr>
          <a:xfrm>
            <a:off x="7924800" y="6416675"/>
            <a:ext cx="762000" cy="365125"/>
          </a:xfrm>
          <a:prstGeom prst="rect">
            <a:avLst/>
          </a:prstGeom>
        </p:spPr>
        <p:txBody>
          <a:bodyPr vert="horz" lIns="0" rIns="0" anchor="b"/>
          <a:lstStyle>
            <a:lvl1pPr algn="r">
              <a:defRPr sz="1200">
                <a:solidFill>
                  <a:srgbClr val="BCBCBC"/>
                </a:solidFill>
                <a:latin typeface="Book Antiqua" panose="02040602050305030304" pitchFamily="18" charset="0"/>
              </a:defRPr>
            </a:lvl1pPr>
          </a:lstStyle>
          <a:p>
            <a:pPr lvl="0" eaLnBrk="1" hangingPunct="1">
              <a:buNone/>
            </a:pPr>
            <a:fld id="{9A0DB2DC-4C9A-4742-B13C-FB6460FD3503}" type="slidenum">
              <a:rPr lang="zh-CN" altLang="en-US" dirty="0"/>
            </a:fld>
            <a:endParaRPr lang="zh-CN" altLang="en-US" dirty="0">
              <a:latin typeface="Arial" panose="020B0604020202020204" pitchFamily="34" charset="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anose="020B0602030504020204"/>
          <a:ea typeface="黑体" panose="02010609060101010101" pitchFamily="49" charset="-122"/>
        </a:defRPr>
      </a:lvl2pPr>
      <a:lvl3pPr algn="ctr" rtl="0" eaLnBrk="0" fontAlgn="base" hangingPunct="0">
        <a:spcBef>
          <a:spcPct val="0"/>
        </a:spcBef>
        <a:spcAft>
          <a:spcPct val="0"/>
        </a:spcAft>
        <a:defRPr sz="4100" b="1">
          <a:solidFill>
            <a:schemeClr val="tx1"/>
          </a:solidFill>
          <a:latin typeface="Lucida Sans" panose="020B0602030504020204"/>
          <a:ea typeface="黑体" panose="02010609060101010101" pitchFamily="49" charset="-122"/>
        </a:defRPr>
      </a:lvl3pPr>
      <a:lvl4pPr algn="ctr" rtl="0" eaLnBrk="0" fontAlgn="base" hangingPunct="0">
        <a:spcBef>
          <a:spcPct val="0"/>
        </a:spcBef>
        <a:spcAft>
          <a:spcPct val="0"/>
        </a:spcAft>
        <a:defRPr sz="4100" b="1">
          <a:solidFill>
            <a:schemeClr val="tx1"/>
          </a:solidFill>
          <a:latin typeface="Lucida Sans" panose="020B0602030504020204"/>
          <a:ea typeface="黑体" panose="02010609060101010101" pitchFamily="49" charset="-122"/>
        </a:defRPr>
      </a:lvl4pPr>
      <a:lvl5pPr algn="ctr" rtl="0" eaLnBrk="0" fontAlgn="base" hangingPunct="0">
        <a:spcBef>
          <a:spcPct val="0"/>
        </a:spcBef>
        <a:spcAft>
          <a:spcPct val="0"/>
        </a:spcAft>
        <a:defRPr sz="4100" b="1">
          <a:solidFill>
            <a:schemeClr val="tx1"/>
          </a:solidFill>
          <a:latin typeface="Lucida Sans" panose="020B0602030504020204"/>
          <a:ea typeface="黑体" panose="02010609060101010101" pitchFamily="49" charset="-122"/>
        </a:defRPr>
      </a:lvl5pPr>
      <a:lvl6pPr marL="457200" algn="ctr" rtl="0" fontAlgn="base">
        <a:spcBef>
          <a:spcPct val="0"/>
        </a:spcBef>
        <a:spcAft>
          <a:spcPct val="0"/>
        </a:spcAft>
        <a:defRPr sz="4100" b="1">
          <a:solidFill>
            <a:schemeClr val="tx1"/>
          </a:solidFill>
          <a:latin typeface="Lucida Sans" panose="020B0602030504020204"/>
          <a:ea typeface="黑体" panose="02010609060101010101" pitchFamily="49" charset="-122"/>
        </a:defRPr>
      </a:lvl6pPr>
      <a:lvl7pPr marL="914400" algn="ctr" rtl="0" fontAlgn="base">
        <a:spcBef>
          <a:spcPct val="0"/>
        </a:spcBef>
        <a:spcAft>
          <a:spcPct val="0"/>
        </a:spcAft>
        <a:defRPr sz="4100" b="1">
          <a:solidFill>
            <a:schemeClr val="tx1"/>
          </a:solidFill>
          <a:latin typeface="Lucida Sans" panose="020B0602030504020204"/>
          <a:ea typeface="黑体" panose="02010609060101010101" pitchFamily="49" charset="-122"/>
        </a:defRPr>
      </a:lvl7pPr>
      <a:lvl8pPr marL="1371600" algn="ctr" rtl="0" fontAlgn="base">
        <a:spcBef>
          <a:spcPct val="0"/>
        </a:spcBef>
        <a:spcAft>
          <a:spcPct val="0"/>
        </a:spcAft>
        <a:defRPr sz="4100" b="1">
          <a:solidFill>
            <a:schemeClr val="tx1"/>
          </a:solidFill>
          <a:latin typeface="Lucida Sans" panose="020B0602030504020204"/>
          <a:ea typeface="黑体" panose="02010609060101010101" pitchFamily="49" charset="-122"/>
        </a:defRPr>
      </a:lvl8pPr>
      <a:lvl9pPr marL="1828800" algn="ctr" rtl="0" fontAlgn="base">
        <a:spcBef>
          <a:spcPct val="0"/>
        </a:spcBef>
        <a:spcAft>
          <a:spcPct val="0"/>
        </a:spcAft>
        <a:defRPr sz="4100" b="1">
          <a:solidFill>
            <a:schemeClr val="tx1"/>
          </a:solidFill>
          <a:latin typeface="Lucida Sans" panose="020B0602030504020204"/>
          <a:ea typeface="黑体" panose="02010609060101010101" pitchFamily="49" charset="-122"/>
        </a:defRPr>
      </a:lvl9pPr>
    </p:titleStyle>
    <p:bodyStyle>
      <a:lvl1pPr marL="548005" indent="-411480"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680"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880"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955" indent="-182880"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665" indent="-182880" algn="l" rtl="0" eaLnBrk="1" latinLnBrk="0" hangingPunct="1">
        <a:spcBef>
          <a:spcPct val="20000"/>
        </a:spcBef>
        <a:buClr>
          <a:schemeClr val="tx1"/>
        </a:buClr>
        <a:buFont typeface="Wingdings 3" panose="05040102010807070707"/>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panose="05020102010507070707"/>
        <a:buChar char=""/>
        <a:defRPr kumimoji="0" sz="1600" kern="1200">
          <a:solidFill>
            <a:schemeClr val="tx1"/>
          </a:solidFill>
          <a:latin typeface="+mn-lt"/>
          <a:ea typeface="+mn-ea"/>
          <a:cs typeface="+mn-cs"/>
        </a:defRPr>
      </a:lvl7pPr>
      <a:lvl8pPr marL="2167255" indent="-182880" algn="l" rtl="0" eaLnBrk="1" latinLnBrk="0" hangingPunct="1">
        <a:spcBef>
          <a:spcPct val="20000"/>
        </a:spcBef>
        <a:buClr>
          <a:schemeClr val="tx1"/>
        </a:buClr>
        <a:buFont typeface="Wingdings 2" panose="05020102010507070707"/>
        <a:buChar char=""/>
        <a:defRPr kumimoji="0" sz="1400" kern="1200">
          <a:solidFill>
            <a:schemeClr val="tx1"/>
          </a:solidFill>
          <a:latin typeface="+mn-lt"/>
          <a:ea typeface="+mn-ea"/>
          <a:cs typeface="+mn-cs"/>
        </a:defRPr>
      </a:lvl8pPr>
      <a:lvl9pPr marL="2368550" indent="-182880" algn="l" rtl="0" eaLnBrk="1" latinLnBrk="0" hangingPunct="1">
        <a:spcBef>
          <a:spcPct val="20000"/>
        </a:spcBef>
        <a:buClr>
          <a:schemeClr val="tx1"/>
        </a:buClr>
        <a:buFont typeface="Wingdings 2" panose="05020102010507070707"/>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mailto:cfg@cfgbj.com"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3.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187624" y="836712"/>
            <a:ext cx="7117180" cy="1470025"/>
          </a:xfrm>
          <a:noFill/>
          <a:ln>
            <a:noFill/>
          </a:ln>
          <a:effectLst/>
          <a:sp3d prstMaterial="plastic"/>
        </p:spPr>
        <p:txBody>
          <a:bodyPr vert="horz" lIns="45720" tIns="0" rIns="45720" bIns="0" anchor="b">
            <a:normAutofit/>
            <a:scene3d>
              <a:camera prst="orthographicFront"/>
              <a:lightRig rig="soft" dir="t">
                <a:rot lat="0" lon="0" rev="1722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北 京 长 富 宫 饭 店</a:t>
            </a:r>
            <a:endParaRPr kumimoji="0" lang="zh-CN" altLang="en-US" sz="4800" b="1" i="0" u="none" strike="noStrike" kern="1200" cap="all"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endParaRPr>
          </a:p>
        </p:txBody>
      </p:sp>
      <p:sp>
        <p:nvSpPr>
          <p:cNvPr id="3" name="副标题 2"/>
          <p:cNvSpPr>
            <a:spLocks noGrp="1"/>
          </p:cNvSpPr>
          <p:nvPr>
            <p:ph type="subTitle" idx="1"/>
          </p:nvPr>
        </p:nvSpPr>
        <p:spPr bwMode="auto">
          <a:xfrm>
            <a:off x="5643570" y="4357694"/>
            <a:ext cx="2759462" cy="2071702"/>
          </a:xfrm>
          <a:ln>
            <a:miter lim="800000"/>
          </a:ln>
          <a:effectLst/>
          <a:scene3d>
            <a:camera prst="orthographicFront"/>
            <a:lightRig rig="balanced" dir="t"/>
          </a:scene3d>
          <a:sp3d prstMaterial="plastic"/>
        </p:spPr>
        <p:txBody>
          <a:bodyPr vert="horz" wrap="square" lIns="91440" tIns="45720" rIns="91440" bIns="45720" numCol="1" anchor="t" anchorCtr="0" compatLnSpc="1">
            <a:normAutofit/>
          </a:bodyPr>
          <a:lstStyle/>
          <a:p>
            <a:pPr marL="0" marR="0" lvl="0" indent="0" algn="r"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zh-CN" altLang="en-US" sz="24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rPr>
              <a:t>简  介</a:t>
            </a:r>
            <a:endParaRPr kumimoji="0" lang="en-US" altLang="zh-CN" sz="2400" b="1" i="0" u="none" strike="noStrike" kern="1200" cap="all"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j-lt"/>
              <a:ea typeface="+mj-ea"/>
              <a:cs typeface="+mj-cs"/>
            </a:endParaRPr>
          </a:p>
        </p:txBody>
      </p:sp>
      <p:sp>
        <p:nvSpPr>
          <p:cNvPr id="4" name="矩形 3"/>
          <p:cNvSpPr/>
          <p:nvPr/>
        </p:nvSpPr>
        <p:spPr>
          <a:xfrm>
            <a:off x="5643570" y="5072074"/>
            <a:ext cx="2971332" cy="584775"/>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all"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n-lt"/>
                <a:ea typeface="+mn-ea"/>
                <a:cs typeface="+mn-cs"/>
              </a:rPr>
              <a:t>   </a:t>
            </a:r>
            <a:endParaRPr kumimoji="0" lang="zh-CN" altLang="en-US" sz="3200" b="1" i="0" u="none" strike="noStrike" kern="1200" cap="all"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uLnTx/>
              <a:uFillTx/>
              <a:latin typeface="+mn-lt"/>
              <a:ea typeface="+mn-ea"/>
              <a:cs typeface="+mn-cs"/>
            </a:endParaRPr>
          </a:p>
        </p:txBody>
      </p:sp>
      <p:sp>
        <p:nvSpPr>
          <p:cNvPr id="5" name="矩形 4"/>
          <p:cNvSpPr/>
          <p:nvPr/>
        </p:nvSpPr>
        <p:spPr>
          <a:xfrm>
            <a:off x="1643063" y="3071813"/>
            <a:ext cx="6286500" cy="46196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accent1">
                    <a:lumMod val="40000"/>
                    <a:lumOff val="60000"/>
                  </a:schemeClr>
                </a:solidFill>
                <a:effectLst/>
                <a:uLnTx/>
                <a:uFillTx/>
                <a:latin typeface="+mn-lt"/>
                <a:ea typeface="+mn-ea"/>
                <a:cs typeface="+mn-cs"/>
              </a:rPr>
              <a:t>Hotel New Otani Chang Fu Gong         </a:t>
            </a:r>
            <a:endParaRPr kumimoji="0" lang="zh-CN" altLang="en-US" sz="2400" b="1" i="0" u="none" strike="noStrike" kern="1200" cap="none" spc="0" normalizeH="0" baseline="0" noProof="0" dirty="0">
              <a:ln>
                <a:noFill/>
              </a:ln>
              <a:solidFill>
                <a:schemeClr val="accent1">
                  <a:lumMod val="40000"/>
                  <a:lumOff val="60000"/>
                </a:schemeClr>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长富宫饭店宴会厅  </a:t>
            </a:r>
            <a:r>
              <a:rPr kumimoji="0" lang="zh-CN" altLang="en-US"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位于饭店一层、二层 </a:t>
            </a:r>
            <a:endParaRPr kumimoji="0" lang="zh-CN" altLang="en-US" sz="1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2291" name="内容占位符 2"/>
          <p:cNvSpPr>
            <a:spLocks noGrp="1"/>
          </p:cNvSpPr>
          <p:nvPr>
            <p:ph idx="1"/>
          </p:nvPr>
        </p:nvSpPr>
        <p:spPr>
          <a:xfrm>
            <a:off x="250825" y="2636838"/>
            <a:ext cx="7126288" cy="1887537"/>
          </a:xfrm>
        </p:spPr>
        <p:txBody>
          <a:bodyPr vert="horz" wrap="square" lIns="91440" tIns="45720" rIns="91440" bIns="45720" anchor="t" anchorCtr="0"/>
          <a:p>
            <a:pPr eaLnBrk="1" hangingPunct="1"/>
            <a:r>
              <a:rPr lang="zh-CN" altLang="en-US" dirty="0"/>
              <a:t>月季厅、茉莉厅、水莲厅</a:t>
            </a:r>
            <a:endParaRPr lang="en-US" altLang="zh-CN" dirty="0"/>
          </a:p>
          <a:p>
            <a:pPr eaLnBrk="1" hangingPunct="1"/>
            <a:r>
              <a:rPr lang="en-US" altLang="zh-CN" dirty="0"/>
              <a:t>73m</a:t>
            </a:r>
            <a:r>
              <a:rPr lang="en-US" altLang="zh-CN" dirty="0">
                <a:latin typeface="宋体" panose="02010600030101010101" pitchFamily="2" charset="-122"/>
              </a:rPr>
              <a:t>²-400</a:t>
            </a:r>
            <a:r>
              <a:rPr lang="en-US" altLang="zh-CN" dirty="0"/>
              <a:t>m</a:t>
            </a:r>
            <a:r>
              <a:rPr lang="en-US" altLang="zh-CN" dirty="0">
                <a:latin typeface="宋体" panose="02010600030101010101" pitchFamily="2" charset="-122"/>
              </a:rPr>
              <a:t>²</a:t>
            </a:r>
            <a:endParaRPr lang="zh-CN" altLang="en-US" dirty="0"/>
          </a:p>
          <a:p>
            <a:pPr eaLnBrk="1" hangingPunct="1"/>
            <a:endParaRPr lang="zh-CN" altLang="en-US" dirty="0"/>
          </a:p>
        </p:txBody>
      </p:sp>
      <p:sp>
        <p:nvSpPr>
          <p:cNvPr id="12292" name="标题 1"/>
          <p:cNvSpPr txBox="1"/>
          <p:nvPr/>
        </p:nvSpPr>
        <p:spPr>
          <a:xfrm>
            <a:off x="1030288" y="1628775"/>
            <a:ext cx="7124700" cy="923925"/>
          </a:xfrm>
          <a:prstGeom prst="rect">
            <a:avLst/>
          </a:prstGeom>
          <a:noFill/>
          <a:ln w="9525">
            <a:noFill/>
          </a:ln>
        </p:spPr>
        <p:txBody>
          <a:bodyPr anchor="ctr" anchorCtr="0"/>
          <a:p>
            <a:pPr defTabSz="457200">
              <a:buNone/>
            </a:pPr>
            <a:r>
              <a:rPr lang="zh-CN" altLang="en-US" sz="1600" dirty="0">
                <a:solidFill>
                  <a:srgbClr val="FFFFFF"/>
                </a:solidFill>
                <a:latin typeface="Lucida Sans" panose="020B0602030504020204"/>
                <a:ea typeface="黑体" panose="02010609060101010101" pitchFamily="49" charset="-122"/>
              </a:rPr>
              <a:t>      可任意分割大小，适于中小型宴会、结婚庆典、会议等。可提供各式规格屏幕、录音设备、各式麦克、多媒体投影机、白板、激光笔（指示器）等。</a:t>
            </a:r>
            <a:endParaRPr lang="zh-CN" altLang="en-US" sz="1600" dirty="0">
              <a:solidFill>
                <a:srgbClr val="FFFFFF"/>
              </a:solidFill>
              <a:latin typeface="Lucida Sans" panose="020B0602030504020204"/>
              <a:ea typeface="黑体" panose="02010609060101010101" pitchFamily="49" charset="-122"/>
            </a:endParaRPr>
          </a:p>
        </p:txBody>
      </p:sp>
      <p:pic>
        <p:nvPicPr>
          <p:cNvPr id="12293" name="Picture 5"/>
          <p:cNvPicPr>
            <a:picLocks noChangeAspect="1"/>
          </p:cNvPicPr>
          <p:nvPr/>
        </p:nvPicPr>
        <p:blipFill>
          <a:blip r:embed="rId1"/>
          <a:stretch>
            <a:fillRect/>
          </a:stretch>
        </p:blipFill>
        <p:spPr>
          <a:xfrm>
            <a:off x="5435600" y="2659063"/>
            <a:ext cx="2881313" cy="1912937"/>
          </a:xfrm>
          <a:prstGeom prst="rect">
            <a:avLst/>
          </a:prstGeom>
          <a:noFill/>
          <a:ln w="9525">
            <a:noFill/>
          </a:ln>
        </p:spPr>
      </p:pic>
      <p:sp>
        <p:nvSpPr>
          <p:cNvPr id="12294" name="内容占位符 2"/>
          <p:cNvSpPr txBox="1"/>
          <p:nvPr/>
        </p:nvSpPr>
        <p:spPr>
          <a:xfrm>
            <a:off x="1030288" y="4724400"/>
            <a:ext cx="7124700" cy="1887538"/>
          </a:xfrm>
          <a:prstGeom prst="rect">
            <a:avLst/>
          </a:prstGeom>
          <a:noFill/>
          <a:ln w="9525">
            <a:noFill/>
          </a:ln>
        </p:spPr>
        <p:txBody>
          <a:bodyPr anchor="ctr" anchorCtr="0"/>
          <a:p>
            <a:pPr marL="342900" indent="-342900" defTabSz="457200">
              <a:spcBef>
                <a:spcPct val="20000"/>
              </a:spcBef>
              <a:spcAft>
                <a:spcPts val="600"/>
              </a:spcAft>
              <a:buClr>
                <a:srgbClr val="FFFFFF"/>
              </a:buClr>
              <a:buFont typeface="Wingdings 2" panose="05020102010507070707" pitchFamily="18" charset="2"/>
              <a:buChar char=""/>
            </a:pPr>
            <a:r>
              <a:rPr lang="zh-CN" altLang="en-US" dirty="0">
                <a:solidFill>
                  <a:srgbClr val="FFFFFF"/>
                </a:solidFill>
                <a:latin typeface="Book Antiqua" panose="02040602050305030304" pitchFamily="18" charset="0"/>
              </a:rPr>
              <a:t>百合</a:t>
            </a:r>
            <a:r>
              <a:rPr lang="en-US" altLang="zh-CN" dirty="0">
                <a:solidFill>
                  <a:srgbClr val="FFFFFF"/>
                </a:solidFill>
                <a:latin typeface="Book Antiqua" panose="02040602050305030304" pitchFamily="18" charset="0"/>
              </a:rPr>
              <a:t>A\B\C\D </a:t>
            </a:r>
            <a:r>
              <a:rPr lang="zh-CN" altLang="en-US" dirty="0">
                <a:solidFill>
                  <a:srgbClr val="FFFFFF"/>
                </a:solidFill>
                <a:latin typeface="Book Antiqua" panose="02040602050305030304" pitchFamily="18" charset="0"/>
              </a:rPr>
              <a:t>厅</a:t>
            </a:r>
            <a:endParaRPr lang="en-US" altLang="zh-CN" dirty="0">
              <a:solidFill>
                <a:srgbClr val="FFFFFF"/>
              </a:solidFill>
              <a:latin typeface="Book Antiqua" panose="02040602050305030304" pitchFamily="18" charset="0"/>
            </a:endParaRPr>
          </a:p>
          <a:p>
            <a:pPr marL="342900" indent="-342900" defTabSz="457200">
              <a:spcBef>
                <a:spcPct val="20000"/>
              </a:spcBef>
              <a:spcAft>
                <a:spcPts val="600"/>
              </a:spcAft>
              <a:buClr>
                <a:srgbClr val="FFFFFF"/>
              </a:buClr>
              <a:buFont typeface="Wingdings 2" panose="05020102010507070707" pitchFamily="18" charset="2"/>
              <a:buChar char=""/>
            </a:pPr>
            <a:r>
              <a:rPr lang="en-US" altLang="zh-CN" dirty="0">
                <a:solidFill>
                  <a:srgbClr val="FFFFFF"/>
                </a:solidFill>
                <a:latin typeface="Book Antiqua" panose="02040602050305030304" pitchFamily="18" charset="0"/>
              </a:rPr>
              <a:t>73m</a:t>
            </a:r>
            <a:r>
              <a:rPr lang="en-US" altLang="zh-CN" dirty="0">
                <a:solidFill>
                  <a:srgbClr val="FFFFFF"/>
                </a:solidFill>
                <a:latin typeface="宋体" panose="02010600030101010101" pitchFamily="2" charset="-122"/>
              </a:rPr>
              <a:t>²</a:t>
            </a:r>
            <a:endParaRPr lang="zh-CN" altLang="en-US" dirty="0">
              <a:solidFill>
                <a:srgbClr val="FFFFFF"/>
              </a:solidFill>
              <a:latin typeface="Book Antiqua" panose="02040602050305030304" pitchFamily="18" charset="0"/>
            </a:endParaRPr>
          </a:p>
          <a:p>
            <a:pPr marL="342900" indent="-342900" defTabSz="457200">
              <a:spcBef>
                <a:spcPct val="20000"/>
              </a:spcBef>
              <a:spcAft>
                <a:spcPts val="600"/>
              </a:spcAft>
              <a:buClr>
                <a:srgbClr val="FFFFFF"/>
              </a:buClr>
              <a:buFont typeface="Wingdings 2" panose="05020102010507070707" pitchFamily="18" charset="2"/>
              <a:buChar char=""/>
            </a:pPr>
            <a:endParaRPr lang="zh-CN" altLang="en-US" dirty="0">
              <a:solidFill>
                <a:srgbClr val="FFFFFF"/>
              </a:solidFill>
              <a:latin typeface="Book Antiqua" panose="02040602050305030304" pitchFamily="18" charset="0"/>
            </a:endParaRPr>
          </a:p>
        </p:txBody>
      </p:sp>
      <p:pic>
        <p:nvPicPr>
          <p:cNvPr id="12295" name="Picture 5"/>
          <p:cNvPicPr>
            <a:picLocks noChangeAspect="1"/>
          </p:cNvPicPr>
          <p:nvPr/>
        </p:nvPicPr>
        <p:blipFill>
          <a:blip r:embed="rId2"/>
          <a:stretch>
            <a:fillRect/>
          </a:stretch>
        </p:blipFill>
        <p:spPr>
          <a:xfrm>
            <a:off x="4427538" y="4724400"/>
            <a:ext cx="2881312" cy="1928813"/>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1"/>
          <p:cNvSpPr txBox="1"/>
          <p:nvPr/>
        </p:nvSpPr>
        <p:spPr>
          <a:xfrm>
            <a:off x="500034" y="285728"/>
            <a:ext cx="8229600" cy="1143000"/>
          </a:xfrm>
          <a:prstGeom prst="rect">
            <a:avLst/>
          </a:prstGeom>
        </p:spPr>
        <p:txBody>
          <a:bodyPr anchor="ctr">
            <a:normAutofit/>
            <a:scene3d>
              <a:camera prst="orthographicFront"/>
              <a:lightRig rig="soft" dir="t">
                <a:rot lat="0" lon="0" rev="16800000"/>
              </a:lightRig>
            </a:scene3d>
            <a:sp3d prstMaterial="softEdge">
              <a:bevelT w="38100" h="38100"/>
            </a:sp3d>
          </a:bodyPr>
          <a:lstStyle/>
          <a:p>
            <a:pPr marR="0" algn="ctr" defTabSz="914400" fontAlgn="auto">
              <a:spcAft>
                <a:spcPts val="0"/>
              </a:spcAft>
              <a:buClrTx/>
              <a:buSzTx/>
              <a:buFontTx/>
              <a:buNone/>
              <a:defRPr/>
            </a:pPr>
            <a:r>
              <a:rPr kumimoji="0" lang="zh-CN" altLang="en-US" sz="4100" b="1" kern="1200" cap="none" spc="0" normalizeH="0" baseline="0" noProof="0"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长富宫饭店宴会厅  视频会议</a:t>
            </a:r>
            <a:endParaRPr kumimoji="0" lang="zh-CN" altLang="en-US" sz="1600" b="1" kern="1200" cap="none" spc="0" normalizeH="0" baseline="0" noProof="0"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
        <p:nvSpPr>
          <p:cNvPr id="13315" name="标题 1"/>
          <p:cNvSpPr>
            <a:spLocks noGrp="1"/>
          </p:cNvSpPr>
          <p:nvPr>
            <p:ph idx="1"/>
          </p:nvPr>
        </p:nvSpPr>
        <p:spPr>
          <a:xfrm>
            <a:off x="342900" y="1428750"/>
            <a:ext cx="8229600" cy="542925"/>
          </a:xfrm>
        </p:spPr>
        <p:txBody>
          <a:bodyPr vert="horz" wrap="square" lIns="91440" tIns="45720" rIns="91440" bIns="45720" anchor="ctr" anchorCtr="0"/>
          <a:p>
            <a:pPr defTabSz="457200" eaLnBrk="1" hangingPunct="1">
              <a:spcBef>
                <a:spcPct val="0"/>
              </a:spcBef>
              <a:buNone/>
            </a:pPr>
            <a:r>
              <a:rPr lang="zh-CN" altLang="en-US" sz="1600" b="1" dirty="0">
                <a:solidFill>
                  <a:srgbClr val="FFFFFF"/>
                </a:solidFill>
                <a:latin typeface="Lucida Sans" panose="020B0602030504020204"/>
                <a:ea typeface="黑体" panose="02010609060101010101" pitchFamily="49" charset="-122"/>
              </a:rPr>
              <a:t>全新线上会议设备，让您的会议更流畅！</a:t>
            </a:r>
            <a:endParaRPr lang="zh-CN" altLang="en-US" sz="1600" dirty="0">
              <a:solidFill>
                <a:srgbClr val="FFFFFF"/>
              </a:solidFill>
              <a:latin typeface="宋体" panose="02010600030101010101" pitchFamily="2" charset="-122"/>
              <a:ea typeface="黑体" panose="02010609060101010101" pitchFamily="49" charset="-122"/>
            </a:endParaRPr>
          </a:p>
        </p:txBody>
      </p:sp>
      <p:sp>
        <p:nvSpPr>
          <p:cNvPr id="8" name="内容占位符 2"/>
          <p:cNvSpPr txBox="1"/>
          <p:nvPr/>
        </p:nvSpPr>
        <p:spPr bwMode="auto">
          <a:xfrm>
            <a:off x="500063" y="3571875"/>
            <a:ext cx="7126288" cy="2714625"/>
          </a:xfrm>
          <a:prstGeom prst="rect">
            <a:avLst/>
          </a:prstGeom>
          <a:noFill/>
          <a:ln w="9525">
            <a:noFill/>
            <a:miter lim="800000"/>
          </a:ln>
        </p:spPr>
        <p:txBody>
          <a:bodyPr/>
          <a:lstStyle/>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场地</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设备</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摄像</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灯光</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专业人员</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我们可以轻松搞定！</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长富宫多规格会议室</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智能线上设备，量身打造您的“专属会议”！</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可实现功能：</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多功能画面切换</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实景</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虚拟背景随意选择</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仅演讲者可见的提词器</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可用于企业内部会议，高峰论坛，产品发布会，研讨会，培训会议等</a:t>
            </a:r>
            <a:r>
              <a:rPr kumimoji="0" lang="en-US" altLang="zh-CN" sz="1600" b="1" kern="1200" cap="none" spc="0" normalizeH="0" baseline="0" noProof="0" dirty="0">
                <a:solidFill>
                  <a:schemeClr val="tx1">
                    <a:lumMod val="75000"/>
                    <a:lumOff val="25000"/>
                  </a:schemeClr>
                </a:solidFill>
                <a:latin typeface="+mj-lt"/>
                <a:ea typeface="+mj-ea"/>
                <a:cs typeface="Trebuchet MS" panose="020B0603020202020204"/>
              </a:rPr>
              <a:t>……</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可搭配绿幕背景（免费提供），创建动态或静态背景，亦可搭配企业</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KV</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或</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LOGO</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a:p>
            <a:pPr marR="0" defTabSz="914400">
              <a:buClrTx/>
              <a:buSzTx/>
              <a:buFontTx/>
              <a:buNone/>
              <a:defRPr/>
            </a:pP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可进行学术演讲，人</a:t>
            </a:r>
            <a:r>
              <a:rPr kumimoji="0" lang="en-US" altLang="en-US" sz="1600" b="1" kern="1200" cap="none" spc="0" normalizeH="0" baseline="0" noProof="0" dirty="0">
                <a:solidFill>
                  <a:schemeClr val="tx1">
                    <a:lumMod val="75000"/>
                    <a:lumOff val="25000"/>
                  </a:schemeClr>
                </a:solidFill>
                <a:latin typeface="+mj-lt"/>
                <a:ea typeface="+mj-ea"/>
                <a:cs typeface="Trebuchet MS" panose="020B0603020202020204"/>
              </a:rPr>
              <a:t>+PPT</a:t>
            </a:r>
            <a:r>
              <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rPr>
              <a:t>模式，扩展屏可浏览解说词</a:t>
            </a:r>
            <a:endParaRPr kumimoji="0" lang="zh-CN" altLang="en-US" sz="1600" b="1" kern="1200" cap="none" spc="0" normalizeH="0" baseline="0" noProof="0" dirty="0">
              <a:solidFill>
                <a:schemeClr val="tx1">
                  <a:lumMod val="75000"/>
                  <a:lumOff val="25000"/>
                </a:schemeClr>
              </a:solidFill>
              <a:latin typeface="+mj-lt"/>
              <a:ea typeface="+mj-ea"/>
              <a:cs typeface="Trebuchet MS" panose="020B0603020202020204"/>
            </a:endParaRPr>
          </a:p>
        </p:txBody>
      </p:sp>
      <p:pic>
        <p:nvPicPr>
          <p:cNvPr id="13317" name="Picture 25"/>
          <p:cNvPicPr>
            <a:picLocks noChangeAspect="1"/>
          </p:cNvPicPr>
          <p:nvPr/>
        </p:nvPicPr>
        <p:blipFill>
          <a:blip r:embed="rId1"/>
          <a:stretch>
            <a:fillRect/>
          </a:stretch>
        </p:blipFill>
        <p:spPr>
          <a:xfrm>
            <a:off x="3073400" y="1928813"/>
            <a:ext cx="5213350" cy="1581150"/>
          </a:xfrm>
          <a:prstGeom prst="rect">
            <a:avLst/>
          </a:prstGeom>
          <a:noFill/>
          <a:ln w="9525">
            <a:noFill/>
          </a:ln>
        </p:spPr>
      </p:pic>
      <p:pic>
        <p:nvPicPr>
          <p:cNvPr id="13318" name="Picture 9"/>
          <p:cNvPicPr>
            <a:picLocks noChangeAspect="1"/>
          </p:cNvPicPr>
          <p:nvPr/>
        </p:nvPicPr>
        <p:blipFill>
          <a:blip r:embed="rId2"/>
          <a:stretch>
            <a:fillRect/>
          </a:stretch>
        </p:blipFill>
        <p:spPr>
          <a:xfrm>
            <a:off x="527050" y="1928813"/>
            <a:ext cx="2546350" cy="157162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长富宫饭店宴会厅  精美茶点</a:t>
            </a:r>
            <a:endPar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4339" name="内容占位符 2"/>
          <p:cNvSpPr>
            <a:spLocks noGrp="1"/>
          </p:cNvSpPr>
          <p:nvPr>
            <p:ph idx="1"/>
          </p:nvPr>
        </p:nvSpPr>
        <p:spPr/>
        <p:txBody>
          <a:bodyPr vert="horz" wrap="square" lIns="91440" tIns="45720" rIns="91440" bIns="45720" anchor="t" anchorCtr="0"/>
          <a:p>
            <a:pPr>
              <a:buNone/>
            </a:pPr>
            <a:r>
              <a:rPr lang="zh-CN" altLang="en-US" sz="2000" b="1" dirty="0"/>
              <a:t>除了会议室外我们还可提供精美的特色茶歇</a:t>
            </a:r>
            <a:endParaRPr lang="zh-CN" altLang="en-US" sz="2000" dirty="0"/>
          </a:p>
          <a:p>
            <a:pPr>
              <a:buNone/>
            </a:pPr>
            <a:endParaRPr lang="zh-CN" altLang="en-US" dirty="0"/>
          </a:p>
        </p:txBody>
      </p:sp>
      <p:pic>
        <p:nvPicPr>
          <p:cNvPr id="14340" name="图片 3" descr="微信图片_20201105115441.jpg"/>
          <p:cNvPicPr>
            <a:picLocks noChangeAspect="1"/>
          </p:cNvPicPr>
          <p:nvPr/>
        </p:nvPicPr>
        <p:blipFill>
          <a:blip r:embed="rId1"/>
          <a:stretch>
            <a:fillRect/>
          </a:stretch>
        </p:blipFill>
        <p:spPr>
          <a:xfrm>
            <a:off x="500063" y="2143125"/>
            <a:ext cx="3214687" cy="4572000"/>
          </a:xfrm>
          <a:prstGeom prst="rect">
            <a:avLst/>
          </a:prstGeom>
          <a:noFill/>
          <a:ln w="9525">
            <a:noFill/>
          </a:ln>
        </p:spPr>
      </p:pic>
      <p:pic>
        <p:nvPicPr>
          <p:cNvPr id="14341" name="图片 4" descr="微信图片_20201105115500.jpg"/>
          <p:cNvPicPr>
            <a:picLocks noChangeAspect="1"/>
          </p:cNvPicPr>
          <p:nvPr/>
        </p:nvPicPr>
        <p:blipFill>
          <a:blip r:embed="rId2"/>
          <a:stretch>
            <a:fillRect/>
          </a:stretch>
        </p:blipFill>
        <p:spPr>
          <a:xfrm>
            <a:off x="4000500" y="3357563"/>
            <a:ext cx="4381500" cy="3286125"/>
          </a:xfrm>
          <a:prstGeom prst="rect">
            <a:avLst/>
          </a:prstGeom>
          <a:noFill/>
          <a:ln w="9525">
            <a:noFill/>
          </a:ln>
        </p:spPr>
      </p:pic>
      <p:sp>
        <p:nvSpPr>
          <p:cNvPr id="6" name="标题 1"/>
          <p:cNvSpPr txBox="1"/>
          <p:nvPr/>
        </p:nvSpPr>
        <p:spPr bwMode="auto">
          <a:xfrm>
            <a:off x="4429125" y="2786063"/>
            <a:ext cx="3943350" cy="542925"/>
          </a:xfrm>
          <a:prstGeom prst="rect">
            <a:avLst/>
          </a:prstGeom>
          <a:noFill/>
          <a:ln w="9525">
            <a:noFill/>
            <a:miter lim="800000"/>
          </a:ln>
        </p:spPr>
        <p:txBody>
          <a:bodyPr anchor="ct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48005" marR="0" lvl="0" indent="-411480" algn="l" defTabSz="457200" rtl="0" eaLnBrk="1" fontAlgn="auto" latinLnBrk="0" hangingPunct="1">
              <a:lnSpc>
                <a:spcPct val="100000"/>
              </a:lnSpc>
              <a:spcBef>
                <a:spcPct val="0"/>
              </a:spcBef>
              <a:spcAft>
                <a:spcPts val="0"/>
              </a:spcAft>
              <a:buClr>
                <a:srgbClr val="F9F9F9"/>
              </a:buClr>
              <a:buSzPct val="65000"/>
              <a:buFont typeface="Wingdings 2" panose="05020102010507070707" pitchFamily="18" charset="2"/>
              <a:buNone/>
              <a:defRPr/>
            </a:pP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mn-ea"/>
              <a:ea typeface="+mn-ea"/>
              <a:cs typeface="Trebuchet MS" panose="020B0603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内容占位符 2"/>
          <p:cNvSpPr>
            <a:spLocks noGrp="1"/>
          </p:cNvSpPr>
          <p:nvPr>
            <p:ph idx="1"/>
          </p:nvPr>
        </p:nvSpPr>
        <p:spPr>
          <a:xfrm>
            <a:off x="457200" y="1600200"/>
            <a:ext cx="8229600" cy="2043113"/>
          </a:xfrm>
        </p:spPr>
        <p:txBody>
          <a:bodyPr vert="horz" wrap="square" lIns="91440" tIns="45720" rIns="91440" bIns="45720" anchor="t" anchorCtr="0"/>
          <a:p>
            <a:pPr>
              <a:buNone/>
            </a:pPr>
            <a:r>
              <a:rPr lang="zh-CN" altLang="en-US" dirty="0"/>
              <a:t>     </a:t>
            </a:r>
            <a:r>
              <a:rPr lang="zh-CN" altLang="en-US" sz="1800" dirty="0"/>
              <a:t>在婚礼当天讨个“好彩头”，对于新人及双方家长来说，寓意未来婚姻生活更美满甜蜜。而长富宫饭店名称中“长”与“富”藉由“</a:t>
            </a:r>
            <a:r>
              <a:rPr lang="zh-CN" altLang="en-US" dirty="0"/>
              <a:t>长久相伴，富贵一生</a:t>
            </a:r>
            <a:r>
              <a:rPr lang="zh-CN" altLang="en-US" sz="1800" dirty="0"/>
              <a:t>”之意，表达对美好爱情与恒久幸福的期盼，正是每一对新人在步入婚姻殿堂时，最渴望得到的真挚祝福。</a:t>
            </a:r>
            <a:endParaRPr lang="zh-CN" altLang="en-US" sz="1800" dirty="0"/>
          </a:p>
          <a:p>
            <a:pPr>
              <a:buNone/>
            </a:pPr>
            <a:endParaRPr lang="zh-CN" altLang="en-US" dirty="0"/>
          </a:p>
        </p:txBody>
      </p:sp>
      <p:sp>
        <p:nvSpPr>
          <p:cNvPr id="4"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长富宫饭店宴会厅  婚宴</a:t>
            </a:r>
            <a:endParaRPr kumimoji="0" lang="zh-CN" altLang="en-US" sz="1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5364" name="图片 6" descr="微信图片_20190328161755.jpg"/>
          <p:cNvPicPr>
            <a:picLocks noChangeAspect="1"/>
          </p:cNvPicPr>
          <p:nvPr/>
        </p:nvPicPr>
        <p:blipFill>
          <a:blip r:embed="rId1"/>
          <a:stretch>
            <a:fillRect/>
          </a:stretch>
        </p:blipFill>
        <p:spPr>
          <a:xfrm>
            <a:off x="428625" y="3357563"/>
            <a:ext cx="4286250" cy="3214687"/>
          </a:xfrm>
          <a:prstGeom prst="rect">
            <a:avLst/>
          </a:prstGeom>
          <a:noFill/>
          <a:ln w="9525">
            <a:noFill/>
          </a:ln>
        </p:spPr>
      </p:pic>
      <p:pic>
        <p:nvPicPr>
          <p:cNvPr id="15365" name="图片 7" descr="微信图片_20190612124204.jpg"/>
          <p:cNvPicPr>
            <a:picLocks noChangeAspect="1"/>
          </p:cNvPicPr>
          <p:nvPr/>
        </p:nvPicPr>
        <p:blipFill>
          <a:blip r:embed="rId2"/>
          <a:stretch>
            <a:fillRect/>
          </a:stretch>
        </p:blipFill>
        <p:spPr>
          <a:xfrm>
            <a:off x="4714875" y="3357563"/>
            <a:ext cx="4143375" cy="3214687"/>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长富宫饭店宴会厅  </a:t>
            </a:r>
            <a:r>
              <a:rPr kumimoji="0" lang="zh-CN" altLang="en-US" sz="2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客容表</a:t>
            </a:r>
            <a:endParaRPr kumimoji="0" lang="zh-CN" alt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graphicFrame>
        <p:nvGraphicFramePr>
          <p:cNvPr id="4" name="内容占位符 3"/>
          <p:cNvGraphicFramePr>
            <a:graphicFrameLocks noGrp="1"/>
          </p:cNvGraphicFramePr>
          <p:nvPr>
            <p:ph idx="1"/>
          </p:nvPr>
        </p:nvGraphicFramePr>
        <p:xfrm>
          <a:off x="500063" y="1285875"/>
          <a:ext cx="8229600" cy="5402263"/>
        </p:xfrm>
        <a:graphic>
          <a:graphicData uri="http://schemas.openxmlformats.org/drawingml/2006/table">
            <a:tbl>
              <a:tblPr firstRow="1" bandRow="1">
                <a:tableStyleId>{5C22544A-7EE6-4342-B048-85BDC9FD1C3A}</a:tableStyleId>
              </a:tblPr>
              <a:tblGrid>
                <a:gridCol w="1028700"/>
                <a:gridCol w="1028700"/>
                <a:gridCol w="1028700"/>
                <a:gridCol w="1028700"/>
                <a:gridCol w="1028700"/>
                <a:gridCol w="1028700"/>
                <a:gridCol w="1028700"/>
                <a:gridCol w="1028700"/>
              </a:tblGrid>
              <a:tr h="458486">
                <a:tc rowSpan="2">
                  <a:txBody>
                    <a:bodyPr/>
                    <a:lstStyle/>
                    <a:p>
                      <a:pPr algn="ctr" fontAlgn="ctr"/>
                      <a:r>
                        <a:rPr lang="zh-CN" altLang="en-US" sz="1600" b="1" i="0" u="none" strike="noStrike" dirty="0">
                          <a:solidFill>
                            <a:srgbClr val="000000"/>
                          </a:solidFill>
                          <a:latin typeface="宋体" panose="02010600030101010101" pitchFamily="2" charset="-122"/>
                        </a:rPr>
                        <a:t>宴会厅名称</a:t>
                      </a:r>
                      <a:endParaRPr lang="zh-CN" altLang="en-US" sz="1600" b="1" i="0" u="none" strike="noStrike" dirty="0">
                        <a:solidFill>
                          <a:srgbClr val="000000"/>
                        </a:solidFill>
                        <a:latin typeface="宋体" panose="02010600030101010101" pitchFamily="2" charset="-122"/>
                      </a:endParaRPr>
                    </a:p>
                  </a:txBody>
                  <a:tcPr marL="9525" marR="9525" marT="9525" marB="0" anchor="ctr"/>
                </a:tc>
                <a:tc rowSpan="2">
                  <a:txBody>
                    <a:bodyPr/>
                    <a:lstStyle/>
                    <a:p>
                      <a:pPr algn="ctr" fontAlgn="ctr"/>
                      <a:r>
                        <a:rPr lang="zh-CN" altLang="en-US" sz="1600" b="1" i="0" u="none" strike="noStrike">
                          <a:solidFill>
                            <a:srgbClr val="000000"/>
                          </a:solidFill>
                          <a:latin typeface="宋体" panose="02010600030101010101" pitchFamily="2" charset="-122"/>
                        </a:rPr>
                        <a:t>面积</a:t>
                      </a:r>
                      <a:endParaRPr lang="zh-CN" altLang="en-US" sz="1600" b="1" i="0" u="none" strike="noStrike">
                        <a:solidFill>
                          <a:srgbClr val="000000"/>
                        </a:solidFill>
                        <a:latin typeface="宋体" panose="02010600030101010101" pitchFamily="2" charset="-122"/>
                      </a:endParaRPr>
                    </a:p>
                  </a:txBody>
                  <a:tcPr marL="9525" marR="9525" marT="9525" marB="0" anchor="ctr"/>
                </a:tc>
                <a:tc gridSpan="6">
                  <a:txBody>
                    <a:bodyPr/>
                    <a:lstStyle/>
                    <a:p>
                      <a:pPr algn="ctr" fontAlgn="ctr"/>
                      <a:r>
                        <a:rPr lang="zh-CN" altLang="en-US" sz="1600" b="1" i="0" u="none" strike="noStrike">
                          <a:solidFill>
                            <a:srgbClr val="000000"/>
                          </a:solidFill>
                          <a:latin typeface="宋体" panose="02010600030101010101" pitchFamily="2" charset="-122"/>
                        </a:rPr>
                        <a:t>客</a:t>
                      </a:r>
                      <a:r>
                        <a:rPr lang="zh-CN" altLang="en-US" sz="1600" b="1" i="0" u="none" strike="noStrike">
                          <a:solidFill>
                            <a:srgbClr val="000000"/>
                          </a:solidFill>
                          <a:latin typeface="Times New Roman" panose="02020603050405020304"/>
                        </a:rPr>
                        <a:t>    </a:t>
                      </a:r>
                      <a:r>
                        <a:rPr lang="zh-CN" altLang="en-US" sz="1600" b="1" i="0" u="none" strike="noStrike">
                          <a:solidFill>
                            <a:srgbClr val="000000"/>
                          </a:solidFill>
                          <a:latin typeface="宋体" panose="02010600030101010101" pitchFamily="2" charset="-122"/>
                        </a:rPr>
                        <a:t>容</a:t>
                      </a:r>
                      <a:r>
                        <a:rPr lang="zh-CN" altLang="en-US" sz="1600" b="1" i="0" u="none" strike="noStrike">
                          <a:solidFill>
                            <a:srgbClr val="000000"/>
                          </a:solidFill>
                          <a:latin typeface="Times New Roman" panose="02020603050405020304"/>
                        </a:rPr>
                        <a:t>    </a:t>
                      </a:r>
                      <a:r>
                        <a:rPr lang="zh-CN" altLang="en-US" sz="1600" b="1" i="0" u="none" strike="noStrike">
                          <a:solidFill>
                            <a:srgbClr val="000000"/>
                          </a:solidFill>
                          <a:latin typeface="宋体" panose="02010600030101010101" pitchFamily="2" charset="-122"/>
                        </a:rPr>
                        <a:t>量</a:t>
                      </a:r>
                      <a:endParaRPr lang="zh-CN" altLang="en-US" sz="1600" b="1" i="0" u="none" strike="noStrike">
                        <a:solidFill>
                          <a:srgbClr val="000000"/>
                        </a:solidFill>
                        <a:latin typeface="宋体" panose="02010600030101010101" pitchFamily="2" charset="-122"/>
                      </a:endParaRPr>
                    </a:p>
                  </a:txBody>
                  <a:tcPr marL="9525" marR="9525" marT="9525" marB="0" anchor="ctr"/>
                </a:tc>
                <a:tc hMerge="1">
                  <a:tcPr/>
                </a:tc>
                <a:tc hMerge="1">
                  <a:tcPr/>
                </a:tc>
                <a:tc hMerge="1">
                  <a:tcPr/>
                </a:tc>
                <a:tc hMerge="1">
                  <a:tcPr/>
                </a:tc>
                <a:tc hMerge="1">
                  <a:tcPr/>
                </a:tc>
              </a:tr>
              <a:tr h="484132">
                <a:tc vMerge="1">
                  <a:tcPr/>
                </a:tc>
                <a:tc vMerge="1">
                  <a:tcPr/>
                </a:tc>
                <a:tc>
                  <a:txBody>
                    <a:bodyPr/>
                    <a:lstStyle/>
                    <a:p>
                      <a:pPr algn="ctr" fontAlgn="ctr"/>
                      <a:r>
                        <a:rPr lang="zh-CN" altLang="en-US" sz="1600" b="1" i="0" u="none" strike="noStrike">
                          <a:solidFill>
                            <a:srgbClr val="000000"/>
                          </a:solidFill>
                          <a:latin typeface="宋体" panose="02010600030101010101" pitchFamily="2" charset="-122"/>
                        </a:rPr>
                        <a:t>宴会（正餐）</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zh-CN" altLang="en-US" sz="1600" b="1" i="0" u="none" strike="noStrike">
                          <a:solidFill>
                            <a:srgbClr val="000000"/>
                          </a:solidFill>
                          <a:latin typeface="宋体" panose="02010600030101010101" pitchFamily="2" charset="-122"/>
                        </a:rPr>
                        <a:t>课室</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zh-CN" altLang="en-US" sz="1600" b="1" i="0" u="none" strike="noStrike">
                          <a:solidFill>
                            <a:srgbClr val="000000"/>
                          </a:solidFill>
                          <a:latin typeface="宋体" panose="02010600030101010101" pitchFamily="2" charset="-122"/>
                        </a:rPr>
                        <a:t>剧院</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zh-CN" altLang="en-US" sz="1600" b="1" i="0" u="none" strike="noStrike">
                          <a:solidFill>
                            <a:srgbClr val="000000"/>
                          </a:solidFill>
                          <a:latin typeface="宋体" panose="02010600030101010101" pitchFamily="2" charset="-122"/>
                        </a:rPr>
                        <a:t>回型</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zh-CN" altLang="en-US" sz="1600" b="1" i="0" u="none" strike="noStrike">
                          <a:solidFill>
                            <a:srgbClr val="000000"/>
                          </a:solidFill>
                          <a:latin typeface="宋体" panose="02010600030101010101" pitchFamily="2" charset="-122"/>
                        </a:rPr>
                        <a:t>长台</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1" i="0" u="none" strike="noStrike">
                          <a:solidFill>
                            <a:srgbClr val="000000"/>
                          </a:solidFill>
                          <a:latin typeface="Times New Roman" panose="02020603050405020304"/>
                        </a:rPr>
                        <a:t>U</a:t>
                      </a:r>
                      <a:r>
                        <a:rPr lang="zh-CN" altLang="en-US" sz="1600" b="1" i="0" u="none" strike="noStrike">
                          <a:solidFill>
                            <a:srgbClr val="000000"/>
                          </a:solidFill>
                          <a:latin typeface="宋体" panose="02010600030101010101" pitchFamily="2" charset="-122"/>
                        </a:rPr>
                        <a:t>型</a:t>
                      </a:r>
                      <a:endParaRPr lang="zh-CN" altLang="en-US" sz="1600" b="1" i="0" u="none" strike="noStrike">
                        <a:solidFill>
                          <a:srgbClr val="000000"/>
                        </a:solidFill>
                        <a:latin typeface="Times New Roman" panose="02020603050405020304"/>
                      </a:endParaRPr>
                    </a:p>
                  </a:txBody>
                  <a:tcPr marL="9525" marR="9525" marT="9525" marB="0" anchor="ctr"/>
                </a:tc>
              </a:tr>
              <a:tr h="361090">
                <a:tc>
                  <a:txBody>
                    <a:bodyPr/>
                    <a:lstStyle/>
                    <a:p>
                      <a:pPr algn="ctr" fontAlgn="ctr"/>
                      <a:r>
                        <a:rPr lang="zh-CN" altLang="en-US" sz="1600" b="1" i="0" u="none" strike="noStrike">
                          <a:solidFill>
                            <a:srgbClr val="000000"/>
                          </a:solidFill>
                          <a:latin typeface="宋体" panose="02010600030101010101" pitchFamily="2" charset="-122"/>
                        </a:rPr>
                        <a:t>芙蓉厅</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645m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384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360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600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zh-CN" altLang="en-US" sz="1600" b="0" i="0" u="none" strike="noStrike">
                          <a:solidFill>
                            <a:srgbClr val="000000"/>
                          </a:solidFill>
                          <a:latin typeface="宋体" panose="02010600030101010101" pitchFamily="2" charset="-122"/>
                        </a:rPr>
                        <a:t>　</a:t>
                      </a:r>
                      <a:endParaRPr lang="zh-CN" altLang="en-US" sz="1600" b="0"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zh-CN" altLang="en-US" sz="1600" b="0" i="0" u="none" strike="noStrike">
                          <a:solidFill>
                            <a:srgbClr val="000000"/>
                          </a:solidFill>
                          <a:latin typeface="宋体" panose="02010600030101010101" pitchFamily="2" charset="-122"/>
                        </a:rPr>
                        <a:t>　</a:t>
                      </a:r>
                      <a:endParaRPr lang="zh-CN" altLang="en-US" sz="1600" b="0"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zh-CN" altLang="en-US" sz="1600" b="0" i="0" u="none" strike="noStrike">
                          <a:solidFill>
                            <a:srgbClr val="000000"/>
                          </a:solidFill>
                          <a:latin typeface="宋体" panose="02010600030101010101" pitchFamily="2" charset="-122"/>
                        </a:rPr>
                        <a:t>　</a:t>
                      </a:r>
                      <a:endParaRPr lang="zh-CN" altLang="en-US" sz="1600" b="0" i="0" u="none" strike="noStrike">
                        <a:solidFill>
                          <a:srgbClr val="000000"/>
                        </a:solidFill>
                        <a:latin typeface="宋体" panose="02010600030101010101" pitchFamily="2" charset="-122"/>
                      </a:endParaRPr>
                    </a:p>
                  </a:txBody>
                  <a:tcPr marL="9525" marR="9525" marT="9525" marB="0" anchor="ctr"/>
                </a:tc>
              </a:tr>
              <a:tr h="484132">
                <a:tc>
                  <a:txBody>
                    <a:bodyPr/>
                    <a:lstStyle/>
                    <a:p>
                      <a:pPr algn="ctr" fontAlgn="ctr"/>
                      <a:r>
                        <a:rPr lang="zh-CN" altLang="en-US" sz="1600" b="1" i="0" u="none" strike="noStrike">
                          <a:solidFill>
                            <a:srgbClr val="000000"/>
                          </a:solidFill>
                          <a:latin typeface="宋体" panose="02010600030101010101" pitchFamily="2" charset="-122"/>
                        </a:rPr>
                        <a:t>芙蓉（半间）</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322m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144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180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260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80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zh-CN" altLang="en-US" sz="1600" b="0" i="0" u="none" strike="noStrike">
                          <a:solidFill>
                            <a:srgbClr val="000000"/>
                          </a:solidFill>
                          <a:latin typeface="宋体" panose="02010600030101010101" pitchFamily="2" charset="-122"/>
                        </a:rPr>
                        <a:t>　</a:t>
                      </a:r>
                      <a:endParaRPr lang="zh-CN" altLang="en-US" sz="1600" b="0"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62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r>
              <a:tr h="484132">
                <a:tc>
                  <a:txBody>
                    <a:bodyPr/>
                    <a:lstStyle/>
                    <a:p>
                      <a:pPr algn="ctr" fontAlgn="ctr"/>
                      <a:r>
                        <a:rPr lang="zh-CN" altLang="en-US" sz="1600" b="1" i="0" u="none" strike="noStrike">
                          <a:solidFill>
                            <a:srgbClr val="000000"/>
                          </a:solidFill>
                          <a:latin typeface="宋体" panose="02010600030101010101" pitchFamily="2" charset="-122"/>
                        </a:rPr>
                        <a:t>月季</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茉莉</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水莲厅</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408m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180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200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240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zh-CN" altLang="en-US" sz="1600" b="0" i="0" u="none" strike="noStrike">
                          <a:solidFill>
                            <a:srgbClr val="000000"/>
                          </a:solidFill>
                          <a:latin typeface="宋体" panose="02010600030101010101" pitchFamily="2" charset="-122"/>
                        </a:rPr>
                        <a:t>　</a:t>
                      </a:r>
                      <a:endParaRPr lang="zh-CN" altLang="en-US" sz="1600" b="0"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zh-CN" altLang="en-US" sz="1600" b="0" i="0" u="none" strike="noStrike">
                          <a:solidFill>
                            <a:srgbClr val="000000"/>
                          </a:solidFill>
                          <a:latin typeface="宋体" panose="02010600030101010101" pitchFamily="2" charset="-122"/>
                        </a:rPr>
                        <a:t>　</a:t>
                      </a:r>
                      <a:endParaRPr lang="zh-CN" altLang="en-US" sz="1600" b="0"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zh-CN" altLang="en-US" sz="1600" b="0" i="0" u="none" strike="noStrike">
                          <a:solidFill>
                            <a:srgbClr val="000000"/>
                          </a:solidFill>
                          <a:latin typeface="宋体" panose="02010600030101010101" pitchFamily="2" charset="-122"/>
                        </a:rPr>
                        <a:t>　</a:t>
                      </a:r>
                      <a:endParaRPr lang="zh-CN" altLang="en-US" sz="1600" b="0" i="0" u="none" strike="noStrike">
                        <a:solidFill>
                          <a:srgbClr val="000000"/>
                        </a:solidFill>
                        <a:latin typeface="宋体" panose="02010600030101010101" pitchFamily="2" charset="-122"/>
                      </a:endParaRPr>
                    </a:p>
                  </a:txBody>
                  <a:tcPr marL="9525" marR="9525" marT="9525" marB="0" anchor="ctr"/>
                </a:tc>
              </a:tr>
              <a:tr h="484132">
                <a:tc>
                  <a:txBody>
                    <a:bodyPr/>
                    <a:lstStyle/>
                    <a:p>
                      <a:pPr algn="ctr" fontAlgn="ctr"/>
                      <a:r>
                        <a:rPr lang="zh-CN" altLang="en-US" sz="1600" b="1" i="0" u="none" strike="noStrike">
                          <a:solidFill>
                            <a:srgbClr val="000000"/>
                          </a:solidFill>
                          <a:latin typeface="宋体" panose="02010600030101010101" pitchFamily="2" charset="-122"/>
                        </a:rPr>
                        <a:t>月季</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茉莉</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半间</a:t>
                      </a:r>
                      <a:r>
                        <a:rPr lang="en-US" altLang="zh-CN" sz="1600" b="1" i="0" u="none" strike="noStrike">
                          <a:solidFill>
                            <a:srgbClr val="000000"/>
                          </a:solidFill>
                          <a:latin typeface="Times New Roman" panose="02020603050405020304"/>
                        </a:rPr>
                        <a:t>)</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73m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宋体" panose="02010600030101010101" pitchFamily="2" charset="-122"/>
                        </a:rPr>
                        <a:t>24 </a:t>
                      </a:r>
                      <a:r>
                        <a:rPr lang="zh-CN" altLang="en-US" sz="1600" b="0" i="0" u="none" strike="noStrike">
                          <a:solidFill>
                            <a:srgbClr val="000000"/>
                          </a:solidFill>
                          <a:latin typeface="宋体" panose="02010600030101010101" pitchFamily="2" charset="-122"/>
                        </a:rPr>
                        <a:t>人</a:t>
                      </a:r>
                      <a:endParaRPr lang="zh-CN" altLang="en-US" sz="1600" b="0"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32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50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24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22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r>
              <a:tr h="484132">
                <a:tc>
                  <a:txBody>
                    <a:bodyPr/>
                    <a:lstStyle/>
                    <a:p>
                      <a:pPr algn="ctr" fontAlgn="ctr"/>
                      <a:r>
                        <a:rPr lang="zh-CN" altLang="en-US" sz="1600" b="1" i="0" u="none" strike="noStrike">
                          <a:solidFill>
                            <a:srgbClr val="000000"/>
                          </a:solidFill>
                          <a:latin typeface="宋体" panose="02010600030101010101" pitchFamily="2" charset="-122"/>
                        </a:rPr>
                        <a:t>月季</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茉莉</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一间</a:t>
                      </a:r>
                      <a:r>
                        <a:rPr lang="en-US" altLang="zh-CN" sz="1600" b="1" i="0" u="none" strike="noStrike">
                          <a:solidFill>
                            <a:srgbClr val="000000"/>
                          </a:solidFill>
                          <a:latin typeface="Times New Roman" panose="02020603050405020304"/>
                        </a:rPr>
                        <a:t>)</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145m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60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60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80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36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28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32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r>
              <a:tr h="484132">
                <a:tc>
                  <a:txBody>
                    <a:bodyPr/>
                    <a:lstStyle/>
                    <a:p>
                      <a:pPr algn="ctr" fontAlgn="ctr"/>
                      <a:r>
                        <a:rPr lang="zh-CN" altLang="en-US" sz="1600" b="1" i="0" u="none" strike="noStrike">
                          <a:solidFill>
                            <a:srgbClr val="000000"/>
                          </a:solidFill>
                          <a:latin typeface="宋体" panose="02010600030101010101" pitchFamily="2" charset="-122"/>
                        </a:rPr>
                        <a:t>月季</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茉莉</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一间半</a:t>
                      </a:r>
                      <a:r>
                        <a:rPr lang="en-US" altLang="zh-CN" sz="1600" b="1" i="0" u="none" strike="noStrike">
                          <a:solidFill>
                            <a:srgbClr val="000000"/>
                          </a:solidFill>
                          <a:latin typeface="Times New Roman" panose="02020603050405020304"/>
                        </a:rPr>
                        <a:t>)</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217m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96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100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150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56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48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52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r>
              <a:tr h="484132">
                <a:tc>
                  <a:txBody>
                    <a:bodyPr/>
                    <a:lstStyle/>
                    <a:p>
                      <a:pPr algn="ctr" fontAlgn="ctr"/>
                      <a:r>
                        <a:rPr lang="zh-CN" altLang="en-US" sz="1600" b="1" i="0" u="none" strike="noStrike">
                          <a:solidFill>
                            <a:srgbClr val="000000"/>
                          </a:solidFill>
                          <a:latin typeface="宋体" panose="02010600030101010101" pitchFamily="2" charset="-122"/>
                        </a:rPr>
                        <a:t>月季</a:t>
                      </a:r>
                      <a:r>
                        <a:rPr lang="en-US" altLang="zh-CN" sz="1600" b="1" i="0" u="none" strike="noStrike">
                          <a:solidFill>
                            <a:srgbClr val="000000"/>
                          </a:solidFill>
                          <a:latin typeface="Times New Roman" panose="02020603050405020304"/>
                        </a:rPr>
                        <a:t>-</a:t>
                      </a:r>
                      <a:r>
                        <a:rPr lang="zh-CN" altLang="en-US" sz="1600" b="1" i="0" u="none" strike="noStrike">
                          <a:solidFill>
                            <a:srgbClr val="000000"/>
                          </a:solidFill>
                          <a:latin typeface="宋体" panose="02010600030101010101" pitchFamily="2" charset="-122"/>
                        </a:rPr>
                        <a:t>茉莉厅（两间）</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291m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132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150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200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80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60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76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r>
              <a:tr h="361090">
                <a:tc>
                  <a:txBody>
                    <a:bodyPr/>
                    <a:lstStyle/>
                    <a:p>
                      <a:pPr algn="ctr" fontAlgn="ctr"/>
                      <a:r>
                        <a:rPr lang="zh-CN" altLang="en-US" sz="1600" b="1" i="0" u="none" strike="noStrike">
                          <a:solidFill>
                            <a:srgbClr val="000000"/>
                          </a:solidFill>
                          <a:latin typeface="宋体" panose="02010600030101010101" pitchFamily="2" charset="-122"/>
                        </a:rPr>
                        <a:t>水莲厅</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118m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36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40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50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28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24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r>
              <a:tr h="721561">
                <a:tc>
                  <a:txBody>
                    <a:bodyPr/>
                    <a:lstStyle/>
                    <a:p>
                      <a:pPr algn="ctr" fontAlgn="ctr"/>
                      <a:r>
                        <a:rPr lang="zh-CN" altLang="en-US" sz="1600" b="1" i="0" u="none" strike="noStrike">
                          <a:solidFill>
                            <a:srgbClr val="000000"/>
                          </a:solidFill>
                          <a:latin typeface="宋体" panose="02010600030101010101" pitchFamily="2" charset="-122"/>
                        </a:rPr>
                        <a:t>百合厅</a:t>
                      </a:r>
                      <a:r>
                        <a:rPr lang="zh-CN" altLang="en-US" sz="1600" b="1" i="0" u="none" strike="noStrike">
                          <a:solidFill>
                            <a:srgbClr val="000000"/>
                          </a:solidFill>
                          <a:latin typeface="Times New Roman" panose="02020603050405020304"/>
                        </a:rPr>
                        <a:t> </a:t>
                      </a:r>
                      <a:r>
                        <a:rPr lang="en-US" sz="1600" b="1" i="0" u="none" strike="noStrike">
                          <a:solidFill>
                            <a:srgbClr val="000000"/>
                          </a:solidFill>
                          <a:latin typeface="Times New Roman" panose="02020603050405020304"/>
                        </a:rPr>
                        <a:t>A\B\C\D(</a:t>
                      </a:r>
                      <a:r>
                        <a:rPr lang="zh-CN" altLang="en-US" sz="1600" b="1" i="0" u="none" strike="noStrike">
                          <a:solidFill>
                            <a:srgbClr val="000000"/>
                          </a:solidFill>
                          <a:latin typeface="宋体" panose="02010600030101010101" pitchFamily="2" charset="-122"/>
                        </a:rPr>
                        <a:t>一间</a:t>
                      </a:r>
                      <a:r>
                        <a:rPr lang="en-US" altLang="zh-CN" sz="1600" b="1" i="0" u="none" strike="noStrike">
                          <a:solidFill>
                            <a:srgbClr val="000000"/>
                          </a:solidFill>
                          <a:latin typeface="Times New Roman" panose="02020603050405020304"/>
                        </a:rPr>
                        <a:t>)</a:t>
                      </a:r>
                      <a:endParaRPr lang="zh-CN" altLang="en-US" sz="1600" b="1" i="0" u="none" strike="noStrike">
                        <a:solidFill>
                          <a:srgbClr val="000000"/>
                        </a:solidFill>
                        <a:latin typeface="宋体" panose="02010600030101010101" pitchFamily="2" charset="-122"/>
                      </a:endParaRPr>
                    </a:p>
                  </a:txBody>
                  <a:tcPr marL="9525" marR="9525" marT="9525" marB="0" anchor="ctr"/>
                </a:tc>
                <a:tc>
                  <a:txBody>
                    <a:bodyPr/>
                    <a:lstStyle/>
                    <a:p>
                      <a:pPr algn="ctr" fontAlgn="ctr"/>
                      <a:r>
                        <a:rPr lang="en-US" sz="1600" b="0" i="0" u="none" strike="noStrike">
                          <a:solidFill>
                            <a:srgbClr val="000000"/>
                          </a:solidFill>
                          <a:latin typeface="Times New Roman" panose="02020603050405020304"/>
                        </a:rPr>
                        <a:t>73m</a:t>
                      </a:r>
                      <a:r>
                        <a:rPr lang="en-US" sz="1600" b="0" i="0" u="none" strike="noStrike" baseline="30000">
                          <a:solidFill>
                            <a:srgbClr val="000000"/>
                          </a:solidFill>
                          <a:latin typeface="Times New Roman" panose="02020603050405020304"/>
                        </a:rPr>
                        <a:t>2</a:t>
                      </a:r>
                      <a:endParaRPr 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24</a:t>
                      </a:r>
                      <a:r>
                        <a:rPr lang="zh-CN" altLang="en-US" sz="1600" b="0" i="0" u="none" strike="noStrike">
                          <a:solidFill>
                            <a:srgbClr val="000000"/>
                          </a:solidFill>
                          <a:latin typeface="宋体" panose="02010600030101010101" pitchFamily="2" charset="-122"/>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32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60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24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a:solidFill>
                            <a:srgbClr val="000000"/>
                          </a:solidFill>
                          <a:latin typeface="Times New Roman" panose="02020603050405020304"/>
                        </a:rPr>
                        <a:t>20 </a:t>
                      </a:r>
                      <a:r>
                        <a:rPr lang="zh-CN" altLang="en-US" sz="1600" b="0" i="0" u="none" strike="noStrike">
                          <a:solidFill>
                            <a:srgbClr val="000000"/>
                          </a:solidFill>
                          <a:latin typeface="Times New Roman" panose="02020603050405020304"/>
                        </a:rPr>
                        <a:t>人</a:t>
                      </a:r>
                      <a:endParaRPr lang="zh-CN" altLang="en-US" sz="1600" b="0" i="0" u="none" strike="noStrike">
                        <a:solidFill>
                          <a:srgbClr val="000000"/>
                        </a:solidFill>
                        <a:latin typeface="Times New Roman" panose="02020603050405020304"/>
                      </a:endParaRPr>
                    </a:p>
                  </a:txBody>
                  <a:tcPr marL="9525" marR="9525" marT="9525" marB="0" anchor="ctr"/>
                </a:tc>
                <a:tc>
                  <a:txBody>
                    <a:bodyPr/>
                    <a:lstStyle/>
                    <a:p>
                      <a:pPr algn="ctr" fontAlgn="ctr"/>
                      <a:r>
                        <a:rPr lang="en-US" altLang="zh-CN" sz="1600" b="0" i="0" u="none" strike="noStrike" dirty="0">
                          <a:solidFill>
                            <a:srgbClr val="000000"/>
                          </a:solidFill>
                          <a:latin typeface="Times New Roman" panose="02020603050405020304"/>
                        </a:rPr>
                        <a:t>20 </a:t>
                      </a:r>
                      <a:r>
                        <a:rPr lang="zh-CN" altLang="en-US" sz="1600" b="0" i="0" u="none" strike="noStrike" dirty="0">
                          <a:solidFill>
                            <a:srgbClr val="000000"/>
                          </a:solidFill>
                          <a:latin typeface="Times New Roman" panose="02020603050405020304"/>
                        </a:rPr>
                        <a:t>人</a:t>
                      </a:r>
                      <a:endParaRPr lang="zh-CN" altLang="en-US" sz="1600" b="0" i="0" u="none" strike="noStrike" dirty="0">
                        <a:solidFill>
                          <a:srgbClr val="000000"/>
                        </a:solidFill>
                        <a:latin typeface="Times New Roman" panose="02020603050405020304"/>
                      </a:endParaRPr>
                    </a:p>
                  </a:txBody>
                  <a:tcPr marL="9525" marR="9525" marT="9525" marB="0" anchor="ct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长富宫饭店宴会厅  平面图</a:t>
            </a:r>
            <a:endParaRPr kumimoji="0" lang="zh-CN" alt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7411" name="Picture 4"/>
          <p:cNvPicPr>
            <a:picLocks noChangeAspect="1"/>
          </p:cNvPicPr>
          <p:nvPr/>
        </p:nvPicPr>
        <p:blipFill>
          <a:blip r:embed="rId1"/>
          <a:stretch>
            <a:fillRect/>
          </a:stretch>
        </p:blipFill>
        <p:spPr>
          <a:xfrm>
            <a:off x="509588" y="1285875"/>
            <a:ext cx="8134350" cy="5291138"/>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fontScale="90000"/>
            <a:scene3d>
              <a:camera prst="orthographicFront"/>
              <a:lightRig rig="soft" dir="t">
                <a:rot lat="0" lon="0" rev="16800000"/>
              </a:lightRig>
            </a:scene3d>
            <a:sp3d prstMaterial="softEdge">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长富宫饭店宴会厅  二层会议室平面图</a:t>
            </a:r>
            <a:endParaRPr kumimoji="0" lang="zh-CN" alt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8435" name="Picture 2"/>
          <p:cNvPicPr>
            <a:picLocks noChangeAspect="1"/>
          </p:cNvPicPr>
          <p:nvPr/>
        </p:nvPicPr>
        <p:blipFill>
          <a:blip r:embed="rId1"/>
          <a:stretch>
            <a:fillRect/>
          </a:stretch>
        </p:blipFill>
        <p:spPr>
          <a:xfrm>
            <a:off x="0" y="1571625"/>
            <a:ext cx="9144000" cy="451485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fontScale="90000"/>
            <a:scene3d>
              <a:camera prst="orthographicFront"/>
              <a:lightRig rig="soft" dir="t">
                <a:rot lat="0" lon="0" rev="16800000"/>
              </a:lightRig>
            </a:scene3d>
            <a:sp3d prstMaterial="softEdge">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长富宫饭店宴会厅  二层会议室平面图</a:t>
            </a:r>
            <a:endParaRPr kumimoji="0" lang="zh-CN" alt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9459" name="Picture 2"/>
          <p:cNvPicPr>
            <a:picLocks noChangeAspect="1"/>
          </p:cNvPicPr>
          <p:nvPr/>
        </p:nvPicPr>
        <p:blipFill>
          <a:blip r:embed="rId1"/>
          <a:stretch>
            <a:fillRect/>
          </a:stretch>
        </p:blipFill>
        <p:spPr>
          <a:xfrm>
            <a:off x="357188" y="1771650"/>
            <a:ext cx="8358187" cy="3871913"/>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长富宫饭店康体娱乐、健身中心 </a:t>
            </a:r>
            <a:br>
              <a:rPr kumimoji="0" lang="en-US" altLang="zh-CN"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zh-CN" alt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20483" name="标题 1"/>
          <p:cNvSpPr txBox="1"/>
          <p:nvPr/>
        </p:nvSpPr>
        <p:spPr>
          <a:xfrm>
            <a:off x="971550" y="1412875"/>
            <a:ext cx="7124700" cy="923925"/>
          </a:xfrm>
          <a:prstGeom prst="rect">
            <a:avLst/>
          </a:prstGeom>
          <a:noFill/>
          <a:ln w="9525">
            <a:noFill/>
          </a:ln>
        </p:spPr>
        <p:txBody>
          <a:bodyPr anchor="ctr" anchorCtr="0"/>
          <a:p>
            <a:pPr defTabSz="457200">
              <a:buNone/>
            </a:pPr>
            <a:r>
              <a:rPr lang="zh-CN" altLang="en-US" sz="1600" dirty="0">
                <a:solidFill>
                  <a:srgbClr val="FFFFFF"/>
                </a:solidFill>
                <a:latin typeface="Lucida Sans" panose="020B0602030504020204"/>
                <a:ea typeface="黑体" panose="02010609060101010101" pitchFamily="49" charset="-122"/>
              </a:rPr>
              <a:t>      长富宫饭店为客人提供多种精彩纷呈的休闲活动。室内游泳池、篮球场、羽毛球场、麻将室和设施完备的健身房，可令您在住宿期间尽情享受无以伦比的休闲娱乐。</a:t>
            </a:r>
            <a:endParaRPr lang="zh-CN" altLang="en-US" sz="1600" dirty="0">
              <a:solidFill>
                <a:srgbClr val="FFFFFF"/>
              </a:solidFill>
              <a:latin typeface="Lucida Sans" panose="020B0602030504020204"/>
              <a:ea typeface="黑体" panose="02010609060101010101" pitchFamily="49" charset="-122"/>
            </a:endParaRPr>
          </a:p>
        </p:txBody>
      </p:sp>
      <p:sp>
        <p:nvSpPr>
          <p:cNvPr id="9" name="内容占位符 8"/>
          <p:cNvSpPr>
            <a:spLocks noGrp="1"/>
          </p:cNvSpPr>
          <p:nvPr>
            <p:ph idx="1"/>
          </p:nvPr>
        </p:nvSpPr>
        <p:spPr>
          <a:xfrm>
            <a:off x="323850" y="2852738"/>
            <a:ext cx="4103688" cy="3240088"/>
          </a:xfrm>
        </p:spPr>
        <p:txBody>
          <a:bodyPr vert="horz" wrap="square" lIns="91440" tIns="45720" rIns="91440" bIns="45720" numCol="1" anchor="t" anchorCtr="0" compatLnSpc="1">
            <a:normAutofit fontScale="47500" lnSpcReduction="200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7200" b="0" i="0" u="none" strike="noStrike" kern="1200" cap="none" spc="0" normalizeH="0" baseline="0" noProof="0" dirty="0" smtClean="0">
                <a:ln>
                  <a:noFill/>
                </a:ln>
                <a:solidFill>
                  <a:srgbClr val="FFC000"/>
                </a:solidFill>
                <a:effectLst/>
                <a:uLnTx/>
                <a:uFillTx/>
                <a:latin typeface="+mn-lt"/>
                <a:ea typeface="+mn-ea"/>
                <a:cs typeface="+mn-cs"/>
              </a:rPr>
              <a:t>亮点</a:t>
            </a:r>
            <a:endParaRPr kumimoji="0" lang="en-US" altLang="zh-CN" sz="72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en-US" altLang="zh-CN" sz="2800" b="0" i="0" u="none" strike="noStrike" kern="1200" cap="none" spc="0" normalizeH="0" baseline="0" noProof="0" dirty="0" smtClean="0">
                <a:ln>
                  <a:noFill/>
                </a:ln>
                <a:solidFill>
                  <a:srgbClr val="FFC000"/>
                </a:solidFill>
                <a:effectLst/>
                <a:uLnTx/>
                <a:uFillTx/>
                <a:latin typeface="+mn-lt"/>
                <a:ea typeface="+mn-ea"/>
                <a:cs typeface="+mn-cs"/>
              </a:rPr>
              <a:t>1</a:t>
            </a:r>
            <a:r>
              <a:rPr kumimoji="0" lang="zh-CN" altLang="en-US" sz="2800" b="0" i="0" u="none" strike="noStrike" kern="1200" cap="none" spc="0" normalizeH="0" baseline="0" noProof="0" dirty="0" smtClean="0">
                <a:ln>
                  <a:noFill/>
                </a:ln>
                <a:solidFill>
                  <a:srgbClr val="FFC000"/>
                </a:solidFill>
                <a:effectLst/>
                <a:uLnTx/>
                <a:uFillTx/>
                <a:latin typeface="+mn-lt"/>
                <a:ea typeface="+mn-ea"/>
                <a:cs typeface="+mn-cs"/>
              </a:rPr>
              <a:t>、世界顶级品牌健身设备，</a:t>
            </a: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zh-CN" altLang="en-US" sz="2800" b="0" i="0" u="none" strike="noStrike" kern="1200" cap="none" spc="0" normalizeH="0" baseline="0" noProof="0" dirty="0" smtClean="0">
                <a:ln>
                  <a:noFill/>
                </a:ln>
                <a:solidFill>
                  <a:srgbClr val="FFC000"/>
                </a:solidFill>
                <a:effectLst/>
                <a:uLnTx/>
                <a:uFillTx/>
                <a:latin typeface="+mn-lt"/>
                <a:ea typeface="+mn-ea"/>
                <a:cs typeface="+mn-cs"/>
              </a:rPr>
              <a:t>               独有</a:t>
            </a:r>
            <a:r>
              <a:rPr kumimoji="0" lang="en-US" altLang="zh-CN" sz="2800" b="0" i="0" u="none" strike="noStrike" kern="1200" cap="none" spc="0" normalizeH="0" baseline="0" noProof="0" dirty="0" smtClean="0">
                <a:ln>
                  <a:noFill/>
                </a:ln>
                <a:solidFill>
                  <a:srgbClr val="FFC000"/>
                </a:solidFill>
                <a:effectLst/>
                <a:uLnTx/>
                <a:uFillTx/>
                <a:latin typeface="+mn-lt"/>
                <a:ea typeface="+mn-ea"/>
                <a:cs typeface="+mn-cs"/>
              </a:rPr>
              <a:t>KENESIS</a:t>
            </a:r>
            <a:r>
              <a:rPr kumimoji="0" lang="zh-CN" altLang="en-US" sz="2800" b="0" i="0" u="none" strike="noStrike" kern="1200" cap="none" spc="0" normalizeH="0" baseline="0" noProof="0" dirty="0" smtClean="0">
                <a:ln>
                  <a:noFill/>
                </a:ln>
                <a:solidFill>
                  <a:srgbClr val="FFC000"/>
                </a:solidFill>
                <a:effectLst/>
                <a:uLnTx/>
                <a:uFillTx/>
                <a:latin typeface="+mn-lt"/>
                <a:ea typeface="+mn-ea"/>
                <a:cs typeface="+mn-cs"/>
              </a:rPr>
              <a:t>综合多功能训练墙</a:t>
            </a: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en-US" altLang="zh-CN" sz="2800" b="0" i="0" u="none" strike="noStrike" kern="1200" cap="none" spc="0" normalizeH="0" baseline="0" noProof="0" dirty="0" smtClean="0">
                <a:ln>
                  <a:noFill/>
                </a:ln>
                <a:solidFill>
                  <a:srgbClr val="FFC000"/>
                </a:solidFill>
                <a:effectLst/>
                <a:uLnTx/>
                <a:uFillTx/>
                <a:latin typeface="+mn-lt"/>
                <a:ea typeface="+mn-ea"/>
                <a:cs typeface="+mn-cs"/>
              </a:rPr>
              <a:t>2</a:t>
            </a:r>
            <a:r>
              <a:rPr kumimoji="0" lang="zh-CN" altLang="en-US" sz="2800" b="0" i="0" u="none" strike="noStrike" kern="1200" cap="none" spc="0" normalizeH="0" baseline="0" noProof="0" dirty="0" smtClean="0">
                <a:ln>
                  <a:noFill/>
                </a:ln>
                <a:solidFill>
                  <a:srgbClr val="FFC000"/>
                </a:solidFill>
                <a:effectLst/>
                <a:uLnTx/>
                <a:uFillTx/>
                <a:latin typeface="+mn-lt"/>
                <a:ea typeface="+mn-ea"/>
                <a:cs typeface="+mn-cs"/>
              </a:rPr>
              <a:t>、阳光四季恒温泳池</a:t>
            </a: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en-US" altLang="zh-CN" sz="2800" b="0" i="0" u="none" strike="noStrike" kern="1200" cap="none" spc="0" normalizeH="0" baseline="0" noProof="0" dirty="0" smtClean="0">
                <a:ln>
                  <a:noFill/>
                </a:ln>
                <a:solidFill>
                  <a:srgbClr val="FFC000"/>
                </a:solidFill>
                <a:effectLst/>
                <a:uLnTx/>
                <a:uFillTx/>
                <a:latin typeface="+mn-lt"/>
                <a:ea typeface="+mn-ea"/>
                <a:cs typeface="+mn-cs"/>
              </a:rPr>
              <a:t>3</a:t>
            </a:r>
            <a:r>
              <a:rPr kumimoji="0" lang="zh-CN" altLang="en-US" sz="2800" b="0" i="0" u="none" strike="noStrike" kern="1200" cap="none" spc="0" normalizeH="0" baseline="0" noProof="0" dirty="0" smtClean="0">
                <a:ln>
                  <a:noFill/>
                </a:ln>
                <a:solidFill>
                  <a:srgbClr val="FFC000"/>
                </a:solidFill>
                <a:effectLst/>
                <a:uLnTx/>
                <a:uFillTx/>
                <a:latin typeface="+mn-lt"/>
                <a:ea typeface="+mn-ea"/>
                <a:cs typeface="+mn-cs"/>
              </a:rPr>
              <a:t>、台球、乒乓球的免费使用使会员卡物超所值</a:t>
            </a: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en-US" altLang="zh-CN" sz="2800" b="0" i="0" u="none" strike="noStrike" kern="1200" cap="none" spc="0" normalizeH="0" baseline="0" noProof="0" dirty="0" smtClean="0">
                <a:ln>
                  <a:noFill/>
                </a:ln>
                <a:solidFill>
                  <a:srgbClr val="FFC000"/>
                </a:solidFill>
                <a:effectLst/>
                <a:uLnTx/>
                <a:uFillTx/>
                <a:latin typeface="+mn-lt"/>
                <a:ea typeface="+mn-ea"/>
                <a:cs typeface="+mn-cs"/>
              </a:rPr>
              <a:t>4</a:t>
            </a:r>
            <a:r>
              <a:rPr kumimoji="0" lang="zh-CN" altLang="en-US" sz="2800" b="0" i="0" u="none" strike="noStrike" kern="1200" cap="none" spc="0" normalizeH="0" baseline="0" noProof="0" dirty="0" smtClean="0">
                <a:ln>
                  <a:noFill/>
                </a:ln>
                <a:solidFill>
                  <a:srgbClr val="FFC000"/>
                </a:solidFill>
                <a:effectLst/>
                <a:uLnTx/>
                <a:uFillTx/>
                <a:latin typeface="+mn-lt"/>
                <a:ea typeface="+mn-ea"/>
                <a:cs typeface="+mn-cs"/>
              </a:rPr>
              <a:t>、超大的会员更衣柜设计与众不同</a:t>
            </a: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en-US" altLang="zh-CN" sz="2800" b="0" i="0" u="none" strike="noStrike" kern="1200" cap="none" spc="0" normalizeH="0" baseline="0" noProof="0" dirty="0" smtClean="0">
                <a:ln>
                  <a:noFill/>
                </a:ln>
                <a:solidFill>
                  <a:srgbClr val="FFC000"/>
                </a:solidFill>
                <a:effectLst/>
                <a:uLnTx/>
                <a:uFillTx/>
                <a:latin typeface="+mn-lt"/>
                <a:ea typeface="+mn-ea"/>
                <a:cs typeface="+mn-cs"/>
              </a:rPr>
              <a:t>5</a:t>
            </a:r>
            <a:r>
              <a:rPr kumimoji="0" lang="zh-CN" altLang="en-US" sz="2800" b="0" i="0" u="none" strike="noStrike" kern="1200" cap="none" spc="0" normalizeH="0" baseline="0" noProof="0" dirty="0" smtClean="0">
                <a:ln>
                  <a:noFill/>
                </a:ln>
                <a:solidFill>
                  <a:srgbClr val="FFC000"/>
                </a:solidFill>
                <a:effectLst/>
                <a:uLnTx/>
                <a:uFillTx/>
                <a:latin typeface="+mn-lt"/>
                <a:ea typeface="+mn-ea"/>
                <a:cs typeface="+mn-cs"/>
              </a:rPr>
              <a:t>、根据会员需求免费开设各种健身课程</a:t>
            </a:r>
            <a:endParaRPr kumimoji="0" lang="en-US" altLang="zh-CN" sz="2800" b="0" i="0" u="none" strike="noStrike" kern="1200" cap="none" spc="0" normalizeH="0" baseline="0" noProof="0" dirty="0" smtClean="0">
              <a:ln>
                <a:noFill/>
              </a:ln>
              <a:solidFill>
                <a:srgbClr val="FFC000"/>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20485" name="Picture 2" descr="C:\Users\Administrator\Desktop\图片2.jpg"/>
          <p:cNvPicPr>
            <a:picLocks noChangeAspect="1"/>
          </p:cNvPicPr>
          <p:nvPr/>
        </p:nvPicPr>
        <p:blipFill>
          <a:blip r:embed="rId1"/>
          <a:stretch>
            <a:fillRect/>
          </a:stretch>
        </p:blipFill>
        <p:spPr>
          <a:xfrm>
            <a:off x="5003800" y="2133600"/>
            <a:ext cx="3816350" cy="2159000"/>
          </a:xfrm>
          <a:prstGeom prst="rect">
            <a:avLst/>
          </a:prstGeom>
          <a:noFill/>
          <a:ln w="9525">
            <a:noFill/>
          </a:ln>
        </p:spPr>
      </p:pic>
      <p:pic>
        <p:nvPicPr>
          <p:cNvPr id="20486" name="Picture 3" descr="C:\Users\Administrator\Desktop\图片1.jpg"/>
          <p:cNvPicPr>
            <a:picLocks noChangeAspect="1"/>
          </p:cNvPicPr>
          <p:nvPr/>
        </p:nvPicPr>
        <p:blipFill>
          <a:blip r:embed="rId2"/>
          <a:stretch>
            <a:fillRect/>
          </a:stretch>
        </p:blipFill>
        <p:spPr>
          <a:xfrm>
            <a:off x="5003800" y="4437063"/>
            <a:ext cx="3854450" cy="223202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  室内篮球馆</a:t>
            </a:r>
            <a:br>
              <a:rPr kumimoji="0" lang="en-US" altLang="zh-CN"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zh-CN" alt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21507" name="标题 1"/>
          <p:cNvSpPr txBox="1"/>
          <p:nvPr/>
        </p:nvSpPr>
        <p:spPr>
          <a:xfrm>
            <a:off x="928688" y="1357313"/>
            <a:ext cx="7124700" cy="923925"/>
          </a:xfrm>
          <a:prstGeom prst="rect">
            <a:avLst/>
          </a:prstGeom>
          <a:noFill/>
          <a:ln w="9525">
            <a:noFill/>
          </a:ln>
        </p:spPr>
        <p:txBody>
          <a:bodyPr anchor="ctr" anchorCtr="0"/>
          <a:p>
            <a:pPr defTabSz="457200">
              <a:buNone/>
            </a:pPr>
            <a:r>
              <a:rPr lang="zh-CN" altLang="en-US" sz="1600" dirty="0">
                <a:solidFill>
                  <a:srgbClr val="FFFFFF"/>
                </a:solidFill>
                <a:latin typeface="Lucida Sans" panose="020B0602030504020204"/>
                <a:ea typeface="黑体" panose="02010609060101010101" pitchFamily="49" charset="-122"/>
              </a:rPr>
              <a:t>长安街上独一无二的五星级酒店室内篮球馆，不管天气如何，都不会影响运动带给您的乐趣，也是公司拓展场地的好选择。</a:t>
            </a:r>
            <a:endParaRPr lang="en-US" altLang="zh-CN" sz="1600" dirty="0">
              <a:solidFill>
                <a:srgbClr val="FFFFFF"/>
              </a:solidFill>
              <a:latin typeface="Lucida Sans" panose="020B0602030504020204"/>
              <a:ea typeface="黑体" panose="02010609060101010101" pitchFamily="49" charset="-122"/>
            </a:endParaRPr>
          </a:p>
          <a:p>
            <a:pPr defTabSz="457200">
              <a:buNone/>
            </a:pPr>
            <a:r>
              <a:rPr lang="zh-CN" altLang="en-US" sz="1600" dirty="0">
                <a:solidFill>
                  <a:srgbClr val="FFFFFF"/>
                </a:solidFill>
                <a:latin typeface="Lucida Sans" panose="020B0602030504020204"/>
                <a:ea typeface="黑体" panose="02010609060101010101" pitchFamily="49" charset="-122"/>
              </a:rPr>
              <a:t>篮球场也可分成四块羽毛球场使用</a:t>
            </a:r>
            <a:endParaRPr lang="zh-CN" altLang="en-US" sz="1600" dirty="0">
              <a:solidFill>
                <a:srgbClr val="FFFFFF"/>
              </a:solidFill>
              <a:latin typeface="Lucida Sans" panose="020B0602030504020204"/>
              <a:ea typeface="黑体" panose="02010609060101010101" pitchFamily="49" charset="-122"/>
            </a:endParaRPr>
          </a:p>
        </p:txBody>
      </p:sp>
      <p:pic>
        <p:nvPicPr>
          <p:cNvPr id="21508" name="图片 5" descr="IMG_0016.GIF"/>
          <p:cNvPicPr>
            <a:picLocks noChangeAspect="1"/>
          </p:cNvPicPr>
          <p:nvPr/>
        </p:nvPicPr>
        <p:blipFill>
          <a:blip r:embed="rId1"/>
          <a:stretch>
            <a:fillRect/>
          </a:stretch>
        </p:blipFill>
        <p:spPr>
          <a:xfrm>
            <a:off x="357188" y="2643188"/>
            <a:ext cx="4071937" cy="3702050"/>
          </a:xfrm>
          <a:prstGeom prst="rect">
            <a:avLst/>
          </a:prstGeom>
          <a:noFill/>
          <a:ln w="9525">
            <a:noFill/>
          </a:ln>
        </p:spPr>
      </p:pic>
      <p:pic>
        <p:nvPicPr>
          <p:cNvPr id="21509" name="图片 6" descr="IMG_0070.JPG"/>
          <p:cNvPicPr>
            <a:picLocks noChangeAspect="1"/>
          </p:cNvPicPr>
          <p:nvPr/>
        </p:nvPicPr>
        <p:blipFill>
          <a:blip r:embed="rId2"/>
          <a:stretch>
            <a:fillRect/>
          </a:stretch>
        </p:blipFill>
        <p:spPr>
          <a:xfrm>
            <a:off x="4402138" y="3429000"/>
            <a:ext cx="4313237" cy="2868613"/>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28596" y="0"/>
            <a:ext cx="8229600" cy="1143000"/>
          </a:xfrm>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长富宫饭店外景</a:t>
            </a:r>
            <a:endPar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4099" name="内容占位符 4"/>
          <p:cNvPicPr>
            <a:picLocks noGrp="1" noChangeAspect="1"/>
          </p:cNvPicPr>
          <p:nvPr>
            <p:ph idx="1"/>
          </p:nvPr>
        </p:nvPicPr>
        <p:blipFill>
          <a:blip r:embed="rId1"/>
          <a:srcRect/>
          <a:stretch>
            <a:fillRect/>
          </a:stretch>
        </p:blipFill>
        <p:spPr>
          <a:xfrm>
            <a:off x="4429125" y="1196975"/>
            <a:ext cx="3286125" cy="3186113"/>
          </a:xfrm>
        </p:spPr>
      </p:pic>
      <p:sp>
        <p:nvSpPr>
          <p:cNvPr id="4100" name="标题 1"/>
          <p:cNvSpPr txBox="1"/>
          <p:nvPr/>
        </p:nvSpPr>
        <p:spPr>
          <a:xfrm>
            <a:off x="428625" y="1857375"/>
            <a:ext cx="2947988" cy="3744913"/>
          </a:xfrm>
          <a:prstGeom prst="rect">
            <a:avLst/>
          </a:prstGeom>
          <a:noFill/>
          <a:ln w="9525">
            <a:noFill/>
          </a:ln>
        </p:spPr>
        <p:txBody>
          <a:bodyPr anchor="ctr" anchorCtr="0"/>
          <a:p>
            <a:pPr defTabSz="457200">
              <a:buNone/>
            </a:pPr>
            <a:r>
              <a:rPr lang="en-US" altLang="zh-CN" sz="1600" dirty="0">
                <a:solidFill>
                  <a:srgbClr val="FFFFFF"/>
                </a:solidFill>
                <a:latin typeface="Lucida Sans" panose="020B0602030504020204"/>
                <a:ea typeface="黑体" panose="02010609060101010101" pitchFamily="49" charset="-122"/>
              </a:rPr>
              <a:t>      </a:t>
            </a:r>
            <a:r>
              <a:rPr lang="zh-CN" altLang="zh-CN" dirty="0">
                <a:solidFill>
                  <a:srgbClr val="FFFFFF"/>
                </a:solidFill>
                <a:latin typeface="宋体" panose="02010600030101010101" pitchFamily="2" charset="-122"/>
                <a:ea typeface="黑体" panose="02010609060101010101" pitchFamily="49" charset="-122"/>
              </a:rPr>
              <a:t>长富宫饭店是由首都旅游集团控股的大型商务酒店。长富宫饭店位于神州第一街长安街和二环路交汇的建国门立交桥东南侧，毗邻</a:t>
            </a:r>
            <a:r>
              <a:rPr lang="en-US" altLang="zh-CN" dirty="0">
                <a:solidFill>
                  <a:srgbClr val="FFFFFF"/>
                </a:solidFill>
                <a:latin typeface="宋体" panose="02010600030101010101" pitchFamily="2" charset="-122"/>
                <a:ea typeface="黑体" panose="02010609060101010101" pitchFamily="49" charset="-122"/>
              </a:rPr>
              <a:t>CBD</a:t>
            </a:r>
            <a:r>
              <a:rPr lang="zh-CN" altLang="zh-CN" dirty="0">
                <a:solidFill>
                  <a:srgbClr val="FFFFFF"/>
                </a:solidFill>
                <a:latin typeface="宋体" panose="02010600030101010101" pitchFamily="2" charset="-122"/>
                <a:ea typeface="黑体" panose="02010609060101010101" pitchFamily="49" charset="-122"/>
              </a:rPr>
              <a:t>中央商务区和使馆区。长富宫饭店拥有各种类型的豪华客房</a:t>
            </a:r>
            <a:r>
              <a:rPr lang="en-US" altLang="zh-CN" dirty="0">
                <a:solidFill>
                  <a:srgbClr val="FFFFFF"/>
                </a:solidFill>
                <a:latin typeface="宋体" panose="02010600030101010101" pitchFamily="2" charset="-122"/>
                <a:ea typeface="黑体" panose="02010609060101010101" pitchFamily="49" charset="-122"/>
              </a:rPr>
              <a:t>438</a:t>
            </a:r>
            <a:r>
              <a:rPr lang="zh-CN" altLang="zh-CN" dirty="0">
                <a:solidFill>
                  <a:srgbClr val="FFFFFF"/>
                </a:solidFill>
                <a:latin typeface="宋体" panose="02010600030101010101" pitchFamily="2" charset="-122"/>
                <a:ea typeface="黑体" panose="02010609060101010101" pitchFamily="49" charset="-122"/>
              </a:rPr>
              <a:t>间，荟萃京城著名的</a:t>
            </a:r>
            <a:r>
              <a:rPr lang="en-US" altLang="zh-CN" dirty="0">
                <a:solidFill>
                  <a:srgbClr val="FFFFFF"/>
                </a:solidFill>
                <a:latin typeface="宋体" panose="02010600030101010101" pitchFamily="2" charset="-122"/>
                <a:ea typeface="黑体" panose="02010609060101010101" pitchFamily="49" charset="-122"/>
              </a:rPr>
              <a:t>“</a:t>
            </a:r>
            <a:r>
              <a:rPr lang="zh-CN" altLang="zh-CN" dirty="0">
                <a:solidFill>
                  <a:srgbClr val="FFFFFF"/>
                </a:solidFill>
                <a:latin typeface="宋体" panose="02010600030101010101" pitchFamily="2" charset="-122"/>
                <a:ea typeface="黑体" panose="02010609060101010101" pitchFamily="49" charset="-122"/>
              </a:rPr>
              <a:t>樱</a:t>
            </a:r>
            <a:r>
              <a:rPr lang="en-US" altLang="zh-CN" dirty="0">
                <a:solidFill>
                  <a:srgbClr val="FFFFFF"/>
                </a:solidFill>
                <a:latin typeface="宋体" panose="02010600030101010101" pitchFamily="2" charset="-122"/>
                <a:ea typeface="黑体" panose="02010609060101010101" pitchFamily="49" charset="-122"/>
              </a:rPr>
              <a:t>”</a:t>
            </a:r>
            <a:r>
              <a:rPr lang="zh-CN" altLang="zh-CN" dirty="0">
                <a:solidFill>
                  <a:srgbClr val="FFFFFF"/>
                </a:solidFill>
                <a:latin typeface="宋体" panose="02010600030101010101" pitchFamily="2" charset="-122"/>
                <a:ea typeface="黑体" panose="02010609060101010101" pitchFamily="49" charset="-122"/>
              </a:rPr>
              <a:t>日餐厅、花园美景陪衬下的</a:t>
            </a:r>
            <a:r>
              <a:rPr lang="en-US" altLang="zh-CN" dirty="0">
                <a:solidFill>
                  <a:srgbClr val="FFFFFF"/>
                </a:solidFill>
                <a:latin typeface="宋体" panose="02010600030101010101" pitchFamily="2" charset="-122"/>
                <a:ea typeface="黑体" panose="02010609060101010101" pitchFamily="49" charset="-122"/>
              </a:rPr>
              <a:t>“</a:t>
            </a:r>
            <a:r>
              <a:rPr lang="zh-CN" altLang="zh-CN" dirty="0">
                <a:solidFill>
                  <a:srgbClr val="FFFFFF"/>
                </a:solidFill>
                <a:latin typeface="宋体" panose="02010600030101010101" pitchFamily="2" charset="-122"/>
                <a:ea typeface="黑体" panose="02010609060101010101" pitchFamily="49" charset="-122"/>
              </a:rPr>
              <a:t>兰花台</a:t>
            </a:r>
            <a:r>
              <a:rPr lang="en-US" altLang="zh-CN" dirty="0">
                <a:solidFill>
                  <a:srgbClr val="FFFFFF"/>
                </a:solidFill>
                <a:latin typeface="宋体" panose="02010600030101010101" pitchFamily="2" charset="-122"/>
                <a:ea typeface="黑体" panose="02010609060101010101" pitchFamily="49" charset="-122"/>
              </a:rPr>
              <a:t>”</a:t>
            </a:r>
            <a:r>
              <a:rPr lang="zh-CN" altLang="zh-CN" dirty="0">
                <a:solidFill>
                  <a:srgbClr val="FFFFFF"/>
                </a:solidFill>
                <a:latin typeface="宋体" panose="02010600030101010101" pitchFamily="2" charset="-122"/>
                <a:ea typeface="黑体" panose="02010609060101010101" pitchFamily="49" charset="-122"/>
              </a:rPr>
              <a:t>咖啡厅和</a:t>
            </a:r>
            <a:r>
              <a:rPr lang="en-US" altLang="zh-CN" dirty="0">
                <a:solidFill>
                  <a:srgbClr val="FFFFFF"/>
                </a:solidFill>
                <a:latin typeface="宋体" panose="02010600030101010101" pitchFamily="2" charset="-122"/>
                <a:ea typeface="黑体" panose="02010609060101010101" pitchFamily="49" charset="-122"/>
              </a:rPr>
              <a:t>“</a:t>
            </a:r>
            <a:r>
              <a:rPr lang="zh-CN" altLang="zh-CN" dirty="0">
                <a:solidFill>
                  <a:srgbClr val="FFFFFF"/>
                </a:solidFill>
                <a:latin typeface="宋体" panose="02010600030101010101" pitchFamily="2" charset="-122"/>
                <a:ea typeface="黑体" panose="02010609060101010101" pitchFamily="49" charset="-122"/>
              </a:rPr>
              <a:t>牡丹苑</a:t>
            </a:r>
            <a:r>
              <a:rPr lang="en-US" altLang="zh-CN" dirty="0">
                <a:solidFill>
                  <a:srgbClr val="FFFFFF"/>
                </a:solidFill>
                <a:latin typeface="宋体" panose="02010600030101010101" pitchFamily="2" charset="-122"/>
                <a:ea typeface="黑体" panose="02010609060101010101" pitchFamily="49" charset="-122"/>
              </a:rPr>
              <a:t>”</a:t>
            </a:r>
            <a:r>
              <a:rPr lang="zh-CN" altLang="zh-CN" dirty="0">
                <a:solidFill>
                  <a:srgbClr val="FFFFFF"/>
                </a:solidFill>
                <a:latin typeface="宋体" panose="02010600030101010101" pitchFamily="2" charset="-122"/>
                <a:ea typeface="黑体" panose="02010609060101010101" pitchFamily="49" charset="-122"/>
              </a:rPr>
              <a:t>中餐厅、可容纳</a:t>
            </a:r>
            <a:r>
              <a:rPr lang="en-US" altLang="zh-CN" dirty="0">
                <a:solidFill>
                  <a:srgbClr val="FFFFFF"/>
                </a:solidFill>
                <a:latin typeface="宋体" panose="02010600030101010101" pitchFamily="2" charset="-122"/>
                <a:ea typeface="黑体" panose="02010609060101010101" pitchFamily="49" charset="-122"/>
              </a:rPr>
              <a:t>20</a:t>
            </a:r>
            <a:r>
              <a:rPr lang="zh-CN" altLang="zh-CN" dirty="0">
                <a:solidFill>
                  <a:srgbClr val="FFFFFF"/>
                </a:solidFill>
                <a:latin typeface="宋体" panose="02010600030101010101" pitchFamily="2" charset="-122"/>
                <a:ea typeface="黑体" panose="02010609060101010101" pitchFamily="49" charset="-122"/>
              </a:rPr>
              <a:t>至</a:t>
            </a:r>
            <a:r>
              <a:rPr lang="en-US" altLang="zh-CN" dirty="0">
                <a:solidFill>
                  <a:srgbClr val="FFFFFF"/>
                </a:solidFill>
                <a:latin typeface="宋体" panose="02010600030101010101" pitchFamily="2" charset="-122"/>
                <a:ea typeface="黑体" panose="02010609060101010101" pitchFamily="49" charset="-122"/>
              </a:rPr>
              <a:t>600</a:t>
            </a:r>
            <a:r>
              <a:rPr lang="zh-CN" altLang="zh-CN" dirty="0">
                <a:solidFill>
                  <a:srgbClr val="FFFFFF"/>
                </a:solidFill>
                <a:latin typeface="宋体" panose="02010600030101010101" pitchFamily="2" charset="-122"/>
                <a:ea typeface="黑体" panose="02010609060101010101" pitchFamily="49" charset="-122"/>
              </a:rPr>
              <a:t>人的各种宴会厅</a:t>
            </a:r>
            <a:r>
              <a:rPr lang="en-US" altLang="zh-CN" dirty="0">
                <a:solidFill>
                  <a:srgbClr val="FFFFFF"/>
                </a:solidFill>
                <a:latin typeface="宋体" panose="02010600030101010101" pitchFamily="2" charset="-122"/>
                <a:ea typeface="黑体" panose="02010609060101010101" pitchFamily="49" charset="-122"/>
              </a:rPr>
              <a:t>12</a:t>
            </a:r>
            <a:r>
              <a:rPr lang="zh-CN" altLang="zh-CN" dirty="0">
                <a:solidFill>
                  <a:srgbClr val="FFFFFF"/>
                </a:solidFill>
                <a:latin typeface="宋体" panose="02010600030101010101" pitchFamily="2" charset="-122"/>
                <a:ea typeface="黑体" panose="02010609060101010101" pitchFamily="49" charset="-122"/>
              </a:rPr>
              <a:t>个， </a:t>
            </a:r>
            <a:r>
              <a:rPr lang="en-US" altLang="zh-CN" dirty="0">
                <a:solidFill>
                  <a:srgbClr val="FFFFFF"/>
                </a:solidFill>
                <a:latin typeface="宋体" panose="02010600030101010101" pitchFamily="2" charset="-122"/>
                <a:ea typeface="黑体" panose="02010609060101010101" pitchFamily="49" charset="-122"/>
              </a:rPr>
              <a:t>SPA</a:t>
            </a:r>
            <a:r>
              <a:rPr lang="zh-CN" altLang="zh-CN" dirty="0">
                <a:solidFill>
                  <a:srgbClr val="FFFFFF"/>
                </a:solidFill>
                <a:latin typeface="宋体" panose="02010600030101010101" pitchFamily="2" charset="-122"/>
                <a:ea typeface="黑体" panose="02010609060101010101" pitchFamily="49" charset="-122"/>
              </a:rPr>
              <a:t>水疗中心、多功能体育馆等设施一应俱全，我们还很荣幸地为客户提供礼宾服务、管家服务、机场接送机、婚宴设计、个性化商务活动安排等多项服务，是您商住和宴会会议的最佳选择。</a:t>
            </a:r>
            <a:endParaRPr lang="zh-CN" altLang="zh-CN" dirty="0">
              <a:solidFill>
                <a:srgbClr val="FFFFFF"/>
              </a:solidFill>
              <a:latin typeface="宋体" panose="02010600030101010101" pitchFamily="2" charset="-122"/>
              <a:ea typeface="黑体" panose="02010609060101010101" pitchFamily="49" charset="-122"/>
            </a:endParaRPr>
          </a:p>
        </p:txBody>
      </p:sp>
      <p:pic>
        <p:nvPicPr>
          <p:cNvPr id="4101" name="Picture 2"/>
          <p:cNvPicPr>
            <a:picLocks noChangeAspect="1"/>
          </p:cNvPicPr>
          <p:nvPr/>
        </p:nvPicPr>
        <p:blipFill>
          <a:blip r:embed="rId2"/>
          <a:stretch>
            <a:fillRect/>
          </a:stretch>
        </p:blipFill>
        <p:spPr>
          <a:xfrm>
            <a:off x="3643313" y="4581525"/>
            <a:ext cx="5072062" cy="1990725"/>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  </a:t>
            </a:r>
            <a:r>
              <a:rPr kumimoji="0" lang="en-US" altLang="zh-CN"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M23</a:t>
            </a: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拳击健身俱乐部</a:t>
            </a:r>
            <a:br>
              <a:rPr kumimoji="0" lang="en-US" altLang="zh-CN"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zh-CN" alt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22531" name="标题 1"/>
          <p:cNvSpPr txBox="1"/>
          <p:nvPr/>
        </p:nvSpPr>
        <p:spPr>
          <a:xfrm>
            <a:off x="928688" y="1357313"/>
            <a:ext cx="7124700" cy="923925"/>
          </a:xfrm>
          <a:prstGeom prst="rect">
            <a:avLst/>
          </a:prstGeom>
          <a:noFill/>
          <a:ln w="9525">
            <a:noFill/>
          </a:ln>
        </p:spPr>
        <p:txBody>
          <a:bodyPr anchor="ctr" anchorCtr="0"/>
          <a:p>
            <a:pPr defTabSz="457200"/>
            <a:r>
              <a:rPr lang="en-US" altLang="zh-CN" sz="1600" b="1" dirty="0">
                <a:latin typeface="Arial" panose="020B0604020202020204" pitchFamily="34" charset="0"/>
              </a:rPr>
              <a:t>M23</a:t>
            </a:r>
            <a:r>
              <a:rPr lang="zh-CN" altLang="en-US" sz="1600" b="1" dirty="0">
                <a:latin typeface="Arial" panose="020B0604020202020204" pitchFamily="34" charset="0"/>
              </a:rPr>
              <a:t>拳击健身俱乐部就是一家面向都市精英，专注于高效拳击健身训练的顶级拳击健身俱乐部，也是北京唯一开在五星级酒店内的专业拳馆，占地面积将近</a:t>
            </a:r>
            <a:r>
              <a:rPr lang="en-US" altLang="zh-CN" sz="1600" b="1" dirty="0">
                <a:latin typeface="Arial" panose="020B0604020202020204" pitchFamily="34" charset="0"/>
              </a:rPr>
              <a:t>1000</a:t>
            </a:r>
            <a:r>
              <a:rPr lang="zh-CN" altLang="en-US" sz="1600" b="1" dirty="0">
                <a:latin typeface="Arial" panose="020B0604020202020204" pitchFamily="34" charset="0"/>
              </a:rPr>
              <a:t>平米。</a:t>
            </a:r>
            <a:endParaRPr lang="en-US" altLang="zh-CN" sz="1600" b="1" dirty="0">
              <a:latin typeface="Arial" panose="020B0604020202020204" pitchFamily="34" charset="0"/>
            </a:endParaRPr>
          </a:p>
        </p:txBody>
      </p:sp>
      <p:pic>
        <p:nvPicPr>
          <p:cNvPr id="22532" name="图片 5" descr="微信图片_20201127161420.jpg"/>
          <p:cNvPicPr>
            <a:picLocks noChangeAspect="1"/>
          </p:cNvPicPr>
          <p:nvPr/>
        </p:nvPicPr>
        <p:blipFill>
          <a:blip r:embed="rId1"/>
          <a:stretch>
            <a:fillRect/>
          </a:stretch>
        </p:blipFill>
        <p:spPr>
          <a:xfrm>
            <a:off x="4071938" y="4000500"/>
            <a:ext cx="5072062" cy="2857500"/>
          </a:xfrm>
          <a:prstGeom prst="rect">
            <a:avLst/>
          </a:prstGeom>
          <a:noFill/>
          <a:ln w="9525">
            <a:noFill/>
          </a:ln>
        </p:spPr>
      </p:pic>
      <p:pic>
        <p:nvPicPr>
          <p:cNvPr id="22533" name="图片 6" descr="微信图片_20201127161352.jpg"/>
          <p:cNvPicPr>
            <a:picLocks noChangeAspect="1"/>
          </p:cNvPicPr>
          <p:nvPr/>
        </p:nvPicPr>
        <p:blipFill>
          <a:blip r:embed="rId2"/>
          <a:stretch>
            <a:fillRect/>
          </a:stretch>
        </p:blipFill>
        <p:spPr>
          <a:xfrm>
            <a:off x="0" y="2286000"/>
            <a:ext cx="4071938" cy="4572000"/>
          </a:xfrm>
          <a:prstGeom prst="rect">
            <a:avLst/>
          </a:prstGeom>
          <a:noFill/>
          <a:ln w="9525">
            <a:noFill/>
          </a:ln>
        </p:spPr>
      </p:pic>
      <p:pic>
        <p:nvPicPr>
          <p:cNvPr id="22534" name="图片 7" descr="微信图片_20201127161407.jpg"/>
          <p:cNvPicPr>
            <a:picLocks noChangeAspect="1"/>
          </p:cNvPicPr>
          <p:nvPr/>
        </p:nvPicPr>
        <p:blipFill>
          <a:blip r:embed="rId3"/>
          <a:stretch>
            <a:fillRect/>
          </a:stretch>
        </p:blipFill>
        <p:spPr>
          <a:xfrm>
            <a:off x="4071938" y="2286000"/>
            <a:ext cx="5072062" cy="251460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  私人影院</a:t>
            </a:r>
            <a:br>
              <a:rPr kumimoji="0" lang="en-US" altLang="zh-CN"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zh-CN" alt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23555" name="标题 1"/>
          <p:cNvSpPr txBox="1"/>
          <p:nvPr/>
        </p:nvSpPr>
        <p:spPr>
          <a:xfrm>
            <a:off x="928688" y="1357313"/>
            <a:ext cx="7124700" cy="923925"/>
          </a:xfrm>
          <a:prstGeom prst="rect">
            <a:avLst/>
          </a:prstGeom>
          <a:noFill/>
          <a:ln w="9525">
            <a:noFill/>
          </a:ln>
        </p:spPr>
        <p:txBody>
          <a:bodyPr anchor="ctr" anchorCtr="0"/>
          <a:p>
            <a:pPr defTabSz="457200"/>
            <a:r>
              <a:rPr lang="zh-CN" altLang="en-US" sz="1600" b="1" dirty="0">
                <a:latin typeface="Arial" panose="020B0604020202020204" pitchFamily="34" charset="0"/>
              </a:rPr>
              <a:t>位于饭店三层的私人电影院，为您在店的娱乐项目又增加了一个选项。</a:t>
            </a:r>
            <a:endParaRPr lang="en-US" altLang="zh-CN" sz="1600" b="1" dirty="0">
              <a:latin typeface="Arial" panose="020B0604020202020204" pitchFamily="34" charset="0"/>
            </a:endParaRPr>
          </a:p>
        </p:txBody>
      </p:sp>
      <p:pic>
        <p:nvPicPr>
          <p:cNvPr id="23556" name="图片 8" descr="微信图片_20201127161518.jpg"/>
          <p:cNvPicPr>
            <a:picLocks noChangeAspect="1"/>
          </p:cNvPicPr>
          <p:nvPr/>
        </p:nvPicPr>
        <p:blipFill>
          <a:blip r:embed="rId1"/>
          <a:stretch>
            <a:fillRect/>
          </a:stretch>
        </p:blipFill>
        <p:spPr>
          <a:xfrm>
            <a:off x="4143375" y="2286000"/>
            <a:ext cx="5000625" cy="2676525"/>
          </a:xfrm>
          <a:prstGeom prst="rect">
            <a:avLst/>
          </a:prstGeom>
          <a:noFill/>
          <a:ln w="9525">
            <a:noFill/>
          </a:ln>
        </p:spPr>
      </p:pic>
      <p:pic>
        <p:nvPicPr>
          <p:cNvPr id="23557" name="图片 9" descr="微信图片_20201127161528.jpg"/>
          <p:cNvPicPr>
            <a:picLocks noChangeAspect="1"/>
          </p:cNvPicPr>
          <p:nvPr/>
        </p:nvPicPr>
        <p:blipFill>
          <a:blip r:embed="rId2"/>
          <a:stretch>
            <a:fillRect/>
          </a:stretch>
        </p:blipFill>
        <p:spPr>
          <a:xfrm>
            <a:off x="0" y="2286000"/>
            <a:ext cx="4143375" cy="4572000"/>
          </a:xfrm>
          <a:prstGeom prst="rect">
            <a:avLst/>
          </a:prstGeom>
          <a:noFill/>
          <a:ln w="9525">
            <a:noFill/>
          </a:ln>
        </p:spPr>
      </p:pic>
      <p:pic>
        <p:nvPicPr>
          <p:cNvPr id="23558" name="图片 10" descr="微信图片_20201127161531.jpg"/>
          <p:cNvPicPr>
            <a:picLocks noChangeAspect="1"/>
          </p:cNvPicPr>
          <p:nvPr/>
        </p:nvPicPr>
        <p:blipFill>
          <a:blip r:embed="rId3"/>
          <a:stretch>
            <a:fillRect/>
          </a:stretch>
        </p:blipFill>
        <p:spPr>
          <a:xfrm>
            <a:off x="4143375" y="4500563"/>
            <a:ext cx="5000625" cy="2357437"/>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长富宫饭店联系方式 </a:t>
            </a:r>
            <a:endPar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3" name="内容占位符 2"/>
          <p:cNvSpPr>
            <a:spLocks noGrp="1"/>
          </p:cNvSpPr>
          <p:nvPr>
            <p:ph idx="1"/>
          </p:nvPr>
        </p:nvSpPr>
        <p:spPr>
          <a:xfrm>
            <a:off x="1090613" y="1406525"/>
            <a:ext cx="7124700" cy="1657350"/>
          </a:xfrm>
        </p:spPr>
        <p:txBody>
          <a:bodyPr vert="horz" wrap="square" lIns="91440" tIns="45720" rIns="91440" bIns="45720" numCol="1" anchor="t" anchorCtr="0" compatLnSpc="1">
            <a:normAutofit/>
          </a:bodyPr>
          <a:lstStyle/>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zh-CN" altLang="en-US" sz="1400" b="1" i="0" u="none" strike="noStrike" kern="1200" cap="none" spc="0" normalizeH="0" baseline="0" noProof="0" dirty="0">
                <a:ln>
                  <a:noFill/>
                </a:ln>
                <a:solidFill>
                  <a:schemeClr val="tx1"/>
                </a:solidFill>
                <a:effectLst/>
                <a:uLnTx/>
                <a:uFillTx/>
                <a:latin typeface="+mn-lt"/>
                <a:ea typeface="+mn-ea"/>
                <a:cs typeface="+mn-cs"/>
              </a:rPr>
              <a:t>总    机</a:t>
            </a:r>
            <a:r>
              <a:rPr kumimoji="0" lang="zh-CN" altLang="en-US" sz="1400" b="1" i="1"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1400" b="0" i="0" u="none" strike="noStrike" kern="1200" cap="none" spc="0" normalizeH="0" baseline="0" noProof="0" dirty="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en-US" altLang="zh-CN" sz="1400" b="1" i="0" u="none" strike="noStrike" kern="1200" cap="none" spc="0" normalizeH="0" baseline="0" noProof="0" dirty="0" smtClean="0">
                <a:ln>
                  <a:noFill/>
                </a:ln>
                <a:solidFill>
                  <a:schemeClr val="tx1"/>
                </a:solidFill>
                <a:effectLst/>
                <a:uLnTx/>
                <a:uFillTx/>
                <a:latin typeface="+mn-lt"/>
                <a:ea typeface="+mn-ea"/>
                <a:cs typeface="+mn-cs"/>
              </a:rPr>
              <a:t>E-mail: </a:t>
            </a:r>
            <a:r>
              <a:rPr kumimoji="0" lang="en-US" altLang="zh-CN" sz="1400" b="1" i="0" u="none" strike="noStrike" kern="1200" cap="none" spc="0" normalizeH="0" baseline="0" noProof="0" dirty="0" smtClean="0">
                <a:ln>
                  <a:noFill/>
                </a:ln>
                <a:solidFill>
                  <a:schemeClr val="tx1"/>
                </a:solidFill>
                <a:effectLst/>
                <a:uLnTx/>
                <a:uFillTx/>
                <a:latin typeface="+mn-lt"/>
                <a:ea typeface="+mn-ea"/>
                <a:cs typeface="+mn-cs"/>
                <a:hlinkClick r:id="rId1"/>
              </a:rPr>
              <a:t>cfg@cfgbj.com</a:t>
            </a:r>
            <a:r>
              <a:rPr kumimoji="0" lang="en-US" altLang="zh-CN" sz="1400" b="1" i="0" u="none" strike="noStrike" kern="1200" cap="none" spc="0" normalizeH="0" baseline="0" noProof="0" dirty="0" smtClean="0">
                <a:ln>
                  <a:noFill/>
                </a:ln>
                <a:solidFill>
                  <a:schemeClr val="tx1"/>
                </a:solidFill>
                <a:effectLst/>
                <a:uLnTx/>
                <a:uFillTx/>
                <a:latin typeface="+mn-lt"/>
                <a:ea typeface="+mn-ea"/>
                <a:cs typeface="+mn-cs"/>
              </a:rPr>
              <a:t> </a:t>
            </a:r>
            <a:endParaRPr kumimoji="0" lang="en-US" altLang="zh-CN" sz="1400" b="1"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1400" b="1" i="0" u="none" strike="noStrike" kern="1200" cap="none" spc="0" normalizeH="0" baseline="0" noProof="0" dirty="0" smtClean="0">
                <a:ln>
                  <a:noFill/>
                </a:ln>
                <a:solidFill>
                  <a:schemeClr val="tx1"/>
                </a:solidFill>
                <a:effectLst/>
                <a:uLnTx/>
                <a:uFillTx/>
                <a:latin typeface="+mn-lt"/>
                <a:ea typeface="+mn-ea"/>
                <a:cs typeface="+mn-cs"/>
              </a:rPr>
              <a:t>电 </a:t>
            </a:r>
            <a:r>
              <a:rPr kumimoji="0" lang="zh-CN" altLang="en-US" sz="1400" b="1" i="0" u="none" strike="noStrike" kern="1200" cap="none" spc="0" normalizeH="0" baseline="0" noProof="0" dirty="0">
                <a:ln>
                  <a:noFill/>
                </a:ln>
                <a:solidFill>
                  <a:schemeClr val="tx1"/>
                </a:solidFill>
                <a:effectLst/>
                <a:uLnTx/>
                <a:uFillTx/>
                <a:latin typeface="+mn-lt"/>
                <a:ea typeface="+mn-ea"/>
                <a:cs typeface="+mn-cs"/>
              </a:rPr>
              <a:t>话：</a:t>
            </a:r>
            <a:r>
              <a:rPr kumimoji="0" lang="en-US" altLang="zh-CN" sz="1400" b="1" i="0" u="none" strike="noStrike" kern="1200" cap="none" spc="0" normalizeH="0" baseline="0" noProof="0" dirty="0">
                <a:ln>
                  <a:noFill/>
                </a:ln>
                <a:solidFill>
                  <a:schemeClr val="tx1"/>
                </a:solidFill>
                <a:effectLst/>
                <a:uLnTx/>
                <a:uFillTx/>
                <a:latin typeface="+mn-lt"/>
                <a:ea typeface="+mn-ea"/>
                <a:cs typeface="+mn-cs"/>
              </a:rPr>
              <a:t>+86 10 6512 </a:t>
            </a:r>
            <a:r>
              <a:rPr kumimoji="0" lang="en-US" altLang="zh-CN" sz="1400" b="1" i="0" u="none" strike="noStrike" kern="1200" cap="none" spc="0" normalizeH="0" baseline="0" noProof="0" dirty="0" smtClean="0">
                <a:ln>
                  <a:noFill/>
                </a:ln>
                <a:solidFill>
                  <a:schemeClr val="tx1"/>
                </a:solidFill>
                <a:effectLst/>
                <a:uLnTx/>
                <a:uFillTx/>
                <a:latin typeface="+mn-lt"/>
                <a:ea typeface="+mn-ea"/>
                <a:cs typeface="+mn-cs"/>
              </a:rPr>
              <a:t>5555</a:t>
            </a:r>
            <a:endParaRPr kumimoji="0" lang="en-US" altLang="zh-CN" sz="1400" b="1"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1400" b="1" i="0" u="none" strike="noStrike" kern="1200" cap="none" spc="0" normalizeH="0" baseline="0" noProof="0" dirty="0" smtClean="0">
                <a:ln>
                  <a:noFill/>
                </a:ln>
                <a:solidFill>
                  <a:schemeClr val="tx1"/>
                </a:solidFill>
                <a:effectLst/>
                <a:uLnTx/>
                <a:uFillTx/>
                <a:latin typeface="+mn-lt"/>
                <a:ea typeface="+mn-ea"/>
                <a:cs typeface="+mn-cs"/>
              </a:rPr>
              <a:t>传 </a:t>
            </a:r>
            <a:r>
              <a:rPr kumimoji="0" lang="zh-CN" altLang="en-US" sz="1400" b="1" i="0" u="none" strike="noStrike" kern="1200" cap="none" spc="0" normalizeH="0" baseline="0" noProof="0" dirty="0">
                <a:ln>
                  <a:noFill/>
                </a:ln>
                <a:solidFill>
                  <a:schemeClr val="tx1"/>
                </a:solidFill>
                <a:effectLst/>
                <a:uLnTx/>
                <a:uFillTx/>
                <a:latin typeface="+mn-lt"/>
                <a:ea typeface="+mn-ea"/>
                <a:cs typeface="+mn-cs"/>
              </a:rPr>
              <a:t>真：</a:t>
            </a:r>
            <a:r>
              <a:rPr kumimoji="0" lang="en-US" altLang="zh-CN" sz="1400" b="1" i="0" u="none" strike="noStrike" kern="1200" cap="none" spc="0" normalizeH="0" baseline="0" noProof="0" dirty="0">
                <a:ln>
                  <a:noFill/>
                </a:ln>
                <a:solidFill>
                  <a:schemeClr val="tx1"/>
                </a:solidFill>
                <a:effectLst/>
                <a:uLnTx/>
                <a:uFillTx/>
                <a:latin typeface="+mn-lt"/>
                <a:ea typeface="+mn-ea"/>
                <a:cs typeface="+mn-cs"/>
              </a:rPr>
              <a:t>+86 10 6513 </a:t>
            </a:r>
            <a:r>
              <a:rPr kumimoji="0" lang="en-US" altLang="zh-CN" sz="1400" b="1" i="0" u="none" strike="noStrike" kern="1200" cap="none" spc="0" normalizeH="0" baseline="0" noProof="0" dirty="0" smtClean="0">
                <a:ln>
                  <a:noFill/>
                </a:ln>
                <a:solidFill>
                  <a:schemeClr val="tx1"/>
                </a:solidFill>
                <a:effectLst/>
                <a:uLnTx/>
                <a:uFillTx/>
                <a:latin typeface="+mn-lt"/>
                <a:ea typeface="+mn-ea"/>
                <a:cs typeface="+mn-cs"/>
              </a:rPr>
              <a:t>9810</a:t>
            </a:r>
            <a:endParaRPr kumimoji="0" lang="zh-CN" alt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24580" name="标题 1"/>
          <p:cNvSpPr txBox="1"/>
          <p:nvPr/>
        </p:nvSpPr>
        <p:spPr>
          <a:xfrm>
            <a:off x="1047750" y="1773238"/>
            <a:ext cx="7124700" cy="923925"/>
          </a:xfrm>
          <a:prstGeom prst="rect">
            <a:avLst/>
          </a:prstGeom>
          <a:noFill/>
          <a:ln w="9525">
            <a:noFill/>
          </a:ln>
        </p:spPr>
        <p:txBody>
          <a:bodyPr anchor="ctr" anchorCtr="0"/>
          <a:p>
            <a:pPr defTabSz="457200">
              <a:buNone/>
            </a:pPr>
            <a:r>
              <a:rPr lang="zh-CN" altLang="en-US" sz="1200" dirty="0">
                <a:solidFill>
                  <a:srgbClr val="FFFFFF"/>
                </a:solidFill>
                <a:latin typeface="Lucida Sans" panose="020B0602030504020204"/>
                <a:ea typeface="黑体" panose="02010609060101010101" pitchFamily="49" charset="-122"/>
              </a:rPr>
              <a:t>      </a:t>
            </a:r>
            <a:endParaRPr lang="zh-CN" altLang="en-US" sz="1200" dirty="0">
              <a:solidFill>
                <a:srgbClr val="FFFFFF"/>
              </a:solidFill>
              <a:latin typeface="Lucida Sans" panose="020B0602030504020204"/>
              <a:ea typeface="黑体" panose="02010609060101010101" pitchFamily="49" charset="-122"/>
            </a:endParaRPr>
          </a:p>
        </p:txBody>
      </p:sp>
      <p:sp>
        <p:nvSpPr>
          <p:cNvPr id="7" name="内容占位符 2"/>
          <p:cNvSpPr txBox="1"/>
          <p:nvPr/>
        </p:nvSpPr>
        <p:spPr>
          <a:xfrm>
            <a:off x="1116013" y="3068638"/>
            <a:ext cx="7124700" cy="2881313"/>
          </a:xfrm>
          <a:prstGeom prst="rect">
            <a:avLst/>
          </a:prstGeom>
        </p:spPr>
        <p:txBody>
          <a:bodyPr anchor="ctr">
            <a:normAutofit/>
          </a:bodyPr>
          <a:lstStyle>
            <a:lvl1pPr marL="342900" indent="-342900" algn="l" defTabSz="457200" rtl="0" eaLnBrk="1" latinLnBrk="0" hangingPunct="1">
              <a:spcBef>
                <a:spcPct val="20000"/>
              </a:spcBef>
              <a:spcAft>
                <a:spcPts val="600"/>
              </a:spcAft>
              <a:buClr>
                <a:schemeClr val="tx1">
                  <a:lumMod val="75000"/>
                  <a:lumOff val="25000"/>
                </a:schemeClr>
              </a:buClr>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anose="02070309020205020404"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anose="02070309020205020404"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anose="02070309020205020404"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anose="02070309020205020404" pitchFamily="49" charset="0"/>
              <a:buChar char="o"/>
              <a:defRPr sz="1200" kern="1200" baseline="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chemeClr val="tx1">
                  <a:lumMod val="75000"/>
                  <a:lumOff val="25000"/>
                </a:schemeClr>
              </a:buClr>
              <a:buSzTx/>
              <a:buFont typeface="Wingdings 2" panose="05020102010507070707" pitchFamily="18" charset="2"/>
              <a:buNone/>
              <a:defRPr/>
            </a:pPr>
            <a:r>
              <a:rPr kumimoji="0" lang="zh-CN" alt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营业部</a:t>
            </a:r>
            <a:endParaRPr kumimoji="0" lang="zh-CN" alt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600"/>
              </a:spcAft>
              <a:buClr>
                <a:schemeClr val="tx1">
                  <a:lumMod val="75000"/>
                  <a:lumOff val="25000"/>
                </a:schemeClr>
              </a:buClr>
              <a:buSzTx/>
              <a:buFont typeface="Wingdings 2" panose="05020102010507070707" pitchFamily="18" charset="2"/>
              <a:buChar char=""/>
              <a:defRPr/>
            </a:pPr>
            <a:r>
              <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E-mail</a:t>
            </a:r>
            <a:r>
              <a:rPr kumimoji="0" lang="zh-CN" altLang="en-US"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a:t>
            </a:r>
            <a:r>
              <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qiuji@cfgbj.com </a:t>
            </a:r>
            <a:endPar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600"/>
              </a:spcAft>
              <a:buClr>
                <a:schemeClr val="tx1">
                  <a:lumMod val="75000"/>
                  <a:lumOff val="25000"/>
                </a:schemeClr>
              </a:buClr>
              <a:buSzTx/>
              <a:buFont typeface="Wingdings 2" panose="05020102010507070707" pitchFamily="18" charset="2"/>
              <a:buChar char=""/>
              <a:defRPr/>
            </a:pPr>
            <a:r>
              <a:rPr kumimoji="0" lang="zh-CN" altLang="en-US"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手机：</a:t>
            </a:r>
            <a:r>
              <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+86  139  1135  6170</a:t>
            </a:r>
            <a:r>
              <a:rPr kumimoji="0" lang="zh-CN" altLang="en-US"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a:t>
            </a:r>
            <a:r>
              <a:rPr kumimoji="0" lang="zh-CN" altLang="en-US"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邱际）</a:t>
            </a:r>
            <a:endParaRPr kumimoji="0" lang="zh-CN" altLang="en-US"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600"/>
              </a:spcAft>
              <a:buClr>
                <a:schemeClr val="tx1">
                  <a:lumMod val="75000"/>
                  <a:lumOff val="25000"/>
                </a:schemeClr>
              </a:buClr>
              <a:buSzTx/>
              <a:buFont typeface="Wingdings 2" panose="05020102010507070707" pitchFamily="18" charset="2"/>
              <a:buChar char=""/>
              <a:defRPr/>
            </a:pPr>
            <a:r>
              <a:rPr kumimoji="0" lang="zh-CN" alt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电 话：</a:t>
            </a:r>
            <a:r>
              <a:rPr kumimoji="0" lang="en-US" altLang="zh-CN"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+86 10 </a:t>
            </a:r>
            <a:r>
              <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5877 5502    </a:t>
            </a:r>
            <a:r>
              <a:rPr kumimoji="0" lang="zh-CN" altLang="en-US"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（座机直线电话）</a:t>
            </a:r>
            <a:endPar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600"/>
              </a:spcAft>
              <a:buClr>
                <a:schemeClr val="tx1">
                  <a:lumMod val="75000"/>
                  <a:lumOff val="25000"/>
                </a:schemeClr>
              </a:buClr>
              <a:buSzTx/>
              <a:buFont typeface="Wingdings 2" panose="05020102010507070707" pitchFamily="18" charset="2"/>
              <a:buChar char=""/>
              <a:defRPr/>
            </a:pPr>
            <a:r>
              <a:rPr kumimoji="0" lang="zh-CN" altLang="en-US"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传 真：</a:t>
            </a:r>
            <a:r>
              <a:rPr kumimoji="0" lang="en-US" altLang="zh-CN" sz="1400" b="1" i="0" u="none" strike="noStrike" kern="1200" cap="none" spc="0" normalizeH="0" baseline="0" noProof="0" dirty="0">
                <a:ln>
                  <a:noFill/>
                </a:ln>
                <a:solidFill>
                  <a:schemeClr val="tx1">
                    <a:lumMod val="75000"/>
                    <a:lumOff val="25000"/>
                  </a:schemeClr>
                </a:solidFill>
                <a:effectLst/>
                <a:uLnTx/>
                <a:uFillTx/>
                <a:latin typeface="+mn-lt"/>
                <a:ea typeface="+mn-ea"/>
                <a:cs typeface="+mn-cs"/>
              </a:rPr>
              <a:t>+86 10 6513 </a:t>
            </a:r>
            <a:r>
              <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0868     </a:t>
            </a:r>
            <a:r>
              <a:rPr kumimoji="0" lang="zh-CN" altLang="en-US"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（自动传真）</a:t>
            </a:r>
            <a:endPar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600"/>
              </a:spcAft>
              <a:buClr>
                <a:schemeClr val="tx1">
                  <a:lumMod val="75000"/>
                  <a:lumOff val="25000"/>
                </a:schemeClr>
              </a:buClr>
              <a:buSzTx/>
              <a:buFont typeface="Wingdings 2" panose="05020102010507070707" pitchFamily="18" charset="2"/>
              <a:buNone/>
              <a:defRPr/>
            </a:pPr>
            <a:endParaRPr kumimoji="0" lang="en-US" altLang="zh-CN" sz="1400" b="1"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长富宫饭店位置图</a:t>
            </a:r>
            <a:endParaRPr kumimoji="0" lang="zh-CN" altLang="en-US" sz="1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25603" name="标题 1"/>
          <p:cNvSpPr txBox="1"/>
          <p:nvPr/>
        </p:nvSpPr>
        <p:spPr>
          <a:xfrm>
            <a:off x="1047750" y="1773238"/>
            <a:ext cx="7124700" cy="923925"/>
          </a:xfrm>
          <a:prstGeom prst="rect">
            <a:avLst/>
          </a:prstGeom>
          <a:noFill/>
          <a:ln w="9525">
            <a:noFill/>
          </a:ln>
        </p:spPr>
        <p:txBody>
          <a:bodyPr anchor="ctr" anchorCtr="0"/>
          <a:p>
            <a:pPr defTabSz="457200">
              <a:buNone/>
            </a:pPr>
            <a:r>
              <a:rPr lang="zh-CN" altLang="en-US" sz="1200" dirty="0">
                <a:solidFill>
                  <a:srgbClr val="FFFFFF"/>
                </a:solidFill>
                <a:latin typeface="Lucida Sans" panose="020B0602030504020204"/>
                <a:ea typeface="黑体" panose="02010609060101010101" pitchFamily="49" charset="-122"/>
              </a:rPr>
              <a:t>      </a:t>
            </a:r>
            <a:endParaRPr lang="zh-CN" altLang="en-US" sz="1200" dirty="0">
              <a:solidFill>
                <a:srgbClr val="FFFFFF"/>
              </a:solidFill>
              <a:latin typeface="Lucida Sans" panose="020B0602030504020204"/>
              <a:ea typeface="黑体" panose="02010609060101010101" pitchFamily="49" charset="-122"/>
            </a:endParaRPr>
          </a:p>
        </p:txBody>
      </p:sp>
      <p:sp>
        <p:nvSpPr>
          <p:cNvPr id="25604" name="标题 1"/>
          <p:cNvSpPr txBox="1"/>
          <p:nvPr/>
        </p:nvSpPr>
        <p:spPr>
          <a:xfrm>
            <a:off x="714375" y="5286375"/>
            <a:ext cx="7124700" cy="1284288"/>
          </a:xfrm>
          <a:prstGeom prst="rect">
            <a:avLst/>
          </a:prstGeom>
          <a:noFill/>
          <a:ln w="9525">
            <a:noFill/>
          </a:ln>
        </p:spPr>
        <p:txBody>
          <a:bodyPr anchor="ctr" anchorCtr="0"/>
          <a:p>
            <a:pPr defTabSz="457200">
              <a:buNone/>
            </a:pPr>
            <a:r>
              <a:rPr lang="zh-CN" altLang="en-US" sz="2000" dirty="0">
                <a:solidFill>
                  <a:srgbClr val="FFFFFF"/>
                </a:solidFill>
                <a:latin typeface="Lucida Sans" panose="020B0602030504020204"/>
                <a:ea typeface="黑体" panose="02010609060101010101" pitchFamily="49" charset="-122"/>
              </a:rPr>
              <a:t>地铁：建国门站</a:t>
            </a:r>
            <a:endParaRPr lang="en-US" altLang="zh-CN" sz="2000" dirty="0">
              <a:solidFill>
                <a:srgbClr val="FFFFFF"/>
              </a:solidFill>
              <a:latin typeface="Lucida Sans" panose="020B0602030504020204"/>
              <a:ea typeface="黑体" panose="02010609060101010101" pitchFamily="49" charset="-122"/>
            </a:endParaRPr>
          </a:p>
          <a:p>
            <a:pPr defTabSz="457200">
              <a:buNone/>
            </a:pPr>
            <a:r>
              <a:rPr lang="zh-CN" altLang="en-US" sz="2000" dirty="0">
                <a:solidFill>
                  <a:srgbClr val="FFFFFF"/>
                </a:solidFill>
                <a:latin typeface="Lucida Sans" panose="020B0602030504020204"/>
                <a:ea typeface="黑体" panose="02010609060101010101" pitchFamily="49" charset="-122"/>
              </a:rPr>
              <a:t>地址：中国北京市朝阳区建国门外大街</a:t>
            </a:r>
            <a:r>
              <a:rPr lang="en-US" altLang="zh-CN" sz="2000" dirty="0">
                <a:solidFill>
                  <a:srgbClr val="FFFFFF"/>
                </a:solidFill>
                <a:latin typeface="Lucida Sans" panose="020B0602030504020204"/>
                <a:ea typeface="黑体" panose="02010609060101010101" pitchFamily="49" charset="-122"/>
              </a:rPr>
              <a:t>26</a:t>
            </a:r>
            <a:r>
              <a:rPr lang="zh-CN" altLang="en-US" sz="2000" dirty="0">
                <a:solidFill>
                  <a:srgbClr val="FFFFFF"/>
                </a:solidFill>
                <a:latin typeface="Lucida Sans" panose="020B0602030504020204"/>
                <a:ea typeface="黑体" panose="02010609060101010101" pitchFamily="49" charset="-122"/>
              </a:rPr>
              <a:t>号</a:t>
            </a:r>
            <a:endParaRPr lang="en-US" altLang="zh-CN" sz="2000" dirty="0">
              <a:solidFill>
                <a:srgbClr val="FFFFFF"/>
              </a:solidFill>
              <a:latin typeface="Lucida Sans" panose="020B0602030504020204"/>
              <a:ea typeface="黑体" panose="02010609060101010101" pitchFamily="49" charset="-122"/>
            </a:endParaRPr>
          </a:p>
          <a:p>
            <a:pPr defTabSz="457200">
              <a:buNone/>
            </a:pPr>
            <a:r>
              <a:rPr lang="zh-CN" altLang="en-US" sz="2000" dirty="0">
                <a:solidFill>
                  <a:srgbClr val="FFFFFF"/>
                </a:solidFill>
                <a:latin typeface="Lucida Sans" panose="020B0602030504020204"/>
                <a:ea typeface="黑体" panose="02010609060101010101" pitchFamily="49" charset="-122"/>
              </a:rPr>
              <a:t>邮编：</a:t>
            </a:r>
            <a:r>
              <a:rPr lang="en-US" altLang="zh-CN" sz="2000" dirty="0">
                <a:solidFill>
                  <a:srgbClr val="FFFFFF"/>
                </a:solidFill>
                <a:latin typeface="Lucida Sans" panose="020B0602030504020204"/>
                <a:ea typeface="黑体" panose="02010609060101010101" pitchFamily="49" charset="-122"/>
              </a:rPr>
              <a:t>100022</a:t>
            </a:r>
            <a:endParaRPr lang="en-US" altLang="zh-CN" sz="2000" dirty="0">
              <a:solidFill>
                <a:srgbClr val="FFFFFF"/>
              </a:solidFill>
              <a:latin typeface="Lucida Sans" panose="020B0602030504020204"/>
              <a:ea typeface="黑体" panose="02010609060101010101" pitchFamily="49" charset="-122"/>
            </a:endParaRPr>
          </a:p>
          <a:p>
            <a:pPr defTabSz="457200">
              <a:buNone/>
            </a:pPr>
            <a:endParaRPr lang="en-US" altLang="zh-CN" sz="2000" dirty="0">
              <a:solidFill>
                <a:srgbClr val="FFFFFF"/>
              </a:solidFill>
              <a:latin typeface="Lucida Sans" panose="020B0602030504020204"/>
              <a:ea typeface="黑体" panose="02010609060101010101" pitchFamily="49" charset="-122"/>
            </a:endParaRPr>
          </a:p>
        </p:txBody>
      </p:sp>
      <p:pic>
        <p:nvPicPr>
          <p:cNvPr id="25605" name="内容占位符 3"/>
          <p:cNvPicPr>
            <a:picLocks noGrp="1" noChangeAspect="1"/>
          </p:cNvPicPr>
          <p:nvPr>
            <p:ph idx="1"/>
          </p:nvPr>
        </p:nvPicPr>
        <p:blipFill>
          <a:blip r:embed="rId1"/>
          <a:srcRect/>
          <a:stretch>
            <a:fillRect/>
          </a:stretch>
        </p:blipFill>
        <p:spPr>
          <a:xfrm>
            <a:off x="1285875" y="1428750"/>
            <a:ext cx="6572250" cy="357187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15616" y="4725144"/>
            <a:ext cx="7125113" cy="924475"/>
          </a:xfrm>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endPar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26627" name="内容占位符 3"/>
          <p:cNvSpPr>
            <a:spLocks noGrp="1"/>
          </p:cNvSpPr>
          <p:nvPr>
            <p:ph idx="1"/>
          </p:nvPr>
        </p:nvSpPr>
        <p:spPr/>
        <p:txBody>
          <a:bodyPr vert="horz" wrap="square" lIns="91440" tIns="45720" rIns="91440" bIns="45720" anchor="t" anchorCtr="0"/>
          <a:p>
            <a:pPr algn="ctr" eaLnBrk="1" hangingPunct="1"/>
            <a:r>
              <a:rPr lang="zh-CN" altLang="en-US" sz="4000" dirty="0">
                <a:latin typeface="华文隶书" panose="02010800040101010101" pitchFamily="2" charset="-122"/>
                <a:ea typeface="华文隶书" panose="02010800040101010101" pitchFamily="2" charset="-122"/>
              </a:rPr>
              <a:t>谢谢观赏</a:t>
            </a:r>
            <a:endParaRPr lang="en-US" altLang="zh-CN" sz="4000" dirty="0">
              <a:latin typeface="华文隶书" panose="02010800040101010101" pitchFamily="2" charset="-122"/>
              <a:ea typeface="华文隶书" panose="02010800040101010101" pitchFamily="2" charset="-122"/>
            </a:endParaRPr>
          </a:p>
          <a:p>
            <a:pPr algn="ctr" eaLnBrk="1" hangingPunct="1"/>
            <a:endParaRPr lang="en-US" altLang="zh-CN" dirty="0"/>
          </a:p>
          <a:p>
            <a:pPr algn="ctr" eaLnBrk="1" hangingPunct="1"/>
            <a:r>
              <a:rPr lang="zh-CN" altLang="en-US" dirty="0">
                <a:latin typeface="Harlow Solid Italic" panose="04030604020F02020D02" pitchFamily="82" charset="0"/>
              </a:rPr>
              <a:t> </a:t>
            </a:r>
            <a:r>
              <a:rPr lang="en-US" altLang="zh-CN" sz="4800" dirty="0">
                <a:latin typeface="Harlow Solid Italic" panose="04030604020F02020D02" pitchFamily="82" charset="0"/>
              </a:rPr>
              <a:t>Thank you very much!</a:t>
            </a:r>
            <a:endParaRPr lang="en-US" altLang="zh-CN" sz="4800" dirty="0">
              <a:latin typeface="Harlow Solid Italic" panose="04030604020F02020D02" pitchFamily="82" charset="0"/>
            </a:endParaRPr>
          </a:p>
          <a:p>
            <a:pPr algn="ctr" eaLnBrk="1" hangingPunct="1"/>
            <a:endParaRPr lang="en-US" altLang="zh-CN" dirty="0"/>
          </a:p>
          <a:p>
            <a:pPr algn="ctr" eaLnBrk="1" hangingPunct="1"/>
            <a:r>
              <a:rPr lang="en-US" altLang="zh-CN" sz="4400" dirty="0"/>
              <a:t>The End!</a:t>
            </a:r>
            <a:endParaRPr lang="en-US" altLang="zh-CN" sz="4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57158" y="500042"/>
            <a:ext cx="8229600" cy="1143000"/>
          </a:xfrm>
          <a:noFill/>
          <a:ln>
            <a:noFill/>
          </a:ln>
          <a:effectLst/>
          <a:sp3d prstMaterial="plastic"/>
        </p:spPr>
        <p:txBody>
          <a:bodyPr vert="horz" anchor="ctr">
            <a:normAutofit fontScale="90000"/>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长富宫饭店客房  </a:t>
            </a:r>
            <a:br>
              <a:rPr kumimoji="0" lang="en-US" altLang="zh-CN"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en-US" altLang="zh-CN"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r>
              <a:rPr kumimoji="0" lang="zh-CN" altLang="en-US" sz="18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高级楼层 </a:t>
            </a:r>
            <a:r>
              <a:rPr kumimoji="0" lang="zh-CN" altLang="en-US"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位于饭店</a:t>
            </a:r>
            <a:r>
              <a:rPr kumimoji="0" lang="en-US" altLang="zh-CN"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4-18</a:t>
            </a:r>
            <a:r>
              <a:rPr kumimoji="0" lang="zh-CN" altLang="en-US"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层                                          </a:t>
            </a:r>
            <a:br>
              <a:rPr kumimoji="0" lang="en-US" altLang="zh-CN"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3" name="内容占位符 2"/>
          <p:cNvSpPr>
            <a:spLocks noGrp="1"/>
          </p:cNvSpPr>
          <p:nvPr>
            <p:ph idx="1"/>
          </p:nvPr>
        </p:nvSpPr>
        <p:spPr>
          <a:xfrm>
            <a:off x="285750" y="3000375"/>
            <a:ext cx="4357688" cy="1571625"/>
          </a:xfrm>
        </p:spPr>
        <p:txBody>
          <a:bodyPr vert="horz" wrap="square" lIns="91440" tIns="45720" rIns="91440" bIns="45720" numCol="1" anchor="t" anchorCtr="0" compatLnSpc="1">
            <a:normAutofit fontScale="92500" lnSpcReduction="200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2800" b="0" i="0" u="none" strike="noStrike" kern="1200" cap="none" spc="0" normalizeH="0" baseline="0" noProof="0" dirty="0" smtClean="0">
                <a:ln>
                  <a:noFill/>
                </a:ln>
                <a:solidFill>
                  <a:schemeClr val="tx1"/>
                </a:solidFill>
                <a:effectLst/>
                <a:uLnTx/>
                <a:uFillTx/>
                <a:latin typeface="+mn-lt"/>
                <a:ea typeface="+mn-ea"/>
                <a:cs typeface="+mn-cs"/>
              </a:rPr>
              <a:t> 标准间 </a:t>
            </a: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32m</a:t>
            </a:r>
            <a:r>
              <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²</a:t>
            </a:r>
            <a:endPar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endPar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en-US" altLang="zh-CN" sz="16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16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n-cs"/>
              </a:rPr>
              <a:t>高级</a:t>
            </a:r>
            <a:r>
              <a:rPr kumimoji="0" lang="zh-CN" altLang="en-US" sz="16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间客房环境舒适、风格</a:t>
            </a:r>
            <a:endParaRPr kumimoji="0" lang="en-US" altLang="zh-CN" sz="16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zh-CN" altLang="en-US" sz="16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n-cs"/>
              </a:rPr>
              <a:t>      雅致</a:t>
            </a:r>
            <a:r>
              <a:rPr kumimoji="0" lang="zh-CN" altLang="en-US" sz="16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，是追求品质的您</a:t>
            </a:r>
            <a:r>
              <a:rPr kumimoji="0" lang="zh-CN" altLang="en-US" sz="16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n-cs"/>
              </a:rPr>
              <a:t>的</a:t>
            </a:r>
            <a:endParaRPr kumimoji="0" lang="en-US" altLang="zh-CN" sz="16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zh-CN" altLang="en-US" sz="16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n-cs"/>
              </a:rPr>
              <a:t>      绝佳</a:t>
            </a:r>
            <a:r>
              <a:rPr kumimoji="0" lang="zh-CN" altLang="en-US" sz="16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选择。</a:t>
            </a:r>
            <a:endParaRPr kumimoji="0" lang="zh-CN" altLang="en-US" sz="16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endParaRPr kumimoji="0" lang="en-US" altLang="zh-CN" sz="16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6" name="标题 1"/>
          <p:cNvSpPr txBox="1"/>
          <p:nvPr/>
        </p:nvSpPr>
        <p:spPr>
          <a:xfrm>
            <a:off x="357188" y="1071563"/>
            <a:ext cx="4714875" cy="2000250"/>
          </a:xfrm>
          <a:prstGeom prst="rect">
            <a:avLst/>
          </a:prstGeom>
        </p:spPr>
        <p:txBody>
          <a:bodyPr anchor="ct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1600" b="0" i="0" u="none" strike="noStrike" kern="1200" cap="none" spc="0" normalizeH="0" baseline="0" noProof="0" dirty="0" smtClean="0">
                <a:ln>
                  <a:noFill/>
                </a:ln>
                <a:solidFill>
                  <a:schemeClr val="tx1"/>
                </a:solidFill>
                <a:effectLst/>
                <a:uLnTx/>
                <a:uFillTx/>
                <a:latin typeface="+mn-lt"/>
                <a:ea typeface="+mn-ea"/>
                <a:cs typeface="+mn-cs"/>
              </a:rPr>
              <a:t>高级</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间位于</a:t>
            </a:r>
            <a:r>
              <a:rPr kumimoji="0" lang="zh-CN" altLang="en-US" sz="1600" b="0" i="0" u="none" strike="noStrike" kern="1200" cap="none" spc="0" normalizeH="0" baseline="0" noProof="0" dirty="0" smtClean="0">
                <a:ln>
                  <a:noFill/>
                </a:ln>
                <a:solidFill>
                  <a:schemeClr val="tx1"/>
                </a:solidFill>
                <a:effectLst/>
                <a:uLnTx/>
                <a:uFillTx/>
                <a:latin typeface="+mn-lt"/>
                <a:ea typeface="+mn-ea"/>
                <a:cs typeface="+mn-cs"/>
              </a:rPr>
              <a:t>酒店</a:t>
            </a:r>
            <a:r>
              <a:rPr kumimoji="0" lang="en-US" altLang="zh-CN" sz="1600" b="0" i="0" u="none" strike="noStrike" kern="1200" cap="none" spc="0" normalizeH="0" baseline="0" noProof="0" dirty="0">
                <a:ln>
                  <a:noFill/>
                </a:ln>
                <a:solidFill>
                  <a:schemeClr val="tx1"/>
                </a:solidFill>
                <a:effectLst/>
                <a:uLnTx/>
                <a:uFillTx/>
                <a:latin typeface="+mn-lt"/>
                <a:ea typeface="+mn-ea"/>
                <a:cs typeface="+mn-cs"/>
              </a:rPr>
              <a:t>4</a:t>
            </a:r>
            <a:r>
              <a:rPr kumimoji="0" lang="en-US" altLang="zh-CN" sz="1600" b="0" i="0" u="none" strike="noStrike" kern="1200" cap="none" spc="0" normalizeH="0" baseline="0" noProof="0" dirty="0" smtClean="0">
                <a:ln>
                  <a:noFill/>
                </a:ln>
                <a:solidFill>
                  <a:schemeClr val="tx1"/>
                </a:solidFill>
                <a:effectLst/>
                <a:uLnTx/>
                <a:uFillTx/>
                <a:latin typeface="+mn-lt"/>
                <a:ea typeface="+mn-ea"/>
                <a:cs typeface="+mn-cs"/>
              </a:rPr>
              <a:t>-18</a:t>
            </a:r>
            <a:r>
              <a:rPr kumimoji="0" lang="zh-CN" altLang="en-US" sz="1600" b="0" i="0" u="none" strike="noStrike" kern="1200" cap="none" spc="0" normalizeH="0" baseline="0" noProof="0" dirty="0" smtClean="0">
                <a:ln>
                  <a:noFill/>
                </a:ln>
                <a:solidFill>
                  <a:schemeClr val="tx1"/>
                </a:solidFill>
                <a:effectLst/>
                <a:uLnTx/>
                <a:uFillTx/>
                <a:latin typeface="+mn-lt"/>
                <a:ea typeface="+mn-ea"/>
                <a:cs typeface="+mn-cs"/>
              </a:rPr>
              <a:t>层</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，集智能、舒适、安全、环保和便利为一体。凭窗远眺，或可俯瞰长安街上</a:t>
            </a:r>
            <a:r>
              <a:rPr kumimoji="0" lang="zh-CN" altLang="en-US" sz="1600" b="0" i="0" u="none" strike="noStrike" kern="1200" cap="none" spc="0" normalizeH="0" baseline="0" noProof="0" dirty="0" smtClean="0">
                <a:ln>
                  <a:noFill/>
                </a:ln>
                <a:solidFill>
                  <a:schemeClr val="tx1"/>
                </a:solidFill>
                <a:effectLst/>
                <a:uLnTx/>
                <a:uFillTx/>
                <a:latin typeface="+mn-lt"/>
                <a:ea typeface="+mn-ea"/>
                <a:cs typeface="+mn-cs"/>
              </a:rPr>
              <a:t>车水马龙之</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繁华，或可静享京城市中心江南园林式花园之静谧。品质一流的家居用品、精挑细选的装饰，更营造出家</a:t>
            </a:r>
            <a:r>
              <a:rPr kumimoji="0" lang="zh-CN" altLang="en-US" sz="1600" b="0" i="0" u="none" strike="noStrike" kern="1200" cap="none" spc="0" normalizeH="0" baseline="0" noProof="0" dirty="0" smtClean="0">
                <a:ln>
                  <a:noFill/>
                </a:ln>
                <a:solidFill>
                  <a:schemeClr val="tx1"/>
                </a:solidFill>
                <a:effectLst/>
                <a:uLnTx/>
                <a:uFillTx/>
                <a:latin typeface="+mn-lt"/>
                <a:ea typeface="+mn-ea"/>
                <a:cs typeface="+mn-cs"/>
              </a:rPr>
              <a:t>之熟悉</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、可亲。</a:t>
            </a:r>
            <a:endParaRPr kumimoji="0" lang="zh-CN" alt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5125" name="Picture 3"/>
          <p:cNvPicPr>
            <a:picLocks noChangeAspect="1"/>
          </p:cNvPicPr>
          <p:nvPr/>
        </p:nvPicPr>
        <p:blipFill>
          <a:blip r:embed="rId1"/>
          <a:stretch>
            <a:fillRect/>
          </a:stretch>
        </p:blipFill>
        <p:spPr>
          <a:xfrm>
            <a:off x="5357813" y="1928813"/>
            <a:ext cx="3429000" cy="2214562"/>
          </a:xfrm>
          <a:prstGeom prst="rect">
            <a:avLst/>
          </a:prstGeom>
          <a:noFill/>
          <a:ln w="9525">
            <a:noFill/>
          </a:ln>
        </p:spPr>
      </p:pic>
      <p:pic>
        <p:nvPicPr>
          <p:cNvPr id="5126" name="Picture 3"/>
          <p:cNvPicPr>
            <a:picLocks noChangeAspect="1"/>
          </p:cNvPicPr>
          <p:nvPr/>
        </p:nvPicPr>
        <p:blipFill>
          <a:blip r:embed="rId2"/>
          <a:stretch>
            <a:fillRect/>
          </a:stretch>
        </p:blipFill>
        <p:spPr>
          <a:xfrm>
            <a:off x="5357813" y="4429125"/>
            <a:ext cx="3357562" cy="2166938"/>
          </a:xfrm>
          <a:prstGeom prst="rect">
            <a:avLst/>
          </a:prstGeom>
          <a:noFill/>
          <a:ln w="9525">
            <a:noFill/>
          </a:ln>
        </p:spPr>
      </p:pic>
      <p:sp>
        <p:nvSpPr>
          <p:cNvPr id="10" name="内容占位符 5"/>
          <p:cNvSpPr txBox="1"/>
          <p:nvPr/>
        </p:nvSpPr>
        <p:spPr>
          <a:xfrm>
            <a:off x="1143000" y="4214813"/>
            <a:ext cx="3929063" cy="2979738"/>
          </a:xfrm>
          <a:prstGeom prst="rect">
            <a:avLst/>
          </a:prstGeom>
        </p:spPr>
        <p:txBody>
          <a:bodyPr>
            <a:normAutofit/>
          </a:bodyPr>
          <a:lstStyle/>
          <a:p>
            <a:pPr marL="548640" marR="0" indent="-411480" defTabSz="914400" fontAlgn="auto">
              <a:spcBef>
                <a:spcPct val="20000"/>
              </a:spcBef>
              <a:spcAft>
                <a:spcPts val="0"/>
              </a:spcAft>
              <a:buClr>
                <a:schemeClr val="tx1">
                  <a:shade val="95000"/>
                </a:schemeClr>
              </a:buClr>
              <a:buSzPct val="65000"/>
              <a:buFont typeface="Wingdings 2" panose="05020102010507070707"/>
              <a:buChar char=""/>
              <a:defRPr/>
            </a:pPr>
            <a:endParaRPr kumimoji="0" lang="en-US" altLang="zh-CN" sz="2800" kern="1200" cap="none" spc="0" normalizeH="0" baseline="0" noProof="0" dirty="0">
              <a:latin typeface="+mn-lt"/>
              <a:ea typeface="+mn-ea"/>
              <a:cs typeface="+mn-cs"/>
            </a:endParaRPr>
          </a:p>
          <a:p>
            <a:pPr marL="548640" marR="0" indent="-411480" defTabSz="914400" fontAlgn="auto">
              <a:spcBef>
                <a:spcPct val="20000"/>
              </a:spcBef>
              <a:spcAft>
                <a:spcPts val="0"/>
              </a:spcAft>
              <a:buClr>
                <a:schemeClr val="tx1">
                  <a:shade val="95000"/>
                </a:schemeClr>
              </a:buClr>
              <a:buSzPct val="65000"/>
              <a:buFont typeface="Wingdings 2" panose="05020102010507070707"/>
              <a:buChar char=""/>
              <a:defRPr/>
            </a:pPr>
            <a:r>
              <a:rPr kumimoji="0" lang="zh-CN" altLang="en-US" sz="2800" kern="1200" cap="none" spc="0" normalizeH="0" baseline="0" noProof="0" dirty="0">
                <a:latin typeface="+mn-lt"/>
                <a:ea typeface="+mn-ea"/>
                <a:cs typeface="+mn-cs"/>
              </a:rPr>
              <a:t>豪华间 </a:t>
            </a:r>
            <a:r>
              <a:rPr kumimoji="0" lang="en-US" altLang="zh-CN" sz="2800" kern="1200" cap="none" spc="0" normalizeH="0" baseline="0" noProof="0" dirty="0">
                <a:latin typeface="+mn-lt"/>
                <a:ea typeface="+mn-ea"/>
                <a:cs typeface="+mn-cs"/>
              </a:rPr>
              <a:t>36m</a:t>
            </a:r>
            <a:r>
              <a:rPr kumimoji="0" lang="en-US" altLang="zh-CN" sz="2800" kern="1200" cap="none" spc="0" normalizeH="0" baseline="0" noProof="0" dirty="0">
                <a:latin typeface="宋体" panose="02010600030101010101" pitchFamily="2" charset="-122"/>
                <a:ea typeface="宋体" panose="02010600030101010101" pitchFamily="2" charset="-122"/>
                <a:cs typeface="+mn-cs"/>
              </a:rPr>
              <a:t>²</a:t>
            </a:r>
            <a:endParaRPr kumimoji="0" lang="en-US" altLang="zh-CN" sz="2800" kern="1200" cap="none" spc="0" normalizeH="0" baseline="0" noProof="0" dirty="0">
              <a:latin typeface="宋体" panose="02010600030101010101" pitchFamily="2" charset="-122"/>
              <a:ea typeface="宋体" panose="02010600030101010101" pitchFamily="2" charset="-122"/>
              <a:cs typeface="+mn-cs"/>
            </a:endParaRPr>
          </a:p>
          <a:p>
            <a:pPr marL="548640" marR="0" indent="-411480" defTabSz="914400" fontAlgn="auto">
              <a:spcBef>
                <a:spcPct val="20000"/>
              </a:spcBef>
              <a:spcAft>
                <a:spcPts val="0"/>
              </a:spcAft>
              <a:buClr>
                <a:schemeClr val="tx1">
                  <a:shade val="95000"/>
                </a:schemeClr>
              </a:buClr>
              <a:buSzPct val="65000"/>
              <a:buFont typeface="Wingdings 2" panose="05020102010507070707"/>
              <a:buChar char=""/>
              <a:defRPr/>
            </a:pPr>
            <a:endParaRPr kumimoji="0" lang="en-US" altLang="zh-CN" sz="1200" kern="1200" cap="none" spc="0" normalizeH="0" baseline="0" noProof="0" dirty="0">
              <a:latin typeface="宋体" panose="02010600030101010101" pitchFamily="2" charset="-122"/>
              <a:ea typeface="宋体" panose="02010600030101010101" pitchFamily="2" charset="-122"/>
              <a:cs typeface="+mn-cs"/>
            </a:endParaRPr>
          </a:p>
          <a:p>
            <a:pPr marL="548640" marR="0" indent="-411480" defTabSz="914400" fontAlgn="auto">
              <a:spcBef>
                <a:spcPct val="20000"/>
              </a:spcBef>
              <a:spcAft>
                <a:spcPts val="0"/>
              </a:spcAft>
              <a:buClr>
                <a:schemeClr val="tx1">
                  <a:shade val="95000"/>
                </a:schemeClr>
              </a:buClr>
              <a:buSzPct val="65000"/>
              <a:buFont typeface="Wingdings 2" panose="05020102010507070707"/>
              <a:buChar char=""/>
              <a:defRPr/>
            </a:pPr>
            <a:r>
              <a:rPr kumimoji="0" lang="zh-CN" altLang="en-US" sz="1600" kern="1200" cap="none" spc="0" normalizeH="0" baseline="0" noProof="0" dirty="0">
                <a:latin typeface="宋体" panose="02010600030101010101" pitchFamily="2" charset="-122"/>
                <a:ea typeface="宋体" panose="02010600030101010101" pitchFamily="2" charset="-122"/>
                <a:cs typeface="+mn-cs"/>
              </a:rPr>
              <a:t>面对繁华街景，感觉恰到</a:t>
            </a:r>
            <a:endParaRPr kumimoji="0" lang="en-US" altLang="zh-CN" sz="1600" kern="1200" cap="none" spc="0" normalizeH="0" baseline="0" noProof="0" dirty="0">
              <a:latin typeface="宋体" panose="02010600030101010101" pitchFamily="2" charset="-122"/>
              <a:ea typeface="宋体" panose="02010600030101010101" pitchFamily="2" charset="-122"/>
              <a:cs typeface="+mn-cs"/>
            </a:endParaRPr>
          </a:p>
          <a:p>
            <a:pPr marR="0" defTabSz="914400" fontAlgn="auto">
              <a:spcBef>
                <a:spcPct val="20000"/>
              </a:spcBef>
              <a:spcAft>
                <a:spcPts val="0"/>
              </a:spcAft>
              <a:buClr>
                <a:schemeClr val="tx1">
                  <a:shade val="95000"/>
                </a:schemeClr>
              </a:buClr>
              <a:buSzPct val="65000"/>
              <a:buFont typeface="Wingdings 2" panose="05020102010507070707"/>
              <a:buNone/>
              <a:defRPr/>
            </a:pPr>
            <a:r>
              <a:rPr kumimoji="0" lang="en-US" altLang="zh-CN" sz="1600" kern="1200" cap="none" spc="0" normalizeH="0" baseline="0" noProof="0" dirty="0">
                <a:latin typeface="宋体" panose="02010600030101010101" pitchFamily="2" charset="-122"/>
                <a:ea typeface="宋体" panose="02010600030101010101" pitchFamily="2" charset="-122"/>
                <a:cs typeface="+mn-cs"/>
              </a:rPr>
              <a:t>     </a:t>
            </a:r>
            <a:r>
              <a:rPr kumimoji="0" lang="zh-CN" altLang="en-US" sz="1600" kern="1200" cap="none" spc="0" normalizeH="0" baseline="0" noProof="0" dirty="0">
                <a:latin typeface="宋体" panose="02010600030101010101" pitchFamily="2" charset="-122"/>
                <a:ea typeface="宋体" panose="02010600030101010101" pitchFamily="2" charset="-122"/>
                <a:cs typeface="+mn-cs"/>
              </a:rPr>
              <a:t>好处的精致、华贵。</a:t>
            </a:r>
            <a:endParaRPr kumimoji="0" lang="en-US" altLang="zh-CN" sz="1600" kern="1200" cap="none" spc="0" normalizeH="0" baseline="0" noProof="0" dirty="0">
              <a:latin typeface="宋体" panose="02010600030101010101" pitchFamily="2" charset="-122"/>
              <a:ea typeface="宋体" panose="02010600030101010101" pitchFamily="2" charset="-122"/>
              <a:cs typeface="+mn-cs"/>
            </a:endParaRPr>
          </a:p>
          <a:p>
            <a:pPr marR="0" defTabSz="914400" fontAlgn="auto">
              <a:spcBef>
                <a:spcPct val="20000"/>
              </a:spcBef>
              <a:spcAft>
                <a:spcPts val="0"/>
              </a:spcAft>
              <a:buClr>
                <a:schemeClr val="tx1">
                  <a:shade val="95000"/>
                </a:schemeClr>
              </a:buClr>
              <a:buSzPct val="65000"/>
              <a:buFont typeface="Wingdings 2" panose="05020102010507070707"/>
              <a:buNone/>
              <a:defRPr/>
            </a:pPr>
            <a:r>
              <a:rPr kumimoji="0" lang="en-US" altLang="zh-CN" sz="2800" kern="1200" cap="none" spc="0" normalizeH="0" baseline="0" noProof="0" dirty="0">
                <a:latin typeface="宋体" panose="02010600030101010101" pitchFamily="2" charset="-122"/>
                <a:ea typeface="宋体" panose="02010600030101010101" pitchFamily="2" charset="-122"/>
                <a:cs typeface="+mn-cs"/>
              </a:rPr>
              <a:t>      </a:t>
            </a:r>
            <a:endParaRPr kumimoji="0" lang="en-US" altLang="zh-CN" sz="2800" kern="1200" cap="none" spc="0" normalizeH="0" baseline="0" noProof="0" dirty="0">
              <a:latin typeface="宋体" panose="02010600030101010101" pitchFamily="2" charset="-122"/>
              <a:ea typeface="宋体" panose="02010600030101010101"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32222" y="476672"/>
            <a:ext cx="7125113" cy="924475"/>
          </a:xfrm>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a:t>
            </a:r>
            <a:r>
              <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客房  </a:t>
            </a:r>
            <a:r>
              <a:rPr kumimoji="0" lang="zh-CN" altLang="en-US" sz="18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行政楼层 </a:t>
            </a:r>
            <a:r>
              <a:rPr kumimoji="0" lang="zh-CN" altLang="en-US" sz="1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位于</a:t>
            </a:r>
            <a:r>
              <a:rPr kumimoji="0" lang="zh-CN" altLang="en-US"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饭店</a:t>
            </a:r>
            <a:r>
              <a:rPr kumimoji="0" lang="en-US" altLang="zh-CN"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21-25</a:t>
            </a:r>
            <a:r>
              <a:rPr kumimoji="0" lang="zh-CN" altLang="en-US" sz="1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层 </a:t>
            </a:r>
            <a:endPar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3" name="内容占位符 2"/>
          <p:cNvSpPr>
            <a:spLocks noGrp="1"/>
          </p:cNvSpPr>
          <p:nvPr>
            <p:ph idx="1"/>
          </p:nvPr>
        </p:nvSpPr>
        <p:spPr>
          <a:xfrm>
            <a:off x="755650" y="3573463"/>
            <a:ext cx="7124700" cy="3455988"/>
          </a:xfrm>
        </p:spPr>
        <p:txBody>
          <a:bodyPr vert="horz" wrap="square" lIns="91440" tIns="45720" rIns="91440" bIns="45720" numCol="1" anchor="t" anchorCtr="0" compatLnSpc="1">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2800" b="0" i="0" u="none" strike="noStrike" kern="1200" cap="none" spc="0" normalizeH="0" baseline="0" noProof="0" dirty="0" smtClean="0">
                <a:ln>
                  <a:noFill/>
                </a:ln>
                <a:solidFill>
                  <a:schemeClr val="tx1"/>
                </a:solidFill>
                <a:effectLst/>
                <a:uLnTx/>
                <a:uFillTx/>
                <a:latin typeface="+mn-lt"/>
                <a:ea typeface="+mn-ea"/>
                <a:cs typeface="+mn-cs"/>
              </a:rPr>
              <a:t>行政标准间 </a:t>
            </a: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32m</a:t>
            </a:r>
            <a:r>
              <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²</a:t>
            </a:r>
            <a:endPar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环境舒适、</a:t>
            </a: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色调</a:t>
            </a: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    典雅</a:t>
            </a:r>
            <a:r>
              <a:rPr kumimoji="0" lang="zh-CN" altLang="en-US"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，可专享</a:t>
            </a: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行</a:t>
            </a: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en-US" altLang="zh-CN"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 </a:t>
            </a:r>
            <a:r>
              <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   </a:t>
            </a: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政</a:t>
            </a:r>
            <a:r>
              <a:rPr kumimoji="0" lang="zh-CN" altLang="en-US"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沙龙服务</a:t>
            </a: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a:t>
            </a: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2800" b="0" i="0" u="none" strike="noStrike" kern="1200" cap="none" spc="0" normalizeH="0" baseline="0" noProof="0" dirty="0" smtClean="0">
                <a:ln>
                  <a:noFill/>
                </a:ln>
                <a:solidFill>
                  <a:schemeClr val="tx1"/>
                </a:solidFill>
                <a:effectLst/>
                <a:uLnTx/>
                <a:uFillTx/>
                <a:latin typeface="+mn-lt"/>
                <a:ea typeface="+mn-ea"/>
                <a:cs typeface="+mn-cs"/>
              </a:rPr>
              <a:t>行政豪华间 </a:t>
            </a: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36m</a:t>
            </a:r>
            <a:r>
              <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²</a:t>
            </a:r>
            <a:endParaRPr kumimoji="0" lang="en-US" altLang="zh-CN" sz="28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宽敞舒适，让</a:t>
            </a: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追求</a:t>
            </a: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    品质</a:t>
            </a:r>
            <a:r>
              <a:rPr kumimoji="0" lang="zh-CN" altLang="en-US"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的您得到</a:t>
            </a: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至上</a:t>
            </a: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r>
              <a:rPr kumimoji="0" lang="zh-CN" altLang="en-US"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    的</a:t>
            </a:r>
            <a:r>
              <a:rPr kumimoji="0" lang="zh-CN" altLang="en-US" sz="14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尊贵享受。</a:t>
            </a: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12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endParaRPr kumimoji="0" lang="en-US" altLang="zh-CN" sz="14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p:txBody>
      </p:sp>
      <p:sp>
        <p:nvSpPr>
          <p:cNvPr id="4" name="标题 1"/>
          <p:cNvSpPr txBox="1"/>
          <p:nvPr/>
        </p:nvSpPr>
        <p:spPr>
          <a:xfrm>
            <a:off x="1031875" y="1700213"/>
            <a:ext cx="7124700" cy="925513"/>
          </a:xfrm>
          <a:prstGeom prst="rect">
            <a:avLst/>
          </a:prstGeom>
        </p:spPr>
        <p:txBody>
          <a:bodyPr anchor="ct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      政</a:t>
            </a:r>
            <a:r>
              <a:rPr kumimoji="0" lang="zh-CN" altLang="en-US" sz="1200" b="0" i="0" u="none" strike="noStrike" kern="1200" cap="none" spc="0" normalizeH="0" baseline="0" noProof="0" dirty="0">
                <a:ln>
                  <a:noFill/>
                </a:ln>
                <a:solidFill>
                  <a:schemeClr val="tx1"/>
                </a:solidFill>
                <a:effectLst/>
                <a:uLnTx/>
                <a:uFillTx/>
                <a:latin typeface="+mn-lt"/>
                <a:ea typeface="+mn-ea"/>
                <a:cs typeface="+mn-cs"/>
              </a:rPr>
              <a:t>标准间环境舒适、色调典雅高贵，透过宽大的玻璃窗，可以欣赏到富有活力的北京夜景。行政标准间的每一个房间都配备免费宽带上网服务、液晶电视及舒适的写字台，为您的商务之旅及日常生活提供极大的便利。您可以专享行政沙龙，不仅为您提供入住、结帐服务，我们还精心准备了美味的茶点，恭候您的光临</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defRPr/>
            </a:pPr>
            <a:r>
              <a:rPr kumimoji="0" lang="en-US" altLang="zh-CN" sz="12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12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1200" b="0" i="0" u="none" strike="noStrike" kern="1200" cap="none" spc="0" normalizeH="0" baseline="0" noProof="0" dirty="0" smtClean="0">
                <a:ln>
                  <a:noFill/>
                </a:ln>
                <a:solidFill>
                  <a:schemeClr val="tx1"/>
                </a:solidFill>
                <a:effectLst/>
                <a:uLnTx/>
                <a:uFillTx/>
                <a:latin typeface="+mn-lt"/>
                <a:ea typeface="+mn-ea"/>
                <a:cs typeface="+mn-cs"/>
              </a:rPr>
              <a:t>行政</a:t>
            </a:r>
            <a:r>
              <a:rPr kumimoji="0" lang="zh-CN" altLang="en-US" sz="1200" b="0" i="0" u="none" strike="noStrike" kern="1200" cap="none" spc="0" normalizeH="0" baseline="0" noProof="0" dirty="0">
                <a:ln>
                  <a:noFill/>
                </a:ln>
                <a:solidFill>
                  <a:schemeClr val="tx1"/>
                </a:solidFill>
                <a:effectLst/>
                <a:uLnTx/>
                <a:uFillTx/>
                <a:latin typeface="+mn-lt"/>
                <a:ea typeface="+mn-ea"/>
                <a:cs typeface="+mn-cs"/>
              </a:rPr>
              <a:t>豪华间以宽敞、舒适为最大特色，在享受舒适的居住环境时，透过宽大的玻璃窗，您还可以欣赏到现代北京的活力动感与古都风情。您可以专享行政沙龙，不仅为您提供入住、结帐服务，我们还精心准备了美味的茶点，恭候您的光临。</a:t>
            </a:r>
            <a:endParaRPr kumimoji="0" lang="zh-CN" altLang="en-US"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6149" name="Picture 2"/>
          <p:cNvPicPr>
            <a:picLocks noChangeAspect="1"/>
          </p:cNvPicPr>
          <p:nvPr/>
        </p:nvPicPr>
        <p:blipFill>
          <a:blip r:embed="rId1"/>
          <a:stretch>
            <a:fillRect/>
          </a:stretch>
        </p:blipFill>
        <p:spPr>
          <a:xfrm>
            <a:off x="4635500" y="2781300"/>
            <a:ext cx="2960688" cy="1968500"/>
          </a:xfrm>
          <a:prstGeom prst="rect">
            <a:avLst/>
          </a:prstGeom>
          <a:noFill/>
          <a:ln w="9525">
            <a:noFill/>
          </a:ln>
        </p:spPr>
      </p:pic>
      <p:pic>
        <p:nvPicPr>
          <p:cNvPr id="6150" name="Picture 3"/>
          <p:cNvPicPr>
            <a:picLocks noChangeAspect="1"/>
          </p:cNvPicPr>
          <p:nvPr/>
        </p:nvPicPr>
        <p:blipFill>
          <a:blip r:embed="rId2"/>
          <a:stretch>
            <a:fillRect/>
          </a:stretch>
        </p:blipFill>
        <p:spPr>
          <a:xfrm>
            <a:off x="5068888" y="4797425"/>
            <a:ext cx="2816225" cy="1871663"/>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a:t>
            </a: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客房  </a:t>
            </a:r>
            <a:r>
              <a:rPr kumimoji="0" lang="zh-CN" altLang="en-US" sz="18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套间 </a:t>
            </a:r>
            <a:br>
              <a:rPr kumimoji="0" lang="en-US" altLang="zh-CN"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zh-CN" altLang="en-US" sz="1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3" name="内容占位符 2"/>
          <p:cNvSpPr>
            <a:spLocks noGrp="1"/>
          </p:cNvSpPr>
          <p:nvPr>
            <p:ph idx="1"/>
          </p:nvPr>
        </p:nvSpPr>
        <p:spPr>
          <a:xfrm>
            <a:off x="285750" y="2714625"/>
            <a:ext cx="2892425" cy="2789238"/>
          </a:xfrm>
        </p:spPr>
        <p:txBody>
          <a:bodyPr vert="horz" wrap="square" lIns="91440" tIns="45720" rIns="91440" bIns="45720" numCol="1" anchor="t" anchorCtr="0" compatLnSpc="1">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12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endParaRPr kumimoji="0" lang="en-US" altLang="zh-CN" sz="28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Char char=""/>
              <a:defRPr/>
            </a:pPr>
            <a:r>
              <a:rPr kumimoji="0" lang="zh-CN" altLang="en-US" sz="2800" b="0" i="0" u="none" strike="noStrike" kern="1200" cap="none" spc="0" normalizeH="0" baseline="0" noProof="0" dirty="0" smtClean="0">
                <a:ln>
                  <a:noFill/>
                </a:ln>
                <a:solidFill>
                  <a:schemeClr val="tx1"/>
                </a:solidFill>
                <a:effectLst/>
                <a:uLnTx/>
                <a:uFillTx/>
                <a:latin typeface="+mn-lt"/>
                <a:ea typeface="+mn-ea"/>
                <a:cs typeface="+mn-cs"/>
              </a:rPr>
              <a:t>长安套间 </a:t>
            </a: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68m</a:t>
            </a:r>
            <a:r>
              <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rPr>
              <a:t>²</a:t>
            </a:r>
            <a:endPar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a:p>
            <a:pPr marL="0" marR="0" lvl="0" indent="0" algn="l" defTabSz="914400" rtl="0" eaLnBrk="1" fontAlgn="auto" latinLnBrk="0" hangingPunct="1">
              <a:lnSpc>
                <a:spcPct val="100000"/>
              </a:lnSpc>
              <a:spcBef>
                <a:spcPct val="20000"/>
              </a:spcBef>
              <a:spcAft>
                <a:spcPts val="0"/>
              </a:spcAft>
              <a:buClr>
                <a:schemeClr val="tx1">
                  <a:shade val="95000"/>
                </a:schemeClr>
              </a:buClr>
              <a:buSzPct val="65000"/>
              <a:buFont typeface="Wingdings 2" panose="05020102010507070707"/>
              <a:buNone/>
              <a:defRPr/>
            </a:pPr>
            <a:endParaRPr kumimoji="0" lang="en-US" altLang="zh-CN" sz="2800" b="0"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p:txBody>
      </p:sp>
      <p:sp>
        <p:nvSpPr>
          <p:cNvPr id="4" name="标题 1"/>
          <p:cNvSpPr txBox="1"/>
          <p:nvPr/>
        </p:nvSpPr>
        <p:spPr>
          <a:xfrm>
            <a:off x="785813" y="1643063"/>
            <a:ext cx="7124700" cy="923925"/>
          </a:xfrm>
          <a:prstGeom prst="rect">
            <a:avLst/>
          </a:prstGeom>
        </p:spPr>
        <p:txBody>
          <a:bodyPr anchor="ct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zh-CN" alt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1600" b="0" i="0" u="none" strike="noStrike" kern="1200" cap="none" spc="0" normalizeH="0" baseline="0" noProof="0" dirty="0" smtClean="0">
                <a:ln>
                  <a:noFill/>
                </a:ln>
                <a:solidFill>
                  <a:schemeClr val="tx1"/>
                </a:solidFill>
                <a:effectLst/>
                <a:uLnTx/>
                <a:uFillTx/>
                <a:latin typeface="+mn-lt"/>
                <a:ea typeface="+mn-ea"/>
                <a:cs typeface="+mn-cs"/>
              </a:rPr>
              <a:t>饭店拥有六种不用风格的套间， 高雅</a:t>
            </a:r>
            <a:r>
              <a:rPr kumimoji="0" lang="zh-CN" altLang="en-US" sz="1600" b="0" i="0" u="none" strike="noStrike" kern="1200" cap="none" spc="0" normalizeH="0" baseline="0" noProof="0" dirty="0">
                <a:ln>
                  <a:noFill/>
                </a:ln>
                <a:solidFill>
                  <a:schemeClr val="tx1"/>
                </a:solidFill>
                <a:effectLst/>
                <a:uLnTx/>
                <a:uFillTx/>
                <a:latin typeface="+mn-lt"/>
                <a:ea typeface="+mn-ea"/>
                <a:cs typeface="+mn-cs"/>
              </a:rPr>
              <a:t>温馨的惬意享受，整个空间处处透着大气与高雅。柔软的布艺为端庄的空间带来亲切与温馨感，无论围坐闲谈还是观赏电影，都会感到身心无比的惬意与放松。房间内的格局设计、物品摆设，气质更显高贵典雅，让人充分感受到整个空间蕴含的情感。细腻的用心，只为让家回归到本质，只为让人在紧张的城市生活节奏中，能够享受到到难得的闲暇时光。</a:t>
            </a:r>
            <a:endParaRPr kumimoji="0" lang="zh-CN" altLang="en-US" sz="1600" b="0" i="0" u="none" strike="noStrike" kern="1200" cap="none" spc="0" normalizeH="0" baseline="0" noProof="0" dirty="0">
              <a:ln>
                <a:noFill/>
              </a:ln>
              <a:solidFill>
                <a:schemeClr val="tx1"/>
              </a:solidFill>
              <a:effectLst/>
              <a:uLnTx/>
              <a:uFillTx/>
              <a:latin typeface="+mn-lt"/>
              <a:ea typeface="+mn-ea"/>
              <a:cs typeface="+mn-cs"/>
            </a:endParaRPr>
          </a:p>
        </p:txBody>
      </p:sp>
      <p:pic>
        <p:nvPicPr>
          <p:cNvPr id="7173" name="Picture 2"/>
          <p:cNvPicPr>
            <a:picLocks noChangeAspect="1"/>
          </p:cNvPicPr>
          <p:nvPr/>
        </p:nvPicPr>
        <p:blipFill>
          <a:blip r:embed="rId1"/>
          <a:stretch>
            <a:fillRect/>
          </a:stretch>
        </p:blipFill>
        <p:spPr>
          <a:xfrm>
            <a:off x="3214688" y="2917825"/>
            <a:ext cx="2808287" cy="1868488"/>
          </a:xfrm>
          <a:prstGeom prst="rect">
            <a:avLst/>
          </a:prstGeom>
          <a:noFill/>
          <a:ln w="9525">
            <a:noFill/>
          </a:ln>
        </p:spPr>
      </p:pic>
      <p:pic>
        <p:nvPicPr>
          <p:cNvPr id="7174" name="Picture 3"/>
          <p:cNvPicPr>
            <a:picLocks noChangeAspect="1"/>
          </p:cNvPicPr>
          <p:nvPr/>
        </p:nvPicPr>
        <p:blipFill>
          <a:blip r:embed="rId2"/>
          <a:stretch>
            <a:fillRect/>
          </a:stretch>
        </p:blipFill>
        <p:spPr>
          <a:xfrm>
            <a:off x="6072188" y="2928938"/>
            <a:ext cx="2857500" cy="1857375"/>
          </a:xfrm>
          <a:prstGeom prst="rect">
            <a:avLst/>
          </a:prstGeom>
          <a:noFill/>
          <a:ln w="9525">
            <a:noFill/>
          </a:ln>
        </p:spPr>
      </p:pic>
      <p:sp>
        <p:nvSpPr>
          <p:cNvPr id="9" name="内容占位符 2"/>
          <p:cNvSpPr txBox="1"/>
          <p:nvPr/>
        </p:nvSpPr>
        <p:spPr>
          <a:xfrm>
            <a:off x="357188" y="4429125"/>
            <a:ext cx="2471738" cy="1928813"/>
          </a:xfrm>
          <a:prstGeom prst="rect">
            <a:avLst/>
          </a:prstGeom>
        </p:spPr>
        <p:txBody>
          <a:bodyPr>
            <a:normAutofit lnSpcReduction="10000"/>
          </a:bodyPr>
          <a:lstStyle/>
          <a:p>
            <a:pPr marL="548640" marR="0" indent="-411480" defTabSz="914400" fontAlgn="auto">
              <a:spcBef>
                <a:spcPct val="20000"/>
              </a:spcBef>
              <a:spcAft>
                <a:spcPts val="0"/>
              </a:spcAft>
              <a:buClr>
                <a:schemeClr val="tx1">
                  <a:shade val="95000"/>
                </a:schemeClr>
              </a:buClr>
              <a:buSzPct val="65000"/>
              <a:buFont typeface="Wingdings 2" panose="05020102010507070707"/>
              <a:buChar char=""/>
              <a:defRPr/>
            </a:pPr>
            <a:endParaRPr kumimoji="0" lang="en-US" altLang="zh-CN" sz="2800" kern="1200" cap="none" spc="0" normalizeH="0" baseline="0" noProof="0" dirty="0">
              <a:latin typeface="+mn-lt"/>
              <a:ea typeface="+mn-ea"/>
              <a:cs typeface="+mn-cs"/>
            </a:endParaRPr>
          </a:p>
          <a:p>
            <a:pPr marL="548640" marR="0" indent="-411480" defTabSz="914400" fontAlgn="auto">
              <a:spcBef>
                <a:spcPct val="20000"/>
              </a:spcBef>
              <a:spcAft>
                <a:spcPts val="0"/>
              </a:spcAft>
              <a:buClr>
                <a:schemeClr val="tx1">
                  <a:shade val="95000"/>
                </a:schemeClr>
              </a:buClr>
              <a:buSzPct val="65000"/>
              <a:buFont typeface="Wingdings 2" panose="05020102010507070707"/>
              <a:buChar char=""/>
              <a:defRPr/>
            </a:pPr>
            <a:endParaRPr kumimoji="0" lang="en-US" altLang="zh-CN" sz="2800" kern="1200" cap="none" spc="0" normalizeH="0" baseline="0" noProof="0" dirty="0">
              <a:latin typeface="+mn-lt"/>
              <a:ea typeface="+mn-ea"/>
              <a:cs typeface="+mn-cs"/>
            </a:endParaRPr>
          </a:p>
          <a:p>
            <a:pPr marL="548640" marR="0" indent="-411480" defTabSz="914400" fontAlgn="auto">
              <a:spcBef>
                <a:spcPct val="20000"/>
              </a:spcBef>
              <a:spcAft>
                <a:spcPts val="0"/>
              </a:spcAft>
              <a:buClr>
                <a:schemeClr val="tx1">
                  <a:shade val="95000"/>
                </a:schemeClr>
              </a:buClr>
              <a:buSzPct val="65000"/>
              <a:buFont typeface="Wingdings 2" panose="05020102010507070707"/>
              <a:buNone/>
              <a:defRPr/>
            </a:pPr>
            <a:r>
              <a:rPr kumimoji="0" lang="zh-CN" altLang="en-US" sz="2800" kern="1200" cap="none" spc="0" normalizeH="0" baseline="0" noProof="0" dirty="0">
                <a:latin typeface="+mn-lt"/>
                <a:ea typeface="+mn-ea"/>
                <a:cs typeface="+mn-cs"/>
              </a:rPr>
              <a:t>富士套间</a:t>
            </a:r>
            <a:r>
              <a:rPr kumimoji="0" lang="en-US" altLang="zh-CN" sz="2800" kern="1200" cap="none" spc="0" normalizeH="0" baseline="0" noProof="0" dirty="0">
                <a:latin typeface="+mn-lt"/>
                <a:ea typeface="+mn-ea"/>
                <a:cs typeface="+mn-cs"/>
              </a:rPr>
              <a:t>     128m</a:t>
            </a:r>
            <a:r>
              <a:rPr kumimoji="0" lang="en-US" altLang="zh-CN" sz="2800" kern="1200" cap="none" spc="0" normalizeH="0" baseline="0" noProof="0" dirty="0">
                <a:latin typeface="宋体" panose="02010600030101010101" pitchFamily="2" charset="-122"/>
                <a:ea typeface="宋体" panose="02010600030101010101" pitchFamily="2" charset="-122"/>
                <a:cs typeface="+mn-cs"/>
              </a:rPr>
              <a:t>²</a:t>
            </a:r>
            <a:endParaRPr kumimoji="0" lang="en-US" altLang="zh-CN" sz="2800" kern="1200" cap="none" spc="0" normalizeH="0" baseline="0" noProof="0" dirty="0">
              <a:latin typeface="宋体" panose="02010600030101010101" pitchFamily="2" charset="-122"/>
              <a:ea typeface="宋体" panose="02010600030101010101" pitchFamily="2" charset="-122"/>
              <a:cs typeface="+mn-cs"/>
            </a:endParaRPr>
          </a:p>
        </p:txBody>
      </p:sp>
      <p:pic>
        <p:nvPicPr>
          <p:cNvPr id="7176" name="图片 9" descr="IMG_0671.JPG"/>
          <p:cNvPicPr>
            <a:picLocks noChangeAspect="1"/>
          </p:cNvPicPr>
          <p:nvPr/>
        </p:nvPicPr>
        <p:blipFill>
          <a:blip r:embed="rId3"/>
          <a:stretch>
            <a:fillRect/>
          </a:stretch>
        </p:blipFill>
        <p:spPr>
          <a:xfrm>
            <a:off x="3222625" y="4857750"/>
            <a:ext cx="2849563" cy="2000250"/>
          </a:xfrm>
          <a:prstGeom prst="rect">
            <a:avLst/>
          </a:prstGeom>
          <a:noFill/>
          <a:ln w="9525">
            <a:noFill/>
          </a:ln>
        </p:spPr>
      </p:pic>
      <p:pic>
        <p:nvPicPr>
          <p:cNvPr id="7177" name="图片 10" descr="IMG_0681.JPG"/>
          <p:cNvPicPr>
            <a:picLocks noChangeAspect="1"/>
          </p:cNvPicPr>
          <p:nvPr/>
        </p:nvPicPr>
        <p:blipFill>
          <a:blip r:embed="rId4"/>
          <a:stretch>
            <a:fillRect/>
          </a:stretch>
        </p:blipFill>
        <p:spPr>
          <a:xfrm>
            <a:off x="6072188" y="4857750"/>
            <a:ext cx="2857500" cy="2020888"/>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428596" y="0"/>
            <a:ext cx="8229600" cy="1143000"/>
          </a:xfrm>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牡丹苑中餐厅   </a:t>
            </a:r>
            <a:r>
              <a:rPr kumimoji="0" lang="zh-CN" altLang="en-US" sz="20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位于饭店一层  </a:t>
            </a:r>
            <a:endParaRPr kumimoji="0" lang="zh-CN" alt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0" name="文本占位符 9"/>
          <p:cNvSpPr>
            <a:spLocks noGrp="1"/>
          </p:cNvSpPr>
          <p:nvPr>
            <p:ph type="body" idx="1"/>
          </p:nvPr>
        </p:nvSpPr>
        <p:spPr>
          <a:xfrm>
            <a:off x="428625" y="1714500"/>
            <a:ext cx="3932238" cy="1295400"/>
          </a:xfrm>
        </p:spPr>
        <p:txBody>
          <a:bodyPr vert="horz" wrap="square" lIns="91440" tIns="45720" rIns="91440" bIns="45720" numCol="1" anchor="ctr" anchorCtr="0" compatLnSpc="1"/>
          <a:p>
            <a:pPr eaLnBrk="1" hangingPunct="1">
              <a:buSzPct val="65000"/>
            </a:pPr>
            <a:r>
              <a:rPr lang="en-US" altLang="zh-CN" kern="1200" dirty="0">
                <a:latin typeface="+mn-lt"/>
                <a:ea typeface="+mn-ea"/>
                <a:cs typeface="+mn-cs"/>
              </a:rPr>
              <a:t> </a:t>
            </a:r>
            <a:endParaRPr lang="en-US" altLang="zh-CN" kern="1200" dirty="0">
              <a:latin typeface="+mn-lt"/>
              <a:ea typeface="+mn-ea"/>
              <a:cs typeface="+mn-cs"/>
            </a:endParaRPr>
          </a:p>
        </p:txBody>
      </p:sp>
      <p:pic>
        <p:nvPicPr>
          <p:cNvPr id="8196" name="内容占位符 4" descr="中餐厅环境1.jpg"/>
          <p:cNvPicPr>
            <a:picLocks noGrp="1" noChangeAspect="1"/>
          </p:cNvPicPr>
          <p:nvPr>
            <p:ph sz="quarter" idx="2"/>
          </p:nvPr>
        </p:nvPicPr>
        <p:blipFill>
          <a:blip r:embed="rId1"/>
          <a:srcRect/>
          <a:stretch>
            <a:fillRect/>
          </a:stretch>
        </p:blipFill>
        <p:spPr>
          <a:xfrm>
            <a:off x="214313" y="4143375"/>
            <a:ext cx="3571875" cy="2303463"/>
          </a:xfrm>
        </p:spPr>
      </p:pic>
      <p:pic>
        <p:nvPicPr>
          <p:cNvPr id="8197" name="内容占位符 4" descr="锦绣单间.jpg"/>
          <p:cNvPicPr>
            <a:picLocks noGrp="1" noChangeAspect="1"/>
          </p:cNvPicPr>
          <p:nvPr>
            <p:ph sz="quarter" idx="4"/>
          </p:nvPr>
        </p:nvPicPr>
        <p:blipFill>
          <a:blip r:embed="rId2"/>
          <a:srcRect/>
          <a:stretch>
            <a:fillRect/>
          </a:stretch>
        </p:blipFill>
        <p:spPr>
          <a:xfrm>
            <a:off x="285750" y="1214438"/>
            <a:ext cx="3429000" cy="2643187"/>
          </a:xfrm>
        </p:spPr>
      </p:pic>
      <p:sp>
        <p:nvSpPr>
          <p:cNvPr id="12" name="矩形 11"/>
          <p:cNvSpPr/>
          <p:nvPr/>
        </p:nvSpPr>
        <p:spPr>
          <a:xfrm>
            <a:off x="3929063" y="1714500"/>
            <a:ext cx="4572000" cy="360045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体验金牌厨师长烹饪的中式菜品，欣赏江南风韵花园，味选牡丹苑。</a:t>
            </a:r>
            <a:br>
              <a:rPr kumimoji="0" lang="zh-CN" altLang="en-US" sz="2000" b="0" i="0" u="none" strike="noStrike" kern="1200" cap="none" spc="0" normalizeH="0" baseline="0" noProof="0" dirty="0">
                <a:ln>
                  <a:noFill/>
                </a:ln>
                <a:solidFill>
                  <a:schemeClr val="tx1"/>
                </a:solidFill>
                <a:effectLst/>
                <a:uLnTx/>
                <a:uFillTx/>
                <a:latin typeface="+mn-ea"/>
                <a:ea typeface="+mn-ea"/>
                <a:cs typeface="+mn-cs"/>
              </a:rPr>
            </a:b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中餐厅以经营时尚创新菜为主，环境优雅，格调独特，闻名于世的大幅苏州双面绣的点缀装饰更显古朴、典雅。餐厅可同时容纳</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84</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人就餐，共有大小单间</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5</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个，是商务宴 请、朋友聚餐的理想场所。为了满足不同层次嘉宾的餐饮消费需求，餐厅每月都推出时令特色食品节活动，可让您在一顿味道可口的饭菜之后淡忘繁忙工作的疲惫。</a:t>
            </a:r>
            <a:r>
              <a:rPr kumimoji="0" lang="zh-CN" altLang="en-US" sz="2400" b="0" i="0" u="none" strike="noStrike" kern="1200" cap="none" spc="0" normalizeH="0" baseline="0" noProof="0" dirty="0">
                <a:ln>
                  <a:noFill/>
                </a:ln>
                <a:solidFill>
                  <a:schemeClr val="tx1"/>
                </a:solidFill>
                <a:effectLst/>
                <a:uLnTx/>
                <a:uFillTx/>
                <a:latin typeface="+mn-ea"/>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ea"/>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长富宫饭店西餐厅   </a:t>
            </a:r>
            <a:r>
              <a:rPr kumimoji="0" lang="zh-CN" altLang="en-US"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位于饭店一层</a:t>
            </a: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endParaRPr kumimoji="0" lang="zh-CN" alt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9219" name="Picture 3"/>
          <p:cNvPicPr>
            <a:picLocks noChangeAspect="1"/>
          </p:cNvPicPr>
          <p:nvPr/>
        </p:nvPicPr>
        <p:blipFill>
          <a:blip r:embed="rId1"/>
          <a:stretch>
            <a:fillRect/>
          </a:stretch>
        </p:blipFill>
        <p:spPr>
          <a:xfrm>
            <a:off x="4500563" y="3857625"/>
            <a:ext cx="3571875" cy="2357438"/>
          </a:xfrm>
          <a:prstGeom prst="rect">
            <a:avLst/>
          </a:prstGeom>
          <a:noFill/>
          <a:ln w="9525">
            <a:noFill/>
          </a:ln>
        </p:spPr>
      </p:pic>
      <p:pic>
        <p:nvPicPr>
          <p:cNvPr id="9220" name="Picture 4"/>
          <p:cNvPicPr>
            <a:picLocks noChangeAspect="1"/>
          </p:cNvPicPr>
          <p:nvPr/>
        </p:nvPicPr>
        <p:blipFill>
          <a:blip r:embed="rId2"/>
          <a:stretch>
            <a:fillRect/>
          </a:stretch>
        </p:blipFill>
        <p:spPr>
          <a:xfrm>
            <a:off x="785813" y="3857625"/>
            <a:ext cx="3357562" cy="2357438"/>
          </a:xfrm>
          <a:prstGeom prst="rect">
            <a:avLst/>
          </a:prstGeom>
          <a:noFill/>
          <a:ln w="9525">
            <a:noFill/>
          </a:ln>
        </p:spPr>
      </p:pic>
      <p:sp>
        <p:nvSpPr>
          <p:cNvPr id="7" name="标题 1"/>
          <p:cNvSpPr txBox="1"/>
          <p:nvPr/>
        </p:nvSpPr>
        <p:spPr>
          <a:xfrm>
            <a:off x="1000125" y="2357438"/>
            <a:ext cx="7124700" cy="923925"/>
          </a:xfrm>
          <a:prstGeom prst="rect">
            <a:avLst/>
          </a:prstGeom>
        </p:spPr>
        <p:txBody>
          <a:bodyPr anchor="ct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mn-ea"/>
              <a:ea typeface="+mn-ea"/>
              <a:cs typeface="Trebuchet MS" panose="020B0603020202020204"/>
            </a:endParaRPr>
          </a:p>
        </p:txBody>
      </p:sp>
      <p:sp>
        <p:nvSpPr>
          <p:cNvPr id="8" name="矩形 7"/>
          <p:cNvSpPr/>
          <p:nvPr/>
        </p:nvSpPr>
        <p:spPr>
          <a:xfrm>
            <a:off x="428625" y="1643063"/>
            <a:ext cx="8072438" cy="17541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兰花台</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咖啡厅，共有座位</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145</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席，提供</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24</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小时房间送餐服务，落地式的大玻璃将江南风光园林与咖啡厅融为一体。欣赏着迷人的园林，每天清晨当您坐在咖啡厅沐浴晨光，香醇的咖啡厅有着一种东方风情的隽永。周围是江南园林般精巧的景致。在独特而完美兰花台咖啡厅享用早，午、晚膳，欣赏中国式园林的迷人景致，东南亚及西式菜肴定能满足不同口味宾客的要求，口感香醇的蛋糕，更会使您心动。</a:t>
            </a:r>
            <a:endParaRPr kumimoji="0" lang="zh-CN" alt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4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樱 日餐厅  </a:t>
            </a:r>
            <a:r>
              <a:rPr kumimoji="0" lang="zh-CN" altLang="en-US" sz="2000" b="1" i="0" u="none" strike="noStrike" kern="1200" cap="none" spc="0" normalizeH="0" baseline="0" noProof="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位于饭店二层 </a:t>
            </a:r>
            <a:endParaRPr kumimoji="0" lang="zh-CN" altLang="en-US"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0243" name="内容占位符 6" descr="日餐菜品3.jpg"/>
          <p:cNvPicPr>
            <a:picLocks noGrp="1" noChangeAspect="1"/>
          </p:cNvPicPr>
          <p:nvPr>
            <p:ph idx="1"/>
          </p:nvPr>
        </p:nvPicPr>
        <p:blipFill>
          <a:blip r:embed="rId1"/>
          <a:srcRect/>
          <a:stretch>
            <a:fillRect/>
          </a:stretch>
        </p:blipFill>
        <p:spPr>
          <a:xfrm>
            <a:off x="0" y="3643313"/>
            <a:ext cx="4357688" cy="3214687"/>
          </a:xfrm>
        </p:spPr>
      </p:pic>
      <p:pic>
        <p:nvPicPr>
          <p:cNvPr id="10244" name="内容占位符 9" descr="日餐菜品1.jpg"/>
          <p:cNvPicPr>
            <a:picLocks noChangeAspect="1"/>
          </p:cNvPicPr>
          <p:nvPr/>
        </p:nvPicPr>
        <p:blipFill>
          <a:blip r:embed="rId2"/>
          <a:stretch>
            <a:fillRect/>
          </a:stretch>
        </p:blipFill>
        <p:spPr>
          <a:xfrm>
            <a:off x="4357688" y="3643313"/>
            <a:ext cx="4429125" cy="3214687"/>
          </a:xfrm>
          <a:prstGeom prst="rect">
            <a:avLst/>
          </a:prstGeom>
          <a:noFill/>
          <a:ln w="9525">
            <a:noFill/>
          </a:ln>
        </p:spPr>
      </p:pic>
      <p:sp>
        <p:nvSpPr>
          <p:cNvPr id="6" name="矩形 5"/>
          <p:cNvSpPr/>
          <p:nvPr/>
        </p:nvSpPr>
        <p:spPr>
          <a:xfrm>
            <a:off x="0" y="1571625"/>
            <a:ext cx="9001125" cy="17541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长富宫饭店二层的日本料理</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樱</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餐厅，共有</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122</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个座位，设有</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2</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个日式单间，</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5</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个洋式单间，</a:t>
            </a:r>
            <a:r>
              <a:rPr kumimoji="0" lang="en-US" altLang="zh-CN" sz="1800" b="0" i="0" u="none" strike="noStrike" kern="1200" cap="none" spc="0" normalizeH="0" baseline="0" noProof="0" dirty="0">
                <a:ln>
                  <a:noFill/>
                </a:ln>
                <a:solidFill>
                  <a:schemeClr val="tx1"/>
                </a:solidFill>
                <a:effectLst/>
                <a:uLnTx/>
                <a:uFillTx/>
                <a:latin typeface="+mn-ea"/>
                <a:ea typeface="+mn-ea"/>
                <a:cs typeface="+mn-cs"/>
              </a:rPr>
              <a:t>64</a:t>
            </a:r>
            <a:r>
              <a:rPr kumimoji="0" lang="zh-CN" altLang="en-US" sz="1800" b="0" i="0" u="none" strike="noStrike" kern="1200" cap="none" spc="0" normalizeH="0" baseline="0" noProof="0" dirty="0">
                <a:ln>
                  <a:noFill/>
                </a:ln>
                <a:solidFill>
                  <a:schemeClr val="tx1"/>
                </a:solidFill>
                <a:effectLst/>
                <a:uLnTx/>
                <a:uFillTx/>
                <a:latin typeface="+mn-ea"/>
                <a:ea typeface="+mn-ea"/>
                <a:cs typeface="+mn-cs"/>
              </a:rPr>
              <a:t>个零点座位。环境舒适优雅，菜品精美可口，因服务周到热情而闻名京城，成为京城日餐厅的佼佼者。由来自日本新大谷饭店的名厨执勺主理，铁板烧、寿司、生鱼片、日式火锅，天妇罗等等，琳琅满目，还有每日一换的商务午餐套餐。为满足中外宾客各层次的消费要求，餐厅定期举办一些食品周，食品日活动，以优惠的价格吸引着众多宾客的到来。</a:t>
            </a:r>
            <a:endParaRPr kumimoji="0" lang="zh-CN" altLang="en-US" sz="1800" b="0" i="0" u="none" strike="noStrike" kern="1200" cap="none" spc="0" normalizeH="0" baseline="0" noProof="0" dirty="0">
              <a:ln>
                <a:noFill/>
              </a:ln>
              <a:solidFill>
                <a:schemeClr val="tx1"/>
              </a:solidFill>
              <a:effectLst/>
              <a:uLnTx/>
              <a:uFillTx/>
              <a:latin typeface="+mn-ea"/>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noFill/>
          <a:ln>
            <a:noFill/>
          </a:ln>
          <a:effectLst/>
          <a:sp3d prstMaterial="plastic"/>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长富宫饭店宴会、会议厅  </a:t>
            </a:r>
            <a:r>
              <a:rPr kumimoji="0" lang="zh-CN" altLang="en-US" sz="16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位于饭店一层、二层 </a:t>
            </a:r>
            <a:endParaRPr kumimoji="0" lang="zh-CN" altLang="en-US" sz="16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11267" name="内容占位符 2"/>
          <p:cNvSpPr>
            <a:spLocks noGrp="1"/>
          </p:cNvSpPr>
          <p:nvPr>
            <p:ph idx="1"/>
          </p:nvPr>
        </p:nvSpPr>
        <p:spPr>
          <a:xfrm>
            <a:off x="539750" y="2636838"/>
            <a:ext cx="7124700" cy="2573337"/>
          </a:xfrm>
        </p:spPr>
        <p:txBody>
          <a:bodyPr vert="horz" wrap="square" lIns="91440" tIns="45720" rIns="91440" bIns="45720" anchor="t" anchorCtr="0"/>
          <a:p>
            <a:pPr eaLnBrk="1" hangingPunct="1"/>
            <a:r>
              <a:rPr lang="zh-CN" altLang="en-US" dirty="0"/>
              <a:t>芙蓉厅</a:t>
            </a:r>
            <a:endParaRPr lang="en-US" altLang="zh-CN" dirty="0"/>
          </a:p>
          <a:p>
            <a:pPr eaLnBrk="1" hangingPunct="1"/>
            <a:r>
              <a:rPr lang="en-US" altLang="zh-CN" dirty="0"/>
              <a:t>645m</a:t>
            </a:r>
            <a:r>
              <a:rPr lang="en-US" altLang="zh-CN" dirty="0">
                <a:latin typeface="宋体" panose="02010600030101010101" pitchFamily="2" charset="-122"/>
              </a:rPr>
              <a:t>²</a:t>
            </a:r>
            <a:endParaRPr lang="zh-CN" altLang="en-US" dirty="0"/>
          </a:p>
        </p:txBody>
      </p:sp>
      <p:sp>
        <p:nvSpPr>
          <p:cNvPr id="4" name="标题 1"/>
          <p:cNvSpPr txBox="1"/>
          <p:nvPr/>
        </p:nvSpPr>
        <p:spPr>
          <a:xfrm>
            <a:off x="1042988" y="1609725"/>
            <a:ext cx="7126288" cy="925513"/>
          </a:xfrm>
          <a:prstGeom prst="rect">
            <a:avLst/>
          </a:prstGeom>
        </p:spPr>
        <p:txBody>
          <a:bodyPr anchor="ct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chemeClr val="tx1">
                    <a:lumMod val="75000"/>
                    <a:lumOff val="25000"/>
                  </a:schemeClr>
                </a:solidFill>
                <a:effectLst/>
                <a:uLnTx/>
                <a:uFillTx/>
                <a:latin typeface="+mn-ea"/>
                <a:ea typeface="+mn-ea"/>
                <a:cs typeface="Trebuchet MS" panose="020B0603020202020204"/>
              </a:rPr>
              <a:t>      多功能</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ea typeface="+mn-ea"/>
                <a:cs typeface="Trebuchet MS" panose="020B0603020202020204"/>
              </a:rPr>
              <a:t>宴会厅，兼具中式雍容和国际大气，豪华智能，可容纳</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mn-ea"/>
                <a:ea typeface="+mn-ea"/>
                <a:cs typeface="Trebuchet MS" panose="020B0603020202020204"/>
              </a:rPr>
              <a:t>300</a:t>
            </a: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ea typeface="+mn-ea"/>
                <a:cs typeface="Trebuchet MS" panose="020B0603020202020204"/>
              </a:rPr>
              <a:t>多人。配备有先进的灯光及视听影音系统、电脑投影仪、会议记录设备、高速宽带接入等先进设备，轻松取得卓越的会议效果。</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mn-ea"/>
              <a:ea typeface="+mn-ea"/>
              <a:cs typeface="Trebuchet MS" panose="020B0603020202020204"/>
            </a:endParaRPr>
          </a:p>
        </p:txBody>
      </p:sp>
      <p:pic>
        <p:nvPicPr>
          <p:cNvPr id="11269" name="Picture 2"/>
          <p:cNvPicPr>
            <a:picLocks noChangeAspect="1"/>
          </p:cNvPicPr>
          <p:nvPr/>
        </p:nvPicPr>
        <p:blipFill>
          <a:blip r:embed="rId1"/>
          <a:stretch>
            <a:fillRect/>
          </a:stretch>
        </p:blipFill>
        <p:spPr>
          <a:xfrm>
            <a:off x="1357313" y="4286250"/>
            <a:ext cx="2816225" cy="1873250"/>
          </a:xfrm>
          <a:prstGeom prst="rect">
            <a:avLst/>
          </a:prstGeom>
          <a:noFill/>
          <a:ln w="9525">
            <a:noFill/>
          </a:ln>
        </p:spPr>
      </p:pic>
      <p:pic>
        <p:nvPicPr>
          <p:cNvPr id="11270" name="Picture 4"/>
          <p:cNvPicPr>
            <a:picLocks noChangeAspect="1"/>
          </p:cNvPicPr>
          <p:nvPr/>
        </p:nvPicPr>
        <p:blipFill>
          <a:blip r:embed="rId2"/>
          <a:stretch>
            <a:fillRect/>
          </a:stretch>
        </p:blipFill>
        <p:spPr>
          <a:xfrm>
            <a:off x="4143375" y="2827338"/>
            <a:ext cx="3081338" cy="1958975"/>
          </a:xfrm>
          <a:prstGeom prst="rect">
            <a:avLst/>
          </a:prstGeom>
          <a:noFill/>
          <a:ln w="9525">
            <a:noFill/>
          </a:ln>
        </p:spPr>
      </p:pic>
      <p:pic>
        <p:nvPicPr>
          <p:cNvPr id="11271" name="Picture 5"/>
          <p:cNvPicPr>
            <a:picLocks noChangeAspect="1"/>
          </p:cNvPicPr>
          <p:nvPr/>
        </p:nvPicPr>
        <p:blipFill>
          <a:blip r:embed="rId3"/>
          <a:stretch>
            <a:fillRect/>
          </a:stretch>
        </p:blipFill>
        <p:spPr>
          <a:xfrm>
            <a:off x="4205288" y="4808538"/>
            <a:ext cx="3081337" cy="2049462"/>
          </a:xfrm>
          <a:prstGeom prst="rect">
            <a:avLst/>
          </a:prstGeom>
          <a:noFill/>
          <a:ln w="9525">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顶峰">
  <a:themeElements>
    <a:clrScheme name="顶峰">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顶峰">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顶峰">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0</TotalTime>
  <Words>3656</Words>
  <Application>WPS 演示</Application>
  <PresentationFormat>全屏显示(4:3)</PresentationFormat>
  <Paragraphs>363</Paragraphs>
  <Slides>24</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24</vt:i4>
      </vt:variant>
    </vt:vector>
  </HeadingPairs>
  <TitlesOfParts>
    <vt:vector size="43" baseType="lpstr">
      <vt:lpstr>Arial</vt:lpstr>
      <vt:lpstr>宋体</vt:lpstr>
      <vt:lpstr>Wingdings</vt:lpstr>
      <vt:lpstr>Book Antiqua</vt:lpstr>
      <vt:lpstr>Lucida Sans</vt:lpstr>
      <vt:lpstr>黑体</vt:lpstr>
      <vt:lpstr>Wingdings 2</vt:lpstr>
      <vt:lpstr>Wingdings 3</vt:lpstr>
      <vt:lpstr>Wingdings 3</vt:lpstr>
      <vt:lpstr>Wingdings 2</vt:lpstr>
      <vt:lpstr>Calibri</vt:lpstr>
      <vt:lpstr>Trebuchet MS</vt:lpstr>
      <vt:lpstr>微软雅黑</vt:lpstr>
      <vt:lpstr>Arial Unicode MS</vt:lpstr>
      <vt:lpstr>Times New Roman</vt:lpstr>
      <vt:lpstr>Courier New</vt:lpstr>
      <vt:lpstr>华文隶书</vt:lpstr>
      <vt:lpstr>Harlow Solid Italic</vt:lpstr>
      <vt:lpstr>顶峰</vt:lpstr>
      <vt:lpstr>北 京 长 富 宫 饭 店</vt:lpstr>
      <vt:lpstr>   长富宫饭店外景</vt:lpstr>
      <vt:lpstr>长富宫饭店客房                                       高级楼层 位于饭店4-18层                                           </vt:lpstr>
      <vt:lpstr>长富宫饭店客房  行政楼层 位于饭店21-25层 </vt:lpstr>
      <vt:lpstr>长富宫饭店客房  套间  </vt:lpstr>
      <vt:lpstr>牡丹苑中餐厅   位于饭店一层  </vt:lpstr>
      <vt:lpstr>长富宫饭店西餐厅   位于饭店一层    </vt:lpstr>
      <vt:lpstr>樱 日餐厅  位于饭店二层 </vt:lpstr>
      <vt:lpstr>长富宫饭店宴会、会议厅  位于饭店一层、二层 </vt:lpstr>
      <vt:lpstr>长富宫饭店宴会厅  位于饭店一层、二层 </vt:lpstr>
      <vt:lpstr>PowerPoint 演示文稿</vt:lpstr>
      <vt:lpstr>长富宫饭店宴会厅  精美茶点</vt:lpstr>
      <vt:lpstr>长富宫饭店宴会厅  婚宴</vt:lpstr>
      <vt:lpstr>长富宫饭店宴会厅  客容表</vt:lpstr>
      <vt:lpstr>长富宫饭店宴会厅  平面图</vt:lpstr>
      <vt:lpstr>长富宫饭店宴会厅  二层会议室平面图</vt:lpstr>
      <vt:lpstr>长富宫饭店宴会厅  二层会议室平面图</vt:lpstr>
      <vt:lpstr>长富宫饭店康体娱乐、健身中心  </vt:lpstr>
      <vt:lpstr>长富宫饭店  室内篮球馆 </vt:lpstr>
      <vt:lpstr>长富宫饭店  M23拳击健身俱乐部 </vt:lpstr>
      <vt:lpstr>长富宫饭店  私人影院 </vt:lpstr>
      <vt:lpstr>长富宫饭店联系方式 </vt:lpstr>
      <vt:lpstr>长富宫饭店位置图</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北京长富宫饭店</dc:title>
  <dc:creator>Inaliu</dc:creator>
  <cp:lastModifiedBy>WPS_1631847240</cp:lastModifiedBy>
  <cp:revision>230</cp:revision>
  <dcterms:created xsi:type="dcterms:W3CDTF">2013-05-30T00:36:00Z</dcterms:created>
  <dcterms:modified xsi:type="dcterms:W3CDTF">2021-10-19T03:45:54Z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CD61454FB8284203BFC8A937944C5342</vt:lpwstr>
  </property>
  <property fmtid="{D5CDD505-2E9C-101B-9397-08002B2CF9AE}" pid="3" name="KSOProductBuildVer">
    <vt:lpwstr>2052-11.1.0.10938</vt:lpwstr>
  </property>
</Properties>
</file>