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sldIdLst>
    <p:sldId id="260" r:id="rId3"/>
    <p:sldId id="278" r:id="rId4"/>
    <p:sldId id="288" r:id="rId5"/>
    <p:sldId id="256" r:id="rId6"/>
    <p:sldId id="258" r:id="rId7"/>
    <p:sldId id="297" r:id="rId8"/>
    <p:sldId id="259" r:id="rId9"/>
    <p:sldId id="267" r:id="rId10"/>
    <p:sldId id="268" r:id="rId11"/>
    <p:sldId id="270" r:id="rId12"/>
    <p:sldId id="296" r:id="rId13"/>
    <p:sldId id="271" r:id="rId14"/>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DCA"/>
    <a:srgbClr val="FFFFFF"/>
    <a:srgbClr val="F6EDCC"/>
    <a:srgbClr val="66FFFF"/>
    <a:srgbClr val="725948"/>
    <a:srgbClr val="FF6699"/>
    <a:srgbClr val="1853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4" d="100"/>
          <a:sy n="84" d="100"/>
        </p:scale>
        <p:origin x="-1554" y="-78"/>
      </p:cViewPr>
      <p:guideLst>
        <p:guide orient="horz" pos="2159"/>
        <p:guide pos="2880"/>
      </p:guideLst>
    </p:cSldViewPr>
  </p:slideViewPr>
  <p:notesTextViewPr>
    <p:cViewPr>
      <p:scale>
        <a:sx n="100" d="100"/>
        <a:sy n="100" d="100"/>
      </p:scale>
      <p:origin x="0" y="0"/>
    </p:cViewPr>
  </p:notesTextViewPr>
  <p:gridSpacing cx="73726675" cy="7372667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Rectangle 2"/>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dirty="0"/>
          </a:p>
        </p:txBody>
      </p:sp>
      <p:sp>
        <p:nvSpPr>
          <p:cNvPr id="2051" name="Rectangle 3"/>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2052"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4" name="Rectangle 6"/>
          <p:cNvSpPr>
            <a:spLocks noGrp="1"/>
          </p:cNvSpPr>
          <p:nvPr>
            <p:ph type="ftr" sz="quarter" idx="4"/>
          </p:nvPr>
        </p:nvSpPr>
        <p:spPr>
          <a:xfrm>
            <a:off x="0" y="8685213"/>
            <a:ext cx="2971800" cy="457200"/>
          </a:xfrm>
          <a:prstGeom prst="rect">
            <a:avLst/>
          </a:prstGeom>
          <a:noFill/>
          <a:ln w="9525">
            <a:noFill/>
          </a:ln>
        </p:spPr>
        <p:txBody>
          <a:bodyPr anchor="b"/>
          <a:lstStyle/>
          <a:p>
            <a:pPr lvl="0"/>
            <a:endParaRPr lang="en-US" altLang="x-none" sz="1200" dirty="0"/>
          </a:p>
        </p:txBody>
      </p:sp>
      <p:sp>
        <p:nvSpPr>
          <p:cNvPr id="2055" name="Rectangle 7"/>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pPr lvl="0" algn="r"/>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zh-CN" altLang="en-US" dirty="0">
              <a:latin typeface="Arial" panose="020B060402020202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zh-CN" altLang="en-US" dirty="0">
              <a:latin typeface="Arial" panose="020B060402020202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zh-CN" altLang="en-US" dirty="0">
              <a:latin typeface="Arial" panose="020B060402020202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zh-CN" altLang="en-US" dirty="0">
              <a:latin typeface="Arial" panose="020B060402020202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076" name="矩形 4"/>
          <p:cNvSpPr/>
          <p:nvPr/>
        </p:nvSpPr>
        <p:spPr>
          <a:xfrm>
            <a:off x="4932363" y="3587750"/>
            <a:ext cx="4240212" cy="676275"/>
          </a:xfrm>
          <a:prstGeom prst="rect">
            <a:avLst/>
          </a:prstGeom>
          <a:noFill/>
          <a:ln w="9525">
            <a:noFill/>
          </a:ln>
        </p:spPr>
        <p:txBody>
          <a:bodyPr vert="horz" wrap="square" anchor="t">
            <a:spAutoFit/>
          </a:bodyPr>
          <a:lstStyle/>
          <a:p>
            <a:pPr algn="ctr">
              <a:lnSpc>
                <a:spcPct val="80000"/>
              </a:lnSpc>
            </a:pPr>
            <a:r>
              <a:rPr lang="zh-CN" altLang="en-US" sz="2800" b="1" dirty="0">
                <a:solidFill>
                  <a:srgbClr val="F6EDCC"/>
                </a:solidFill>
                <a:effectLst/>
                <a:latin typeface="宋体" panose="02010600030101010101" pitchFamily="2" charset="-122"/>
              </a:rPr>
              <a:t>长 青 国 际 酒 店</a:t>
            </a:r>
          </a:p>
          <a:p>
            <a:pPr algn="ctr">
              <a:lnSpc>
                <a:spcPct val="80000"/>
              </a:lnSpc>
            </a:pPr>
            <a:r>
              <a:rPr lang="zh-CN" altLang="en-US" sz="2000" b="1" dirty="0">
                <a:solidFill>
                  <a:srgbClr val="F6EDCC"/>
                </a:solidFill>
                <a:effectLst/>
                <a:latin typeface="宋体" panose="02010600030101010101" pitchFamily="2" charset="-122"/>
              </a:rPr>
              <a:t>Changqing </a:t>
            </a:r>
            <a:r>
              <a:rPr lang="en-US" altLang="x-none" sz="2000" b="1" dirty="0">
                <a:solidFill>
                  <a:srgbClr val="F6EDCC"/>
                </a:solidFill>
                <a:effectLst/>
                <a:latin typeface="宋体" panose="02010600030101010101" pitchFamily="2" charset="-122"/>
              </a:rPr>
              <a:t>I</a:t>
            </a:r>
            <a:r>
              <a:rPr lang="zh-CN" altLang="en-US" sz="2000" b="1" dirty="0">
                <a:solidFill>
                  <a:srgbClr val="F6EDCC"/>
                </a:solidFill>
                <a:effectLst/>
                <a:latin typeface="宋体" panose="02010600030101010101" pitchFamily="2" charset="-122"/>
              </a:rPr>
              <a:t>nternational </a:t>
            </a:r>
            <a:r>
              <a:rPr lang="en-US" altLang="x-none" sz="2000" b="1" dirty="0">
                <a:solidFill>
                  <a:srgbClr val="F6EDCC"/>
                </a:solidFill>
                <a:effectLst/>
                <a:latin typeface="宋体" panose="02010600030101010101" pitchFamily="2" charset="-122"/>
              </a:rPr>
              <a:t>H</a:t>
            </a:r>
            <a:r>
              <a:rPr lang="zh-CN" altLang="en-US" sz="2000" b="1" dirty="0">
                <a:solidFill>
                  <a:srgbClr val="F6EDCC"/>
                </a:solidFill>
                <a:effectLst/>
                <a:latin typeface="宋体" panose="02010600030101010101" pitchFamily="2" charset="-122"/>
              </a:rPr>
              <a:t>otel</a:t>
            </a:r>
            <a:r>
              <a:rPr lang="en-US" altLang="x-none" sz="2000" b="1" dirty="0">
                <a:solidFill>
                  <a:srgbClr val="F6EDCC"/>
                </a:solidFill>
                <a:effectLst/>
                <a:latin typeface="宋体" panose="02010600030101010101" pitchFamily="2" charset="-122"/>
              </a:rPr>
              <a:t> </a:t>
            </a:r>
          </a:p>
        </p:txBody>
      </p:sp>
      <p:pic>
        <p:nvPicPr>
          <p:cNvPr id="2" name="图片 1" descr="未标题-1-01"/>
          <p:cNvPicPr>
            <a:picLocks noChangeAspect="1"/>
          </p:cNvPicPr>
          <p:nvPr/>
        </p:nvPicPr>
        <p:blipFill>
          <a:blip r:embed="rId3" cstate="print"/>
          <a:stretch>
            <a:fillRect/>
          </a:stretch>
        </p:blipFill>
        <p:spPr>
          <a:xfrm>
            <a:off x="5925820" y="1826895"/>
            <a:ext cx="2155825" cy="1527810"/>
          </a:xfrm>
          <a:prstGeom prst="rect">
            <a:avLst/>
          </a:prstGeom>
        </p:spPr>
      </p:pic>
      <p:pic>
        <p:nvPicPr>
          <p:cNvPr id="5" name="图片 4" descr="长青国际酒店外观图1.JPG"/>
          <p:cNvPicPr>
            <a:picLocks noChangeAspect="1"/>
          </p:cNvPicPr>
          <p:nvPr/>
        </p:nvPicPr>
        <p:blipFill>
          <a:blip r:embed="rId4" cstate="print"/>
          <a:stretch>
            <a:fillRect/>
          </a:stretch>
        </p:blipFill>
        <p:spPr>
          <a:xfrm>
            <a:off x="250408" y="1554886"/>
            <a:ext cx="4829592" cy="40657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0242" name="文本框 10241"/>
          <p:cNvSpPr txBox="1"/>
          <p:nvPr/>
        </p:nvSpPr>
        <p:spPr>
          <a:xfrm>
            <a:off x="3065463" y="2151063"/>
            <a:ext cx="1968500" cy="3162300"/>
          </a:xfrm>
          <a:prstGeom prst="rect">
            <a:avLst/>
          </a:prstGeom>
          <a:noFill/>
          <a:ln w="9525">
            <a:noFill/>
          </a:ln>
        </p:spPr>
        <p:txBody>
          <a:bodyPr wrap="square">
            <a:spAutoFit/>
          </a:bodyPr>
          <a:lstStyle/>
          <a:p>
            <a:pPr marL="1905" indent="-1905" algn="just">
              <a:lnSpc>
                <a:spcPct val="120000"/>
              </a:lnSpc>
            </a:pPr>
            <a:r>
              <a:rPr lang="zh-CN" altLang="en-US" sz="1400" b="1" dirty="0">
                <a:solidFill>
                  <a:srgbClr val="66FFFF"/>
                </a:solidFill>
                <a:latin typeface="Arial" panose="020B0604020202020204" pitchFamily="34" charset="0"/>
              </a:rPr>
              <a:t>服务项目</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问询</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房内送餐</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房内酒水</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外币兑换</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行李</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订票</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礼宾车队</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洗衣</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叫醒</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加床</a:t>
            </a:r>
          </a:p>
          <a:p>
            <a:pPr marL="1905" indent="28384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夜床</a:t>
            </a:r>
          </a:p>
        </p:txBody>
      </p:sp>
      <p:sp>
        <p:nvSpPr>
          <p:cNvPr id="10243" name="文本框 10242"/>
          <p:cNvSpPr txBox="1"/>
          <p:nvPr/>
        </p:nvSpPr>
        <p:spPr>
          <a:xfrm>
            <a:off x="5294313" y="2151063"/>
            <a:ext cx="3046412" cy="3162300"/>
          </a:xfrm>
          <a:prstGeom prst="rect">
            <a:avLst/>
          </a:prstGeom>
          <a:noFill/>
          <a:ln w="9525">
            <a:noFill/>
          </a:ln>
        </p:spPr>
        <p:txBody>
          <a:bodyPr vert="horz" wrap="square" anchor="t">
            <a:spAutoFit/>
          </a:bodyPr>
          <a:lstStyle/>
          <a:p>
            <a:pPr marL="1905" indent="-1905" algn="just">
              <a:lnSpc>
                <a:spcPct val="120000"/>
              </a:lnSpc>
            </a:pPr>
            <a:r>
              <a:rPr lang="zh-CN" altLang="en-US" sz="1400" b="1" dirty="0">
                <a:solidFill>
                  <a:srgbClr val="66FFFF"/>
                </a:solidFill>
                <a:latin typeface="Arial" panose="020B0604020202020204" pitchFamily="34" charset="0"/>
              </a:rPr>
              <a:t>Value-added Services</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Concierge</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Room Service</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Room Bar</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Currency Exchange</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Luggage Service</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Ticket Booking</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Limousine Service</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Laundry Service</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Wake-up Call</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Extra Bed</a:t>
            </a:r>
          </a:p>
          <a:p>
            <a:pPr marL="1905" indent="340995" algn="just">
              <a:lnSpc>
                <a:spcPct val="120000"/>
              </a:lnSpc>
              <a:buFont typeface="Wingdings" panose="05000000000000000000" pitchFamily="2" charset="2"/>
              <a:buChar char="p"/>
            </a:pPr>
            <a:r>
              <a:rPr lang="zh-CN" altLang="en-US" sz="1400" dirty="0">
                <a:solidFill>
                  <a:schemeClr val="bg1"/>
                </a:solidFill>
                <a:latin typeface="Arial" panose="020B0604020202020204" pitchFamily="34" charset="0"/>
              </a:rPr>
              <a:t>Turn-down Service</a:t>
            </a:r>
          </a:p>
        </p:txBody>
      </p:sp>
      <p:sp>
        <p:nvSpPr>
          <p:cNvPr id="10244" name="文本框 10243"/>
          <p:cNvSpPr txBox="1"/>
          <p:nvPr/>
        </p:nvSpPr>
        <p:spPr>
          <a:xfrm>
            <a:off x="163513" y="1133475"/>
            <a:ext cx="1665287" cy="457200"/>
          </a:xfrm>
          <a:prstGeom prst="rect">
            <a:avLst/>
          </a:prstGeom>
          <a:noFill/>
          <a:ln w="9525">
            <a:noFill/>
          </a:ln>
        </p:spPr>
        <p:txBody>
          <a:bodyPr vert="horz" wrap="square" anchor="t">
            <a:spAutoFit/>
          </a:bodyPr>
          <a:lstStyle/>
          <a:p>
            <a:r>
              <a:rPr lang="zh-CN" altLang="en-US" sz="2400" b="1" u="sng" dirty="0">
                <a:solidFill>
                  <a:schemeClr val="bg1"/>
                </a:solidFill>
                <a:latin typeface="Arial" panose="020B0604020202020204" pitchFamily="34" charset="0"/>
              </a:rPr>
              <a:t>服 务 项目</a:t>
            </a:r>
          </a:p>
        </p:txBody>
      </p:sp>
      <p:pic>
        <p:nvPicPr>
          <p:cNvPr id="10245" name="图片 10244" descr="96S58PICvjC_1024"/>
          <p:cNvPicPr>
            <a:picLocks noChangeAspect="1"/>
          </p:cNvPicPr>
          <p:nvPr/>
        </p:nvPicPr>
        <p:blipFill>
          <a:blip r:embed="rId3" cstate="print"/>
          <a:stretch>
            <a:fillRect/>
          </a:stretch>
        </p:blipFill>
        <p:spPr>
          <a:xfrm>
            <a:off x="163513" y="2151063"/>
            <a:ext cx="2243137" cy="3162300"/>
          </a:xfrm>
          <a:prstGeom prst="rect">
            <a:avLst/>
          </a:prstGeom>
          <a:noFill/>
          <a:ln w="9525">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1266" name="文本框 11265"/>
          <p:cNvSpPr txBox="1"/>
          <p:nvPr/>
        </p:nvSpPr>
        <p:spPr>
          <a:xfrm>
            <a:off x="115888" y="1136650"/>
            <a:ext cx="2043112" cy="457200"/>
          </a:xfrm>
          <a:prstGeom prst="rect">
            <a:avLst/>
          </a:prstGeom>
          <a:noFill/>
          <a:ln w="9525">
            <a:noFill/>
          </a:ln>
        </p:spPr>
        <p:txBody>
          <a:bodyPr wrap="none" anchor="t">
            <a:spAutoFit/>
          </a:bodyPr>
          <a:lstStyle/>
          <a:p>
            <a:r>
              <a:rPr lang="zh-CN" altLang="en-US" sz="2400" b="1" u="sng" dirty="0">
                <a:solidFill>
                  <a:schemeClr val="bg1"/>
                </a:solidFill>
                <a:latin typeface="Arial" panose="020B0604020202020204" pitchFamily="34" charset="0"/>
              </a:rPr>
              <a:t>酒 店 路 线 图</a:t>
            </a:r>
          </a:p>
        </p:txBody>
      </p:sp>
      <p:pic>
        <p:nvPicPr>
          <p:cNvPr id="11267" name="图片 11266" descr="路线图-01"/>
          <p:cNvPicPr>
            <a:picLocks noChangeAspect="1"/>
          </p:cNvPicPr>
          <p:nvPr/>
        </p:nvPicPr>
        <p:blipFill>
          <a:blip r:embed="rId3" cstate="print"/>
          <a:stretch>
            <a:fillRect/>
          </a:stretch>
        </p:blipFill>
        <p:spPr>
          <a:xfrm>
            <a:off x="115888" y="1739900"/>
            <a:ext cx="8893175" cy="4578350"/>
          </a:xfrm>
          <a:prstGeom prst="rect">
            <a:avLst/>
          </a:prstGeom>
          <a:noFill/>
          <a:ln w="9525">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2290" name="图片 12289" descr="长青国际"/>
          <p:cNvPicPr>
            <a:picLocks noChangeAspect="1"/>
          </p:cNvPicPr>
          <p:nvPr/>
        </p:nvPicPr>
        <p:blipFill>
          <a:blip r:embed="rId3" cstate="print"/>
          <a:stretch>
            <a:fillRect/>
          </a:stretch>
        </p:blipFill>
        <p:spPr>
          <a:xfrm>
            <a:off x="-4762" y="995363"/>
            <a:ext cx="4937125" cy="5259387"/>
          </a:xfrm>
          <a:prstGeom prst="rect">
            <a:avLst/>
          </a:prstGeom>
          <a:noFill/>
          <a:ln w="9525">
            <a:noFill/>
          </a:ln>
        </p:spPr>
      </p:pic>
      <p:sp>
        <p:nvSpPr>
          <p:cNvPr id="12291" name="文本框 12290"/>
          <p:cNvSpPr txBox="1"/>
          <p:nvPr/>
        </p:nvSpPr>
        <p:spPr>
          <a:xfrm>
            <a:off x="5607050" y="1781175"/>
            <a:ext cx="3025775" cy="701675"/>
          </a:xfrm>
          <a:prstGeom prst="rect">
            <a:avLst/>
          </a:prstGeom>
          <a:noFill/>
          <a:ln w="9525">
            <a:noFill/>
          </a:ln>
        </p:spPr>
        <p:txBody>
          <a:bodyPr wrap="square">
            <a:spAutoFit/>
          </a:bodyPr>
          <a:lstStyle/>
          <a:p>
            <a:r>
              <a:rPr lang="zh-CN" altLang="en-US" sz="4000" b="1" i="1" dirty="0">
                <a:solidFill>
                  <a:srgbClr val="FFFF00"/>
                </a:solidFill>
                <a:latin typeface="Arial" panose="020B0604020202020204" pitchFamily="34" charset="0"/>
                <a:ea typeface="楷体_GB2312" charset="-122"/>
              </a:rPr>
              <a:t>Thank  You</a:t>
            </a:r>
          </a:p>
        </p:txBody>
      </p:sp>
      <p:sp>
        <p:nvSpPr>
          <p:cNvPr id="12292" name="矩形 4"/>
          <p:cNvSpPr/>
          <p:nvPr/>
        </p:nvSpPr>
        <p:spPr>
          <a:xfrm>
            <a:off x="4932363" y="3801745"/>
            <a:ext cx="4240212" cy="676275"/>
          </a:xfrm>
          <a:prstGeom prst="rect">
            <a:avLst/>
          </a:prstGeom>
          <a:noFill/>
          <a:ln w="9525">
            <a:noFill/>
          </a:ln>
        </p:spPr>
        <p:txBody>
          <a:bodyPr vert="horz" wrap="square" anchor="t">
            <a:spAutoFit/>
          </a:bodyPr>
          <a:lstStyle/>
          <a:p>
            <a:pPr algn="ctr">
              <a:lnSpc>
                <a:spcPct val="80000"/>
              </a:lnSpc>
            </a:pPr>
            <a:r>
              <a:rPr lang="zh-CN" altLang="en-US" sz="2800" b="1" dirty="0">
                <a:solidFill>
                  <a:srgbClr val="F6EDCA"/>
                </a:solidFill>
                <a:effectLst/>
                <a:latin typeface="宋体" panose="02010600030101010101" pitchFamily="2" charset="-122"/>
              </a:rPr>
              <a:t>长 青 国 际 酒 店</a:t>
            </a:r>
          </a:p>
          <a:p>
            <a:pPr algn="ctr">
              <a:lnSpc>
                <a:spcPct val="80000"/>
              </a:lnSpc>
            </a:pPr>
            <a:r>
              <a:rPr lang="zh-CN" altLang="en-US" sz="2000" b="1" dirty="0">
                <a:solidFill>
                  <a:srgbClr val="F6EDCA"/>
                </a:solidFill>
                <a:effectLst/>
                <a:latin typeface="宋体" panose="02010600030101010101" pitchFamily="2" charset="-122"/>
              </a:rPr>
              <a:t>Changqing </a:t>
            </a:r>
            <a:r>
              <a:rPr lang="en-US" altLang="x-none" sz="2000" b="1" dirty="0">
                <a:solidFill>
                  <a:srgbClr val="F6EDCA"/>
                </a:solidFill>
                <a:effectLst/>
                <a:latin typeface="宋体" panose="02010600030101010101" pitchFamily="2" charset="-122"/>
              </a:rPr>
              <a:t>I</a:t>
            </a:r>
            <a:r>
              <a:rPr lang="zh-CN" altLang="en-US" sz="2000" b="1" dirty="0">
                <a:solidFill>
                  <a:srgbClr val="F6EDCA"/>
                </a:solidFill>
                <a:effectLst/>
                <a:latin typeface="宋体" panose="02010600030101010101" pitchFamily="2" charset="-122"/>
              </a:rPr>
              <a:t>nternational </a:t>
            </a:r>
            <a:r>
              <a:rPr lang="en-US" altLang="x-none" sz="2000" b="1" dirty="0">
                <a:solidFill>
                  <a:srgbClr val="F6EDCA"/>
                </a:solidFill>
                <a:effectLst/>
                <a:latin typeface="宋体" panose="02010600030101010101" pitchFamily="2" charset="-122"/>
              </a:rPr>
              <a:t>H</a:t>
            </a:r>
            <a:r>
              <a:rPr lang="zh-CN" altLang="en-US" sz="2000" b="1" dirty="0">
                <a:solidFill>
                  <a:srgbClr val="F6EDCA"/>
                </a:solidFill>
                <a:effectLst/>
                <a:latin typeface="宋体" panose="02010600030101010101" pitchFamily="2" charset="-122"/>
              </a:rPr>
              <a:t>otel</a:t>
            </a:r>
            <a:r>
              <a:rPr lang="en-US" altLang="x-none" sz="2000" b="1" dirty="0">
                <a:solidFill>
                  <a:srgbClr val="F6EDCA"/>
                </a:solidFill>
                <a:effectLst/>
                <a:latin typeface="宋体" panose="02010600030101010101" pitchFamily="2" charset="-122"/>
              </a:rPr>
              <a:t> </a:t>
            </a:r>
          </a:p>
        </p:txBody>
      </p:sp>
      <p:pic>
        <p:nvPicPr>
          <p:cNvPr id="2" name="图片 1" descr="未标题-1-01"/>
          <p:cNvPicPr>
            <a:picLocks noChangeAspect="1"/>
          </p:cNvPicPr>
          <p:nvPr/>
        </p:nvPicPr>
        <p:blipFill>
          <a:blip r:embed="rId4" cstate="print"/>
          <a:stretch>
            <a:fillRect/>
          </a:stretch>
        </p:blipFill>
        <p:spPr>
          <a:xfrm>
            <a:off x="5925820" y="2362200"/>
            <a:ext cx="2155825" cy="15278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098" name="文本框 4097"/>
          <p:cNvSpPr txBox="1"/>
          <p:nvPr/>
        </p:nvSpPr>
        <p:spPr>
          <a:xfrm>
            <a:off x="663575" y="2172335"/>
            <a:ext cx="7951470" cy="2677656"/>
          </a:xfrm>
          <a:prstGeom prst="rect">
            <a:avLst/>
          </a:prstGeom>
          <a:noFill/>
          <a:ln w="9525">
            <a:noFill/>
          </a:ln>
        </p:spPr>
        <p:txBody>
          <a:bodyPr vert="horz" wrap="square" anchor="t">
            <a:spAutoFit/>
          </a:bodyPr>
          <a:lstStyle/>
          <a:p>
            <a:pPr marL="1905" indent="-1905">
              <a:lnSpc>
                <a:spcPct val="150000"/>
              </a:lnSpc>
            </a:pPr>
            <a:r>
              <a:rPr lang="zh-CN" altLang="en-US" sz="1400" dirty="0">
                <a:solidFill>
                  <a:schemeClr val="bg1"/>
                </a:solidFill>
                <a:latin typeface="Arial" panose="020B0604020202020204" pitchFamily="34" charset="0"/>
              </a:rPr>
              <a:t>　　长青国际酒店是由江苏长青农化股份有限公司投资、按国家五星标准建造的酒店。该投资项目建筑面积15万余平米，由酒店区、商业区、现代公寓区组成。</a:t>
            </a:r>
          </a:p>
          <a:p>
            <a:pPr marL="1905" indent="-1905">
              <a:lnSpc>
                <a:spcPct val="150000"/>
              </a:lnSpc>
            </a:pPr>
            <a:r>
              <a:rPr lang="zh-CN" altLang="en-US" sz="1400" dirty="0">
                <a:solidFill>
                  <a:schemeClr val="bg1"/>
                </a:solidFill>
                <a:latin typeface="Arial" panose="020B0604020202020204" pitchFamily="34" charset="0"/>
              </a:rPr>
              <a:t>       酒店建筑设计风格新颖，特色鲜明，豪华时尚，地理位置得天独厚，位于扬州市东城区文昌路，</a:t>
            </a:r>
            <a:r>
              <a:rPr lang="zh-CN" altLang="en-US" sz="1400" dirty="0" smtClean="0">
                <a:solidFill>
                  <a:schemeClr val="bg1"/>
                </a:solidFill>
                <a:latin typeface="Arial" panose="020B0604020202020204" pitchFamily="34" charset="0"/>
              </a:rPr>
              <a:t>距扬州高铁东站</a:t>
            </a:r>
            <a:r>
              <a:rPr lang="en-US" altLang="zh-CN" sz="1400" dirty="0" smtClean="0">
                <a:solidFill>
                  <a:schemeClr val="bg1"/>
                </a:solidFill>
                <a:latin typeface="Arial" panose="020B0604020202020204" pitchFamily="34" charset="0"/>
              </a:rPr>
              <a:t>3.3</a:t>
            </a:r>
            <a:r>
              <a:rPr lang="zh-CN" altLang="en-US" sz="1400" dirty="0" smtClean="0">
                <a:solidFill>
                  <a:schemeClr val="bg1"/>
                </a:solidFill>
                <a:latin typeface="Arial" panose="020B0604020202020204" pitchFamily="34" charset="0"/>
              </a:rPr>
              <a:t>公里，</a:t>
            </a:r>
            <a:r>
              <a:rPr lang="zh-CN" altLang="en-US" sz="1400" dirty="0">
                <a:solidFill>
                  <a:schemeClr val="bg1"/>
                </a:solidFill>
                <a:latin typeface="Arial" panose="020B0604020202020204" pitchFamily="34" charset="0"/>
              </a:rPr>
              <a:t>距著名景点瘦西</a:t>
            </a:r>
            <a:r>
              <a:rPr lang="zh-CN" altLang="en-US" sz="1400" dirty="0" smtClean="0">
                <a:solidFill>
                  <a:schemeClr val="bg1"/>
                </a:solidFill>
                <a:latin typeface="Arial" panose="020B0604020202020204" pitchFamily="34" charset="0"/>
              </a:rPr>
              <a:t>湖</a:t>
            </a:r>
            <a:r>
              <a:rPr lang="en-US" altLang="zh-CN" sz="1400" dirty="0" smtClean="0">
                <a:solidFill>
                  <a:schemeClr val="bg1"/>
                </a:solidFill>
              </a:rPr>
              <a:t>14.1</a:t>
            </a:r>
            <a:r>
              <a:rPr lang="zh-CN" altLang="en-US" sz="1400" dirty="0" smtClean="0">
                <a:solidFill>
                  <a:schemeClr val="bg1"/>
                </a:solidFill>
              </a:rPr>
              <a:t>公里</a:t>
            </a:r>
            <a:r>
              <a:rPr lang="zh-CN" altLang="en-US" sz="1400" dirty="0" smtClean="0">
                <a:solidFill>
                  <a:schemeClr val="bg1"/>
                </a:solidFill>
                <a:latin typeface="Arial" panose="020B0604020202020204" pitchFamily="34" charset="0"/>
              </a:rPr>
              <a:t>，</a:t>
            </a:r>
            <a:r>
              <a:rPr lang="zh-CN" altLang="en-US" sz="1400" dirty="0">
                <a:solidFill>
                  <a:schemeClr val="bg1"/>
                </a:solidFill>
                <a:latin typeface="Arial" panose="020B0604020202020204" pitchFamily="34" charset="0"/>
              </a:rPr>
              <a:t>距扬泰国际机场、润扬长江大桥均为30公里。</a:t>
            </a:r>
          </a:p>
          <a:p>
            <a:pPr marL="1905" indent="-1905">
              <a:lnSpc>
                <a:spcPct val="150000"/>
              </a:lnSpc>
            </a:pPr>
            <a:r>
              <a:rPr lang="zh-CN" altLang="en-US" sz="1400" dirty="0">
                <a:solidFill>
                  <a:schemeClr val="bg1"/>
                </a:solidFill>
                <a:latin typeface="Arial" panose="020B0604020202020204" pitchFamily="34" charset="0"/>
              </a:rPr>
              <a:t>       酒店总建筑面积4.2万平方米，拥有329间套豪华客房，设有风格迥异的各式宴会包间</a:t>
            </a:r>
            <a:r>
              <a:rPr lang="zh-CN" altLang="en-US" sz="1400" dirty="0" smtClean="0">
                <a:solidFill>
                  <a:schemeClr val="bg1"/>
                </a:solidFill>
                <a:latin typeface="Arial" panose="020B0604020202020204" pitchFamily="34" charset="0"/>
              </a:rPr>
              <a:t>、运河中西式自</a:t>
            </a:r>
            <a:r>
              <a:rPr lang="zh-CN" altLang="en-US" sz="1400" dirty="0">
                <a:solidFill>
                  <a:schemeClr val="bg1"/>
                </a:solidFill>
                <a:latin typeface="Arial" panose="020B0604020202020204" pitchFamily="34" charset="0"/>
              </a:rPr>
              <a:t>助餐厅</a:t>
            </a:r>
            <a:r>
              <a:rPr lang="zh-CN" altLang="en-US" sz="1400" dirty="0" smtClean="0">
                <a:solidFill>
                  <a:schemeClr val="bg1"/>
                </a:solidFill>
                <a:latin typeface="Arial" panose="020B0604020202020204" pitchFamily="34" charset="0"/>
              </a:rPr>
              <a:t>、江淮春淮扬特色餐厅、大</a:t>
            </a:r>
            <a:r>
              <a:rPr lang="zh-CN" altLang="en-US" sz="1400" dirty="0">
                <a:solidFill>
                  <a:schemeClr val="bg1"/>
                </a:solidFill>
                <a:latin typeface="Arial" panose="020B0604020202020204" pitchFamily="34" charset="0"/>
              </a:rPr>
              <a:t>堂吧</a:t>
            </a:r>
            <a:r>
              <a:rPr lang="zh-CN" altLang="en-US" sz="1400" dirty="0" smtClean="0">
                <a:solidFill>
                  <a:schemeClr val="bg1"/>
                </a:solidFill>
                <a:latin typeface="Arial" panose="020B0604020202020204" pitchFamily="34" charset="0"/>
              </a:rPr>
              <a:t>、中</a:t>
            </a:r>
            <a:r>
              <a:rPr lang="zh-CN" altLang="en-US" sz="1400" dirty="0">
                <a:solidFill>
                  <a:schemeClr val="bg1"/>
                </a:solidFill>
                <a:latin typeface="Arial" panose="020B0604020202020204" pitchFamily="34" charset="0"/>
              </a:rPr>
              <a:t>餐</a:t>
            </a:r>
            <a:r>
              <a:rPr lang="zh-CN" altLang="en-US" sz="1400" dirty="0" smtClean="0">
                <a:solidFill>
                  <a:schemeClr val="bg1"/>
                </a:solidFill>
                <a:latin typeface="Arial" panose="020B0604020202020204" pitchFamily="34" charset="0"/>
              </a:rPr>
              <a:t>厅豪华包厢，可</a:t>
            </a:r>
            <a:r>
              <a:rPr lang="zh-CN" altLang="en-US" sz="1400" dirty="0">
                <a:solidFill>
                  <a:schemeClr val="bg1"/>
                </a:solidFill>
                <a:latin typeface="Arial" panose="020B0604020202020204" pitchFamily="34" charset="0"/>
              </a:rPr>
              <a:t>容</a:t>
            </a:r>
            <a:r>
              <a:rPr lang="zh-CN" altLang="en-US" sz="1400" dirty="0" smtClean="0">
                <a:solidFill>
                  <a:schemeClr val="bg1"/>
                </a:solidFill>
                <a:latin typeface="Arial" panose="020B0604020202020204" pitchFamily="34" charset="0"/>
              </a:rPr>
              <a:t>纳</a:t>
            </a:r>
            <a:r>
              <a:rPr lang="en-US" altLang="zh-CN" sz="1400" dirty="0" smtClean="0">
                <a:solidFill>
                  <a:schemeClr val="bg1"/>
                </a:solidFill>
                <a:latin typeface="Arial" panose="020B0604020202020204" pitchFamily="34" charset="0"/>
              </a:rPr>
              <a:t>300</a:t>
            </a:r>
            <a:r>
              <a:rPr lang="zh-CN" altLang="en-US" sz="1400" dirty="0" smtClean="0">
                <a:solidFill>
                  <a:schemeClr val="bg1"/>
                </a:solidFill>
                <a:latin typeface="Arial" panose="020B0604020202020204" pitchFamily="34" charset="0"/>
              </a:rPr>
              <a:t>人</a:t>
            </a:r>
            <a:r>
              <a:rPr lang="en-US" altLang="zh-CN" sz="1400" dirty="0" smtClean="0">
                <a:solidFill>
                  <a:schemeClr val="bg1"/>
                </a:solidFill>
                <a:latin typeface="Arial" panose="020B0604020202020204" pitchFamily="34" charset="0"/>
              </a:rPr>
              <a:t>+7</a:t>
            </a:r>
            <a:r>
              <a:rPr lang="zh-CN" altLang="en-US" sz="1400" dirty="0" smtClean="0">
                <a:solidFill>
                  <a:schemeClr val="bg1"/>
                </a:solidFill>
                <a:latin typeface="Arial" panose="020B0604020202020204" pitchFamily="34" charset="0"/>
              </a:rPr>
              <a:t>00</a:t>
            </a:r>
            <a:r>
              <a:rPr lang="zh-CN" altLang="en-US" sz="1400" dirty="0">
                <a:solidFill>
                  <a:schemeClr val="bg1"/>
                </a:solidFill>
                <a:latin typeface="Arial" panose="020B0604020202020204" pitchFamily="34" charset="0"/>
              </a:rPr>
              <a:t>人的会议或宴会的多功能厅，均可举办会议演出大型活动，配套设施设备齐全。另</a:t>
            </a:r>
            <a:r>
              <a:rPr lang="zh-CN" altLang="en-US" sz="1400" dirty="0" smtClean="0">
                <a:solidFill>
                  <a:schemeClr val="bg1"/>
                </a:solidFill>
                <a:latin typeface="Arial" panose="020B0604020202020204" pitchFamily="34" charset="0"/>
              </a:rPr>
              <a:t>有室内恒温游</a:t>
            </a:r>
            <a:r>
              <a:rPr lang="zh-CN" altLang="en-US" sz="1400" dirty="0">
                <a:solidFill>
                  <a:schemeClr val="bg1"/>
                </a:solidFill>
                <a:latin typeface="Arial" panose="020B0604020202020204" pitchFamily="34" charset="0"/>
              </a:rPr>
              <a:t>泳池、健身房、SPA桑拿、</a:t>
            </a:r>
            <a:r>
              <a:rPr lang="zh-CN" altLang="en-US" sz="1400">
                <a:solidFill>
                  <a:schemeClr val="bg1"/>
                </a:solidFill>
                <a:latin typeface="Arial" panose="020B0604020202020204" pitchFamily="34" charset="0"/>
              </a:rPr>
              <a:t>棋</a:t>
            </a:r>
            <a:r>
              <a:rPr lang="zh-CN" altLang="en-US" sz="1400" smtClean="0">
                <a:solidFill>
                  <a:schemeClr val="bg1"/>
                </a:solidFill>
                <a:latin typeface="Arial" panose="020B0604020202020204" pitchFamily="34" charset="0"/>
              </a:rPr>
              <a:t>牌等</a:t>
            </a:r>
            <a:r>
              <a:rPr lang="zh-CN" altLang="en-US" sz="1400" dirty="0">
                <a:solidFill>
                  <a:schemeClr val="bg1"/>
                </a:solidFill>
                <a:latin typeface="Arial" panose="020B0604020202020204" pitchFamily="34" charset="0"/>
              </a:rPr>
              <a:t>，休闲康乐设施一应俱全。</a:t>
            </a:r>
          </a:p>
        </p:txBody>
      </p:sp>
      <p:sp>
        <p:nvSpPr>
          <p:cNvPr id="2" name="文本框 1"/>
          <p:cNvSpPr txBox="1"/>
          <p:nvPr/>
        </p:nvSpPr>
        <p:spPr>
          <a:xfrm>
            <a:off x="3600450" y="1588135"/>
            <a:ext cx="1943100" cy="398780"/>
          </a:xfrm>
          <a:prstGeom prst="rect">
            <a:avLst/>
          </a:prstGeom>
          <a:noFill/>
        </p:spPr>
        <p:txBody>
          <a:bodyPr wrap="square" rtlCol="0">
            <a:spAutoFit/>
          </a:bodyPr>
          <a:lstStyle/>
          <a:p>
            <a:pPr algn="ctr"/>
            <a:r>
              <a:rPr lang="zh-CN" altLang="en-US" sz="2000" b="1">
                <a:solidFill>
                  <a:srgbClr val="F6EDCC"/>
                </a:solidFill>
              </a:rPr>
              <a:t>酒店简介</a:t>
            </a:r>
            <a:endParaRPr lang="en-US" altLang="zh-CN" sz="2000" b="1">
              <a:solidFill>
                <a:srgbClr val="F6EDCC"/>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098" name="文本框 4097"/>
          <p:cNvSpPr txBox="1"/>
          <p:nvPr/>
        </p:nvSpPr>
        <p:spPr>
          <a:xfrm>
            <a:off x="622935" y="1645920"/>
            <a:ext cx="8074025" cy="1383665"/>
          </a:xfrm>
          <a:prstGeom prst="rect">
            <a:avLst/>
          </a:prstGeom>
          <a:noFill/>
          <a:ln w="9525">
            <a:noFill/>
          </a:ln>
        </p:spPr>
        <p:txBody>
          <a:bodyPr vert="horz" wrap="square" anchor="t">
            <a:spAutoFit/>
          </a:bodyPr>
          <a:lstStyle/>
          <a:p>
            <a:pPr marL="1905" indent="-1905"/>
            <a:r>
              <a:rPr lang="zh-CN" altLang="en-US" sz="1400" dirty="0">
                <a:solidFill>
                  <a:schemeClr val="bg1"/>
                </a:solidFill>
                <a:latin typeface="Arial" panose="020B0604020202020204" pitchFamily="34" charset="0"/>
              </a:rPr>
              <a:t>◎得天独厚的地理位置，酒店位于扬州市主干道文昌路</a:t>
            </a:r>
            <a:r>
              <a:rPr lang="en-US" altLang="zh-CN" sz="1400" dirty="0">
                <a:solidFill>
                  <a:schemeClr val="bg1"/>
                </a:solidFill>
                <a:latin typeface="Arial" panose="020B0604020202020204" pitchFamily="34" charset="0"/>
              </a:rPr>
              <a:t>1002</a:t>
            </a:r>
            <a:r>
              <a:rPr lang="zh-CN" altLang="en-US" sz="1400" dirty="0">
                <a:solidFill>
                  <a:schemeClr val="bg1"/>
                </a:solidFill>
                <a:latin typeface="Arial" panose="020B0604020202020204" pitchFamily="34" charset="0"/>
              </a:rPr>
              <a:t>号，交通便捷，闹中取静。</a:t>
            </a:r>
          </a:p>
          <a:p>
            <a:pPr marL="1905" indent="-1905"/>
            <a:endParaRPr lang="zh-CN" altLang="en-US" sz="1400" dirty="0">
              <a:solidFill>
                <a:schemeClr val="bg1"/>
              </a:solidFill>
              <a:latin typeface="Arial" panose="020B0604020202020204" pitchFamily="34" charset="0"/>
            </a:endParaRPr>
          </a:p>
          <a:p>
            <a:pPr marL="1905" indent="-1905"/>
            <a:r>
              <a:rPr lang="zh-CN" altLang="en-US" sz="1400" dirty="0">
                <a:solidFill>
                  <a:schemeClr val="bg1"/>
                </a:solidFill>
                <a:latin typeface="Arial" panose="020B0604020202020204" pitchFamily="34" charset="0"/>
              </a:rPr>
              <a:t>◎距</a:t>
            </a:r>
            <a:r>
              <a:rPr lang="zh-CN" altLang="en-US" sz="1400" dirty="0" smtClean="0">
                <a:solidFill>
                  <a:schemeClr val="bg1"/>
                </a:solidFill>
                <a:latin typeface="Arial" panose="020B0604020202020204" pitchFamily="34" charset="0"/>
              </a:rPr>
              <a:t>离佳源广场、金</a:t>
            </a:r>
            <a:r>
              <a:rPr lang="zh-CN" altLang="en-US" sz="1400" dirty="0">
                <a:solidFill>
                  <a:schemeClr val="bg1"/>
                </a:solidFill>
                <a:latin typeface="Arial" panose="020B0604020202020204" pitchFamily="34" charset="0"/>
              </a:rPr>
              <a:t>鹰广场、大润发等</a:t>
            </a:r>
            <a:r>
              <a:rPr lang="en-US" altLang="zh-CN" sz="1400" dirty="0">
                <a:solidFill>
                  <a:schemeClr val="bg1"/>
                </a:solidFill>
                <a:latin typeface="Arial" panose="020B0604020202020204" pitchFamily="34" charset="0"/>
              </a:rPr>
              <a:t>1.3</a:t>
            </a:r>
            <a:r>
              <a:rPr lang="zh-CN" altLang="en-US" sz="1400" dirty="0">
                <a:solidFill>
                  <a:schemeClr val="bg1"/>
                </a:solidFill>
                <a:latin typeface="Arial" panose="020B0604020202020204" pitchFamily="34" charset="0"/>
              </a:rPr>
              <a:t>公里，瘦西湖景区</a:t>
            </a:r>
            <a:r>
              <a:rPr lang="en-US" altLang="zh-CN" sz="1400" dirty="0">
                <a:solidFill>
                  <a:schemeClr val="bg1"/>
                </a:solidFill>
                <a:latin typeface="Arial" panose="020B0604020202020204" pitchFamily="34" charset="0"/>
              </a:rPr>
              <a:t>13.3</a:t>
            </a:r>
            <a:r>
              <a:rPr lang="zh-CN" altLang="en-US" sz="1400" dirty="0">
                <a:solidFill>
                  <a:schemeClr val="bg1"/>
                </a:solidFill>
                <a:latin typeface="Arial" panose="020B0604020202020204" pitchFamily="34" charset="0"/>
              </a:rPr>
              <a:t>公里，马可波罗花世界</a:t>
            </a:r>
            <a:r>
              <a:rPr lang="en-US" altLang="zh-CN" sz="1400" dirty="0">
                <a:solidFill>
                  <a:schemeClr val="bg1"/>
                </a:solidFill>
                <a:latin typeface="Arial" panose="020B0604020202020204" pitchFamily="34" charset="0"/>
              </a:rPr>
              <a:t>4.2</a:t>
            </a:r>
            <a:r>
              <a:rPr lang="zh-CN" altLang="en-US" sz="1400" dirty="0">
                <a:solidFill>
                  <a:schemeClr val="bg1"/>
                </a:solidFill>
                <a:latin typeface="Arial" panose="020B0604020202020204" pitchFamily="34" charset="0"/>
              </a:rPr>
              <a:t>公里；毗邻京杭大运河，自在公园、三河六岸公园、南水北调源头公园三大主题公园。距离</a:t>
            </a:r>
            <a:r>
              <a:rPr lang="en-US" altLang="zh-CN" sz="1400" dirty="0">
                <a:solidFill>
                  <a:schemeClr val="bg1"/>
                </a:solidFill>
                <a:latin typeface="Arial" panose="020B0604020202020204" pitchFamily="34" charset="0"/>
              </a:rPr>
              <a:t>“</a:t>
            </a:r>
            <a:r>
              <a:rPr lang="zh-CN" altLang="en-US" sz="1400" dirty="0">
                <a:solidFill>
                  <a:schemeClr val="bg1"/>
                </a:solidFill>
                <a:latin typeface="Arial" panose="020B0604020202020204" pitchFamily="34" charset="0"/>
              </a:rPr>
              <a:t>黄金大道</a:t>
            </a:r>
            <a:r>
              <a:rPr lang="en-US" altLang="zh-CN" sz="1400" dirty="0">
                <a:solidFill>
                  <a:schemeClr val="bg1"/>
                </a:solidFill>
                <a:latin typeface="Arial" panose="020B0604020202020204" pitchFamily="34" charset="0"/>
              </a:rPr>
              <a:t>”</a:t>
            </a:r>
            <a:r>
              <a:rPr lang="zh-CN" altLang="en-US" sz="1400" dirty="0">
                <a:solidFill>
                  <a:schemeClr val="bg1"/>
                </a:solidFill>
                <a:latin typeface="Arial" panose="020B0604020202020204" pitchFamily="34" charset="0"/>
              </a:rPr>
              <a:t>网红打卡点仅</a:t>
            </a:r>
            <a:r>
              <a:rPr lang="en-US" altLang="zh-CN" sz="1400" dirty="0">
                <a:solidFill>
                  <a:schemeClr val="bg1"/>
                </a:solidFill>
                <a:latin typeface="Arial" panose="020B0604020202020204" pitchFamily="34" charset="0"/>
              </a:rPr>
              <a:t>1.4</a:t>
            </a:r>
            <a:r>
              <a:rPr lang="zh-CN" altLang="en-US" sz="1400" dirty="0">
                <a:solidFill>
                  <a:schemeClr val="bg1"/>
                </a:solidFill>
                <a:latin typeface="Arial" panose="020B0604020202020204" pitchFamily="34" charset="0"/>
              </a:rPr>
              <a:t>公里。</a:t>
            </a:r>
          </a:p>
          <a:p>
            <a:pPr marL="1905" indent="-1905"/>
            <a:r>
              <a:rPr lang="zh-CN" altLang="en-US" sz="1400" dirty="0">
                <a:solidFill>
                  <a:schemeClr val="bg1"/>
                </a:solidFill>
                <a:latin typeface="Arial" panose="020B0604020202020204" pitchFamily="34" charset="0"/>
              </a:rPr>
              <a:t>◎距扬泰国际机场、润扬长江大桥均为30公里。</a:t>
            </a:r>
          </a:p>
        </p:txBody>
      </p:sp>
      <p:sp>
        <p:nvSpPr>
          <p:cNvPr id="2" name="文本框 1"/>
          <p:cNvSpPr txBox="1"/>
          <p:nvPr/>
        </p:nvSpPr>
        <p:spPr>
          <a:xfrm>
            <a:off x="3596005" y="1176655"/>
            <a:ext cx="1943100" cy="398780"/>
          </a:xfrm>
          <a:prstGeom prst="rect">
            <a:avLst/>
          </a:prstGeom>
          <a:noFill/>
        </p:spPr>
        <p:txBody>
          <a:bodyPr wrap="square" rtlCol="0">
            <a:spAutoFit/>
          </a:bodyPr>
          <a:lstStyle/>
          <a:p>
            <a:pPr algn="ctr"/>
            <a:r>
              <a:rPr lang="zh-CN" altLang="en-US" sz="2000" b="1">
                <a:solidFill>
                  <a:srgbClr val="F6EDCC"/>
                </a:solidFill>
              </a:rPr>
              <a:t>酒店优势</a:t>
            </a:r>
          </a:p>
        </p:txBody>
      </p:sp>
      <p:pic>
        <p:nvPicPr>
          <p:cNvPr id="8" name="图片 7" descr="IMG_20210604_181023.jpg"/>
          <p:cNvPicPr>
            <a:picLocks noChangeAspect="1"/>
          </p:cNvPicPr>
          <p:nvPr/>
        </p:nvPicPr>
        <p:blipFill>
          <a:blip r:embed="rId3" cstate="print"/>
          <a:stretch>
            <a:fillRect/>
          </a:stretch>
        </p:blipFill>
        <p:spPr>
          <a:xfrm>
            <a:off x="0" y="3142475"/>
            <a:ext cx="9144000" cy="2879824"/>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5122" name="图片 5121" descr="总统套0228111"/>
          <p:cNvPicPr>
            <a:picLocks noChangeAspect="1"/>
          </p:cNvPicPr>
          <p:nvPr/>
        </p:nvPicPr>
        <p:blipFill>
          <a:blip r:embed="rId3" cstate="print"/>
          <a:stretch>
            <a:fillRect/>
          </a:stretch>
        </p:blipFill>
        <p:spPr>
          <a:xfrm>
            <a:off x="153035" y="1094740"/>
            <a:ext cx="2212340" cy="1567815"/>
          </a:xfrm>
          <a:prstGeom prst="rect">
            <a:avLst/>
          </a:prstGeom>
          <a:noFill/>
          <a:ln w="9525">
            <a:noFill/>
          </a:ln>
        </p:spPr>
      </p:pic>
      <p:sp>
        <p:nvSpPr>
          <p:cNvPr id="5125" name="文本框 5124"/>
          <p:cNvSpPr txBox="1"/>
          <p:nvPr/>
        </p:nvSpPr>
        <p:spPr>
          <a:xfrm>
            <a:off x="3909695" y="1270000"/>
            <a:ext cx="4982210" cy="4384675"/>
          </a:xfrm>
          <a:prstGeom prst="rect">
            <a:avLst/>
          </a:prstGeom>
          <a:noFill/>
          <a:ln w="9525">
            <a:noFill/>
          </a:ln>
        </p:spPr>
        <p:txBody>
          <a:bodyPr wrap="square">
            <a:spAutoFit/>
          </a:bodyPr>
          <a:lstStyle/>
          <a:p>
            <a:pPr algn="just">
              <a:lnSpc>
                <a:spcPct val="150000"/>
              </a:lnSpc>
            </a:pPr>
            <a:r>
              <a:rPr lang="zh-CN" altLang="en-US" dirty="0">
                <a:latin typeface="Arial" panose="020B0604020202020204" pitchFamily="34" charset="0"/>
              </a:rPr>
              <a:t>　　</a:t>
            </a:r>
            <a:r>
              <a:rPr sz="1400" dirty="0">
                <a:solidFill>
                  <a:schemeClr val="bg1"/>
                </a:solidFill>
                <a:latin typeface="+mn-ea"/>
                <a:ea typeface="+mn-ea"/>
              </a:rPr>
              <a:t>酒店拥有客房329间，房内设计新颖现代，时尚舒适。通透落地窗外，扬城美景尽收眼帘，令人倍感舒适。设计感十足的客房同时兼并现代风格，让你有第二个家的感受，</a:t>
            </a:r>
            <a:r>
              <a:rPr sz="1400" dirty="0" smtClean="0">
                <a:solidFill>
                  <a:schemeClr val="bg1"/>
                </a:solidFill>
                <a:latin typeface="+mn-ea"/>
                <a:ea typeface="+mn-ea"/>
              </a:rPr>
              <a:t>每间房间都是</a:t>
            </a:r>
            <a:r>
              <a:rPr lang="zh-CN" altLang="en-US" sz="1400" dirty="0" smtClean="0">
                <a:solidFill>
                  <a:schemeClr val="bg1"/>
                </a:solidFill>
                <a:latin typeface="+mn-ea"/>
                <a:ea typeface="+mn-ea"/>
              </a:rPr>
              <a:t>大型</a:t>
            </a:r>
            <a:r>
              <a:rPr sz="1400" dirty="0" smtClean="0">
                <a:solidFill>
                  <a:schemeClr val="bg1"/>
                </a:solidFill>
                <a:latin typeface="+mn-ea"/>
                <a:ea typeface="+mn-ea"/>
              </a:rPr>
              <a:t>落地玻璃窗，脚下便是繁华都市的车水马龙</a:t>
            </a:r>
            <a:r>
              <a:rPr lang="zh-CN" sz="1400" dirty="0">
                <a:solidFill>
                  <a:schemeClr val="bg1"/>
                </a:solidFill>
                <a:latin typeface="+mn-ea"/>
                <a:ea typeface="+mn-ea"/>
              </a:rPr>
              <a:t>和京杭大运河</a:t>
            </a:r>
            <a:r>
              <a:rPr sz="1400" dirty="0">
                <a:solidFill>
                  <a:schemeClr val="bg1"/>
                </a:solidFill>
                <a:latin typeface="+mn-ea"/>
                <a:ea typeface="+mn-ea"/>
              </a:rPr>
              <a:t>，闹中取静，安然闲适。房内空间格局合理，配以天然木质家具，不失温馨亲切感；古香古色的城市元素在房间灵动开来；床品柔软亲肤让人赖床的程度急剧提升，酒店贴心到提供枕头多种选择，保证每一位游客的睡眠，让旅行从一场甜蜜的美梦开始。</a:t>
            </a:r>
          </a:p>
          <a:p>
            <a:pPr algn="just">
              <a:lnSpc>
                <a:spcPct val="150000"/>
              </a:lnSpc>
            </a:pPr>
            <a:r>
              <a:rPr lang="en-US" sz="1400" dirty="0" smtClean="0">
                <a:solidFill>
                  <a:schemeClr val="bg1"/>
                </a:solidFill>
                <a:latin typeface="+mn-ea"/>
                <a:ea typeface="+mn-ea"/>
              </a:rPr>
              <a:t>    </a:t>
            </a:r>
            <a:r>
              <a:rPr sz="1400" dirty="0" smtClean="0">
                <a:solidFill>
                  <a:schemeClr val="bg1"/>
                </a:solidFill>
                <a:latin typeface="+mn-ea"/>
                <a:ea typeface="+mn-ea"/>
              </a:rPr>
              <a:t>遥控自动窗帘</a:t>
            </a:r>
            <a:r>
              <a:rPr sz="1400" dirty="0">
                <a:solidFill>
                  <a:schemeClr val="bg1"/>
                </a:solidFill>
                <a:latin typeface="+mn-ea"/>
                <a:ea typeface="+mn-ea"/>
              </a:rPr>
              <a:t>、</a:t>
            </a:r>
            <a:r>
              <a:rPr lang="zh-CN" sz="1400" dirty="0">
                <a:solidFill>
                  <a:schemeClr val="bg1"/>
                </a:solidFill>
                <a:latin typeface="+mn-ea"/>
                <a:ea typeface="+mn-ea"/>
              </a:rPr>
              <a:t>阳台、</a:t>
            </a:r>
            <a:r>
              <a:rPr sz="1400" dirty="0">
                <a:solidFill>
                  <a:schemeClr val="bg1"/>
                </a:solidFill>
                <a:latin typeface="+mn-ea"/>
                <a:ea typeface="+mn-ea"/>
              </a:rPr>
              <a:t>浴缸，做工精巧的家具、优雅舒适的布草，免费宽带/无线Wi-Fi高速上网、有线液晶电视、雨伞、保险柜、中央空调、熨斗、人体秤、卫浴间、科勒品牌卫浴设备</a:t>
            </a:r>
            <a:r>
              <a:rPr lang="zh-CN" sz="1400" dirty="0">
                <a:solidFill>
                  <a:schemeClr val="bg1"/>
                </a:solidFill>
                <a:latin typeface="+mn-ea"/>
                <a:ea typeface="+mn-ea"/>
              </a:rPr>
              <a:t>，满足您商旅及度假的尊贵需求。</a:t>
            </a:r>
          </a:p>
        </p:txBody>
      </p:sp>
      <p:sp>
        <p:nvSpPr>
          <p:cNvPr id="5127" name="文本框 5126"/>
          <p:cNvSpPr txBox="1"/>
          <p:nvPr/>
        </p:nvSpPr>
        <p:spPr>
          <a:xfrm>
            <a:off x="5703888" y="946150"/>
            <a:ext cx="1665287" cy="457200"/>
          </a:xfrm>
          <a:prstGeom prst="rect">
            <a:avLst/>
          </a:prstGeom>
          <a:noFill/>
          <a:ln w="9525">
            <a:noFill/>
          </a:ln>
        </p:spPr>
        <p:txBody>
          <a:bodyPr wrap="square">
            <a:spAutoFit/>
          </a:bodyPr>
          <a:lstStyle/>
          <a:p>
            <a:r>
              <a:rPr lang="zh-CN" altLang="en-US" sz="2400" b="1" u="sng" dirty="0">
                <a:solidFill>
                  <a:schemeClr val="bg1"/>
                </a:solidFill>
                <a:latin typeface="Arial" panose="020B0604020202020204" pitchFamily="34" charset="0"/>
              </a:rPr>
              <a:t>酒 店 客 房</a:t>
            </a:r>
          </a:p>
        </p:txBody>
      </p:sp>
      <p:pic>
        <p:nvPicPr>
          <p:cNvPr id="5124" name="图片 5123" descr="儿童房1"/>
          <p:cNvPicPr>
            <a:picLocks noChangeAspect="1"/>
          </p:cNvPicPr>
          <p:nvPr/>
        </p:nvPicPr>
        <p:blipFill>
          <a:blip r:embed="rId4" cstate="print"/>
          <a:srcRect/>
          <a:stretch>
            <a:fillRect/>
          </a:stretch>
        </p:blipFill>
        <p:spPr>
          <a:xfrm>
            <a:off x="1446530" y="2662555"/>
            <a:ext cx="2287270" cy="1719580"/>
          </a:xfrm>
          <a:prstGeom prst="rect">
            <a:avLst/>
          </a:prstGeom>
          <a:noFill/>
          <a:ln w="9525">
            <a:noFill/>
          </a:ln>
        </p:spPr>
      </p:pic>
      <p:pic>
        <p:nvPicPr>
          <p:cNvPr id="3" name="图片 2" descr="豪华房 (4)"/>
          <p:cNvPicPr>
            <a:picLocks noChangeAspect="1"/>
          </p:cNvPicPr>
          <p:nvPr/>
        </p:nvPicPr>
        <p:blipFill>
          <a:blip r:embed="rId5" cstate="print"/>
          <a:stretch>
            <a:fillRect/>
          </a:stretch>
        </p:blipFill>
        <p:spPr>
          <a:xfrm>
            <a:off x="2031365" y="1287145"/>
            <a:ext cx="1774190" cy="1183005"/>
          </a:xfrm>
          <a:prstGeom prst="rect">
            <a:avLst/>
          </a:prstGeom>
        </p:spPr>
      </p:pic>
      <p:pic>
        <p:nvPicPr>
          <p:cNvPr id="4" name="图片 3" descr="豪华房 (5)"/>
          <p:cNvPicPr>
            <a:picLocks noChangeAspect="1"/>
          </p:cNvPicPr>
          <p:nvPr/>
        </p:nvPicPr>
        <p:blipFill>
          <a:blip r:embed="rId6" cstate="print"/>
          <a:stretch>
            <a:fillRect/>
          </a:stretch>
        </p:blipFill>
        <p:spPr>
          <a:xfrm>
            <a:off x="153035" y="3298190"/>
            <a:ext cx="1461135" cy="974090"/>
          </a:xfrm>
          <a:prstGeom prst="rect">
            <a:avLst/>
          </a:prstGeom>
        </p:spPr>
      </p:pic>
      <p:pic>
        <p:nvPicPr>
          <p:cNvPr id="5" name="图片 4" descr="豪华房 (6)"/>
          <p:cNvPicPr>
            <a:picLocks noChangeAspect="1"/>
          </p:cNvPicPr>
          <p:nvPr/>
        </p:nvPicPr>
        <p:blipFill>
          <a:blip r:embed="rId7" cstate="print"/>
          <a:stretch>
            <a:fillRect/>
          </a:stretch>
        </p:blipFill>
        <p:spPr>
          <a:xfrm>
            <a:off x="285750" y="4479925"/>
            <a:ext cx="3142615" cy="1990725"/>
          </a:xfrm>
          <a:prstGeom prst="rect">
            <a:avLst/>
          </a:prstGeom>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148" name="文本框 6147"/>
          <p:cNvSpPr txBox="1"/>
          <p:nvPr/>
        </p:nvSpPr>
        <p:spPr>
          <a:xfrm>
            <a:off x="420688" y="3633153"/>
            <a:ext cx="8131175" cy="866140"/>
          </a:xfrm>
          <a:prstGeom prst="rect">
            <a:avLst/>
          </a:prstGeom>
          <a:noFill/>
          <a:ln w="9525">
            <a:noFill/>
          </a:ln>
        </p:spPr>
        <p:txBody>
          <a:bodyPr vert="horz" wrap="square" anchor="t">
            <a:spAutoFit/>
          </a:bodyPr>
          <a:lstStyle/>
          <a:p>
            <a:pPr algn="just">
              <a:lnSpc>
                <a:spcPct val="120000"/>
              </a:lnSpc>
            </a:pPr>
            <a:r>
              <a:rPr lang="zh-CN" altLang="en-US" sz="1400" dirty="0">
                <a:solidFill>
                  <a:schemeClr val="bg1"/>
                </a:solidFill>
                <a:latin typeface="宋体" panose="02010600030101010101" pitchFamily="2" charset="-122"/>
              </a:rPr>
              <a:t>　　</a:t>
            </a:r>
            <a:r>
              <a:rPr sz="1400" dirty="0">
                <a:solidFill>
                  <a:schemeClr val="bg1"/>
                </a:solidFill>
                <a:latin typeface="宋体" panose="02010600030101010101" pitchFamily="2" charset="-122"/>
              </a:rPr>
              <a:t>酒店设有各种不同风格的用餐场所，装饰豪华，风格各异，设有大堂吧、</a:t>
            </a:r>
            <a:r>
              <a:rPr lang="zh-CN" sz="1400" dirty="0">
                <a:solidFill>
                  <a:schemeClr val="bg1"/>
                </a:solidFill>
                <a:latin typeface="宋体" panose="02010600030101010101" pitchFamily="2" charset="-122"/>
              </a:rPr>
              <a:t>运河</a:t>
            </a:r>
            <a:r>
              <a:rPr sz="1400" dirty="0">
                <a:solidFill>
                  <a:schemeClr val="bg1"/>
                </a:solidFill>
                <a:latin typeface="宋体" panose="02010600030101010101" pitchFamily="2" charset="-122"/>
              </a:rPr>
              <a:t>自助</a:t>
            </a:r>
            <a:r>
              <a:rPr lang="zh-CN" sz="1400" dirty="0">
                <a:solidFill>
                  <a:schemeClr val="bg1"/>
                </a:solidFill>
                <a:latin typeface="宋体" panose="02010600030101010101" pitchFamily="2" charset="-122"/>
              </a:rPr>
              <a:t>早</a:t>
            </a:r>
            <a:r>
              <a:rPr sz="1400" dirty="0">
                <a:solidFill>
                  <a:schemeClr val="bg1"/>
                </a:solidFill>
                <a:latin typeface="宋体" panose="02010600030101010101" pitchFamily="2" charset="-122"/>
              </a:rPr>
              <a:t>餐厅、房内用膳、</a:t>
            </a:r>
            <a:r>
              <a:rPr lang="zh-CN" sz="1400" dirty="0">
                <a:solidFill>
                  <a:schemeClr val="bg1"/>
                </a:solidFill>
                <a:latin typeface="宋体" panose="02010600030101010101" pitchFamily="2" charset="-122"/>
              </a:rPr>
              <a:t>江淮春特色</a:t>
            </a:r>
            <a:r>
              <a:rPr sz="1400" dirty="0">
                <a:solidFill>
                  <a:schemeClr val="bg1"/>
                </a:solidFill>
                <a:latin typeface="宋体" panose="02010600030101010101" pitchFamily="2" charset="-122"/>
              </a:rPr>
              <a:t>零点餐厅，中餐厅包间及可以轻松容纳</a:t>
            </a:r>
            <a:r>
              <a:rPr lang="en-US" sz="1400" dirty="0">
                <a:solidFill>
                  <a:schemeClr val="bg1"/>
                </a:solidFill>
                <a:latin typeface="宋体" panose="02010600030101010101" pitchFamily="2" charset="-122"/>
              </a:rPr>
              <a:t>7</a:t>
            </a:r>
            <a:r>
              <a:rPr sz="1400" dirty="0">
                <a:solidFill>
                  <a:schemeClr val="bg1"/>
                </a:solidFill>
                <a:latin typeface="宋体" panose="02010600030101010101" pitchFamily="2" charset="-122"/>
              </a:rPr>
              <a:t>00人的宴会大厅，为您奉献美味的中西名肴。</a:t>
            </a:r>
          </a:p>
          <a:p>
            <a:pPr algn="just">
              <a:lnSpc>
                <a:spcPct val="120000"/>
              </a:lnSpc>
            </a:pPr>
            <a:r>
              <a:rPr sz="1400" dirty="0">
                <a:solidFill>
                  <a:schemeClr val="bg1"/>
                </a:solidFill>
                <a:latin typeface="宋体" panose="02010600030101010101" pitchFamily="2" charset="-122"/>
              </a:rPr>
              <a:t>典雅的进餐氛围，满足您挑剔的味觉和高尚的品味。为食客打造不一样的饕餮盛宴。</a:t>
            </a:r>
          </a:p>
        </p:txBody>
      </p:sp>
      <p:sp>
        <p:nvSpPr>
          <p:cNvPr id="6150" name="文本框 6149"/>
          <p:cNvSpPr txBox="1"/>
          <p:nvPr/>
        </p:nvSpPr>
        <p:spPr>
          <a:xfrm>
            <a:off x="421005" y="1005205"/>
            <a:ext cx="2442210" cy="460375"/>
          </a:xfrm>
          <a:prstGeom prst="rect">
            <a:avLst/>
          </a:prstGeom>
          <a:noFill/>
          <a:ln w="9525">
            <a:noFill/>
          </a:ln>
        </p:spPr>
        <p:txBody>
          <a:bodyPr vert="horz" wrap="square" anchor="t">
            <a:spAutoFit/>
          </a:bodyPr>
          <a:lstStyle/>
          <a:p>
            <a:r>
              <a:rPr lang="zh-CN" altLang="en-US" sz="2400" b="1" u="sng" dirty="0">
                <a:solidFill>
                  <a:schemeClr val="bg1"/>
                </a:solidFill>
                <a:latin typeface="Arial" panose="020B0604020202020204" pitchFamily="34" charset="0"/>
              </a:rPr>
              <a:t>豪华包厢</a:t>
            </a:r>
          </a:p>
        </p:txBody>
      </p:sp>
      <p:sp>
        <p:nvSpPr>
          <p:cNvPr id="6151" name="文本框 6150"/>
          <p:cNvSpPr txBox="1"/>
          <p:nvPr/>
        </p:nvSpPr>
        <p:spPr>
          <a:xfrm>
            <a:off x="4841875" y="1005205"/>
            <a:ext cx="3185795" cy="460375"/>
          </a:xfrm>
          <a:prstGeom prst="rect">
            <a:avLst/>
          </a:prstGeom>
          <a:noFill/>
          <a:ln w="9525">
            <a:noFill/>
          </a:ln>
        </p:spPr>
        <p:txBody>
          <a:bodyPr vert="horz" wrap="square" anchor="t">
            <a:spAutoFit/>
          </a:bodyPr>
          <a:lstStyle/>
          <a:p>
            <a:r>
              <a:rPr lang="zh-CN" altLang="en-US" sz="2400" b="1" u="sng" dirty="0">
                <a:solidFill>
                  <a:schemeClr val="bg1"/>
                </a:solidFill>
                <a:latin typeface="Arial" panose="020B0604020202020204" pitchFamily="34" charset="0"/>
              </a:rPr>
              <a:t>运河自助餐厅</a:t>
            </a:r>
          </a:p>
        </p:txBody>
      </p:sp>
      <p:pic>
        <p:nvPicPr>
          <p:cNvPr id="10" name="图片 9" descr="A01Y7715.jpg"/>
          <p:cNvPicPr>
            <a:picLocks noChangeAspect="1"/>
          </p:cNvPicPr>
          <p:nvPr/>
        </p:nvPicPr>
        <p:blipFill>
          <a:blip r:embed="rId3" cstate="print"/>
          <a:stretch>
            <a:fillRect/>
          </a:stretch>
        </p:blipFill>
        <p:spPr>
          <a:xfrm>
            <a:off x="4841875" y="1465580"/>
            <a:ext cx="3545769" cy="2039620"/>
          </a:xfrm>
          <a:prstGeom prst="rect">
            <a:avLst/>
          </a:prstGeom>
        </p:spPr>
      </p:pic>
      <p:pic>
        <p:nvPicPr>
          <p:cNvPr id="11" name="图片 10" descr="23层3.jpg"/>
          <p:cNvPicPr>
            <a:picLocks noChangeAspect="1"/>
          </p:cNvPicPr>
          <p:nvPr/>
        </p:nvPicPr>
        <p:blipFill>
          <a:blip r:embed="rId4" cstate="print"/>
          <a:stretch>
            <a:fillRect/>
          </a:stretch>
        </p:blipFill>
        <p:spPr>
          <a:xfrm>
            <a:off x="420688" y="1465579"/>
            <a:ext cx="3981979" cy="2039621"/>
          </a:xfrm>
          <a:prstGeom prst="rect">
            <a:avLst/>
          </a:prstGeom>
        </p:spPr>
      </p:pic>
      <p:pic>
        <p:nvPicPr>
          <p:cNvPr id="12" name="图片 11" descr="IMG_20210604_180843.jpg"/>
          <p:cNvPicPr>
            <a:picLocks noChangeAspect="1"/>
          </p:cNvPicPr>
          <p:nvPr/>
        </p:nvPicPr>
        <p:blipFill>
          <a:blip r:embed="rId5" cstate="print"/>
          <a:stretch>
            <a:fillRect/>
          </a:stretch>
        </p:blipFill>
        <p:spPr>
          <a:xfrm>
            <a:off x="45155" y="4974313"/>
            <a:ext cx="1755791" cy="1316843"/>
          </a:xfrm>
          <a:prstGeom prst="rect">
            <a:avLst/>
          </a:prstGeom>
        </p:spPr>
      </p:pic>
      <p:pic>
        <p:nvPicPr>
          <p:cNvPr id="14" name="图片 13" descr="IMG_20210604_180914.jpg"/>
          <p:cNvPicPr>
            <a:picLocks noChangeAspect="1"/>
          </p:cNvPicPr>
          <p:nvPr/>
        </p:nvPicPr>
        <p:blipFill>
          <a:blip r:embed="rId6" cstate="print"/>
          <a:stretch>
            <a:fillRect/>
          </a:stretch>
        </p:blipFill>
        <p:spPr>
          <a:xfrm>
            <a:off x="1869161" y="4974313"/>
            <a:ext cx="1755791" cy="1316843"/>
          </a:xfrm>
          <a:prstGeom prst="rect">
            <a:avLst/>
          </a:prstGeom>
        </p:spPr>
      </p:pic>
      <p:pic>
        <p:nvPicPr>
          <p:cNvPr id="15" name="图片 14" descr="IMG_20210604_180927.jpg"/>
          <p:cNvPicPr>
            <a:picLocks noChangeAspect="1"/>
          </p:cNvPicPr>
          <p:nvPr/>
        </p:nvPicPr>
        <p:blipFill>
          <a:blip r:embed="rId7" cstate="print"/>
          <a:stretch>
            <a:fillRect/>
          </a:stretch>
        </p:blipFill>
        <p:spPr>
          <a:xfrm>
            <a:off x="3689915" y="4974313"/>
            <a:ext cx="1755791" cy="1316843"/>
          </a:xfrm>
          <a:prstGeom prst="rect">
            <a:avLst/>
          </a:prstGeom>
        </p:spPr>
      </p:pic>
      <p:pic>
        <p:nvPicPr>
          <p:cNvPr id="16" name="图片 15" descr="IMG_20210604_180940.jpg"/>
          <p:cNvPicPr>
            <a:picLocks noChangeAspect="1"/>
          </p:cNvPicPr>
          <p:nvPr/>
        </p:nvPicPr>
        <p:blipFill>
          <a:blip r:embed="rId8" cstate="print"/>
          <a:stretch>
            <a:fillRect/>
          </a:stretch>
        </p:blipFill>
        <p:spPr>
          <a:xfrm>
            <a:off x="5521958" y="4974313"/>
            <a:ext cx="1755791" cy="1316843"/>
          </a:xfrm>
          <a:prstGeom prst="rect">
            <a:avLst/>
          </a:prstGeom>
        </p:spPr>
      </p:pic>
      <p:pic>
        <p:nvPicPr>
          <p:cNvPr id="17" name="图片 16" descr="IMG_20210604_181002.jpg"/>
          <p:cNvPicPr>
            <a:picLocks noChangeAspect="1"/>
          </p:cNvPicPr>
          <p:nvPr/>
        </p:nvPicPr>
        <p:blipFill>
          <a:blip r:embed="rId9" cstate="print"/>
          <a:stretch>
            <a:fillRect/>
          </a:stretch>
        </p:blipFill>
        <p:spPr>
          <a:xfrm>
            <a:off x="7341687" y="4974313"/>
            <a:ext cx="1755791" cy="1316843"/>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148" name="文本框 6147"/>
          <p:cNvSpPr txBox="1"/>
          <p:nvPr/>
        </p:nvSpPr>
        <p:spPr>
          <a:xfrm>
            <a:off x="420688" y="5165408"/>
            <a:ext cx="8131175" cy="1124585"/>
          </a:xfrm>
          <a:prstGeom prst="rect">
            <a:avLst/>
          </a:prstGeom>
          <a:noFill/>
          <a:ln w="9525">
            <a:noFill/>
          </a:ln>
        </p:spPr>
        <p:txBody>
          <a:bodyPr vert="horz" wrap="square" anchor="t">
            <a:spAutoFit/>
          </a:bodyPr>
          <a:lstStyle/>
          <a:p>
            <a:pPr algn="just">
              <a:lnSpc>
                <a:spcPct val="120000"/>
              </a:lnSpc>
            </a:pPr>
            <a:r>
              <a:rPr lang="zh-CN" altLang="en-US" sz="1400" dirty="0">
                <a:solidFill>
                  <a:schemeClr val="bg1"/>
                </a:solidFill>
                <a:latin typeface="宋体" panose="02010600030101010101" pitchFamily="2" charset="-122"/>
              </a:rPr>
              <a:t>　　江淮春推广扬州当地早茶文化，并将淮扬菜系中的精品代表进行融合创新，独具一格。精致、细腻的制作手法以及对原材料的苛刻追求，充分激发和满足您对淮扬菜的喜好和热爱。其中</a:t>
            </a:r>
            <a:r>
              <a:rPr lang="en-US" altLang="zh-CN" sz="1400" dirty="0">
                <a:solidFill>
                  <a:schemeClr val="bg1"/>
                </a:solidFill>
                <a:latin typeface="宋体" panose="02010600030101010101" pitchFamily="2" charset="-122"/>
              </a:rPr>
              <a:t>“</a:t>
            </a:r>
            <a:r>
              <a:rPr lang="zh-CN" altLang="en-US" sz="1400" dirty="0">
                <a:solidFill>
                  <a:schemeClr val="bg1"/>
                </a:solidFill>
                <a:latin typeface="宋体" panose="02010600030101010101" pitchFamily="2" charset="-122"/>
              </a:rPr>
              <a:t>长青鸿运饭、嘶马拉豆腐</a:t>
            </a:r>
            <a:r>
              <a:rPr lang="en-US" altLang="zh-CN" sz="1400" dirty="0">
                <a:solidFill>
                  <a:schemeClr val="bg1"/>
                </a:solidFill>
                <a:latin typeface="宋体" panose="02010600030101010101" pitchFamily="2" charset="-122"/>
              </a:rPr>
              <a:t>”</a:t>
            </a:r>
            <a:r>
              <a:rPr lang="zh-CN" altLang="en-US" sz="1400" dirty="0">
                <a:solidFill>
                  <a:schemeClr val="bg1"/>
                </a:solidFill>
                <a:latin typeface="宋体" panose="02010600030101010101" pitchFamily="2" charset="-122"/>
              </a:rPr>
              <a:t>更是成为</a:t>
            </a:r>
            <a:r>
              <a:rPr lang="zh-CN" altLang="en-US" sz="1400" dirty="0" smtClean="0">
                <a:solidFill>
                  <a:schemeClr val="bg1"/>
                </a:solidFill>
                <a:latin typeface="宋体" panose="02010600030101010101" pitchFamily="2" charset="-122"/>
              </a:rPr>
              <a:t>了</a:t>
            </a:r>
            <a:r>
              <a:rPr lang="en-US" altLang="zh-CN" sz="1400" dirty="0" smtClean="0">
                <a:solidFill>
                  <a:schemeClr val="bg1"/>
                </a:solidFill>
                <a:latin typeface="宋体" panose="02010600030101010101" pitchFamily="2" charset="-122"/>
              </a:rPr>
              <a:t>2020</a:t>
            </a:r>
            <a:r>
              <a:rPr lang="zh-CN" altLang="en-US" sz="1400" dirty="0" smtClean="0">
                <a:solidFill>
                  <a:schemeClr val="bg1"/>
                </a:solidFill>
                <a:latin typeface="宋体" panose="02010600030101010101" pitchFamily="2" charset="-122"/>
              </a:rPr>
              <a:t>年扬</a:t>
            </a:r>
            <a:r>
              <a:rPr lang="zh-CN" altLang="en-US" sz="1400" dirty="0">
                <a:solidFill>
                  <a:schemeClr val="bg1"/>
                </a:solidFill>
                <a:latin typeface="宋体" panose="02010600030101010101" pitchFamily="2" charset="-122"/>
              </a:rPr>
              <a:t>州与成都两地美食文化交流的典型代表作之一。而</a:t>
            </a:r>
            <a:r>
              <a:rPr lang="zh-CN" sz="1400" dirty="0">
                <a:solidFill>
                  <a:schemeClr val="bg1"/>
                </a:solidFill>
                <a:latin typeface="宋体" panose="02010600030101010101" pitchFamily="2" charset="-122"/>
              </a:rPr>
              <a:t>新中式优雅装饰风格</a:t>
            </a:r>
            <a:r>
              <a:rPr sz="1400" dirty="0">
                <a:solidFill>
                  <a:schemeClr val="bg1"/>
                </a:solidFill>
                <a:latin typeface="宋体" panose="02010600030101010101" pitchFamily="2" charset="-122"/>
              </a:rPr>
              <a:t>，</a:t>
            </a:r>
            <a:r>
              <a:rPr lang="zh-CN" sz="1400" dirty="0">
                <a:solidFill>
                  <a:schemeClr val="bg1"/>
                </a:solidFill>
                <a:latin typeface="宋体" panose="02010600030101010101" pitchFamily="2" charset="-122"/>
              </a:rPr>
              <a:t>是海内外宾朋欢聚的理想场所</a:t>
            </a:r>
            <a:r>
              <a:rPr sz="1400" dirty="0">
                <a:solidFill>
                  <a:schemeClr val="bg1"/>
                </a:solidFill>
                <a:latin typeface="宋体" panose="02010600030101010101" pitchFamily="2" charset="-122"/>
              </a:rPr>
              <a:t>。</a:t>
            </a:r>
          </a:p>
        </p:txBody>
      </p:sp>
      <p:sp>
        <p:nvSpPr>
          <p:cNvPr id="6150" name="文本框 6149"/>
          <p:cNvSpPr txBox="1"/>
          <p:nvPr/>
        </p:nvSpPr>
        <p:spPr>
          <a:xfrm>
            <a:off x="421005" y="993775"/>
            <a:ext cx="7849235" cy="460375"/>
          </a:xfrm>
          <a:prstGeom prst="rect">
            <a:avLst/>
          </a:prstGeom>
          <a:noFill/>
          <a:ln w="9525">
            <a:noFill/>
          </a:ln>
        </p:spPr>
        <p:txBody>
          <a:bodyPr vert="horz" wrap="square" anchor="t">
            <a:spAutoFit/>
          </a:bodyPr>
          <a:lstStyle/>
          <a:p>
            <a:r>
              <a:rPr lang="zh-CN" altLang="zh-CN" sz="2400" b="1" u="sng" dirty="0">
                <a:solidFill>
                  <a:schemeClr val="bg1"/>
                </a:solidFill>
                <a:latin typeface="Arial" panose="020B0604020202020204" pitchFamily="34" charset="0"/>
              </a:rPr>
              <a:t>江淮春餐厅</a:t>
            </a:r>
            <a:r>
              <a:rPr lang="en-US" altLang="zh-CN" sz="2400" b="1" u="sng" dirty="0">
                <a:solidFill>
                  <a:schemeClr val="bg1"/>
                </a:solidFill>
                <a:latin typeface="Arial" panose="020B0604020202020204" pitchFamily="34" charset="0"/>
              </a:rPr>
              <a:t>-</a:t>
            </a:r>
            <a:r>
              <a:rPr lang="zh-CN" altLang="zh-CN" sz="1400" b="1" u="sng" dirty="0">
                <a:solidFill>
                  <a:schemeClr val="bg1"/>
                </a:solidFill>
                <a:latin typeface="Arial" panose="020B0604020202020204" pitchFamily="34" charset="0"/>
              </a:rPr>
              <a:t>“纤手搓来玉色匀  碧油煎出嫩黄深</a:t>
            </a:r>
            <a:r>
              <a:rPr lang="en-US" altLang="zh-CN" sz="1400" b="1" u="sng" dirty="0">
                <a:solidFill>
                  <a:schemeClr val="bg1"/>
                </a:solidFill>
                <a:latin typeface="Arial" panose="020B0604020202020204" pitchFamily="34" charset="0"/>
              </a:rPr>
              <a:t>”</a:t>
            </a:r>
          </a:p>
        </p:txBody>
      </p:sp>
      <p:pic>
        <p:nvPicPr>
          <p:cNvPr id="2" name="图片 1" descr="长青菜模板2"/>
          <p:cNvPicPr>
            <a:picLocks noChangeAspect="1"/>
          </p:cNvPicPr>
          <p:nvPr/>
        </p:nvPicPr>
        <p:blipFill>
          <a:blip r:embed="rId3" cstate="print"/>
          <a:stretch>
            <a:fillRect/>
          </a:stretch>
        </p:blipFill>
        <p:spPr>
          <a:xfrm>
            <a:off x="4652010" y="1612900"/>
            <a:ext cx="1995170" cy="3542665"/>
          </a:xfrm>
          <a:prstGeom prst="rect">
            <a:avLst/>
          </a:prstGeom>
        </p:spPr>
      </p:pic>
      <p:pic>
        <p:nvPicPr>
          <p:cNvPr id="3" name="图片 2" descr="长青菜模板4"/>
          <p:cNvPicPr>
            <a:picLocks noChangeAspect="1"/>
          </p:cNvPicPr>
          <p:nvPr/>
        </p:nvPicPr>
        <p:blipFill>
          <a:blip r:embed="rId4" cstate="print"/>
          <a:stretch>
            <a:fillRect/>
          </a:stretch>
        </p:blipFill>
        <p:spPr>
          <a:xfrm>
            <a:off x="2530475" y="1602740"/>
            <a:ext cx="2002155" cy="3552825"/>
          </a:xfrm>
          <a:prstGeom prst="rect">
            <a:avLst/>
          </a:prstGeom>
        </p:spPr>
      </p:pic>
      <p:pic>
        <p:nvPicPr>
          <p:cNvPr id="4" name="图片 3" descr="长青菜模板8"/>
          <p:cNvPicPr>
            <a:picLocks noChangeAspect="1"/>
          </p:cNvPicPr>
          <p:nvPr/>
        </p:nvPicPr>
        <p:blipFill>
          <a:blip r:embed="rId5" cstate="print"/>
          <a:stretch>
            <a:fillRect/>
          </a:stretch>
        </p:blipFill>
        <p:spPr>
          <a:xfrm>
            <a:off x="421005" y="1612900"/>
            <a:ext cx="1991360" cy="3532505"/>
          </a:xfrm>
          <a:prstGeom prst="rect">
            <a:avLst/>
          </a:prstGeom>
        </p:spPr>
      </p:pic>
      <p:pic>
        <p:nvPicPr>
          <p:cNvPr id="5" name="图片 4" descr="长青菜模板6"/>
          <p:cNvPicPr>
            <a:picLocks noChangeAspect="1"/>
          </p:cNvPicPr>
          <p:nvPr/>
        </p:nvPicPr>
        <p:blipFill>
          <a:blip r:embed="rId6" cstate="print"/>
          <a:stretch>
            <a:fillRect/>
          </a:stretch>
        </p:blipFill>
        <p:spPr>
          <a:xfrm>
            <a:off x="6749415" y="1612900"/>
            <a:ext cx="1991360" cy="353314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171" name="文本框 7170"/>
          <p:cNvSpPr txBox="1"/>
          <p:nvPr/>
        </p:nvSpPr>
        <p:spPr>
          <a:xfrm>
            <a:off x="163513" y="5238750"/>
            <a:ext cx="8974137" cy="1383665"/>
          </a:xfrm>
          <a:prstGeom prst="rect">
            <a:avLst/>
          </a:prstGeom>
          <a:noFill/>
          <a:ln w="9525">
            <a:noFill/>
          </a:ln>
        </p:spPr>
        <p:txBody>
          <a:bodyPr vert="horz" wrap="square" anchor="t">
            <a:spAutoFit/>
          </a:bodyPr>
          <a:lstStyle/>
          <a:p>
            <a:pPr marL="1905" indent="-1905"/>
            <a:r>
              <a:rPr lang="zh-CN" altLang="en-US" sz="1400" dirty="0">
                <a:solidFill>
                  <a:schemeClr val="bg1"/>
                </a:solidFill>
                <a:latin typeface="Arial" panose="020B0604020202020204" pitchFamily="34" charset="0"/>
              </a:rPr>
              <a:t>　　每个大型宴会的成功都离不开一个成功的团队！长青国际酒店可满足</a:t>
            </a:r>
            <a:r>
              <a:rPr lang="en-US" altLang="zh-CN" sz="1400" dirty="0" smtClean="0">
                <a:solidFill>
                  <a:schemeClr val="bg1"/>
                </a:solidFill>
                <a:latin typeface="Arial" panose="020B0604020202020204" pitchFamily="34" charset="0"/>
              </a:rPr>
              <a:t>30</a:t>
            </a:r>
            <a:r>
              <a:rPr lang="zh-CN" altLang="en-US" sz="1400" dirty="0" smtClean="0">
                <a:solidFill>
                  <a:schemeClr val="bg1"/>
                </a:solidFill>
                <a:latin typeface="Arial" panose="020B0604020202020204" pitchFamily="34" charset="0"/>
              </a:rPr>
              <a:t>桌</a:t>
            </a:r>
            <a:r>
              <a:rPr lang="en-US" altLang="zh-CN" sz="1400" dirty="0">
                <a:solidFill>
                  <a:schemeClr val="bg1"/>
                </a:solidFill>
                <a:latin typeface="Arial" panose="020B0604020202020204" pitchFamily="34" charset="0"/>
              </a:rPr>
              <a:t>+70</a:t>
            </a:r>
            <a:r>
              <a:rPr lang="zh-CN" altLang="en-US" sz="1400" dirty="0">
                <a:solidFill>
                  <a:schemeClr val="bg1"/>
                </a:solidFill>
                <a:latin typeface="Arial" panose="020B0604020202020204" pitchFamily="34" charset="0"/>
              </a:rPr>
              <a:t>桌的各型宴会同时进行。经验丰富的宴会服务团队始终致力于尽全力为您呈现难忘的宴会及活动。从大型节日晚宴、主题聚会、产品推广到婚宴、商务会议，所有这些都离不开高品质的餐饮、殷勤的服务和创造性的设计与实施。</a:t>
            </a:r>
          </a:p>
          <a:p>
            <a:pPr marL="1905" indent="-1905"/>
            <a:r>
              <a:rPr lang="zh-CN" altLang="en-US" sz="1400" dirty="0">
                <a:solidFill>
                  <a:schemeClr val="bg1"/>
                </a:solidFill>
                <a:latin typeface="Arial" panose="020B0604020202020204" pitchFamily="34" charset="0"/>
              </a:rPr>
              <a:t>　　有了这个坚实基础，长青国际酒店骄傲地向您介绍我们的宴会服务，出色的餐饮，希望通过我们的服务为您呈现完美难忘的宴会体验。</a:t>
            </a:r>
          </a:p>
          <a:p>
            <a:pPr marL="1905" indent="-1905"/>
            <a:endParaRPr lang="zh-CN" altLang="en-US" sz="1400" dirty="0">
              <a:latin typeface="Arial" panose="020B0604020202020204" pitchFamily="34" charset="0"/>
            </a:endParaRPr>
          </a:p>
        </p:txBody>
      </p:sp>
      <p:sp>
        <p:nvSpPr>
          <p:cNvPr id="7172" name="文本框 7171"/>
          <p:cNvSpPr txBox="1"/>
          <p:nvPr/>
        </p:nvSpPr>
        <p:spPr>
          <a:xfrm>
            <a:off x="163513" y="996950"/>
            <a:ext cx="1665287" cy="457200"/>
          </a:xfrm>
          <a:prstGeom prst="rect">
            <a:avLst/>
          </a:prstGeom>
          <a:noFill/>
          <a:ln w="9525">
            <a:noFill/>
          </a:ln>
        </p:spPr>
        <p:txBody>
          <a:bodyPr vert="horz" wrap="square" anchor="t">
            <a:spAutoFit/>
          </a:bodyPr>
          <a:lstStyle/>
          <a:p>
            <a:r>
              <a:rPr lang="zh-CN" altLang="en-US" sz="2400" b="1" u="sng" dirty="0">
                <a:solidFill>
                  <a:schemeClr val="bg1"/>
                </a:solidFill>
                <a:latin typeface="Arial" panose="020B0604020202020204" pitchFamily="34" charset="0"/>
              </a:rPr>
              <a:t>宴 会 大 厅</a:t>
            </a:r>
          </a:p>
        </p:txBody>
      </p:sp>
      <p:pic>
        <p:nvPicPr>
          <p:cNvPr id="7" name="图片 6" descr="常青厅晚宴04"/>
          <p:cNvPicPr>
            <a:picLocks noChangeAspect="1"/>
          </p:cNvPicPr>
          <p:nvPr/>
        </p:nvPicPr>
        <p:blipFill>
          <a:blip r:embed="rId3" cstate="print"/>
          <a:stretch>
            <a:fillRect/>
          </a:stretch>
        </p:blipFill>
        <p:spPr>
          <a:xfrm>
            <a:off x="0" y="1454150"/>
            <a:ext cx="9144000" cy="3648710"/>
          </a:xfrm>
          <a:prstGeom prst="rect">
            <a:avLst/>
          </a:prstGeom>
        </p:spPr>
      </p:pic>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194" name="文本框 8193"/>
          <p:cNvSpPr txBox="1"/>
          <p:nvPr/>
        </p:nvSpPr>
        <p:spPr>
          <a:xfrm>
            <a:off x="91106" y="5258435"/>
            <a:ext cx="9164637" cy="1599565"/>
          </a:xfrm>
          <a:prstGeom prst="rect">
            <a:avLst/>
          </a:prstGeom>
          <a:noFill/>
          <a:ln w="9525">
            <a:noFill/>
          </a:ln>
        </p:spPr>
        <p:txBody>
          <a:bodyPr vert="horz" wrap="square" anchor="t">
            <a:spAutoFit/>
          </a:bodyPr>
          <a:lstStyle/>
          <a:p>
            <a:pPr marL="1905" indent="-1905"/>
            <a:r>
              <a:rPr lang="zh-CN" altLang="en-US" sz="1400" dirty="0">
                <a:solidFill>
                  <a:schemeClr val="bg1"/>
                </a:solidFill>
                <a:latin typeface="Arial" panose="020B0604020202020204" pitchFamily="34" charset="0"/>
              </a:rPr>
              <a:t>　　长青国际酒店位置便利，拥有先进会议设备，可以提供最小</a:t>
            </a:r>
            <a:r>
              <a:rPr lang="en-US" altLang="zh-CN" sz="1400" dirty="0">
                <a:solidFill>
                  <a:schemeClr val="bg1"/>
                </a:solidFill>
                <a:latin typeface="Arial" panose="020B0604020202020204" pitchFamily="34" charset="0"/>
              </a:rPr>
              <a:t>24</a:t>
            </a:r>
            <a:r>
              <a:rPr lang="zh-CN" altLang="en-US" sz="1400" dirty="0">
                <a:solidFill>
                  <a:schemeClr val="bg1"/>
                </a:solidFill>
                <a:latin typeface="Arial" panose="020B0604020202020204" pitchFamily="34" charset="0"/>
              </a:rPr>
              <a:t>㎡至最大</a:t>
            </a:r>
            <a:r>
              <a:rPr lang="en-US" altLang="zh-CN" sz="1400" dirty="0">
                <a:solidFill>
                  <a:schemeClr val="bg1"/>
                </a:solidFill>
                <a:latin typeface="Arial" panose="020B0604020202020204" pitchFamily="34" charset="0"/>
              </a:rPr>
              <a:t>1110</a:t>
            </a:r>
            <a:r>
              <a:rPr lang="zh-CN" altLang="en-US" sz="1400" dirty="0">
                <a:solidFill>
                  <a:schemeClr val="bg1"/>
                </a:solidFill>
                <a:latin typeface="Arial" panose="020B0604020202020204" pitchFamily="34" charset="0"/>
              </a:rPr>
              <a:t>㎡各型会场，可灵活运用于各种不同规模的会议及社会活动。</a:t>
            </a:r>
          </a:p>
          <a:p>
            <a:pPr marL="1905" indent="-1905"/>
            <a:r>
              <a:rPr lang="zh-CN" altLang="en-US" sz="1400" dirty="0">
                <a:solidFill>
                  <a:schemeClr val="bg1"/>
                </a:solidFill>
                <a:latin typeface="Arial" panose="020B0604020202020204" pitchFamily="34" charset="0"/>
              </a:rPr>
              <a:t>       为确保您的活动成功及为您提供最大的便利，长青国际酒店的宴会服务团队将会全程跟踪您的活动；从而体现了我们对承接所有商务会议及活动的郑重承诺及服务保证。</a:t>
            </a:r>
          </a:p>
          <a:p>
            <a:pPr marL="1905" indent="-1905"/>
            <a:r>
              <a:rPr lang="zh-CN" altLang="en-US" sz="1400" dirty="0">
                <a:solidFill>
                  <a:schemeClr val="bg1"/>
                </a:solidFill>
                <a:latin typeface="Arial" panose="020B0604020202020204" pitchFamily="34" charset="0"/>
              </a:rPr>
              <a:t>       久负盛名</a:t>
            </a:r>
            <a:r>
              <a:rPr lang="zh-CN" altLang="en-US" sz="1400" dirty="0" smtClean="0">
                <a:solidFill>
                  <a:schemeClr val="bg1"/>
                </a:solidFill>
                <a:latin typeface="Arial" panose="020B0604020202020204" pitchFamily="34" charset="0"/>
              </a:rPr>
              <a:t>的宴会服</a:t>
            </a:r>
            <a:r>
              <a:rPr lang="zh-CN" altLang="en-US" sz="1400" dirty="0">
                <a:solidFill>
                  <a:schemeClr val="bg1"/>
                </a:solidFill>
                <a:latin typeface="Arial" panose="020B0604020202020204" pitchFamily="34" charset="0"/>
              </a:rPr>
              <a:t>务，令人惊讶的活动组织能力，经验丰富的宴会服务团</a:t>
            </a:r>
            <a:r>
              <a:rPr lang="zh-CN" altLang="en-US" sz="1400" dirty="0" smtClean="0">
                <a:solidFill>
                  <a:schemeClr val="bg1"/>
                </a:solidFill>
                <a:latin typeface="Arial" panose="020B0604020202020204" pitchFamily="34" charset="0"/>
              </a:rPr>
              <a:t>队满足您</a:t>
            </a:r>
            <a:r>
              <a:rPr lang="zh-CN" altLang="en-US" sz="1400" dirty="0">
                <a:solidFill>
                  <a:schemeClr val="bg1"/>
                </a:solidFill>
                <a:latin typeface="Arial" panose="020B0604020202020204" pitchFamily="34" charset="0"/>
              </a:rPr>
              <a:t>各种主题的活动成功举办。长青国际酒店引领着名城扬州的发展趋势。</a:t>
            </a:r>
          </a:p>
          <a:p>
            <a:pPr marL="1905" indent="-1905"/>
            <a:endParaRPr lang="zh-CN" altLang="en-US" sz="1400" dirty="0">
              <a:latin typeface="Arial" panose="020B0604020202020204" pitchFamily="34" charset="0"/>
            </a:endParaRPr>
          </a:p>
        </p:txBody>
      </p:sp>
      <p:sp>
        <p:nvSpPr>
          <p:cNvPr id="8197" name="文本框 8196"/>
          <p:cNvSpPr txBox="1"/>
          <p:nvPr/>
        </p:nvSpPr>
        <p:spPr>
          <a:xfrm>
            <a:off x="176213" y="1044575"/>
            <a:ext cx="1265237" cy="457200"/>
          </a:xfrm>
          <a:prstGeom prst="rect">
            <a:avLst/>
          </a:prstGeom>
          <a:noFill/>
          <a:ln w="9525">
            <a:noFill/>
          </a:ln>
        </p:spPr>
        <p:txBody>
          <a:bodyPr wrap="none" anchor="t">
            <a:spAutoFit/>
          </a:bodyPr>
          <a:lstStyle/>
          <a:p>
            <a:r>
              <a:rPr lang="zh-CN" altLang="en-US" sz="2400" b="1" u="sng" dirty="0">
                <a:solidFill>
                  <a:schemeClr val="bg1"/>
                </a:solidFill>
                <a:latin typeface="Arial" panose="020B0604020202020204" pitchFamily="34" charset="0"/>
              </a:rPr>
              <a:t>会 议 厅</a:t>
            </a:r>
          </a:p>
        </p:txBody>
      </p:sp>
      <p:pic>
        <p:nvPicPr>
          <p:cNvPr id="6" name="图片 5" descr="2.jpg"/>
          <p:cNvPicPr>
            <a:picLocks noChangeAspect="1"/>
          </p:cNvPicPr>
          <p:nvPr/>
        </p:nvPicPr>
        <p:blipFill>
          <a:blip r:embed="rId3" cstate="print"/>
          <a:stretch>
            <a:fillRect/>
          </a:stretch>
        </p:blipFill>
        <p:spPr>
          <a:xfrm>
            <a:off x="176213" y="1663668"/>
            <a:ext cx="4764087" cy="3176058"/>
          </a:xfrm>
          <a:prstGeom prst="rect">
            <a:avLst/>
          </a:prstGeom>
        </p:spPr>
      </p:pic>
      <p:pic>
        <p:nvPicPr>
          <p:cNvPr id="7" name="图片 6" descr="mmexport1621310680407.jpg"/>
          <p:cNvPicPr>
            <a:picLocks noChangeAspect="1"/>
          </p:cNvPicPr>
          <p:nvPr/>
        </p:nvPicPr>
        <p:blipFill>
          <a:blip r:embed="rId4" cstate="print"/>
          <a:stretch>
            <a:fillRect/>
          </a:stretch>
        </p:blipFill>
        <p:spPr>
          <a:xfrm>
            <a:off x="6370002" y="3416583"/>
            <a:ext cx="2551464" cy="1698319"/>
          </a:xfrm>
          <a:prstGeom prst="rect">
            <a:avLst/>
          </a:prstGeom>
        </p:spPr>
      </p:pic>
      <p:pic>
        <p:nvPicPr>
          <p:cNvPr id="8" name="图片 7" descr="mmexport1621310691078.jpg"/>
          <p:cNvPicPr>
            <a:picLocks noChangeAspect="1"/>
          </p:cNvPicPr>
          <p:nvPr/>
        </p:nvPicPr>
        <p:blipFill>
          <a:blip r:embed="rId5" cstate="print"/>
          <a:stretch>
            <a:fillRect/>
          </a:stretch>
        </p:blipFill>
        <p:spPr>
          <a:xfrm>
            <a:off x="5173381" y="1044575"/>
            <a:ext cx="3315864" cy="2207122"/>
          </a:xfrm>
          <a:prstGeom prst="rect">
            <a:avLst/>
          </a:prstGeom>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9218" name="文本框 9217"/>
          <p:cNvSpPr txBox="1"/>
          <p:nvPr/>
        </p:nvSpPr>
        <p:spPr>
          <a:xfrm>
            <a:off x="295275" y="4168775"/>
            <a:ext cx="3838575" cy="1899920"/>
          </a:xfrm>
          <a:prstGeom prst="rect">
            <a:avLst/>
          </a:prstGeom>
          <a:noFill/>
          <a:ln w="9525">
            <a:noFill/>
          </a:ln>
        </p:spPr>
        <p:txBody>
          <a:bodyPr vert="horz" wrap="square" anchor="t">
            <a:spAutoFit/>
          </a:bodyPr>
          <a:lstStyle/>
          <a:p>
            <a:pPr algn="just">
              <a:lnSpc>
                <a:spcPct val="120000"/>
              </a:lnSpc>
            </a:pPr>
            <a:r>
              <a:rPr lang="zh-CN" altLang="en-US" sz="1400" dirty="0">
                <a:solidFill>
                  <a:schemeClr val="bg1"/>
                </a:solidFill>
                <a:latin typeface="Arial" panose="020B0604020202020204" pitchFamily="34" charset="0"/>
              </a:rPr>
              <a:t>　　酒店设有多种康体设施，拥有室内泳池、健身房、SPA、棋牌等休闲康乐设施，名流配套一应俱全。</a:t>
            </a:r>
          </a:p>
          <a:p>
            <a:pPr algn="just">
              <a:lnSpc>
                <a:spcPct val="120000"/>
              </a:lnSpc>
            </a:pPr>
            <a:r>
              <a:rPr lang="zh-CN" altLang="en-US" sz="1400" dirty="0">
                <a:solidFill>
                  <a:schemeClr val="bg1"/>
                </a:solidFill>
                <a:latin typeface="Arial" panose="020B0604020202020204" pitchFamily="34" charset="0"/>
              </a:rPr>
              <a:t>以健康、时尚理念为贵宾打造一个尊贵奢华空间，顶级配套，臻于至善，将是您获得特别殊荣的梦想场所。</a:t>
            </a:r>
          </a:p>
          <a:p>
            <a:pPr algn="just">
              <a:lnSpc>
                <a:spcPct val="120000"/>
              </a:lnSpc>
            </a:pPr>
            <a:r>
              <a:rPr lang="zh-CN" altLang="en-US" sz="1400" dirty="0">
                <a:solidFill>
                  <a:schemeClr val="bg1"/>
                </a:solidFill>
                <a:latin typeface="Arial" panose="020B0604020202020204" pitchFamily="34" charset="0"/>
              </a:rPr>
              <a:t>4F水疗中心 Spa 棋牌室</a:t>
            </a:r>
          </a:p>
        </p:txBody>
      </p:sp>
      <p:pic>
        <p:nvPicPr>
          <p:cNvPr id="9219" name="图片 9218" descr="87B游泳池效果图二"/>
          <p:cNvPicPr>
            <a:picLocks noChangeAspect="1"/>
          </p:cNvPicPr>
          <p:nvPr/>
        </p:nvPicPr>
        <p:blipFill>
          <a:blip r:embed="rId4" cstate="print"/>
          <a:srcRect/>
          <a:stretch>
            <a:fillRect/>
          </a:stretch>
        </p:blipFill>
        <p:spPr>
          <a:xfrm>
            <a:off x="4386263" y="4168775"/>
            <a:ext cx="4262437" cy="2214563"/>
          </a:xfrm>
          <a:prstGeom prst="rect">
            <a:avLst/>
          </a:prstGeom>
          <a:noFill/>
          <a:ln w="9525">
            <a:noFill/>
          </a:ln>
        </p:spPr>
      </p:pic>
      <p:pic>
        <p:nvPicPr>
          <p:cNvPr id="9220" name="图片 9219" descr="paochi"/>
          <p:cNvPicPr>
            <a:picLocks noChangeAspect="1"/>
          </p:cNvPicPr>
          <p:nvPr/>
        </p:nvPicPr>
        <p:blipFill>
          <a:blip r:embed="rId5" cstate="print"/>
          <a:stretch>
            <a:fillRect/>
          </a:stretch>
        </p:blipFill>
        <p:spPr>
          <a:xfrm>
            <a:off x="295275" y="1371600"/>
            <a:ext cx="3838575" cy="2276475"/>
          </a:xfrm>
          <a:prstGeom prst="rect">
            <a:avLst/>
          </a:prstGeom>
          <a:noFill/>
          <a:ln w="9525">
            <a:noFill/>
          </a:ln>
        </p:spPr>
      </p:pic>
      <p:pic>
        <p:nvPicPr>
          <p:cNvPr id="9221" name="图片 9220" descr="QQ截图20150512102445"/>
          <p:cNvPicPr>
            <a:picLocks noChangeAspect="1"/>
          </p:cNvPicPr>
          <p:nvPr/>
        </p:nvPicPr>
        <p:blipFill>
          <a:blip r:embed="rId6" cstate="print"/>
          <a:srcRect/>
          <a:stretch>
            <a:fillRect/>
          </a:stretch>
        </p:blipFill>
        <p:spPr>
          <a:xfrm>
            <a:off x="4386263" y="1371600"/>
            <a:ext cx="4262437" cy="2276475"/>
          </a:xfrm>
          <a:prstGeom prst="rect">
            <a:avLst/>
          </a:prstGeom>
          <a:noFill/>
          <a:ln w="9525">
            <a:noFill/>
          </a:ln>
        </p:spPr>
      </p:pic>
      <p:sp>
        <p:nvSpPr>
          <p:cNvPr id="9222" name="文本框 9221"/>
          <p:cNvSpPr txBox="1"/>
          <p:nvPr/>
        </p:nvSpPr>
        <p:spPr>
          <a:xfrm>
            <a:off x="293688" y="914400"/>
            <a:ext cx="809625" cy="457200"/>
          </a:xfrm>
          <a:prstGeom prst="rect">
            <a:avLst/>
          </a:prstGeom>
          <a:noFill/>
          <a:ln w="9525">
            <a:noFill/>
          </a:ln>
        </p:spPr>
        <p:txBody>
          <a:bodyPr wrap="none" anchor="t">
            <a:spAutoFit/>
          </a:bodyPr>
          <a:lstStyle/>
          <a:p>
            <a:r>
              <a:rPr lang="zh-CN" altLang="en-US" sz="2400" b="1" u="sng" dirty="0">
                <a:solidFill>
                  <a:schemeClr val="bg1"/>
                </a:solidFill>
                <a:latin typeface="Arial" panose="020B0604020202020204" pitchFamily="34" charset="0"/>
              </a:rPr>
              <a:t>SPA</a:t>
            </a:r>
          </a:p>
        </p:txBody>
      </p:sp>
      <p:sp>
        <p:nvSpPr>
          <p:cNvPr id="9223" name="文本框 9222"/>
          <p:cNvSpPr txBox="1"/>
          <p:nvPr/>
        </p:nvSpPr>
        <p:spPr>
          <a:xfrm>
            <a:off x="4386263" y="914400"/>
            <a:ext cx="1654175" cy="457200"/>
          </a:xfrm>
          <a:prstGeom prst="rect">
            <a:avLst/>
          </a:prstGeom>
          <a:noFill/>
          <a:ln w="9525">
            <a:noFill/>
          </a:ln>
        </p:spPr>
        <p:txBody>
          <a:bodyPr wrap="none" anchor="t">
            <a:spAutoFit/>
          </a:bodyPr>
          <a:lstStyle/>
          <a:p>
            <a:r>
              <a:rPr lang="zh-CN" altLang="en-US" sz="2400" b="1" u="sng" dirty="0">
                <a:solidFill>
                  <a:schemeClr val="bg1"/>
                </a:solidFill>
                <a:latin typeface="Arial" panose="020B0604020202020204" pitchFamily="34" charset="0"/>
              </a:rPr>
              <a:t>棋 牌 娱 乐</a:t>
            </a:r>
          </a:p>
        </p:txBody>
      </p:sp>
      <p:sp>
        <p:nvSpPr>
          <p:cNvPr id="9224" name="文本框 9223"/>
          <p:cNvSpPr txBox="1"/>
          <p:nvPr/>
        </p:nvSpPr>
        <p:spPr>
          <a:xfrm>
            <a:off x="4386263" y="3711575"/>
            <a:ext cx="1265237" cy="457200"/>
          </a:xfrm>
          <a:prstGeom prst="rect">
            <a:avLst/>
          </a:prstGeom>
          <a:noFill/>
          <a:ln w="9525">
            <a:noFill/>
          </a:ln>
        </p:spPr>
        <p:txBody>
          <a:bodyPr wrap="none" anchor="t">
            <a:spAutoFit/>
          </a:bodyPr>
          <a:lstStyle/>
          <a:p>
            <a:r>
              <a:rPr lang="zh-CN" altLang="en-US" sz="2400" b="1" u="sng" dirty="0">
                <a:solidFill>
                  <a:schemeClr val="bg1"/>
                </a:solidFill>
                <a:latin typeface="Arial" panose="020B0604020202020204" pitchFamily="34" charset="0"/>
              </a:rPr>
              <a:t>游 泳 池</a:t>
            </a:r>
          </a:p>
        </p:txBody>
      </p:sp>
    </p:spTree>
  </p:cSld>
  <p:clrMapOvr>
    <a:masterClrMapping/>
  </p:clrMapOvr>
  <p:transition>
    <p:cover dir="ld"/>
    <p:sndAc>
      <p:stSnd>
        <p:snd r:embed="rId2" name="explode.wav"/>
      </p:stSnd>
    </p:sndAc>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301</Words>
  <Application>Microsoft Office PowerPoint</Application>
  <PresentationFormat>全屏显示(4:3)</PresentationFormat>
  <Paragraphs>62</Paragraphs>
  <Slides>12</Slides>
  <Notes>0</Notes>
  <HiddenSlides>0</HiddenSlides>
  <MMClips>0</MMClips>
  <ScaleCrop>false</ScaleCrop>
  <HeadingPairs>
    <vt:vector size="4" baseType="variant">
      <vt:variant>
        <vt:lpstr>主题</vt:lpstr>
      </vt:variant>
      <vt:variant>
        <vt:i4>2</vt:i4>
      </vt:variant>
      <vt:variant>
        <vt:lpstr>幻灯片标题</vt:lpstr>
      </vt:variant>
      <vt:variant>
        <vt:i4>12</vt:i4>
      </vt:variant>
    </vt:vector>
  </HeadingPairs>
  <TitlesOfParts>
    <vt:vector size="14" baseType="lpstr">
      <vt:lpstr>默认设计模板</vt:lpstr>
      <vt:lpstr>1_默认设计模板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32</cp:revision>
  <dcterms:created xsi:type="dcterms:W3CDTF">2013-01-25T01:44:00Z</dcterms:created>
  <dcterms:modified xsi:type="dcterms:W3CDTF">2021-10-12T09:08:55Z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y fmtid="{D5CDD505-2E9C-101B-9397-08002B2CF9AE}" pid="3" name="KSORubyTemplateID">
    <vt:lpwstr>13</vt:lpwstr>
  </property>
</Properties>
</file>