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6.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8"/>
  </p:notesMasterIdLst>
  <p:handoutMasterIdLst>
    <p:handoutMasterId r:id="rId49"/>
  </p:handoutMasterIdLst>
  <p:sldIdLst>
    <p:sldId id="976" r:id="rId2"/>
    <p:sldId id="903" r:id="rId3"/>
    <p:sldId id="301" r:id="rId4"/>
    <p:sldId id="908" r:id="rId5"/>
    <p:sldId id="907" r:id="rId6"/>
    <p:sldId id="300" r:id="rId7"/>
    <p:sldId id="906" r:id="rId8"/>
    <p:sldId id="983" r:id="rId9"/>
    <p:sldId id="1068" r:id="rId10"/>
    <p:sldId id="1075" r:id="rId11"/>
    <p:sldId id="1077" r:id="rId12"/>
    <p:sldId id="1109" r:id="rId13"/>
    <p:sldId id="1110" r:id="rId14"/>
    <p:sldId id="1104" r:id="rId15"/>
    <p:sldId id="927" r:id="rId16"/>
    <p:sldId id="1037" r:id="rId17"/>
    <p:sldId id="998" r:id="rId18"/>
    <p:sldId id="1004" r:id="rId19"/>
    <p:sldId id="778" r:id="rId20"/>
    <p:sldId id="1001" r:id="rId21"/>
    <p:sldId id="829" r:id="rId22"/>
    <p:sldId id="830" r:id="rId23"/>
    <p:sldId id="841" r:id="rId24"/>
    <p:sldId id="839" r:id="rId25"/>
    <p:sldId id="838" r:id="rId26"/>
    <p:sldId id="1012" r:id="rId27"/>
    <p:sldId id="1002" r:id="rId28"/>
    <p:sldId id="832" r:id="rId29"/>
    <p:sldId id="833" r:id="rId30"/>
    <p:sldId id="834" r:id="rId31"/>
    <p:sldId id="978" r:id="rId32"/>
    <p:sldId id="982" r:id="rId33"/>
    <p:sldId id="986" r:id="rId34"/>
    <p:sldId id="1009" r:id="rId35"/>
    <p:sldId id="1008" r:id="rId36"/>
    <p:sldId id="1019" r:id="rId37"/>
    <p:sldId id="1020" r:id="rId38"/>
    <p:sldId id="987" r:id="rId39"/>
    <p:sldId id="1007" r:id="rId40"/>
    <p:sldId id="1123" r:id="rId41"/>
    <p:sldId id="1121" r:id="rId42"/>
    <p:sldId id="1021" r:id="rId43"/>
    <p:sldId id="835" r:id="rId44"/>
    <p:sldId id="1022" r:id="rId45"/>
    <p:sldId id="1023" r:id="rId46"/>
    <p:sldId id="271" r:id="rId47"/>
  </p:sldIdLst>
  <p:sldSz cx="12192000" cy="6858000"/>
  <p:notesSz cx="6735763" cy="9866313"/>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76" userDrawn="1">
          <p15:clr>
            <a:srgbClr val="A4A3A4"/>
          </p15:clr>
        </p15:guide>
        <p15:guide id="2" pos="7296" userDrawn="1">
          <p15:clr>
            <a:srgbClr val="A4A3A4"/>
          </p15:clr>
        </p15:guide>
        <p15:guide id="3" pos="403" userDrawn="1">
          <p15:clr>
            <a:srgbClr val="A4A3A4"/>
          </p15:clr>
        </p15:guide>
        <p15:guide id="4" pos="4288" userDrawn="1">
          <p15:clr>
            <a:srgbClr val="A4A3A4"/>
          </p15:clr>
        </p15:guide>
        <p15:guide id="5" orient="horz" pos="38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llie Martinez" initials="EM" lastIdx="10" clrIdx="6"/>
  <p:cmAuthor id="1" name="Wing Hung" initials="WH" lastIdx="13" clrIdx="0"/>
  <p:cmAuthor id="8" name="Spero, Elaine" initials="SE" lastIdx="22" clrIdx="7"/>
  <p:cmAuthor id="2" name="Roy Lam" initials="RL" lastIdx="3" clrIdx="1"/>
  <p:cmAuthor id="9" name="Nash, Katherine" initials="NK" lastIdx="13" clrIdx="8"/>
  <p:cmAuthor id="3" name="Administrator" initials="A" lastIdx="1" clrIdx="2"/>
  <p:cmAuthor id="4" name="Garner, Sharon (Molofsky)" initials="GS(" lastIdx="22" clrIdx="3"/>
  <p:cmAuthor id="5" name="Van akkeren, Michael" initials="VaM" lastIdx="13" clrIdx="4"/>
  <p:cmAuthor id="6" name="Taylor, Jacob" initials="TJ" lastIdx="13"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EC1E0"/>
    <a:srgbClr val="000000"/>
    <a:srgbClr val="002453"/>
    <a:srgbClr val="BFB9AC"/>
    <a:srgbClr val="0025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3993" autoAdjust="0"/>
  </p:normalViewPr>
  <p:slideViewPr>
    <p:cSldViewPr snapToGrid="0" showGuides="1">
      <p:cViewPr varScale="1">
        <p:scale>
          <a:sx n="80" d="100"/>
          <a:sy n="80" d="100"/>
        </p:scale>
        <p:origin x="787" y="62"/>
      </p:cViewPr>
      <p:guideLst>
        <p:guide orient="horz" pos="3676"/>
        <p:guide pos="7296"/>
        <p:guide pos="403"/>
        <p:guide pos="4288"/>
        <p:guide orient="horz" pos="389"/>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SG" dirty="0">
              <a:latin typeface="黑体" panose="02010609060101010101" pitchFamily="49" charset="-122"/>
            </a:endParaRPr>
          </a:p>
        </p:txBody>
      </p:sp>
      <p:sp>
        <p:nvSpPr>
          <p:cNvPr id="3" name="Date Placeholder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1660736C-34DD-4C66-B969-706732D1E862}" type="datetime3">
              <a:rPr lang="en-SG" smtClean="0">
                <a:latin typeface="黑体" panose="02010609060101010101" pitchFamily="49" charset="-122"/>
              </a:rPr>
              <a:t>8 March 2023</a:t>
            </a:fld>
            <a:endParaRPr lang="en-SG" dirty="0">
              <a:latin typeface="黑体" panose="02010609060101010101" pitchFamily="49" charset="-122"/>
            </a:endParaRPr>
          </a:p>
        </p:txBody>
      </p:sp>
      <p:sp>
        <p:nvSpPr>
          <p:cNvPr id="4" name="Footer Placeholder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SG" dirty="0">
              <a:latin typeface="黑体" panose="02010609060101010101" pitchFamily="49" charset="-122"/>
            </a:endParaRPr>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212E4FCD-4F32-4960-B77E-C95231858F9F}" type="slidenum">
              <a:rPr lang="en-SG" smtClean="0">
                <a:latin typeface="黑体" panose="02010609060101010101" pitchFamily="49" charset="-122"/>
              </a:rPr>
              <a:t>‹#›</a:t>
            </a:fld>
            <a:endParaRPr lang="en-SG" dirty="0">
              <a:latin typeface="黑体" panose="02010609060101010101" pitchFamily="49"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atin typeface="黑体" panose="02010609060101010101" pitchFamily="49" charset="-122"/>
              </a:defRPr>
            </a:lvl1pPr>
          </a:lstStyle>
          <a:p>
            <a:endParaRPr lang="en-SG" dirty="0"/>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atin typeface="黑体" panose="02010609060101010101" pitchFamily="49" charset="-122"/>
              </a:defRPr>
            </a:lvl1pPr>
          </a:lstStyle>
          <a:p>
            <a:fld id="{BBC1DC1F-D2EA-4AA5-892C-114FF7913122}" type="datetime3">
              <a:rPr lang="en-SG" smtClean="0"/>
              <a:t>8 March 2023</a:t>
            </a:fld>
            <a:endParaRPr lang="en-SG" dirty="0"/>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SG" dirty="0"/>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atin typeface="黑体" panose="02010609060101010101" pitchFamily="49" charset="-122"/>
              </a:defRPr>
            </a:lvl1pPr>
          </a:lstStyle>
          <a:p>
            <a:endParaRPr lang="en-SG" dirty="0"/>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atin typeface="黑体" panose="02010609060101010101" pitchFamily="49" charset="-122"/>
              </a:defRPr>
            </a:lvl1pPr>
          </a:lstStyle>
          <a:p>
            <a:fld id="{8E837990-90D8-4EF6-A7DB-B8BA048EB272}" type="slidenum">
              <a:rPr lang="en-SG" smtClean="0"/>
              <a:t>‹#›</a:t>
            </a:fld>
            <a:endParaRPr lang="en-SG" dirty="0"/>
          </a:p>
        </p:txBody>
      </p:sp>
    </p:spTree>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黑体" panose="02010609060101010101" pitchFamily="49" charset="-122"/>
        <a:ea typeface="+mn-ea"/>
        <a:cs typeface="+mn-cs"/>
      </a:defRPr>
    </a:lvl1pPr>
    <a:lvl2pPr marL="457200" algn="l" defTabSz="914400" rtl="0" eaLnBrk="1" latinLnBrk="0" hangingPunct="1">
      <a:defRPr sz="1200" kern="1200">
        <a:solidFill>
          <a:schemeClr val="tx1"/>
        </a:solidFill>
        <a:latin typeface="黑体" panose="02010609060101010101" pitchFamily="49" charset="-122"/>
        <a:ea typeface="+mn-ea"/>
        <a:cs typeface="+mn-cs"/>
      </a:defRPr>
    </a:lvl2pPr>
    <a:lvl3pPr marL="914400" algn="l" defTabSz="914400" rtl="0" eaLnBrk="1" latinLnBrk="0" hangingPunct="1">
      <a:defRPr sz="1200" kern="1200">
        <a:solidFill>
          <a:schemeClr val="tx1"/>
        </a:solidFill>
        <a:latin typeface="黑体" panose="02010609060101010101" pitchFamily="49" charset="-122"/>
        <a:ea typeface="+mn-ea"/>
        <a:cs typeface="+mn-cs"/>
      </a:defRPr>
    </a:lvl3pPr>
    <a:lvl4pPr marL="1371600" algn="l" defTabSz="914400" rtl="0" eaLnBrk="1" latinLnBrk="0" hangingPunct="1">
      <a:defRPr sz="1200" kern="1200">
        <a:solidFill>
          <a:schemeClr val="tx1"/>
        </a:solidFill>
        <a:latin typeface="黑体" panose="02010609060101010101" pitchFamily="49" charset="-122"/>
        <a:ea typeface="+mn-ea"/>
        <a:cs typeface="+mn-cs"/>
      </a:defRPr>
    </a:lvl4pPr>
    <a:lvl5pPr marL="1828800" algn="l" defTabSz="914400" rtl="0" eaLnBrk="1" latinLnBrk="0" hangingPunct="1">
      <a:defRPr sz="1200" kern="1200">
        <a:solidFill>
          <a:schemeClr val="tx1"/>
        </a:solidFill>
        <a:latin typeface="黑体" panose="02010609060101010101" pitchFamily="49" charset="-12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日期占位符 3"/>
          <p:cNvSpPr>
            <a:spLocks noGrp="1"/>
          </p:cNvSpPr>
          <p:nvPr>
            <p:ph type="dt" idx="1"/>
          </p:nvPr>
        </p:nvSpPr>
        <p:spPr/>
        <p:txBody>
          <a:bodyPr/>
          <a:lstStyle/>
          <a:p>
            <a:fld id="{BBC1DC1F-D2EA-4AA5-892C-114FF7913122}" type="datetime3">
              <a:rPr lang="en-SG" smtClean="0"/>
              <a:t>8 March 2023</a:t>
            </a:fld>
            <a:endParaRPr lang="en-SG"/>
          </a:p>
        </p:txBody>
      </p:sp>
      <p:sp>
        <p:nvSpPr>
          <p:cNvPr id="5" name="页脚占位符 4"/>
          <p:cNvSpPr>
            <a:spLocks noGrp="1"/>
          </p:cNvSpPr>
          <p:nvPr>
            <p:ph type="ftr" sz="quarter" idx="4"/>
          </p:nvPr>
        </p:nvSpPr>
        <p:spPr/>
        <p:txBody>
          <a:bodyPr/>
          <a:lstStyle/>
          <a:p>
            <a:endParaRPr lang="en-SG"/>
          </a:p>
        </p:txBody>
      </p:sp>
      <p:sp>
        <p:nvSpPr>
          <p:cNvPr id="6" name="灯片编号占位符 5"/>
          <p:cNvSpPr>
            <a:spLocks noGrp="1"/>
          </p:cNvSpPr>
          <p:nvPr>
            <p:ph type="sldNum" sz="quarter" idx="5"/>
          </p:nvPr>
        </p:nvSpPr>
        <p:spPr/>
        <p:txBody>
          <a:bodyPr/>
          <a:lstStyle/>
          <a:p>
            <a:fld id="{8E837990-90D8-4EF6-A7DB-B8BA048EB272}" type="slidenum">
              <a:rPr lang="en-SG" smtClean="0"/>
              <a:t>4</a:t>
            </a:fld>
            <a:endParaRPr lang="en-SG"/>
          </a:p>
        </p:txBody>
      </p:sp>
    </p:spTree>
    <p:extLst>
      <p:ext uri="{BB962C8B-B14F-4D97-AF65-F5344CB8AC3E}">
        <p14:creationId xmlns:p14="http://schemas.microsoft.com/office/powerpoint/2010/main" val="1718696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日期占位符 3"/>
          <p:cNvSpPr>
            <a:spLocks noGrp="1"/>
          </p:cNvSpPr>
          <p:nvPr>
            <p:ph type="dt" idx="1"/>
          </p:nvPr>
        </p:nvSpPr>
        <p:spPr/>
        <p:txBody>
          <a:bodyPr/>
          <a:lstStyle/>
          <a:p>
            <a:fld id="{BBC1DC1F-D2EA-4AA5-892C-114FF7913122}" type="datetime3">
              <a:rPr lang="en-SG" smtClean="0"/>
              <a:t>8 March 2023</a:t>
            </a:fld>
            <a:endParaRPr lang="en-SG" dirty="0"/>
          </a:p>
        </p:txBody>
      </p:sp>
      <p:sp>
        <p:nvSpPr>
          <p:cNvPr id="5" name="页脚占位符 4"/>
          <p:cNvSpPr>
            <a:spLocks noGrp="1"/>
          </p:cNvSpPr>
          <p:nvPr>
            <p:ph type="ftr" sz="quarter" idx="4"/>
          </p:nvPr>
        </p:nvSpPr>
        <p:spPr/>
        <p:txBody>
          <a:bodyPr/>
          <a:lstStyle/>
          <a:p>
            <a:endParaRPr lang="en-SG" dirty="0"/>
          </a:p>
        </p:txBody>
      </p:sp>
      <p:sp>
        <p:nvSpPr>
          <p:cNvPr id="6" name="灯片编号占位符 5"/>
          <p:cNvSpPr>
            <a:spLocks noGrp="1"/>
          </p:cNvSpPr>
          <p:nvPr>
            <p:ph type="sldNum" sz="quarter" idx="5"/>
          </p:nvPr>
        </p:nvSpPr>
        <p:spPr/>
        <p:txBody>
          <a:bodyPr/>
          <a:lstStyle/>
          <a:p>
            <a:fld id="{8E837990-90D8-4EF6-A7DB-B8BA048EB272}" type="slidenum">
              <a:rPr lang="en-SG" smtClean="0"/>
              <a:t>20</a:t>
            </a:fld>
            <a:endParaRPr lang="en-SG"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the progress development of </a:t>
            </a:r>
            <a:r>
              <a:rPr lang="en-US" dirty="0" err="1"/>
              <a:t>Hengqin</a:t>
            </a:r>
            <a:r>
              <a:rPr lang="en-US" dirty="0"/>
              <a:t>, last 7 years</a:t>
            </a:r>
          </a:p>
        </p:txBody>
      </p:sp>
      <p:sp>
        <p:nvSpPr>
          <p:cNvPr id="4" name="Date Placeholder 3"/>
          <p:cNvSpPr>
            <a:spLocks noGrp="1"/>
          </p:cNvSpPr>
          <p:nvPr>
            <p:ph type="dt" idx="1"/>
          </p:nvPr>
        </p:nvSpPr>
        <p:spPr/>
        <p:txBody>
          <a:bodyPr/>
          <a:lstStyle/>
          <a:p>
            <a:fld id="{46447265-62C8-4BE5-9184-4EB3BDEBF477}" type="datetime3">
              <a:rPr lang="en-SG" altLang="zh-CN" smtClean="0"/>
              <a:t>8 March 2023</a:t>
            </a:fld>
            <a:endParaRPr lang="en-SG"/>
          </a:p>
        </p:txBody>
      </p:sp>
      <p:sp>
        <p:nvSpPr>
          <p:cNvPr id="5" name="Footer Placeholder 4"/>
          <p:cNvSpPr>
            <a:spLocks noGrp="1"/>
          </p:cNvSpPr>
          <p:nvPr>
            <p:ph type="ftr" sz="quarter" idx="4"/>
          </p:nvPr>
        </p:nvSpPr>
        <p:spPr/>
        <p:txBody>
          <a:bodyPr/>
          <a:lstStyle/>
          <a:p>
            <a:endParaRPr lang="en-SG"/>
          </a:p>
        </p:txBody>
      </p:sp>
      <p:sp>
        <p:nvSpPr>
          <p:cNvPr id="6" name="Slide Number Placeholder 5"/>
          <p:cNvSpPr>
            <a:spLocks noGrp="1"/>
          </p:cNvSpPr>
          <p:nvPr>
            <p:ph type="sldNum" sz="quarter" idx="5"/>
          </p:nvPr>
        </p:nvSpPr>
        <p:spPr/>
        <p:txBody>
          <a:bodyPr/>
          <a:lstStyle/>
          <a:p>
            <a:fld id="{8E837990-90D8-4EF6-A7DB-B8BA048EB272}" type="slidenum">
              <a:rPr lang="en-SG" smtClean="0"/>
              <a:t>21</a:t>
            </a:fld>
            <a:endParaRPr lang="en-SG"/>
          </a:p>
        </p:txBody>
      </p:sp>
    </p:spTree>
    <p:extLst>
      <p:ext uri="{BB962C8B-B14F-4D97-AF65-F5344CB8AC3E}">
        <p14:creationId xmlns:p14="http://schemas.microsoft.com/office/powerpoint/2010/main" val="2590476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the progress development of </a:t>
            </a:r>
            <a:r>
              <a:rPr lang="en-US" dirty="0" err="1"/>
              <a:t>Hengqin</a:t>
            </a:r>
            <a:r>
              <a:rPr lang="en-US" dirty="0"/>
              <a:t>, last 7 years</a:t>
            </a:r>
          </a:p>
        </p:txBody>
      </p:sp>
      <p:sp>
        <p:nvSpPr>
          <p:cNvPr id="4" name="Date Placeholder 3"/>
          <p:cNvSpPr>
            <a:spLocks noGrp="1"/>
          </p:cNvSpPr>
          <p:nvPr>
            <p:ph type="dt" idx="1"/>
          </p:nvPr>
        </p:nvSpPr>
        <p:spPr/>
        <p:txBody>
          <a:bodyPr/>
          <a:lstStyle/>
          <a:p>
            <a:fld id="{46447265-62C8-4BE5-9184-4EB3BDEBF477}" type="datetime3">
              <a:rPr lang="en-SG" altLang="zh-CN" smtClean="0"/>
              <a:t>8 March 2023</a:t>
            </a:fld>
            <a:endParaRPr lang="en-SG"/>
          </a:p>
        </p:txBody>
      </p:sp>
      <p:sp>
        <p:nvSpPr>
          <p:cNvPr id="5" name="Footer Placeholder 4"/>
          <p:cNvSpPr>
            <a:spLocks noGrp="1"/>
          </p:cNvSpPr>
          <p:nvPr>
            <p:ph type="ftr" sz="quarter" idx="4"/>
          </p:nvPr>
        </p:nvSpPr>
        <p:spPr/>
        <p:txBody>
          <a:bodyPr/>
          <a:lstStyle/>
          <a:p>
            <a:endParaRPr lang="en-SG"/>
          </a:p>
        </p:txBody>
      </p:sp>
      <p:sp>
        <p:nvSpPr>
          <p:cNvPr id="6" name="Slide Number Placeholder 5"/>
          <p:cNvSpPr>
            <a:spLocks noGrp="1"/>
          </p:cNvSpPr>
          <p:nvPr>
            <p:ph type="sldNum" sz="quarter" idx="5"/>
          </p:nvPr>
        </p:nvSpPr>
        <p:spPr/>
        <p:txBody>
          <a:bodyPr/>
          <a:lstStyle/>
          <a:p>
            <a:fld id="{8E837990-90D8-4EF6-A7DB-B8BA048EB272}" type="slidenum">
              <a:rPr lang="en-SG" smtClean="0"/>
              <a:t>22</a:t>
            </a:fld>
            <a:endParaRPr lang="en-SG"/>
          </a:p>
        </p:txBody>
      </p:sp>
    </p:spTree>
    <p:extLst>
      <p:ext uri="{BB962C8B-B14F-4D97-AF65-F5344CB8AC3E}">
        <p14:creationId xmlns:p14="http://schemas.microsoft.com/office/powerpoint/2010/main" val="3484849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the progress development of </a:t>
            </a:r>
            <a:r>
              <a:rPr lang="en-US" dirty="0" err="1"/>
              <a:t>Hengqin</a:t>
            </a:r>
            <a:r>
              <a:rPr lang="en-US" dirty="0"/>
              <a:t>, last 7 years</a:t>
            </a:r>
          </a:p>
        </p:txBody>
      </p:sp>
      <p:sp>
        <p:nvSpPr>
          <p:cNvPr id="4" name="Date Placeholder 3"/>
          <p:cNvSpPr>
            <a:spLocks noGrp="1"/>
          </p:cNvSpPr>
          <p:nvPr>
            <p:ph type="dt" idx="1"/>
          </p:nvPr>
        </p:nvSpPr>
        <p:spPr/>
        <p:txBody>
          <a:bodyPr/>
          <a:lstStyle/>
          <a:p>
            <a:fld id="{46447265-62C8-4BE5-9184-4EB3BDEBF477}" type="datetime3">
              <a:rPr lang="en-SG" altLang="zh-CN" smtClean="0"/>
              <a:t>8 March 2023</a:t>
            </a:fld>
            <a:endParaRPr lang="en-SG"/>
          </a:p>
        </p:txBody>
      </p:sp>
      <p:sp>
        <p:nvSpPr>
          <p:cNvPr id="5" name="Footer Placeholder 4"/>
          <p:cNvSpPr>
            <a:spLocks noGrp="1"/>
          </p:cNvSpPr>
          <p:nvPr>
            <p:ph type="ftr" sz="quarter" idx="4"/>
          </p:nvPr>
        </p:nvSpPr>
        <p:spPr/>
        <p:txBody>
          <a:bodyPr/>
          <a:lstStyle/>
          <a:p>
            <a:endParaRPr lang="en-SG"/>
          </a:p>
        </p:txBody>
      </p:sp>
      <p:sp>
        <p:nvSpPr>
          <p:cNvPr id="6" name="Slide Number Placeholder 5"/>
          <p:cNvSpPr>
            <a:spLocks noGrp="1"/>
          </p:cNvSpPr>
          <p:nvPr>
            <p:ph type="sldNum" sz="quarter" idx="5"/>
          </p:nvPr>
        </p:nvSpPr>
        <p:spPr/>
        <p:txBody>
          <a:bodyPr/>
          <a:lstStyle/>
          <a:p>
            <a:fld id="{8E837990-90D8-4EF6-A7DB-B8BA048EB272}" type="slidenum">
              <a:rPr lang="en-SG" smtClean="0"/>
              <a:t>23</a:t>
            </a:fld>
            <a:endParaRPr lang="en-SG"/>
          </a:p>
        </p:txBody>
      </p:sp>
    </p:spTree>
    <p:extLst>
      <p:ext uri="{BB962C8B-B14F-4D97-AF65-F5344CB8AC3E}">
        <p14:creationId xmlns:p14="http://schemas.microsoft.com/office/powerpoint/2010/main" val="31321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the progress development of </a:t>
            </a:r>
            <a:r>
              <a:rPr lang="en-US" dirty="0" err="1"/>
              <a:t>Hengqin</a:t>
            </a:r>
            <a:r>
              <a:rPr lang="en-US" dirty="0"/>
              <a:t>, last 7 years</a:t>
            </a:r>
          </a:p>
        </p:txBody>
      </p:sp>
      <p:sp>
        <p:nvSpPr>
          <p:cNvPr id="4" name="Date Placeholder 3"/>
          <p:cNvSpPr>
            <a:spLocks noGrp="1"/>
          </p:cNvSpPr>
          <p:nvPr>
            <p:ph type="dt" idx="1"/>
          </p:nvPr>
        </p:nvSpPr>
        <p:spPr/>
        <p:txBody>
          <a:bodyPr/>
          <a:lstStyle/>
          <a:p>
            <a:fld id="{46447265-62C8-4BE5-9184-4EB3BDEBF477}" type="datetime3">
              <a:rPr lang="en-SG" altLang="zh-CN" smtClean="0"/>
              <a:t>8 March 2023</a:t>
            </a:fld>
            <a:endParaRPr lang="en-SG"/>
          </a:p>
        </p:txBody>
      </p:sp>
      <p:sp>
        <p:nvSpPr>
          <p:cNvPr id="5" name="Footer Placeholder 4"/>
          <p:cNvSpPr>
            <a:spLocks noGrp="1"/>
          </p:cNvSpPr>
          <p:nvPr>
            <p:ph type="ftr" sz="quarter" idx="4"/>
          </p:nvPr>
        </p:nvSpPr>
        <p:spPr/>
        <p:txBody>
          <a:bodyPr/>
          <a:lstStyle/>
          <a:p>
            <a:endParaRPr lang="en-SG"/>
          </a:p>
        </p:txBody>
      </p:sp>
      <p:sp>
        <p:nvSpPr>
          <p:cNvPr id="6" name="Slide Number Placeholder 5"/>
          <p:cNvSpPr>
            <a:spLocks noGrp="1"/>
          </p:cNvSpPr>
          <p:nvPr>
            <p:ph type="sldNum" sz="quarter" idx="5"/>
          </p:nvPr>
        </p:nvSpPr>
        <p:spPr/>
        <p:txBody>
          <a:bodyPr/>
          <a:lstStyle/>
          <a:p>
            <a:fld id="{8E837990-90D8-4EF6-A7DB-B8BA048EB272}" type="slidenum">
              <a:rPr lang="en-SG" smtClean="0"/>
              <a:t>24</a:t>
            </a:fld>
            <a:endParaRPr lang="en-SG"/>
          </a:p>
        </p:txBody>
      </p:sp>
    </p:spTree>
    <p:extLst>
      <p:ext uri="{BB962C8B-B14F-4D97-AF65-F5344CB8AC3E}">
        <p14:creationId xmlns:p14="http://schemas.microsoft.com/office/powerpoint/2010/main" val="2968912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the progress development of </a:t>
            </a:r>
            <a:r>
              <a:rPr lang="en-US" dirty="0" err="1"/>
              <a:t>Hengqin</a:t>
            </a:r>
            <a:r>
              <a:rPr lang="en-US" dirty="0"/>
              <a:t>, last 7 years</a:t>
            </a:r>
          </a:p>
        </p:txBody>
      </p:sp>
      <p:sp>
        <p:nvSpPr>
          <p:cNvPr id="4" name="Date Placeholder 3"/>
          <p:cNvSpPr>
            <a:spLocks noGrp="1"/>
          </p:cNvSpPr>
          <p:nvPr>
            <p:ph type="dt" idx="1"/>
          </p:nvPr>
        </p:nvSpPr>
        <p:spPr/>
        <p:txBody>
          <a:bodyPr/>
          <a:lstStyle/>
          <a:p>
            <a:fld id="{46447265-62C8-4BE5-9184-4EB3BDEBF477}" type="datetime3">
              <a:rPr lang="en-SG" altLang="zh-CN" smtClean="0"/>
              <a:t>8 March 2023</a:t>
            </a:fld>
            <a:endParaRPr lang="en-SG"/>
          </a:p>
        </p:txBody>
      </p:sp>
      <p:sp>
        <p:nvSpPr>
          <p:cNvPr id="5" name="Footer Placeholder 4"/>
          <p:cNvSpPr>
            <a:spLocks noGrp="1"/>
          </p:cNvSpPr>
          <p:nvPr>
            <p:ph type="ftr" sz="quarter" idx="4"/>
          </p:nvPr>
        </p:nvSpPr>
        <p:spPr/>
        <p:txBody>
          <a:bodyPr/>
          <a:lstStyle/>
          <a:p>
            <a:endParaRPr lang="en-SG"/>
          </a:p>
        </p:txBody>
      </p:sp>
      <p:sp>
        <p:nvSpPr>
          <p:cNvPr id="6" name="Slide Number Placeholder 5"/>
          <p:cNvSpPr>
            <a:spLocks noGrp="1"/>
          </p:cNvSpPr>
          <p:nvPr>
            <p:ph type="sldNum" sz="quarter" idx="5"/>
          </p:nvPr>
        </p:nvSpPr>
        <p:spPr/>
        <p:txBody>
          <a:bodyPr/>
          <a:lstStyle/>
          <a:p>
            <a:fld id="{8E837990-90D8-4EF6-A7DB-B8BA048EB272}" type="slidenum">
              <a:rPr lang="en-SG" smtClean="0"/>
              <a:t>25</a:t>
            </a:fld>
            <a:endParaRPr lang="en-SG"/>
          </a:p>
        </p:txBody>
      </p:sp>
    </p:spTree>
    <p:extLst>
      <p:ext uri="{BB962C8B-B14F-4D97-AF65-F5344CB8AC3E}">
        <p14:creationId xmlns:p14="http://schemas.microsoft.com/office/powerpoint/2010/main" val="3071341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日期占位符 3"/>
          <p:cNvSpPr>
            <a:spLocks noGrp="1"/>
          </p:cNvSpPr>
          <p:nvPr>
            <p:ph type="dt" idx="1"/>
          </p:nvPr>
        </p:nvSpPr>
        <p:spPr/>
        <p:txBody>
          <a:bodyPr/>
          <a:lstStyle/>
          <a:p>
            <a:fld id="{BBC1DC1F-D2EA-4AA5-892C-114FF7913122}" type="datetime3">
              <a:rPr lang="en-SG" smtClean="0"/>
              <a:t>8 March 2023</a:t>
            </a:fld>
            <a:endParaRPr lang="en-SG" dirty="0"/>
          </a:p>
        </p:txBody>
      </p:sp>
      <p:sp>
        <p:nvSpPr>
          <p:cNvPr id="5" name="页脚占位符 4"/>
          <p:cNvSpPr>
            <a:spLocks noGrp="1"/>
          </p:cNvSpPr>
          <p:nvPr>
            <p:ph type="ftr" sz="quarter" idx="4"/>
          </p:nvPr>
        </p:nvSpPr>
        <p:spPr/>
        <p:txBody>
          <a:bodyPr/>
          <a:lstStyle/>
          <a:p>
            <a:endParaRPr lang="en-SG" dirty="0"/>
          </a:p>
        </p:txBody>
      </p:sp>
      <p:sp>
        <p:nvSpPr>
          <p:cNvPr id="6" name="灯片编号占位符 5"/>
          <p:cNvSpPr>
            <a:spLocks noGrp="1"/>
          </p:cNvSpPr>
          <p:nvPr>
            <p:ph type="sldNum" sz="quarter" idx="5"/>
          </p:nvPr>
        </p:nvSpPr>
        <p:spPr/>
        <p:txBody>
          <a:bodyPr/>
          <a:lstStyle/>
          <a:p>
            <a:fld id="{8E837990-90D8-4EF6-A7DB-B8BA048EB272}" type="slidenum">
              <a:rPr lang="en-SG" smtClean="0"/>
              <a:t>26</a:t>
            </a:fld>
            <a:endParaRPr lang="en-SG"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日期占位符 3"/>
          <p:cNvSpPr>
            <a:spLocks noGrp="1"/>
          </p:cNvSpPr>
          <p:nvPr>
            <p:ph type="dt" idx="1"/>
          </p:nvPr>
        </p:nvSpPr>
        <p:spPr/>
        <p:txBody>
          <a:bodyPr/>
          <a:lstStyle/>
          <a:p>
            <a:fld id="{BBC1DC1F-D2EA-4AA5-892C-114FF7913122}" type="datetime3">
              <a:rPr lang="en-SG" smtClean="0"/>
              <a:t>8 March 2023</a:t>
            </a:fld>
            <a:endParaRPr lang="en-SG" dirty="0"/>
          </a:p>
        </p:txBody>
      </p:sp>
      <p:sp>
        <p:nvSpPr>
          <p:cNvPr id="5" name="页脚占位符 4"/>
          <p:cNvSpPr>
            <a:spLocks noGrp="1"/>
          </p:cNvSpPr>
          <p:nvPr>
            <p:ph type="ftr" sz="quarter" idx="4"/>
          </p:nvPr>
        </p:nvSpPr>
        <p:spPr/>
        <p:txBody>
          <a:bodyPr/>
          <a:lstStyle/>
          <a:p>
            <a:endParaRPr lang="en-SG" dirty="0"/>
          </a:p>
        </p:txBody>
      </p:sp>
      <p:sp>
        <p:nvSpPr>
          <p:cNvPr id="6" name="灯片编号占位符 5"/>
          <p:cNvSpPr>
            <a:spLocks noGrp="1"/>
          </p:cNvSpPr>
          <p:nvPr>
            <p:ph type="sldNum" sz="quarter" idx="5"/>
          </p:nvPr>
        </p:nvSpPr>
        <p:spPr/>
        <p:txBody>
          <a:bodyPr/>
          <a:lstStyle/>
          <a:p>
            <a:fld id="{8E837990-90D8-4EF6-A7DB-B8BA048EB272}" type="slidenum">
              <a:rPr lang="en-SG" smtClean="0"/>
              <a:t>27</a:t>
            </a:fld>
            <a:endParaRPr lang="en-SG"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the progress development of </a:t>
            </a:r>
            <a:r>
              <a:rPr lang="en-US" dirty="0" err="1"/>
              <a:t>Hengqin</a:t>
            </a:r>
            <a:r>
              <a:rPr lang="en-US" dirty="0"/>
              <a:t>, last 7 years</a:t>
            </a:r>
          </a:p>
        </p:txBody>
      </p:sp>
      <p:sp>
        <p:nvSpPr>
          <p:cNvPr id="4" name="Date Placeholder 3"/>
          <p:cNvSpPr>
            <a:spLocks noGrp="1"/>
          </p:cNvSpPr>
          <p:nvPr>
            <p:ph type="dt" idx="1"/>
          </p:nvPr>
        </p:nvSpPr>
        <p:spPr/>
        <p:txBody>
          <a:bodyPr/>
          <a:lstStyle/>
          <a:p>
            <a:fld id="{46447265-62C8-4BE5-9184-4EB3BDEBF477}" type="datetime3">
              <a:rPr lang="en-SG" altLang="zh-CN" smtClean="0"/>
              <a:t>8 March 2023</a:t>
            </a:fld>
            <a:endParaRPr lang="en-SG"/>
          </a:p>
        </p:txBody>
      </p:sp>
      <p:sp>
        <p:nvSpPr>
          <p:cNvPr id="5" name="Footer Placeholder 4"/>
          <p:cNvSpPr>
            <a:spLocks noGrp="1"/>
          </p:cNvSpPr>
          <p:nvPr>
            <p:ph type="ftr" sz="quarter" idx="4"/>
          </p:nvPr>
        </p:nvSpPr>
        <p:spPr/>
        <p:txBody>
          <a:bodyPr/>
          <a:lstStyle/>
          <a:p>
            <a:endParaRPr lang="en-SG"/>
          </a:p>
        </p:txBody>
      </p:sp>
      <p:sp>
        <p:nvSpPr>
          <p:cNvPr id="6" name="Slide Number Placeholder 5"/>
          <p:cNvSpPr>
            <a:spLocks noGrp="1"/>
          </p:cNvSpPr>
          <p:nvPr>
            <p:ph type="sldNum" sz="quarter" idx="5"/>
          </p:nvPr>
        </p:nvSpPr>
        <p:spPr/>
        <p:txBody>
          <a:bodyPr/>
          <a:lstStyle/>
          <a:p>
            <a:fld id="{8E837990-90D8-4EF6-A7DB-B8BA048EB272}" type="slidenum">
              <a:rPr lang="en-SG" smtClean="0"/>
              <a:t>28</a:t>
            </a:fld>
            <a:endParaRPr lang="en-SG"/>
          </a:p>
        </p:txBody>
      </p:sp>
    </p:spTree>
    <p:extLst>
      <p:ext uri="{BB962C8B-B14F-4D97-AF65-F5344CB8AC3E}">
        <p14:creationId xmlns:p14="http://schemas.microsoft.com/office/powerpoint/2010/main" val="3115944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the progress development of </a:t>
            </a:r>
            <a:r>
              <a:rPr lang="en-US" dirty="0" err="1"/>
              <a:t>Hengqin</a:t>
            </a:r>
            <a:r>
              <a:rPr lang="en-US" dirty="0"/>
              <a:t>, last 7 years</a:t>
            </a:r>
          </a:p>
        </p:txBody>
      </p:sp>
      <p:sp>
        <p:nvSpPr>
          <p:cNvPr id="4" name="Date Placeholder 3"/>
          <p:cNvSpPr>
            <a:spLocks noGrp="1"/>
          </p:cNvSpPr>
          <p:nvPr>
            <p:ph type="dt" idx="1"/>
          </p:nvPr>
        </p:nvSpPr>
        <p:spPr/>
        <p:txBody>
          <a:bodyPr/>
          <a:lstStyle/>
          <a:p>
            <a:fld id="{46447265-62C8-4BE5-9184-4EB3BDEBF477}" type="datetime3">
              <a:rPr lang="en-SG" altLang="zh-CN" smtClean="0"/>
              <a:t>8 March 2023</a:t>
            </a:fld>
            <a:endParaRPr lang="en-SG"/>
          </a:p>
        </p:txBody>
      </p:sp>
      <p:sp>
        <p:nvSpPr>
          <p:cNvPr id="5" name="Footer Placeholder 4"/>
          <p:cNvSpPr>
            <a:spLocks noGrp="1"/>
          </p:cNvSpPr>
          <p:nvPr>
            <p:ph type="ftr" sz="quarter" idx="4"/>
          </p:nvPr>
        </p:nvSpPr>
        <p:spPr/>
        <p:txBody>
          <a:bodyPr/>
          <a:lstStyle/>
          <a:p>
            <a:endParaRPr lang="en-SG"/>
          </a:p>
        </p:txBody>
      </p:sp>
      <p:sp>
        <p:nvSpPr>
          <p:cNvPr id="6" name="Slide Number Placeholder 5"/>
          <p:cNvSpPr>
            <a:spLocks noGrp="1"/>
          </p:cNvSpPr>
          <p:nvPr>
            <p:ph type="sldNum" sz="quarter" idx="5"/>
          </p:nvPr>
        </p:nvSpPr>
        <p:spPr/>
        <p:txBody>
          <a:bodyPr/>
          <a:lstStyle/>
          <a:p>
            <a:fld id="{8E837990-90D8-4EF6-A7DB-B8BA048EB272}" type="slidenum">
              <a:rPr lang="en-SG" smtClean="0"/>
              <a:t>29</a:t>
            </a:fld>
            <a:endParaRPr lang="en-SG"/>
          </a:p>
        </p:txBody>
      </p:sp>
    </p:spTree>
    <p:extLst>
      <p:ext uri="{BB962C8B-B14F-4D97-AF65-F5344CB8AC3E}">
        <p14:creationId xmlns:p14="http://schemas.microsoft.com/office/powerpoint/2010/main" val="3684139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日期占位符 3"/>
          <p:cNvSpPr>
            <a:spLocks noGrp="1"/>
          </p:cNvSpPr>
          <p:nvPr>
            <p:ph type="dt" idx="1"/>
          </p:nvPr>
        </p:nvSpPr>
        <p:spPr/>
        <p:txBody>
          <a:bodyPr/>
          <a:lstStyle/>
          <a:p>
            <a:fld id="{BBC1DC1F-D2EA-4AA5-892C-114FF7913122}" type="datetime3">
              <a:rPr lang="en-SG" smtClean="0"/>
              <a:t>8 March 2023</a:t>
            </a:fld>
            <a:endParaRPr lang="en-SG"/>
          </a:p>
        </p:txBody>
      </p:sp>
      <p:sp>
        <p:nvSpPr>
          <p:cNvPr id="5" name="页脚占位符 4"/>
          <p:cNvSpPr>
            <a:spLocks noGrp="1"/>
          </p:cNvSpPr>
          <p:nvPr>
            <p:ph type="ftr" sz="quarter" idx="4"/>
          </p:nvPr>
        </p:nvSpPr>
        <p:spPr/>
        <p:txBody>
          <a:bodyPr/>
          <a:lstStyle/>
          <a:p>
            <a:endParaRPr lang="en-SG"/>
          </a:p>
        </p:txBody>
      </p:sp>
      <p:sp>
        <p:nvSpPr>
          <p:cNvPr id="6" name="灯片编号占位符 5"/>
          <p:cNvSpPr>
            <a:spLocks noGrp="1"/>
          </p:cNvSpPr>
          <p:nvPr>
            <p:ph type="sldNum" sz="quarter" idx="5"/>
          </p:nvPr>
        </p:nvSpPr>
        <p:spPr/>
        <p:txBody>
          <a:bodyPr/>
          <a:lstStyle/>
          <a:p>
            <a:fld id="{8E837990-90D8-4EF6-A7DB-B8BA048EB272}" type="slidenum">
              <a:rPr lang="en-SG" smtClean="0"/>
              <a:t>5</a:t>
            </a:fld>
            <a:endParaRPr lang="en-SG"/>
          </a:p>
        </p:txBody>
      </p:sp>
    </p:spTree>
    <p:extLst>
      <p:ext uri="{BB962C8B-B14F-4D97-AF65-F5344CB8AC3E}">
        <p14:creationId xmlns:p14="http://schemas.microsoft.com/office/powerpoint/2010/main" val="2008608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the progress development of </a:t>
            </a:r>
            <a:r>
              <a:rPr lang="en-US" dirty="0" err="1"/>
              <a:t>Hengqin</a:t>
            </a:r>
            <a:r>
              <a:rPr lang="en-US" dirty="0"/>
              <a:t>, last 7 years</a:t>
            </a:r>
          </a:p>
        </p:txBody>
      </p:sp>
      <p:sp>
        <p:nvSpPr>
          <p:cNvPr id="4" name="Date Placeholder 3"/>
          <p:cNvSpPr>
            <a:spLocks noGrp="1"/>
          </p:cNvSpPr>
          <p:nvPr>
            <p:ph type="dt" idx="1"/>
          </p:nvPr>
        </p:nvSpPr>
        <p:spPr/>
        <p:txBody>
          <a:bodyPr/>
          <a:lstStyle/>
          <a:p>
            <a:fld id="{46447265-62C8-4BE5-9184-4EB3BDEBF477}" type="datetime3">
              <a:rPr lang="en-SG" altLang="zh-CN" smtClean="0"/>
              <a:t>8 March 2023</a:t>
            </a:fld>
            <a:endParaRPr lang="en-SG"/>
          </a:p>
        </p:txBody>
      </p:sp>
      <p:sp>
        <p:nvSpPr>
          <p:cNvPr id="5" name="Footer Placeholder 4"/>
          <p:cNvSpPr>
            <a:spLocks noGrp="1"/>
          </p:cNvSpPr>
          <p:nvPr>
            <p:ph type="ftr" sz="quarter" idx="4"/>
          </p:nvPr>
        </p:nvSpPr>
        <p:spPr/>
        <p:txBody>
          <a:bodyPr/>
          <a:lstStyle/>
          <a:p>
            <a:endParaRPr lang="en-SG"/>
          </a:p>
        </p:txBody>
      </p:sp>
      <p:sp>
        <p:nvSpPr>
          <p:cNvPr id="6" name="Slide Number Placeholder 5"/>
          <p:cNvSpPr>
            <a:spLocks noGrp="1"/>
          </p:cNvSpPr>
          <p:nvPr>
            <p:ph type="sldNum" sz="quarter" idx="5"/>
          </p:nvPr>
        </p:nvSpPr>
        <p:spPr/>
        <p:txBody>
          <a:bodyPr/>
          <a:lstStyle/>
          <a:p>
            <a:fld id="{8E837990-90D8-4EF6-A7DB-B8BA048EB272}" type="slidenum">
              <a:rPr lang="en-SG" smtClean="0"/>
              <a:t>30</a:t>
            </a:fld>
            <a:endParaRPr lang="en-SG"/>
          </a:p>
        </p:txBody>
      </p:sp>
    </p:spTree>
    <p:extLst>
      <p:ext uri="{BB962C8B-B14F-4D97-AF65-F5344CB8AC3E}">
        <p14:creationId xmlns:p14="http://schemas.microsoft.com/office/powerpoint/2010/main" val="665126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
          </p:nvPr>
        </p:nvSpPr>
        <p:spPr/>
        <p:txBody>
          <a:bodyPr/>
          <a:lstStyle/>
          <a:p>
            <a:fld id="{BBC1DC1F-D2EA-4AA5-892C-114FF7913122}" type="datetime3">
              <a:rPr lang="en-SG" smtClean="0"/>
              <a:t>8 March 2023</a:t>
            </a:fld>
            <a:endParaRPr lang="en-SG" dirty="0"/>
          </a:p>
        </p:txBody>
      </p:sp>
      <p:sp>
        <p:nvSpPr>
          <p:cNvPr id="5" name="页脚占位符 4"/>
          <p:cNvSpPr>
            <a:spLocks noGrp="1"/>
          </p:cNvSpPr>
          <p:nvPr>
            <p:ph type="ftr" sz="quarter" idx="4"/>
          </p:nvPr>
        </p:nvSpPr>
        <p:spPr/>
        <p:txBody>
          <a:bodyPr/>
          <a:lstStyle/>
          <a:p>
            <a:endParaRPr lang="en-SG" dirty="0"/>
          </a:p>
        </p:txBody>
      </p:sp>
      <p:sp>
        <p:nvSpPr>
          <p:cNvPr id="6" name="灯片编号占位符 5"/>
          <p:cNvSpPr>
            <a:spLocks noGrp="1"/>
          </p:cNvSpPr>
          <p:nvPr>
            <p:ph type="sldNum" sz="quarter" idx="5"/>
          </p:nvPr>
        </p:nvSpPr>
        <p:spPr/>
        <p:txBody>
          <a:bodyPr/>
          <a:lstStyle/>
          <a:p>
            <a:fld id="{8E837990-90D8-4EF6-A7DB-B8BA048EB272}" type="slidenum">
              <a:rPr lang="en-SG" smtClean="0"/>
              <a:t>34</a:t>
            </a:fld>
            <a:endParaRPr lang="en-SG" dirty="0"/>
          </a:p>
        </p:txBody>
      </p:sp>
    </p:spTree>
    <p:extLst>
      <p:ext uri="{BB962C8B-B14F-4D97-AF65-F5344CB8AC3E}">
        <p14:creationId xmlns:p14="http://schemas.microsoft.com/office/powerpoint/2010/main" val="4233571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
          </p:nvPr>
        </p:nvSpPr>
        <p:spPr/>
        <p:txBody>
          <a:bodyPr/>
          <a:lstStyle/>
          <a:p>
            <a:fld id="{BBC1DC1F-D2EA-4AA5-892C-114FF7913122}" type="datetime3">
              <a:rPr lang="en-SG" smtClean="0"/>
              <a:pPr/>
              <a:t>8 March 2023</a:t>
            </a:fld>
            <a:endParaRPr lang="en-SG" dirty="0"/>
          </a:p>
        </p:txBody>
      </p:sp>
      <p:sp>
        <p:nvSpPr>
          <p:cNvPr id="5" name="页脚占位符 4"/>
          <p:cNvSpPr>
            <a:spLocks noGrp="1"/>
          </p:cNvSpPr>
          <p:nvPr>
            <p:ph type="ftr" sz="quarter" idx="4"/>
          </p:nvPr>
        </p:nvSpPr>
        <p:spPr/>
        <p:txBody>
          <a:bodyPr/>
          <a:lstStyle/>
          <a:p>
            <a:endParaRPr lang="en-SG" dirty="0"/>
          </a:p>
        </p:txBody>
      </p:sp>
      <p:sp>
        <p:nvSpPr>
          <p:cNvPr id="6" name="灯片编号占位符 5"/>
          <p:cNvSpPr>
            <a:spLocks noGrp="1"/>
          </p:cNvSpPr>
          <p:nvPr>
            <p:ph type="sldNum" sz="quarter" idx="5"/>
          </p:nvPr>
        </p:nvSpPr>
        <p:spPr/>
        <p:txBody>
          <a:bodyPr/>
          <a:lstStyle/>
          <a:p>
            <a:fld id="{8E837990-90D8-4EF6-A7DB-B8BA048EB272}" type="slidenum">
              <a:rPr lang="en-SG" smtClean="0"/>
              <a:pPr/>
              <a:t>40</a:t>
            </a:fld>
            <a:endParaRPr lang="en-SG" dirty="0"/>
          </a:p>
        </p:txBody>
      </p:sp>
    </p:spTree>
    <p:extLst>
      <p:ext uri="{BB962C8B-B14F-4D97-AF65-F5344CB8AC3E}">
        <p14:creationId xmlns:p14="http://schemas.microsoft.com/office/powerpoint/2010/main" val="1895108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the progress development of </a:t>
            </a:r>
            <a:r>
              <a:rPr lang="en-US" dirty="0" err="1"/>
              <a:t>Hengqin</a:t>
            </a:r>
            <a:r>
              <a:rPr lang="en-US" dirty="0"/>
              <a:t>, last 7 years</a:t>
            </a:r>
          </a:p>
        </p:txBody>
      </p:sp>
      <p:sp>
        <p:nvSpPr>
          <p:cNvPr id="4" name="Date Placeholder 3"/>
          <p:cNvSpPr>
            <a:spLocks noGrp="1"/>
          </p:cNvSpPr>
          <p:nvPr>
            <p:ph type="dt" idx="1"/>
          </p:nvPr>
        </p:nvSpPr>
        <p:spPr/>
        <p:txBody>
          <a:bodyPr/>
          <a:lstStyle/>
          <a:p>
            <a:fld id="{46447265-62C8-4BE5-9184-4EB3BDEBF477}" type="datetime3">
              <a:rPr lang="en-SG" altLang="zh-CN" smtClean="0"/>
              <a:t>8 March 2023</a:t>
            </a:fld>
            <a:endParaRPr lang="en-SG"/>
          </a:p>
        </p:txBody>
      </p:sp>
      <p:sp>
        <p:nvSpPr>
          <p:cNvPr id="5" name="Footer Placeholder 4"/>
          <p:cNvSpPr>
            <a:spLocks noGrp="1"/>
          </p:cNvSpPr>
          <p:nvPr>
            <p:ph type="ftr" sz="quarter" idx="4"/>
          </p:nvPr>
        </p:nvSpPr>
        <p:spPr/>
        <p:txBody>
          <a:bodyPr/>
          <a:lstStyle/>
          <a:p>
            <a:endParaRPr lang="en-SG"/>
          </a:p>
        </p:txBody>
      </p:sp>
      <p:sp>
        <p:nvSpPr>
          <p:cNvPr id="6" name="Slide Number Placeholder 5"/>
          <p:cNvSpPr>
            <a:spLocks noGrp="1"/>
          </p:cNvSpPr>
          <p:nvPr>
            <p:ph type="sldNum" sz="quarter" idx="5"/>
          </p:nvPr>
        </p:nvSpPr>
        <p:spPr/>
        <p:txBody>
          <a:bodyPr/>
          <a:lstStyle/>
          <a:p>
            <a:fld id="{8E837990-90D8-4EF6-A7DB-B8BA048EB272}" type="slidenum">
              <a:rPr lang="en-SG" smtClean="0"/>
              <a:t>43</a:t>
            </a:fld>
            <a:endParaRPr lang="en-SG"/>
          </a:p>
        </p:txBody>
      </p:sp>
    </p:spTree>
    <p:extLst>
      <p:ext uri="{BB962C8B-B14F-4D97-AF65-F5344CB8AC3E}">
        <p14:creationId xmlns:p14="http://schemas.microsoft.com/office/powerpoint/2010/main" val="702643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日期占位符 3"/>
          <p:cNvSpPr>
            <a:spLocks noGrp="1"/>
          </p:cNvSpPr>
          <p:nvPr>
            <p:ph type="dt" idx="1"/>
          </p:nvPr>
        </p:nvSpPr>
        <p:spPr/>
        <p:txBody>
          <a:bodyPr/>
          <a:lstStyle/>
          <a:p>
            <a:fld id="{BBC1DC1F-D2EA-4AA5-892C-114FF7913122}" type="datetime3">
              <a:rPr lang="en-SG" smtClean="0"/>
              <a:t>8 March 2023</a:t>
            </a:fld>
            <a:endParaRPr lang="en-SG"/>
          </a:p>
        </p:txBody>
      </p:sp>
      <p:sp>
        <p:nvSpPr>
          <p:cNvPr id="5" name="页脚占位符 4"/>
          <p:cNvSpPr>
            <a:spLocks noGrp="1"/>
          </p:cNvSpPr>
          <p:nvPr>
            <p:ph type="ftr" sz="quarter" idx="4"/>
          </p:nvPr>
        </p:nvSpPr>
        <p:spPr/>
        <p:txBody>
          <a:bodyPr/>
          <a:lstStyle/>
          <a:p>
            <a:endParaRPr lang="en-SG"/>
          </a:p>
        </p:txBody>
      </p:sp>
      <p:sp>
        <p:nvSpPr>
          <p:cNvPr id="6" name="灯片编号占位符 5"/>
          <p:cNvSpPr>
            <a:spLocks noGrp="1"/>
          </p:cNvSpPr>
          <p:nvPr>
            <p:ph type="sldNum" sz="quarter" idx="5"/>
          </p:nvPr>
        </p:nvSpPr>
        <p:spPr/>
        <p:txBody>
          <a:bodyPr/>
          <a:lstStyle/>
          <a:p>
            <a:fld id="{8E837990-90D8-4EF6-A7DB-B8BA048EB272}" type="slidenum">
              <a:rPr lang="en-SG" smtClean="0"/>
              <a:t>6</a:t>
            </a:fld>
            <a:endParaRPr lang="en-SG"/>
          </a:p>
        </p:txBody>
      </p:sp>
    </p:spTree>
    <p:extLst>
      <p:ext uri="{BB962C8B-B14F-4D97-AF65-F5344CB8AC3E}">
        <p14:creationId xmlns:p14="http://schemas.microsoft.com/office/powerpoint/2010/main" val="41810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COPYRIGHT © 2020 ARTYZEN HOSPITALITY GROUP LTD.  - 01 - AHG Introduction</a:t>
            </a:r>
            <a:endParaRPr lang="en-GB" dirty="0"/>
          </a:p>
        </p:txBody>
      </p:sp>
      <p:sp>
        <p:nvSpPr>
          <p:cNvPr id="5" name="Slide Number Placeholder 4"/>
          <p:cNvSpPr>
            <a:spLocks noGrp="1"/>
          </p:cNvSpPr>
          <p:nvPr>
            <p:ph type="sldNum" sz="quarter" idx="11"/>
          </p:nvPr>
        </p:nvSpPr>
        <p:spPr/>
        <p:txBody>
          <a:bodyPr/>
          <a:lstStyle/>
          <a:p>
            <a:fld id="{07DF697B-6831-495A-A77B-39B4C5AFA334}" type="slidenum">
              <a:rPr lang="en-GB" smtClean="0"/>
              <a:t>9</a:t>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COPYRIGHT © 2020 ARTYZEN HOSPITALITY GROUP LTD.  - 01 - AHG Introduction</a:t>
            </a:r>
            <a:endParaRPr lang="en-GB" dirty="0"/>
          </a:p>
        </p:txBody>
      </p:sp>
      <p:sp>
        <p:nvSpPr>
          <p:cNvPr id="5" name="Slide Number Placeholder 4"/>
          <p:cNvSpPr>
            <a:spLocks noGrp="1"/>
          </p:cNvSpPr>
          <p:nvPr>
            <p:ph type="sldNum" sz="quarter" idx="11"/>
          </p:nvPr>
        </p:nvSpPr>
        <p:spPr/>
        <p:txBody>
          <a:bodyPr/>
          <a:lstStyle/>
          <a:p>
            <a:fld id="{07DF697B-6831-495A-A77B-39B4C5AFA334}" type="slidenum">
              <a:rPr lang="en-GB" smtClean="0"/>
              <a:t>14</a:t>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日期占位符 3"/>
          <p:cNvSpPr>
            <a:spLocks noGrp="1"/>
          </p:cNvSpPr>
          <p:nvPr>
            <p:ph type="dt" idx="1"/>
          </p:nvPr>
        </p:nvSpPr>
        <p:spPr/>
        <p:txBody>
          <a:bodyPr/>
          <a:lstStyle/>
          <a:p>
            <a:fld id="{BBC1DC1F-D2EA-4AA5-892C-114FF7913122}" type="datetime3">
              <a:rPr lang="en-SG" smtClean="0"/>
              <a:t>8 March 2023</a:t>
            </a:fld>
            <a:endParaRPr lang="en-SG"/>
          </a:p>
        </p:txBody>
      </p:sp>
      <p:sp>
        <p:nvSpPr>
          <p:cNvPr id="5" name="页脚占位符 4"/>
          <p:cNvSpPr>
            <a:spLocks noGrp="1"/>
          </p:cNvSpPr>
          <p:nvPr>
            <p:ph type="ftr" sz="quarter" idx="4"/>
          </p:nvPr>
        </p:nvSpPr>
        <p:spPr/>
        <p:txBody>
          <a:bodyPr/>
          <a:lstStyle/>
          <a:p>
            <a:endParaRPr lang="en-SG"/>
          </a:p>
        </p:txBody>
      </p:sp>
      <p:sp>
        <p:nvSpPr>
          <p:cNvPr id="6" name="灯片编号占位符 5"/>
          <p:cNvSpPr>
            <a:spLocks noGrp="1"/>
          </p:cNvSpPr>
          <p:nvPr>
            <p:ph type="sldNum" sz="quarter" idx="5"/>
          </p:nvPr>
        </p:nvSpPr>
        <p:spPr/>
        <p:txBody>
          <a:bodyPr/>
          <a:lstStyle/>
          <a:p>
            <a:fld id="{8E837990-90D8-4EF6-A7DB-B8BA048EB272}" type="slidenum">
              <a:rPr lang="en-SG" smtClean="0"/>
              <a:t>16</a:t>
            </a:fld>
            <a:endParaRPr lang="en-SG"/>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日期占位符 3"/>
          <p:cNvSpPr>
            <a:spLocks noGrp="1"/>
          </p:cNvSpPr>
          <p:nvPr>
            <p:ph type="dt" idx="1"/>
          </p:nvPr>
        </p:nvSpPr>
        <p:spPr/>
        <p:txBody>
          <a:bodyPr/>
          <a:lstStyle/>
          <a:p>
            <a:fld id="{BBC1DC1F-D2EA-4AA5-892C-114FF7913122}" type="datetime3">
              <a:rPr lang="en-SG" smtClean="0"/>
              <a:t>8 March 2023</a:t>
            </a:fld>
            <a:endParaRPr lang="en-SG" dirty="0"/>
          </a:p>
        </p:txBody>
      </p:sp>
      <p:sp>
        <p:nvSpPr>
          <p:cNvPr id="5" name="页脚占位符 4"/>
          <p:cNvSpPr>
            <a:spLocks noGrp="1"/>
          </p:cNvSpPr>
          <p:nvPr>
            <p:ph type="ftr" sz="quarter" idx="4"/>
          </p:nvPr>
        </p:nvSpPr>
        <p:spPr/>
        <p:txBody>
          <a:bodyPr/>
          <a:lstStyle/>
          <a:p>
            <a:endParaRPr lang="en-SG" dirty="0"/>
          </a:p>
        </p:txBody>
      </p:sp>
      <p:sp>
        <p:nvSpPr>
          <p:cNvPr id="6" name="灯片编号占位符 5"/>
          <p:cNvSpPr>
            <a:spLocks noGrp="1"/>
          </p:cNvSpPr>
          <p:nvPr>
            <p:ph type="sldNum" sz="quarter" idx="5"/>
          </p:nvPr>
        </p:nvSpPr>
        <p:spPr/>
        <p:txBody>
          <a:bodyPr/>
          <a:lstStyle/>
          <a:p>
            <a:fld id="{8E837990-90D8-4EF6-A7DB-B8BA048EB272}" type="slidenum">
              <a:rPr lang="en-SG" smtClean="0"/>
              <a:t>17</a:t>
            </a:fld>
            <a:endParaRPr lang="en-SG"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日期占位符 3"/>
          <p:cNvSpPr>
            <a:spLocks noGrp="1"/>
          </p:cNvSpPr>
          <p:nvPr>
            <p:ph type="dt" idx="1"/>
          </p:nvPr>
        </p:nvSpPr>
        <p:spPr/>
        <p:txBody>
          <a:bodyPr/>
          <a:lstStyle/>
          <a:p>
            <a:fld id="{BBC1DC1F-D2EA-4AA5-892C-114FF7913122}" type="datetime3">
              <a:rPr lang="en-SG" smtClean="0"/>
              <a:t>8 March 2023</a:t>
            </a:fld>
            <a:endParaRPr lang="en-SG" dirty="0"/>
          </a:p>
        </p:txBody>
      </p:sp>
      <p:sp>
        <p:nvSpPr>
          <p:cNvPr id="5" name="页脚占位符 4"/>
          <p:cNvSpPr>
            <a:spLocks noGrp="1"/>
          </p:cNvSpPr>
          <p:nvPr>
            <p:ph type="ftr" sz="quarter" idx="4"/>
          </p:nvPr>
        </p:nvSpPr>
        <p:spPr/>
        <p:txBody>
          <a:bodyPr/>
          <a:lstStyle/>
          <a:p>
            <a:endParaRPr lang="en-SG" dirty="0"/>
          </a:p>
        </p:txBody>
      </p:sp>
      <p:sp>
        <p:nvSpPr>
          <p:cNvPr id="6" name="灯片编号占位符 5"/>
          <p:cNvSpPr>
            <a:spLocks noGrp="1"/>
          </p:cNvSpPr>
          <p:nvPr>
            <p:ph type="sldNum" sz="quarter" idx="5"/>
          </p:nvPr>
        </p:nvSpPr>
        <p:spPr/>
        <p:txBody>
          <a:bodyPr/>
          <a:lstStyle/>
          <a:p>
            <a:fld id="{8E837990-90D8-4EF6-A7DB-B8BA048EB272}" type="slidenum">
              <a:rPr lang="en-SG" smtClean="0"/>
              <a:t>18</a:t>
            </a:fld>
            <a:endParaRPr lang="en-SG"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the progress development of </a:t>
            </a:r>
            <a:r>
              <a:rPr lang="en-US" dirty="0" err="1"/>
              <a:t>Hengqin</a:t>
            </a:r>
            <a:r>
              <a:rPr lang="en-US" dirty="0"/>
              <a:t>, last 7 years</a:t>
            </a:r>
          </a:p>
        </p:txBody>
      </p:sp>
      <p:sp>
        <p:nvSpPr>
          <p:cNvPr id="4" name="Date Placeholder 3"/>
          <p:cNvSpPr>
            <a:spLocks noGrp="1"/>
          </p:cNvSpPr>
          <p:nvPr>
            <p:ph type="dt" idx="1"/>
          </p:nvPr>
        </p:nvSpPr>
        <p:spPr/>
        <p:txBody>
          <a:bodyPr/>
          <a:lstStyle/>
          <a:p>
            <a:fld id="{46447265-62C8-4BE5-9184-4EB3BDEBF477}" type="datetime3">
              <a:rPr lang="en-SG" altLang="zh-CN" smtClean="0"/>
              <a:t>8 March 2023</a:t>
            </a:fld>
            <a:endParaRPr lang="en-SG"/>
          </a:p>
        </p:txBody>
      </p:sp>
      <p:sp>
        <p:nvSpPr>
          <p:cNvPr id="5" name="Footer Placeholder 4"/>
          <p:cNvSpPr>
            <a:spLocks noGrp="1"/>
          </p:cNvSpPr>
          <p:nvPr>
            <p:ph type="ftr" sz="quarter" idx="4"/>
          </p:nvPr>
        </p:nvSpPr>
        <p:spPr/>
        <p:txBody>
          <a:bodyPr/>
          <a:lstStyle/>
          <a:p>
            <a:endParaRPr lang="en-SG"/>
          </a:p>
        </p:txBody>
      </p:sp>
      <p:sp>
        <p:nvSpPr>
          <p:cNvPr id="6" name="Slide Number Placeholder 5"/>
          <p:cNvSpPr>
            <a:spLocks noGrp="1"/>
          </p:cNvSpPr>
          <p:nvPr>
            <p:ph type="sldNum" sz="quarter" idx="5"/>
          </p:nvPr>
        </p:nvSpPr>
        <p:spPr/>
        <p:txBody>
          <a:bodyPr/>
          <a:lstStyle/>
          <a:p>
            <a:fld id="{8E837990-90D8-4EF6-A7DB-B8BA048EB272}" type="slidenum">
              <a:rPr lang="en-SG" smtClean="0"/>
              <a:t>19</a:t>
            </a:fld>
            <a:endParaRPr lang="en-SG"/>
          </a:p>
        </p:txBody>
      </p:sp>
    </p:spTree>
    <p:extLst>
      <p:ext uri="{BB962C8B-B14F-4D97-AF65-F5344CB8AC3E}">
        <p14:creationId xmlns:p14="http://schemas.microsoft.com/office/powerpoint/2010/main" val="13082673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1" name="Rectangle 14"/>
          <p:cNvSpPr/>
          <p:nvPr userDrawn="1"/>
        </p:nvSpPr>
        <p:spPr>
          <a:xfrm>
            <a:off x="0" y="0"/>
            <a:ext cx="12192000" cy="6858000"/>
          </a:xfrm>
          <a:prstGeom prst="rect">
            <a:avLst/>
          </a:prstGeom>
          <a:solidFill>
            <a:srgbClr val="EEECE1">
              <a:alpha val="80000"/>
            </a:srgbClr>
          </a:solidFill>
          <a:ln>
            <a:solidFill>
              <a:srgbClr val="4EC1E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黑体" panose="02010609060101010101" pitchFamily="49" charset="-122"/>
            </a:endParaRPr>
          </a:p>
        </p:txBody>
      </p:sp>
      <p:sp>
        <p:nvSpPr>
          <p:cNvPr id="22" name="标题 21"/>
          <p:cNvSpPr>
            <a:spLocks noGrp="1"/>
          </p:cNvSpPr>
          <p:nvPr>
            <p:ph type="title" hasCustomPrompt="1"/>
          </p:nvPr>
        </p:nvSpPr>
        <p:spPr>
          <a:xfrm>
            <a:off x="838200" y="1669312"/>
            <a:ext cx="10515600" cy="1318437"/>
          </a:xfrm>
        </p:spPr>
        <p:txBody>
          <a:bodyPr>
            <a:normAutofit/>
          </a:bodyPr>
          <a:lstStyle>
            <a:lvl1pPr algn="ctr">
              <a:defRPr sz="3000"/>
            </a:lvl1pPr>
          </a:lstStyle>
          <a:p>
            <a:r>
              <a:rPr lang="en-US" altLang="zh-CN" sz="2800" dirty="0"/>
              <a:t>TITLE OF THE DOCUMENT </a:t>
            </a:r>
            <a:br>
              <a:rPr lang="en-US" altLang="zh-CN" sz="2800" dirty="0"/>
            </a:br>
            <a:r>
              <a:rPr lang="en-US" altLang="zh-CN" sz="2800" dirty="0"/>
              <a:t>(Arial 28)</a:t>
            </a:r>
            <a:endParaRPr lang="en-US" dirty="0"/>
          </a:p>
        </p:txBody>
      </p:sp>
      <p:sp>
        <p:nvSpPr>
          <p:cNvPr id="24" name="内容占位符 23"/>
          <p:cNvSpPr>
            <a:spLocks noGrp="1"/>
          </p:cNvSpPr>
          <p:nvPr>
            <p:ph sz="quarter" idx="13" hasCustomPrompt="1"/>
          </p:nvPr>
        </p:nvSpPr>
        <p:spPr>
          <a:xfrm>
            <a:off x="2362200" y="3640310"/>
            <a:ext cx="7467600" cy="394605"/>
          </a:xfrm>
        </p:spPr>
        <p:txBody>
          <a:bodyPr>
            <a:normAutofit/>
          </a:bodyPr>
          <a:lstStyle>
            <a:lvl1pPr marL="0" indent="0" algn="ctr">
              <a:buNone/>
              <a:defRPr sz="1600"/>
            </a:lvl1pPr>
          </a:lstStyle>
          <a:p>
            <a:pPr lvl="0"/>
            <a:r>
              <a:rPr lang="en-US" altLang="zh-CN" dirty="0"/>
              <a:t>HOTEL NAME</a:t>
            </a:r>
          </a:p>
        </p:txBody>
      </p:sp>
      <p:sp>
        <p:nvSpPr>
          <p:cNvPr id="25" name="内容占位符 23"/>
          <p:cNvSpPr>
            <a:spLocks noGrp="1"/>
          </p:cNvSpPr>
          <p:nvPr>
            <p:ph sz="quarter" idx="14" hasCustomPrompt="1"/>
          </p:nvPr>
        </p:nvSpPr>
        <p:spPr>
          <a:xfrm>
            <a:off x="2362200" y="4198001"/>
            <a:ext cx="7467600" cy="381000"/>
          </a:xfrm>
        </p:spPr>
        <p:txBody>
          <a:bodyPr>
            <a:normAutofit/>
          </a:bodyPr>
          <a:lstStyle>
            <a:lvl1pPr marL="0" indent="0" algn="ctr">
              <a:buNone/>
              <a:defRPr sz="1600"/>
            </a:lvl1pPr>
          </a:lstStyle>
          <a:p>
            <a:pPr lvl="0"/>
            <a:r>
              <a:rPr lang="en-US" altLang="zh-CN" dirty="0"/>
              <a:t>DATE</a:t>
            </a:r>
            <a:endParaRPr lang="en-US" dirty="0"/>
          </a:p>
        </p:txBody>
      </p:sp>
      <p:cxnSp>
        <p:nvCxnSpPr>
          <p:cNvPr id="26" name="Straight Connector 17"/>
          <p:cNvCxnSpPr/>
          <p:nvPr userDrawn="1"/>
        </p:nvCxnSpPr>
        <p:spPr>
          <a:xfrm>
            <a:off x="5914571" y="4056481"/>
            <a:ext cx="362858" cy="0"/>
          </a:xfrm>
          <a:prstGeom prst="line">
            <a:avLst/>
          </a:prstGeom>
          <a:ln w="38100">
            <a:solidFill>
              <a:srgbClr val="4EC1E0"/>
            </a:solidFill>
          </a:ln>
          <a:effectLst/>
        </p:spPr>
        <p:style>
          <a:lnRef idx="2">
            <a:schemeClr val="accent1"/>
          </a:lnRef>
          <a:fillRef idx="0">
            <a:schemeClr val="accent1"/>
          </a:fillRef>
          <a:effectRef idx="1">
            <a:schemeClr val="accent1"/>
          </a:effectRef>
          <a:fontRef idx="minor">
            <a:schemeClr val="tx1"/>
          </a:fontRef>
        </p:style>
      </p:cxnSp>
      <p:sp>
        <p:nvSpPr>
          <p:cNvPr id="27" name="Freeform 13"/>
          <p:cNvSpPr/>
          <p:nvPr userDrawn="1"/>
        </p:nvSpPr>
        <p:spPr>
          <a:xfrm>
            <a:off x="375642" y="384603"/>
            <a:ext cx="11451623" cy="5197047"/>
          </a:xfrm>
          <a:custGeom>
            <a:avLst/>
            <a:gdLst>
              <a:gd name="connsiteX0" fmla="*/ 7056722 w 8389360"/>
              <a:gd name="connsiteY0" fmla="*/ 5089275 h 5536487"/>
              <a:gd name="connsiteX1" fmla="*/ 6636359 w 8389360"/>
              <a:gd name="connsiteY1" fmla="*/ 5518599 h 5536487"/>
              <a:gd name="connsiteX2" fmla="*/ 0 w 8389360"/>
              <a:gd name="connsiteY2" fmla="*/ 5518599 h 5536487"/>
              <a:gd name="connsiteX3" fmla="*/ 17888 w 8389360"/>
              <a:gd name="connsiteY3" fmla="*/ 0 h 5536487"/>
              <a:gd name="connsiteX4" fmla="*/ 8389360 w 8389360"/>
              <a:gd name="connsiteY4" fmla="*/ 8944 h 5536487"/>
              <a:gd name="connsiteX5" fmla="*/ 8380416 w 8389360"/>
              <a:gd name="connsiteY5" fmla="*/ 5536487 h 5536487"/>
              <a:gd name="connsiteX6" fmla="*/ 7450253 w 8389360"/>
              <a:gd name="connsiteY6" fmla="*/ 5527543 h 5536487"/>
              <a:gd name="connsiteX0-1" fmla="*/ 7056722 w 8389360"/>
              <a:gd name="connsiteY0-2" fmla="*/ 5089275 h 5536487"/>
              <a:gd name="connsiteX1-3" fmla="*/ 6636359 w 8389360"/>
              <a:gd name="connsiteY1-4" fmla="*/ 5518599 h 5536487"/>
              <a:gd name="connsiteX2-5" fmla="*/ 0 w 8389360"/>
              <a:gd name="connsiteY2-6" fmla="*/ 5518599 h 5536487"/>
              <a:gd name="connsiteX3-7" fmla="*/ 17888 w 8389360"/>
              <a:gd name="connsiteY3-8" fmla="*/ 0 h 5536487"/>
              <a:gd name="connsiteX4-9" fmla="*/ 8389360 w 8389360"/>
              <a:gd name="connsiteY4-10" fmla="*/ 8944 h 5536487"/>
              <a:gd name="connsiteX5-11" fmla="*/ 8380416 w 8389360"/>
              <a:gd name="connsiteY5-12" fmla="*/ 5536487 h 5536487"/>
              <a:gd name="connsiteX6-13" fmla="*/ 7296739 w 8389360"/>
              <a:gd name="connsiteY6-14" fmla="*/ 5527544 h 5536487"/>
              <a:gd name="connsiteX0-15" fmla="*/ 7014855 w 8389360"/>
              <a:gd name="connsiteY0-16" fmla="*/ 5028393 h 5536487"/>
              <a:gd name="connsiteX1-17" fmla="*/ 6636359 w 8389360"/>
              <a:gd name="connsiteY1-18" fmla="*/ 5518599 h 5536487"/>
              <a:gd name="connsiteX2-19" fmla="*/ 0 w 8389360"/>
              <a:gd name="connsiteY2-20" fmla="*/ 5518599 h 5536487"/>
              <a:gd name="connsiteX3-21" fmla="*/ 17888 w 8389360"/>
              <a:gd name="connsiteY3-22" fmla="*/ 0 h 5536487"/>
              <a:gd name="connsiteX4-23" fmla="*/ 8389360 w 8389360"/>
              <a:gd name="connsiteY4-24" fmla="*/ 8944 h 5536487"/>
              <a:gd name="connsiteX5-25" fmla="*/ 8380416 w 8389360"/>
              <a:gd name="connsiteY5-26" fmla="*/ 5536487 h 5536487"/>
              <a:gd name="connsiteX6-27" fmla="*/ 7296739 w 8389360"/>
              <a:gd name="connsiteY6-28" fmla="*/ 5527544 h 5536487"/>
              <a:gd name="connsiteX0-29" fmla="*/ 7028811 w 8389360"/>
              <a:gd name="connsiteY0-30" fmla="*/ 5028393 h 5536487"/>
              <a:gd name="connsiteX1-31" fmla="*/ 6636359 w 8389360"/>
              <a:gd name="connsiteY1-32" fmla="*/ 5518599 h 5536487"/>
              <a:gd name="connsiteX2-33" fmla="*/ 0 w 8389360"/>
              <a:gd name="connsiteY2-34" fmla="*/ 5518599 h 5536487"/>
              <a:gd name="connsiteX3-35" fmla="*/ 17888 w 8389360"/>
              <a:gd name="connsiteY3-36" fmla="*/ 0 h 5536487"/>
              <a:gd name="connsiteX4-37" fmla="*/ 8389360 w 8389360"/>
              <a:gd name="connsiteY4-38" fmla="*/ 8944 h 5536487"/>
              <a:gd name="connsiteX5-39" fmla="*/ 8380416 w 8389360"/>
              <a:gd name="connsiteY5-40" fmla="*/ 5536487 h 5536487"/>
              <a:gd name="connsiteX6-41" fmla="*/ 7296739 w 8389360"/>
              <a:gd name="connsiteY6-42" fmla="*/ 5527544 h 55364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389360" h="5536487">
                <a:moveTo>
                  <a:pt x="7028811" y="5028393"/>
                </a:moveTo>
                <a:lnTo>
                  <a:pt x="6636359" y="5518599"/>
                </a:lnTo>
                <a:lnTo>
                  <a:pt x="0" y="5518599"/>
                </a:lnTo>
                <a:cubicBezTo>
                  <a:pt x="5963" y="3679066"/>
                  <a:pt x="11925" y="1839533"/>
                  <a:pt x="17888" y="0"/>
                </a:cubicBezTo>
                <a:lnTo>
                  <a:pt x="8389360" y="8944"/>
                </a:lnTo>
                <a:cubicBezTo>
                  <a:pt x="8386379" y="1851458"/>
                  <a:pt x="8383397" y="3693973"/>
                  <a:pt x="8380416" y="5536487"/>
                </a:cubicBezTo>
                <a:lnTo>
                  <a:pt x="7296739" y="5527544"/>
                </a:lnTo>
              </a:path>
            </a:pathLst>
          </a:custGeom>
          <a:ln w="63500">
            <a:solidFill>
              <a:srgbClr val="4EC1E0"/>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黑体" panose="02010609060101010101" pitchFamily="49" charset="-122"/>
            </a:endParaRPr>
          </a:p>
        </p:txBody>
      </p:sp>
      <p:pic>
        <p:nvPicPr>
          <p:cNvPr id="28" name="Picture 15"/>
          <p:cNvPicPr>
            <a:picLocks noChangeAspect="1"/>
          </p:cNvPicPr>
          <p:nvPr userDrawn="1"/>
        </p:nvPicPr>
        <p:blipFill>
          <a:blip r:embed="rId2"/>
          <a:stretch>
            <a:fillRect/>
          </a:stretch>
        </p:blipFill>
        <p:spPr>
          <a:xfrm>
            <a:off x="5528835" y="6116468"/>
            <a:ext cx="1134330" cy="271600"/>
          </a:xfrm>
          <a:prstGeom prst="rect">
            <a:avLst/>
          </a:prstGeom>
        </p:spPr>
      </p:pic>
      <p:sp>
        <p:nvSpPr>
          <p:cNvPr id="34" name="日期占位符 33"/>
          <p:cNvSpPr>
            <a:spLocks noGrp="1"/>
          </p:cNvSpPr>
          <p:nvPr>
            <p:ph type="dt" sz="half" idx="15"/>
          </p:nvPr>
        </p:nvSpPr>
        <p:spPr/>
        <p:txBody>
          <a:bodyPr/>
          <a:lstStyle/>
          <a:p>
            <a:r>
              <a:rPr lang="en-SG" dirty="0"/>
              <a:t>- </a:t>
            </a:r>
            <a:fld id="{01A325C1-A155-43CA-B258-BC56667DAC94}" type="datetime3">
              <a:rPr lang="en-SG" smtClean="0"/>
              <a:pPr/>
              <a:t>8 March 2023</a:t>
            </a:fld>
            <a:endParaRPr lang="en-SG" dirty="0"/>
          </a:p>
        </p:txBody>
      </p:sp>
      <p:sp>
        <p:nvSpPr>
          <p:cNvPr id="35" name="页脚占位符 34"/>
          <p:cNvSpPr>
            <a:spLocks noGrp="1"/>
          </p:cNvSpPr>
          <p:nvPr>
            <p:ph type="ftr" sz="quarter" idx="16"/>
          </p:nvPr>
        </p:nvSpPr>
        <p:spPr/>
        <p:txBody>
          <a:bodyPr/>
          <a:lstStyle>
            <a:lvl1pPr>
              <a:defRPr/>
            </a:lvl1pPr>
          </a:lstStyle>
          <a:p>
            <a:r>
              <a:rPr lang="en-SG"/>
              <a:t>Name of the document</a:t>
            </a:r>
            <a:endParaRPr lang="en-SG" dirty="0"/>
          </a:p>
        </p:txBody>
      </p:sp>
      <p:sp>
        <p:nvSpPr>
          <p:cNvPr id="36" name="灯片编号占位符 35"/>
          <p:cNvSpPr>
            <a:spLocks noGrp="1"/>
          </p:cNvSpPr>
          <p:nvPr>
            <p:ph type="sldNum" sz="quarter" idx="17"/>
          </p:nvPr>
        </p:nvSpPr>
        <p:spPr/>
        <p:txBody>
          <a:bodyPr/>
          <a:lstStyle>
            <a:lvl1pPr>
              <a:defRPr/>
            </a:lvl1pPr>
          </a:lstStyle>
          <a:p>
            <a:fld id="{E9880C2E-3714-44FF-95B2-14E30FC6AB1C}" type="slidenum">
              <a:rPr lang="en-SG" smtClean="0"/>
              <a:pPr/>
              <a:t>‹#›</a:t>
            </a:fld>
            <a:endParaRPr lang="en-SG"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solidFill>
                  <a:srgbClr val="002453"/>
                </a:solidFill>
              </a:defRPr>
            </a:lvl1pPr>
          </a:lstStyle>
          <a:p>
            <a:r>
              <a:rPr lang="en-US" altLang="zh-CN" dirty="0"/>
              <a:t>SUBJECT TITLE</a:t>
            </a:r>
            <a:endParaRPr lang="en-US" dirty="0"/>
          </a:p>
        </p:txBody>
      </p:sp>
      <p:sp>
        <p:nvSpPr>
          <p:cNvPr id="3" name="内容占位符 2"/>
          <p:cNvSpPr>
            <a:spLocks noGrp="1"/>
          </p:cNvSpPr>
          <p:nvPr>
            <p:ph sz="half" idx="1" hasCustomPrompt="1"/>
          </p:nvPr>
        </p:nvSpPr>
        <p:spPr>
          <a:xfrm>
            <a:off x="838200" y="2158409"/>
            <a:ext cx="5181600" cy="3157870"/>
          </a:xfrm>
        </p:spPr>
        <p:txBody>
          <a:bodyPr/>
          <a:lstStyle>
            <a:lvl1pPr>
              <a:defRPr>
                <a:solidFill>
                  <a:srgbClr val="002453"/>
                </a:solidFill>
              </a:defRPr>
            </a:lvl1pPr>
            <a:lvl2pPr marL="457200" indent="0">
              <a:buNone/>
              <a:defRPr/>
            </a:lvl2pPr>
          </a:lstStyle>
          <a:p>
            <a:pPr lvl="0"/>
            <a:r>
              <a:rPr lang="en-US" altLang="zh-CN" dirty="0"/>
              <a:t>Content</a:t>
            </a:r>
            <a:endParaRPr lang="zh-CN" altLang="en-US" dirty="0"/>
          </a:p>
        </p:txBody>
      </p:sp>
      <p:sp>
        <p:nvSpPr>
          <p:cNvPr id="4" name="内容占位符 3"/>
          <p:cNvSpPr>
            <a:spLocks noGrp="1"/>
          </p:cNvSpPr>
          <p:nvPr>
            <p:ph sz="half" idx="2" hasCustomPrompt="1"/>
          </p:nvPr>
        </p:nvSpPr>
        <p:spPr>
          <a:xfrm>
            <a:off x="6172200" y="2158409"/>
            <a:ext cx="5181600" cy="3157870"/>
          </a:xfrm>
        </p:spPr>
        <p:txBody>
          <a:bodyPr/>
          <a:lstStyle>
            <a:lvl1pPr>
              <a:defRPr>
                <a:solidFill>
                  <a:srgbClr val="002453"/>
                </a:solidFill>
              </a:defRPr>
            </a:lvl1pPr>
            <a:lvl2pPr marL="457200" indent="0">
              <a:buNone/>
              <a:defRPr/>
            </a:lvl2pPr>
          </a:lstStyle>
          <a:p>
            <a:pPr lvl="0"/>
            <a:r>
              <a:rPr lang="en-US" altLang="zh-CN" dirty="0"/>
              <a:t>Content</a:t>
            </a:r>
            <a:endParaRPr lang="zh-CN" altLang="en-US" dirty="0"/>
          </a:p>
        </p:txBody>
      </p:sp>
      <p:sp>
        <p:nvSpPr>
          <p:cNvPr id="7" name="灯片编号占位符 6"/>
          <p:cNvSpPr>
            <a:spLocks noGrp="1"/>
          </p:cNvSpPr>
          <p:nvPr>
            <p:ph type="sldNum" sz="quarter" idx="12"/>
          </p:nvPr>
        </p:nvSpPr>
        <p:spPr/>
        <p:txBody>
          <a:bodyPr/>
          <a:lstStyle>
            <a:lvl1pPr>
              <a:defRPr/>
            </a:lvl1pPr>
          </a:lstStyle>
          <a:p>
            <a:fld id="{FF3EEC63-B8F9-45C9-A279-3485F651182C}" type="slidenum">
              <a:rPr lang="en-US" smtClean="0"/>
              <a:pPr/>
              <a:t>‹#›</a:t>
            </a:fld>
            <a:endParaRPr lang="en-US"/>
          </a:p>
        </p:txBody>
      </p:sp>
      <p:sp>
        <p:nvSpPr>
          <p:cNvPr id="8" name="日期占位符 2"/>
          <p:cNvSpPr>
            <a:spLocks noGrp="1"/>
          </p:cNvSpPr>
          <p:nvPr>
            <p:ph type="dt" sz="half" idx="10"/>
          </p:nvPr>
        </p:nvSpPr>
        <p:spPr>
          <a:xfrm>
            <a:off x="6099585" y="6363270"/>
            <a:ext cx="1575098" cy="365125"/>
          </a:xfrm>
        </p:spPr>
        <p:txBody>
          <a:bodyPr/>
          <a:lstStyle/>
          <a:p>
            <a:r>
              <a:rPr lang="en-SG" dirty="0"/>
              <a:t>- </a:t>
            </a:r>
            <a:fld id="{01A325C1-A155-43CA-B258-BC56667DAC94}" type="datetime3">
              <a:rPr lang="en-SG" smtClean="0"/>
              <a:pPr/>
              <a:t>8 March 2023</a:t>
            </a:fld>
            <a:endParaRPr lang="en-SG" dirty="0"/>
          </a:p>
        </p:txBody>
      </p:sp>
      <p:sp>
        <p:nvSpPr>
          <p:cNvPr id="9" name="页脚占位符 3"/>
          <p:cNvSpPr>
            <a:spLocks noGrp="1"/>
          </p:cNvSpPr>
          <p:nvPr>
            <p:ph type="ftr" sz="quarter" idx="11"/>
          </p:nvPr>
        </p:nvSpPr>
        <p:spPr>
          <a:xfrm>
            <a:off x="4434089" y="6363271"/>
            <a:ext cx="1968357" cy="365125"/>
          </a:xfrm>
        </p:spPr>
        <p:txBody>
          <a:bodyPr/>
          <a:lstStyle>
            <a:lvl1pPr>
              <a:defRPr/>
            </a:lvl1pPr>
          </a:lstStyle>
          <a:p>
            <a:r>
              <a:rPr lang="en-SG"/>
              <a:t>Name of the document</a:t>
            </a:r>
            <a:endParaRPr lang="en-SG" dirty="0"/>
          </a:p>
        </p:txBody>
      </p:sp>
      <p:pic>
        <p:nvPicPr>
          <p:cNvPr id="11" name="Picture 15"/>
          <p:cNvPicPr>
            <a:picLocks noChangeAspect="1"/>
          </p:cNvPicPr>
          <p:nvPr userDrawn="1"/>
        </p:nvPicPr>
        <p:blipFill>
          <a:blip r:embed="rId2"/>
          <a:stretch>
            <a:fillRect/>
          </a:stretch>
        </p:blipFill>
        <p:spPr>
          <a:xfrm>
            <a:off x="10692936" y="5955146"/>
            <a:ext cx="1134330" cy="271600"/>
          </a:xfrm>
          <a:prstGeom prst="rect">
            <a:avLst/>
          </a:prstGeom>
        </p:spPr>
      </p:pic>
      <p:cxnSp>
        <p:nvCxnSpPr>
          <p:cNvPr id="10" name="Straight Connector 8"/>
          <p:cNvCxnSpPr/>
          <p:nvPr userDrawn="1"/>
        </p:nvCxnSpPr>
        <p:spPr>
          <a:xfrm>
            <a:off x="838200" y="502889"/>
            <a:ext cx="10515599" cy="0"/>
          </a:xfrm>
          <a:prstGeom prst="line">
            <a:avLst/>
          </a:prstGeom>
          <a:ln w="38100">
            <a:solidFill>
              <a:srgbClr val="4EC1E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978194"/>
            <a:ext cx="3932237" cy="1079206"/>
          </a:xfrm>
        </p:spPr>
        <p:txBody>
          <a:bodyPr anchor="b"/>
          <a:lstStyle>
            <a:lvl1pPr>
              <a:defRPr sz="3200">
                <a:solidFill>
                  <a:srgbClr val="002453"/>
                </a:solidFill>
              </a:defRPr>
            </a:lvl1pPr>
          </a:lstStyle>
          <a:p>
            <a:r>
              <a:rPr lang="en-US" altLang="zh-CN" dirty="0"/>
              <a:t>SUBJECT TITLE</a:t>
            </a:r>
            <a:endParaRPr lang="en-US" dirty="0"/>
          </a:p>
        </p:txBody>
      </p:sp>
      <p:sp>
        <p:nvSpPr>
          <p:cNvPr id="4" name="文本占位符 3"/>
          <p:cNvSpPr>
            <a:spLocks noGrp="1"/>
          </p:cNvSpPr>
          <p:nvPr>
            <p:ph type="body" sz="half" idx="2" hasCustomPrompt="1"/>
          </p:nvPr>
        </p:nvSpPr>
        <p:spPr>
          <a:xfrm>
            <a:off x="839788" y="2559621"/>
            <a:ext cx="3932237" cy="2820454"/>
          </a:xfrm>
        </p:spPr>
        <p:txBody>
          <a:bodyPr/>
          <a:lstStyle>
            <a:lvl1pPr marL="0" indent="0">
              <a:buNone/>
              <a:defRPr sz="1600">
                <a:solidFill>
                  <a:srgbClr val="00245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dirty="0"/>
              <a:t>Content</a:t>
            </a:r>
            <a:endParaRPr lang="zh-CN" altLang="en-US" dirty="0"/>
          </a:p>
        </p:txBody>
      </p:sp>
      <p:sp>
        <p:nvSpPr>
          <p:cNvPr id="7" name="灯片编号占位符 6"/>
          <p:cNvSpPr>
            <a:spLocks noGrp="1"/>
          </p:cNvSpPr>
          <p:nvPr>
            <p:ph type="sldNum" sz="quarter" idx="12"/>
          </p:nvPr>
        </p:nvSpPr>
        <p:spPr/>
        <p:txBody>
          <a:bodyPr/>
          <a:lstStyle>
            <a:lvl1pPr>
              <a:defRPr/>
            </a:lvl1pPr>
          </a:lstStyle>
          <a:p>
            <a:fld id="{FF3EEC63-B8F9-45C9-A279-3485F651182C}" type="slidenum">
              <a:rPr lang="en-US" smtClean="0"/>
              <a:pPr/>
              <a:t>‹#›</a:t>
            </a:fld>
            <a:endParaRPr lang="en-US"/>
          </a:p>
        </p:txBody>
      </p:sp>
      <p:sp>
        <p:nvSpPr>
          <p:cNvPr id="8" name="日期占位符 2"/>
          <p:cNvSpPr>
            <a:spLocks noGrp="1"/>
          </p:cNvSpPr>
          <p:nvPr>
            <p:ph type="dt" sz="half" idx="10"/>
          </p:nvPr>
        </p:nvSpPr>
        <p:spPr>
          <a:xfrm>
            <a:off x="6099585" y="6363270"/>
            <a:ext cx="1575098" cy="365125"/>
          </a:xfrm>
        </p:spPr>
        <p:txBody>
          <a:bodyPr/>
          <a:lstStyle/>
          <a:p>
            <a:r>
              <a:rPr lang="en-SG" dirty="0"/>
              <a:t>- </a:t>
            </a:r>
            <a:fld id="{01A325C1-A155-43CA-B258-BC56667DAC94}" type="datetime3">
              <a:rPr lang="en-SG" smtClean="0"/>
              <a:pPr/>
              <a:t>8 March 2023</a:t>
            </a:fld>
            <a:endParaRPr lang="en-SG" dirty="0"/>
          </a:p>
        </p:txBody>
      </p:sp>
      <p:sp>
        <p:nvSpPr>
          <p:cNvPr id="9" name="页脚占位符 3"/>
          <p:cNvSpPr>
            <a:spLocks noGrp="1"/>
          </p:cNvSpPr>
          <p:nvPr>
            <p:ph type="ftr" sz="quarter" idx="11"/>
          </p:nvPr>
        </p:nvSpPr>
        <p:spPr>
          <a:xfrm>
            <a:off x="4434089" y="6363271"/>
            <a:ext cx="1968357" cy="365125"/>
          </a:xfrm>
        </p:spPr>
        <p:txBody>
          <a:bodyPr/>
          <a:lstStyle>
            <a:lvl1pPr>
              <a:defRPr/>
            </a:lvl1pPr>
          </a:lstStyle>
          <a:p>
            <a:r>
              <a:rPr lang="en-SG"/>
              <a:t>Name of the document</a:t>
            </a:r>
            <a:endParaRPr lang="en-SG" dirty="0"/>
          </a:p>
        </p:txBody>
      </p:sp>
      <p:sp>
        <p:nvSpPr>
          <p:cNvPr id="6" name="图片占位符 5"/>
          <p:cNvSpPr>
            <a:spLocks noGrp="1"/>
          </p:cNvSpPr>
          <p:nvPr>
            <p:ph type="pic" sz="quarter" idx="13" hasCustomPrompt="1"/>
          </p:nvPr>
        </p:nvSpPr>
        <p:spPr>
          <a:xfrm>
            <a:off x="5418138" y="978194"/>
            <a:ext cx="5934075" cy="4401879"/>
          </a:xfrm>
        </p:spPr>
        <p:txBody>
          <a:bodyPr/>
          <a:lstStyle>
            <a:lvl1pPr marL="0" indent="0">
              <a:buNone/>
              <a:defRPr>
                <a:solidFill>
                  <a:srgbClr val="002453"/>
                </a:solidFill>
              </a:defRPr>
            </a:lvl1pPr>
          </a:lstStyle>
          <a:p>
            <a:r>
              <a:rPr lang="en-US" dirty="0"/>
              <a:t>Image</a:t>
            </a:r>
          </a:p>
        </p:txBody>
      </p:sp>
      <p:pic>
        <p:nvPicPr>
          <p:cNvPr id="11" name="Picture 15"/>
          <p:cNvPicPr>
            <a:picLocks noChangeAspect="1"/>
          </p:cNvPicPr>
          <p:nvPr userDrawn="1"/>
        </p:nvPicPr>
        <p:blipFill>
          <a:blip r:embed="rId2"/>
          <a:stretch>
            <a:fillRect/>
          </a:stretch>
        </p:blipFill>
        <p:spPr>
          <a:xfrm>
            <a:off x="10692936" y="5955146"/>
            <a:ext cx="1134330" cy="271600"/>
          </a:xfrm>
          <a:prstGeom prst="rect">
            <a:avLst/>
          </a:prstGeom>
        </p:spPr>
      </p:pic>
      <p:cxnSp>
        <p:nvCxnSpPr>
          <p:cNvPr id="10" name="Straight Connector 8"/>
          <p:cNvCxnSpPr/>
          <p:nvPr userDrawn="1"/>
        </p:nvCxnSpPr>
        <p:spPr>
          <a:xfrm>
            <a:off x="838200" y="502889"/>
            <a:ext cx="10515599" cy="0"/>
          </a:xfrm>
          <a:prstGeom prst="line">
            <a:avLst/>
          </a:prstGeom>
          <a:ln w="38100">
            <a:solidFill>
              <a:srgbClr val="4EC1E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solidFill>
                  <a:srgbClr val="002453"/>
                </a:solidFill>
              </a:defRPr>
            </a:lvl1pPr>
          </a:lstStyle>
          <a:p>
            <a:r>
              <a:rPr lang="en-US" altLang="zh-CN" dirty="0"/>
              <a:t>SUBJECT TITLE</a:t>
            </a:r>
            <a:endParaRPr lang="en-US" dirty="0"/>
          </a:p>
        </p:txBody>
      </p:sp>
      <p:sp>
        <p:nvSpPr>
          <p:cNvPr id="3" name="竖排文字占位符 2"/>
          <p:cNvSpPr>
            <a:spLocks noGrp="1"/>
          </p:cNvSpPr>
          <p:nvPr>
            <p:ph type="body" orient="vert" idx="1" hasCustomPrompt="1"/>
          </p:nvPr>
        </p:nvSpPr>
        <p:spPr>
          <a:xfrm>
            <a:off x="838200" y="2137144"/>
            <a:ext cx="10515600" cy="3115340"/>
          </a:xfrm>
        </p:spPr>
        <p:txBody>
          <a:bodyPr vert="eaVert"/>
          <a:lstStyle>
            <a:lvl1pPr>
              <a:defRPr>
                <a:solidFill>
                  <a:srgbClr val="002453"/>
                </a:solidFill>
              </a:defRPr>
            </a:lvl1pPr>
          </a:lstStyle>
          <a:p>
            <a:pPr lvl="0"/>
            <a:r>
              <a:rPr lang="en-US" altLang="zh-CN" dirty="0"/>
              <a:t>Content</a:t>
            </a:r>
            <a:endParaRPr lang="en-US" dirty="0"/>
          </a:p>
        </p:txBody>
      </p:sp>
      <p:sp>
        <p:nvSpPr>
          <p:cNvPr id="6" name="灯片编号占位符 5"/>
          <p:cNvSpPr>
            <a:spLocks noGrp="1"/>
          </p:cNvSpPr>
          <p:nvPr>
            <p:ph type="sldNum" sz="quarter" idx="12"/>
          </p:nvPr>
        </p:nvSpPr>
        <p:spPr/>
        <p:txBody>
          <a:bodyPr/>
          <a:lstStyle>
            <a:lvl1pPr>
              <a:defRPr/>
            </a:lvl1pPr>
          </a:lstStyle>
          <a:p>
            <a:fld id="{FF3EEC63-B8F9-45C9-A279-3485F651182C}" type="slidenum">
              <a:rPr lang="en-US" smtClean="0"/>
              <a:pPr/>
              <a:t>‹#›</a:t>
            </a:fld>
            <a:endParaRPr lang="en-US"/>
          </a:p>
        </p:txBody>
      </p:sp>
      <p:sp>
        <p:nvSpPr>
          <p:cNvPr id="8" name="日期占位符 2"/>
          <p:cNvSpPr>
            <a:spLocks noGrp="1"/>
          </p:cNvSpPr>
          <p:nvPr>
            <p:ph type="dt" sz="half" idx="10"/>
          </p:nvPr>
        </p:nvSpPr>
        <p:spPr>
          <a:xfrm>
            <a:off x="6099585" y="6363270"/>
            <a:ext cx="1575098" cy="365125"/>
          </a:xfrm>
        </p:spPr>
        <p:txBody>
          <a:bodyPr/>
          <a:lstStyle/>
          <a:p>
            <a:r>
              <a:rPr lang="en-SG" dirty="0"/>
              <a:t>- </a:t>
            </a:r>
            <a:fld id="{01A325C1-A155-43CA-B258-BC56667DAC94}" type="datetime3">
              <a:rPr lang="en-SG" smtClean="0"/>
              <a:pPr/>
              <a:t>8 March 2023</a:t>
            </a:fld>
            <a:endParaRPr lang="en-SG" dirty="0"/>
          </a:p>
        </p:txBody>
      </p:sp>
      <p:sp>
        <p:nvSpPr>
          <p:cNvPr id="9" name="页脚占位符 3"/>
          <p:cNvSpPr>
            <a:spLocks noGrp="1"/>
          </p:cNvSpPr>
          <p:nvPr>
            <p:ph type="ftr" sz="quarter" idx="11"/>
          </p:nvPr>
        </p:nvSpPr>
        <p:spPr>
          <a:xfrm>
            <a:off x="4434089" y="6363271"/>
            <a:ext cx="1968357" cy="365125"/>
          </a:xfrm>
        </p:spPr>
        <p:txBody>
          <a:bodyPr/>
          <a:lstStyle>
            <a:lvl1pPr>
              <a:defRPr/>
            </a:lvl1pPr>
          </a:lstStyle>
          <a:p>
            <a:r>
              <a:rPr lang="en-SG"/>
              <a:t>Name of the document</a:t>
            </a:r>
            <a:endParaRPr lang="en-SG" dirty="0"/>
          </a:p>
        </p:txBody>
      </p:sp>
      <p:pic>
        <p:nvPicPr>
          <p:cNvPr id="10" name="Picture 15"/>
          <p:cNvPicPr>
            <a:picLocks noChangeAspect="1"/>
          </p:cNvPicPr>
          <p:nvPr userDrawn="1"/>
        </p:nvPicPr>
        <p:blipFill>
          <a:blip r:embed="rId2"/>
          <a:stretch>
            <a:fillRect/>
          </a:stretch>
        </p:blipFill>
        <p:spPr>
          <a:xfrm>
            <a:off x="10692936" y="5955146"/>
            <a:ext cx="1134330" cy="271600"/>
          </a:xfrm>
          <a:prstGeom prst="rect">
            <a:avLst/>
          </a:prstGeom>
        </p:spPr>
      </p:pic>
      <p:cxnSp>
        <p:nvCxnSpPr>
          <p:cNvPr id="11" name="Straight Connector 8"/>
          <p:cNvCxnSpPr/>
          <p:nvPr userDrawn="1"/>
        </p:nvCxnSpPr>
        <p:spPr>
          <a:xfrm>
            <a:off x="838200" y="502889"/>
            <a:ext cx="10515599" cy="0"/>
          </a:xfrm>
          <a:prstGeom prst="line">
            <a:avLst/>
          </a:prstGeom>
          <a:ln w="38100">
            <a:solidFill>
              <a:srgbClr val="4EC1E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988827"/>
            <a:ext cx="2628900" cy="5188135"/>
          </a:xfrm>
        </p:spPr>
        <p:txBody>
          <a:bodyPr vert="eaVert"/>
          <a:lstStyle>
            <a:lvl1pPr>
              <a:defRPr>
                <a:solidFill>
                  <a:srgbClr val="002453"/>
                </a:solidFill>
              </a:defRPr>
            </a:lvl1pPr>
          </a:lstStyle>
          <a:p>
            <a:r>
              <a:rPr lang="en-US" altLang="zh-CN" dirty="0"/>
              <a:t>SUBJECT TITLE</a:t>
            </a:r>
            <a:endParaRPr lang="en-US" dirty="0"/>
          </a:p>
        </p:txBody>
      </p:sp>
      <p:sp>
        <p:nvSpPr>
          <p:cNvPr id="3" name="竖排文字占位符 2"/>
          <p:cNvSpPr>
            <a:spLocks noGrp="1"/>
          </p:cNvSpPr>
          <p:nvPr>
            <p:ph type="body" orient="vert" idx="1" hasCustomPrompt="1"/>
          </p:nvPr>
        </p:nvSpPr>
        <p:spPr>
          <a:xfrm>
            <a:off x="838200" y="988827"/>
            <a:ext cx="7391400" cy="5188136"/>
          </a:xfrm>
        </p:spPr>
        <p:txBody>
          <a:bodyPr vert="eaVert"/>
          <a:lstStyle>
            <a:lvl1pPr>
              <a:defRPr>
                <a:solidFill>
                  <a:srgbClr val="002453"/>
                </a:solidFill>
              </a:defRPr>
            </a:lvl1pPr>
            <a:lvl2pPr marL="457200" indent="0">
              <a:buNone/>
              <a:defRPr/>
            </a:lvl2pPr>
          </a:lstStyle>
          <a:p>
            <a:pPr lvl="0"/>
            <a:r>
              <a:rPr lang="en-US" altLang="zh-CN" dirty="0"/>
              <a:t>Content</a:t>
            </a:r>
            <a:endParaRPr lang="zh-CN" altLang="en-US" dirty="0"/>
          </a:p>
        </p:txBody>
      </p:sp>
      <p:sp>
        <p:nvSpPr>
          <p:cNvPr id="6" name="灯片编号占位符 5"/>
          <p:cNvSpPr>
            <a:spLocks noGrp="1"/>
          </p:cNvSpPr>
          <p:nvPr>
            <p:ph type="sldNum" sz="quarter" idx="12"/>
          </p:nvPr>
        </p:nvSpPr>
        <p:spPr/>
        <p:txBody>
          <a:bodyPr/>
          <a:lstStyle>
            <a:lvl1pPr>
              <a:defRPr/>
            </a:lvl1pPr>
          </a:lstStyle>
          <a:p>
            <a:fld id="{FF3EEC63-B8F9-45C9-A279-3485F651182C}" type="slidenum">
              <a:rPr lang="en-US" smtClean="0"/>
              <a:pPr/>
              <a:t>‹#›</a:t>
            </a:fld>
            <a:endParaRPr lang="en-US"/>
          </a:p>
        </p:txBody>
      </p:sp>
      <p:sp>
        <p:nvSpPr>
          <p:cNvPr id="7" name="日期占位符 2"/>
          <p:cNvSpPr>
            <a:spLocks noGrp="1"/>
          </p:cNvSpPr>
          <p:nvPr>
            <p:ph type="dt" sz="half" idx="10"/>
          </p:nvPr>
        </p:nvSpPr>
        <p:spPr>
          <a:xfrm>
            <a:off x="6099585" y="6363270"/>
            <a:ext cx="1575098" cy="365125"/>
          </a:xfrm>
        </p:spPr>
        <p:txBody>
          <a:bodyPr/>
          <a:lstStyle/>
          <a:p>
            <a:r>
              <a:rPr lang="en-SG" dirty="0"/>
              <a:t>- </a:t>
            </a:r>
            <a:fld id="{01A325C1-A155-43CA-B258-BC56667DAC94}" type="datetime3">
              <a:rPr lang="en-SG" smtClean="0"/>
              <a:pPr/>
              <a:t>8 March 2023</a:t>
            </a:fld>
            <a:endParaRPr lang="en-SG" dirty="0"/>
          </a:p>
        </p:txBody>
      </p:sp>
      <p:sp>
        <p:nvSpPr>
          <p:cNvPr id="8" name="页脚占位符 3"/>
          <p:cNvSpPr>
            <a:spLocks noGrp="1"/>
          </p:cNvSpPr>
          <p:nvPr>
            <p:ph type="ftr" sz="quarter" idx="11"/>
          </p:nvPr>
        </p:nvSpPr>
        <p:spPr>
          <a:xfrm>
            <a:off x="4434089" y="6363271"/>
            <a:ext cx="1968357" cy="365125"/>
          </a:xfrm>
        </p:spPr>
        <p:txBody>
          <a:bodyPr/>
          <a:lstStyle>
            <a:lvl1pPr>
              <a:defRPr/>
            </a:lvl1pPr>
          </a:lstStyle>
          <a:p>
            <a:r>
              <a:rPr lang="en-SG"/>
              <a:t>Name of the document</a:t>
            </a:r>
            <a:endParaRPr lang="en-SG" dirty="0"/>
          </a:p>
        </p:txBody>
      </p:sp>
      <p:pic>
        <p:nvPicPr>
          <p:cNvPr id="10" name="Picture 15"/>
          <p:cNvPicPr>
            <a:picLocks noChangeAspect="1"/>
          </p:cNvPicPr>
          <p:nvPr userDrawn="1"/>
        </p:nvPicPr>
        <p:blipFill>
          <a:blip r:embed="rId2"/>
          <a:stretch>
            <a:fillRect/>
          </a:stretch>
        </p:blipFill>
        <p:spPr>
          <a:xfrm>
            <a:off x="10692936" y="5955146"/>
            <a:ext cx="1134330" cy="271600"/>
          </a:xfrm>
          <a:prstGeom prst="rect">
            <a:avLst/>
          </a:prstGeom>
        </p:spPr>
      </p:pic>
      <p:cxnSp>
        <p:nvCxnSpPr>
          <p:cNvPr id="9" name="Straight Connector 8"/>
          <p:cNvCxnSpPr/>
          <p:nvPr userDrawn="1"/>
        </p:nvCxnSpPr>
        <p:spPr>
          <a:xfrm>
            <a:off x="838200" y="502889"/>
            <a:ext cx="10515599" cy="0"/>
          </a:xfrm>
          <a:prstGeom prst="line">
            <a:avLst/>
          </a:prstGeom>
          <a:ln w="38100">
            <a:solidFill>
              <a:srgbClr val="4EC1E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9" name="Rectangle 14"/>
          <p:cNvSpPr/>
          <p:nvPr userDrawn="1"/>
        </p:nvSpPr>
        <p:spPr>
          <a:xfrm>
            <a:off x="0" y="0"/>
            <a:ext cx="12192000" cy="6858000"/>
          </a:xfrm>
          <a:prstGeom prst="rect">
            <a:avLst/>
          </a:prstGeom>
          <a:solidFill>
            <a:srgbClr val="EEECE1">
              <a:alpha val="80000"/>
            </a:srgbClr>
          </a:solidFill>
          <a:ln>
            <a:solidFill>
              <a:srgbClr val="4EC1E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黑体" panose="02010609060101010101" pitchFamily="49" charset="-122"/>
            </a:endParaRPr>
          </a:p>
        </p:txBody>
      </p:sp>
      <p:sp>
        <p:nvSpPr>
          <p:cNvPr id="3" name="日期占位符 2"/>
          <p:cNvSpPr>
            <a:spLocks noGrp="1"/>
          </p:cNvSpPr>
          <p:nvPr>
            <p:ph type="dt" sz="half" idx="10"/>
          </p:nvPr>
        </p:nvSpPr>
        <p:spPr/>
        <p:txBody>
          <a:bodyPr/>
          <a:lstStyle/>
          <a:p>
            <a:r>
              <a:rPr lang="en-SG" dirty="0"/>
              <a:t>- </a:t>
            </a:r>
            <a:fld id="{01A325C1-A155-43CA-B258-BC56667DAC94}" type="datetime3">
              <a:rPr lang="en-SG" smtClean="0"/>
              <a:pPr/>
              <a:t>8 March 2023</a:t>
            </a:fld>
            <a:endParaRPr lang="en-SG" dirty="0"/>
          </a:p>
        </p:txBody>
      </p:sp>
      <p:sp>
        <p:nvSpPr>
          <p:cNvPr id="4" name="页脚占位符 3"/>
          <p:cNvSpPr>
            <a:spLocks noGrp="1"/>
          </p:cNvSpPr>
          <p:nvPr>
            <p:ph type="ftr" sz="quarter" idx="11"/>
          </p:nvPr>
        </p:nvSpPr>
        <p:spPr/>
        <p:txBody>
          <a:bodyPr/>
          <a:lstStyle>
            <a:lvl1pPr>
              <a:defRPr/>
            </a:lvl1pPr>
          </a:lstStyle>
          <a:p>
            <a:r>
              <a:rPr lang="en-SG"/>
              <a:t>Name of the document</a:t>
            </a:r>
            <a:endParaRPr lang="en-SG" dirty="0"/>
          </a:p>
        </p:txBody>
      </p:sp>
      <p:sp>
        <p:nvSpPr>
          <p:cNvPr id="5" name="灯片编号占位符 4"/>
          <p:cNvSpPr>
            <a:spLocks noGrp="1"/>
          </p:cNvSpPr>
          <p:nvPr>
            <p:ph type="sldNum" sz="quarter" idx="12"/>
          </p:nvPr>
        </p:nvSpPr>
        <p:spPr/>
        <p:txBody>
          <a:bodyPr/>
          <a:lstStyle>
            <a:lvl1pPr>
              <a:defRPr/>
            </a:lvl1pPr>
          </a:lstStyle>
          <a:p>
            <a:fld id="{E9880C2E-3714-44FF-95B2-14E30FC6AB1C}" type="slidenum">
              <a:rPr lang="en-SG" smtClean="0"/>
              <a:pPr/>
              <a:t>‹#›</a:t>
            </a:fld>
            <a:endParaRPr lang="en-SG" dirty="0"/>
          </a:p>
        </p:txBody>
      </p:sp>
      <p:sp>
        <p:nvSpPr>
          <p:cNvPr id="12" name="标题 10"/>
          <p:cNvSpPr txBox="1"/>
          <p:nvPr userDrawn="1"/>
        </p:nvSpPr>
        <p:spPr>
          <a:xfrm>
            <a:off x="838200" y="2766218"/>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chemeClr val="bg1"/>
                </a:solidFill>
                <a:latin typeface="Times New Roman" panose="02020603050405020304" pitchFamily="18" charset="0"/>
                <a:ea typeface="+mj-ea"/>
                <a:cs typeface="Times New Roman" panose="02020603050405020304" pitchFamily="18" charset="0"/>
              </a:defRPr>
            </a:lvl1pPr>
          </a:lstStyle>
          <a:p>
            <a:r>
              <a:rPr lang="en-US" altLang="zh-CN" dirty="0">
                <a:solidFill>
                  <a:srgbClr val="002453"/>
                </a:solidFill>
                <a:latin typeface="Arial" panose="020B0604020202020204" pitchFamily="34" charset="0"/>
                <a:cs typeface="Arial" panose="020B0604020202020204" pitchFamily="34" charset="0"/>
              </a:rPr>
              <a:t>THANK YOU!</a:t>
            </a:r>
            <a:endParaRPr lang="en-US" dirty="0">
              <a:solidFill>
                <a:srgbClr val="002453"/>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SG" dirty="0"/>
              <a:t>- </a:t>
            </a:r>
            <a:fld id="{01A325C1-A155-43CA-B258-BC56667DAC94}" type="datetime3">
              <a:rPr lang="en-SG" smtClean="0"/>
              <a:pPr/>
              <a:t>8 March 2023</a:t>
            </a:fld>
            <a:endParaRPr lang="en-SG" dirty="0"/>
          </a:p>
        </p:txBody>
      </p:sp>
      <p:sp>
        <p:nvSpPr>
          <p:cNvPr id="4" name="页脚占位符 3"/>
          <p:cNvSpPr>
            <a:spLocks noGrp="1"/>
          </p:cNvSpPr>
          <p:nvPr>
            <p:ph type="ftr" sz="quarter" idx="11"/>
          </p:nvPr>
        </p:nvSpPr>
        <p:spPr/>
        <p:txBody>
          <a:bodyPr/>
          <a:lstStyle>
            <a:lvl1pPr>
              <a:defRPr/>
            </a:lvl1pPr>
          </a:lstStyle>
          <a:p>
            <a:r>
              <a:rPr lang="en-SG"/>
              <a:t>Name of the document</a:t>
            </a:r>
            <a:endParaRPr lang="en-SG" dirty="0"/>
          </a:p>
        </p:txBody>
      </p:sp>
      <p:sp>
        <p:nvSpPr>
          <p:cNvPr id="5" name="灯片编号占位符 4"/>
          <p:cNvSpPr>
            <a:spLocks noGrp="1"/>
          </p:cNvSpPr>
          <p:nvPr>
            <p:ph type="sldNum" sz="quarter" idx="12"/>
          </p:nvPr>
        </p:nvSpPr>
        <p:spPr/>
        <p:txBody>
          <a:bodyPr/>
          <a:lstStyle>
            <a:lvl1pPr>
              <a:defRPr/>
            </a:lvl1pPr>
          </a:lstStyle>
          <a:p>
            <a:fld id="{E9880C2E-3714-44FF-95B2-14E30FC6AB1C}" type="slidenum">
              <a:rPr lang="en-SG" smtClean="0"/>
              <a:pPr/>
              <a:t>‹#›</a:t>
            </a:fld>
            <a:endParaRPr lang="en-SG" dirty="0"/>
          </a:p>
        </p:txBody>
      </p:sp>
      <p:sp>
        <p:nvSpPr>
          <p:cNvPr id="6" name="矩形 5"/>
          <p:cNvSpPr/>
          <p:nvPr userDrawn="1"/>
        </p:nvSpPr>
        <p:spPr>
          <a:xfrm>
            <a:off x="981739" y="5613738"/>
            <a:ext cx="10228521" cy="415498"/>
          </a:xfrm>
          <a:prstGeom prst="rect">
            <a:avLst/>
          </a:prstGeom>
        </p:spPr>
        <p:txBody>
          <a:bodyPr wrap="square">
            <a:spAutoFit/>
          </a:bodyPr>
          <a:lstStyle/>
          <a:p>
            <a:pPr>
              <a:spcAft>
                <a:spcPts val="0"/>
              </a:spcAft>
            </a:pPr>
            <a:r>
              <a:rPr lang="en-US" sz="1050"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The information contained herein is prepared by Artyzen Habitat and contains confidential proprietary information (whether furnished in writing or oral). No reference to the information provided herein may be published in any document or communicated to third parties without the prior written consent of Artyzen Habitat. </a:t>
            </a:r>
            <a:endParaRPr lang="en-SG" sz="1050" dirty="0">
              <a:solidFill>
                <a:schemeClr val="bg1">
                  <a:lumMod val="50000"/>
                </a:schemeClr>
              </a:solidFill>
              <a:effectLst/>
              <a:latin typeface="Arial" panose="020B0604020202020204" pitchFamily="34" charset="0"/>
              <a:ea typeface="黑体" panose="02010609060101010101" pitchFamily="49" charset="-122"/>
              <a:cs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a:lvl1pPr>
          </a:lstStyle>
          <a:p>
            <a:r>
              <a:rPr lang="en-US"/>
              <a:t>COPYRIGHT © 2021 ARTYZEN HOSPITALITY GROUP LTD.  - 01 Artyzen Hospitality Group Introduction</a:t>
            </a:r>
            <a:endParaRPr lang="en-US" dirty="0"/>
          </a:p>
        </p:txBody>
      </p:sp>
      <p:sp>
        <p:nvSpPr>
          <p:cNvPr id="5" name="Slide Number Placeholder 4"/>
          <p:cNvSpPr>
            <a:spLocks noGrp="1"/>
          </p:cNvSpPr>
          <p:nvPr>
            <p:ph type="sldNum" sz="quarter" idx="12"/>
          </p:nvPr>
        </p:nvSpPr>
        <p:spPr/>
        <p:txBody>
          <a:bodyPr/>
          <a:lstStyle>
            <a:lvl1pPr>
              <a:defRPr/>
            </a:lvl1pPr>
          </a:lstStyle>
          <a:p>
            <a:fld id="{1D284509-50E6-F349-833B-DF10F045556C}"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defRPr>
            </a:lvl1pPr>
          </a:lstStyle>
          <a:p>
            <a:fld id="{C6FD5A37-0AB9-4851-9054-169B7C391EB5}" type="datetimeFigureOut">
              <a:rPr lang="zh-CN" altLang="en-US" smtClean="0"/>
              <a:pPr/>
              <a:t>2023/3/8</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a:p>
        </p:txBody>
      </p:sp>
      <p:sp>
        <p:nvSpPr>
          <p:cNvPr id="4" name="灯片编号占位符 3"/>
          <p:cNvSpPr>
            <a:spLocks noGrp="1"/>
          </p:cNvSpPr>
          <p:nvPr>
            <p:ph type="sldNum" sz="quarter" idx="12"/>
          </p:nvPr>
        </p:nvSpPr>
        <p:spPr/>
        <p:txBody>
          <a:bodyPr/>
          <a:lstStyle>
            <a:lvl1pPr>
              <a:defRPr/>
            </a:lvl1pPr>
          </a:lstStyle>
          <a:p>
            <a:fld id="{BB7A483C-23B8-4BB4-BF58-86E821DC0B16}"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r>
              <a:rPr lang="en-US"/>
              <a:t>COPYRIGHT © 2021 ARTYZEN HOSPITALITY GROUP LTD.  - 01 Artyzen Hospitality Group Introduction</a:t>
            </a:r>
            <a:endParaRPr lang="en-US" dirty="0"/>
          </a:p>
        </p:txBody>
      </p:sp>
      <p:sp>
        <p:nvSpPr>
          <p:cNvPr id="6" name="Slide Number Placeholder 5"/>
          <p:cNvSpPr>
            <a:spLocks noGrp="1"/>
          </p:cNvSpPr>
          <p:nvPr>
            <p:ph type="sldNum" sz="quarter" idx="12"/>
          </p:nvPr>
        </p:nvSpPr>
        <p:spPr/>
        <p:txBody>
          <a:bodyPr/>
          <a:lstStyle>
            <a:lvl1pPr>
              <a:defRPr/>
            </a:lvl1pPr>
          </a:lstStyle>
          <a:p>
            <a:fld id="{1D284509-50E6-F349-833B-DF10F045556C}"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3050"/>
            <a:ext cx="4011084" cy="1636432"/>
          </a:xfrm>
        </p:spPr>
        <p:txBody>
          <a:bodyPr anchor="b">
            <a:norm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972235"/>
            <a:ext cx="4011084" cy="4153929"/>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lvl1pPr>
              <a:defRPr/>
            </a:lvl1pPr>
          </a:lstStyle>
          <a:p>
            <a:r>
              <a:rPr lang="en-US"/>
              <a:t>COPYRIGHT © 2021 ARTYZEN HOSPITALITY GROUP LTD.  - 01 Artyzen Hospitality Group Introduction</a:t>
            </a:r>
            <a:endParaRPr lang="en-US" dirty="0"/>
          </a:p>
        </p:txBody>
      </p:sp>
      <p:sp>
        <p:nvSpPr>
          <p:cNvPr id="7" name="Slide Number Placeholder 6"/>
          <p:cNvSpPr>
            <a:spLocks noGrp="1"/>
          </p:cNvSpPr>
          <p:nvPr>
            <p:ph type="sldNum" sz="quarter" idx="12"/>
          </p:nvPr>
        </p:nvSpPr>
        <p:spPr/>
        <p:txBody>
          <a:bodyPr/>
          <a:lstStyle>
            <a:lvl1pPr>
              <a:defRPr/>
            </a:lvl1pPr>
          </a:lstStyle>
          <a:p>
            <a:fld id="{1D284509-50E6-F349-833B-DF10F045556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14" name="Picture 15"/>
          <p:cNvPicPr>
            <a:picLocks noChangeAspect="1"/>
          </p:cNvPicPr>
          <p:nvPr userDrawn="1"/>
        </p:nvPicPr>
        <p:blipFill>
          <a:blip r:embed="rId2"/>
          <a:stretch>
            <a:fillRect/>
          </a:stretch>
        </p:blipFill>
        <p:spPr>
          <a:xfrm>
            <a:off x="10692936" y="5955146"/>
            <a:ext cx="1134330" cy="271600"/>
          </a:xfrm>
          <a:prstGeom prst="rect">
            <a:avLst/>
          </a:prstGeom>
        </p:spPr>
      </p:pic>
      <p:sp>
        <p:nvSpPr>
          <p:cNvPr id="8" name="标题 7"/>
          <p:cNvSpPr>
            <a:spLocks noGrp="1"/>
          </p:cNvSpPr>
          <p:nvPr>
            <p:ph type="title" hasCustomPrompt="1"/>
          </p:nvPr>
        </p:nvSpPr>
        <p:spPr>
          <a:xfrm>
            <a:off x="782455" y="993775"/>
            <a:ext cx="2647950" cy="1325563"/>
          </a:xfrm>
        </p:spPr>
        <p:txBody>
          <a:bodyPr/>
          <a:lstStyle>
            <a:lvl1pPr>
              <a:defRPr/>
            </a:lvl1pPr>
          </a:lstStyle>
          <a:p>
            <a:r>
              <a:rPr lang="en-US" dirty="0"/>
              <a:t>contents</a:t>
            </a:r>
          </a:p>
        </p:txBody>
      </p:sp>
      <p:sp>
        <p:nvSpPr>
          <p:cNvPr id="17" name="日期占位符 16"/>
          <p:cNvSpPr>
            <a:spLocks noGrp="1"/>
          </p:cNvSpPr>
          <p:nvPr>
            <p:ph type="dt" sz="half" idx="15"/>
          </p:nvPr>
        </p:nvSpPr>
        <p:spPr/>
        <p:txBody>
          <a:bodyPr/>
          <a:lstStyle/>
          <a:p>
            <a:r>
              <a:rPr lang="en-SG" dirty="0"/>
              <a:t>- </a:t>
            </a:r>
            <a:fld id="{01A325C1-A155-43CA-B258-BC56667DAC94}" type="datetime3">
              <a:rPr lang="en-SG" smtClean="0"/>
              <a:pPr/>
              <a:t>8 March 2023</a:t>
            </a:fld>
            <a:endParaRPr lang="en-SG" dirty="0"/>
          </a:p>
        </p:txBody>
      </p:sp>
      <p:sp>
        <p:nvSpPr>
          <p:cNvPr id="18" name="页脚占位符 17"/>
          <p:cNvSpPr>
            <a:spLocks noGrp="1"/>
          </p:cNvSpPr>
          <p:nvPr>
            <p:ph type="ftr" sz="quarter" idx="16"/>
          </p:nvPr>
        </p:nvSpPr>
        <p:spPr/>
        <p:txBody>
          <a:bodyPr/>
          <a:lstStyle>
            <a:lvl1pPr>
              <a:defRPr/>
            </a:lvl1pPr>
          </a:lstStyle>
          <a:p>
            <a:r>
              <a:rPr lang="en-SG"/>
              <a:t>Name of the document</a:t>
            </a:r>
            <a:endParaRPr lang="en-SG" dirty="0"/>
          </a:p>
        </p:txBody>
      </p:sp>
      <p:sp>
        <p:nvSpPr>
          <p:cNvPr id="20" name="灯片编号占位符 19"/>
          <p:cNvSpPr>
            <a:spLocks noGrp="1"/>
          </p:cNvSpPr>
          <p:nvPr>
            <p:ph type="sldNum" sz="quarter" idx="17"/>
          </p:nvPr>
        </p:nvSpPr>
        <p:spPr/>
        <p:txBody>
          <a:bodyPr/>
          <a:lstStyle>
            <a:lvl1pPr>
              <a:defRPr/>
            </a:lvl1pPr>
          </a:lstStyle>
          <a:p>
            <a:fld id="{E9880C2E-3714-44FF-95B2-14E30FC6AB1C}" type="slidenum">
              <a:rPr lang="en-SG" smtClean="0"/>
              <a:pPr/>
              <a:t>‹#›</a:t>
            </a:fld>
            <a:endParaRPr lang="en-SG" dirty="0"/>
          </a:p>
        </p:txBody>
      </p:sp>
      <p:sp>
        <p:nvSpPr>
          <p:cNvPr id="26" name="内容占位符 25"/>
          <p:cNvSpPr>
            <a:spLocks noGrp="1"/>
          </p:cNvSpPr>
          <p:nvPr>
            <p:ph sz="quarter" idx="18" hasCustomPrompt="1"/>
          </p:nvPr>
        </p:nvSpPr>
        <p:spPr>
          <a:xfrm>
            <a:off x="4000501" y="1409700"/>
            <a:ext cx="7409044" cy="3505200"/>
          </a:xfrm>
        </p:spPr>
        <p:txBody>
          <a:bodyPr>
            <a:normAutofit/>
          </a:bodyPr>
          <a:lstStyle>
            <a:lvl1pPr>
              <a:defRPr lang="zh-CN" altLang="en-US" sz="1800" kern="1200" dirty="0" smtClean="0">
                <a:solidFill>
                  <a:srgbClr val="002453"/>
                </a:solidFill>
                <a:latin typeface="Arial" panose="020B0604020202020204" pitchFamily="34" charset="0"/>
                <a:ea typeface="+mn-ea"/>
                <a:cs typeface="Arial" panose="020B0604020202020204" pitchFamily="34" charset="0"/>
              </a:defRPr>
            </a:lvl1pPr>
            <a:lvl2pPr marL="457200" indent="0">
              <a:buNone/>
              <a:defRPr/>
            </a:lvl2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lang="en-US" altLang="zh-CN" dirty="0"/>
              <a:t>SUBJECT TITLE A				page number</a:t>
            </a:r>
            <a:endParaRPr lang="zh-CN" altLang="en-US"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lang="en-US" altLang="zh-CN" dirty="0"/>
              <a:t>SUBJECT TITLE B				page number</a:t>
            </a:r>
            <a:endParaRPr lang="zh-CN" altLang="en-US"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lang="en-US" altLang="zh-CN" dirty="0"/>
              <a:t>SUBJECT TITLE C				page number</a:t>
            </a:r>
            <a:endParaRPr lang="zh-CN" altLang="en-US" dirty="0"/>
          </a:p>
        </p:txBody>
      </p:sp>
      <p:cxnSp>
        <p:nvCxnSpPr>
          <p:cNvPr id="27" name="Straight Connector 8"/>
          <p:cNvCxnSpPr/>
          <p:nvPr userDrawn="1"/>
        </p:nvCxnSpPr>
        <p:spPr>
          <a:xfrm>
            <a:off x="892064" y="1392979"/>
            <a:ext cx="1908286" cy="0"/>
          </a:xfrm>
          <a:prstGeom prst="line">
            <a:avLst/>
          </a:prstGeom>
          <a:ln w="38100">
            <a:solidFill>
              <a:srgbClr val="4EC1E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lvl1pPr>
          </a:lstStyle>
          <a:p>
            <a:r>
              <a:rPr lang="en-US"/>
              <a:t>COPYRIGHT © 2021 ARTYZEN HOSPITALITY GROUP LTD.  - 01 Artyzen Hospitality Group Introduction</a:t>
            </a:r>
            <a:endParaRPr lang="en-US" dirty="0"/>
          </a:p>
        </p:txBody>
      </p:sp>
      <p:sp>
        <p:nvSpPr>
          <p:cNvPr id="6" name="Slide Number Placeholder 5"/>
          <p:cNvSpPr>
            <a:spLocks noGrp="1"/>
          </p:cNvSpPr>
          <p:nvPr>
            <p:ph type="sldNum" sz="quarter" idx="12"/>
          </p:nvPr>
        </p:nvSpPr>
        <p:spPr/>
        <p:txBody>
          <a:bodyPr/>
          <a:lstStyle>
            <a:lvl1pPr>
              <a:defRPr/>
            </a:lvl1pPr>
          </a:lstStyle>
          <a:p>
            <a:fld id="{1D284509-50E6-F349-833B-DF10F045556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Rectangle 14"/>
          <p:cNvSpPr/>
          <p:nvPr userDrawn="1"/>
        </p:nvSpPr>
        <p:spPr>
          <a:xfrm>
            <a:off x="0" y="0"/>
            <a:ext cx="12192000" cy="6858000"/>
          </a:xfrm>
          <a:prstGeom prst="rect">
            <a:avLst/>
          </a:prstGeom>
          <a:solidFill>
            <a:srgbClr val="EEECE1">
              <a:alpha val="80000"/>
            </a:srgbClr>
          </a:solidFill>
          <a:ln>
            <a:solidFill>
              <a:srgbClr val="4EC1E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黑体" panose="02010609060101010101" pitchFamily="49" charset="-122"/>
            </a:endParaRPr>
          </a:p>
        </p:txBody>
      </p:sp>
      <p:sp>
        <p:nvSpPr>
          <p:cNvPr id="2" name="标题 1"/>
          <p:cNvSpPr>
            <a:spLocks noGrp="1"/>
          </p:cNvSpPr>
          <p:nvPr>
            <p:ph type="title" hasCustomPrompt="1"/>
          </p:nvPr>
        </p:nvSpPr>
        <p:spPr>
          <a:xfrm>
            <a:off x="914399" y="1938448"/>
            <a:ext cx="5828414" cy="911019"/>
          </a:xfrm>
        </p:spPr>
        <p:txBody>
          <a:bodyPr>
            <a:normAutofit/>
          </a:bodyPr>
          <a:lstStyle>
            <a:lvl1pPr>
              <a:defRPr sz="2800">
                <a:solidFill>
                  <a:srgbClr val="002453"/>
                </a:solidFill>
              </a:defRPr>
            </a:lvl1pPr>
          </a:lstStyle>
          <a:p>
            <a:r>
              <a:rPr lang="en-US" altLang="zh-CN" dirty="0"/>
              <a:t>DIVIDER</a:t>
            </a:r>
            <a:endParaRPr lang="en-US" dirty="0"/>
          </a:p>
        </p:txBody>
      </p:sp>
      <p:sp>
        <p:nvSpPr>
          <p:cNvPr id="3" name="日期占位符 2"/>
          <p:cNvSpPr>
            <a:spLocks noGrp="1"/>
          </p:cNvSpPr>
          <p:nvPr>
            <p:ph type="dt" sz="half" idx="10"/>
          </p:nvPr>
        </p:nvSpPr>
        <p:spPr/>
        <p:txBody>
          <a:bodyPr/>
          <a:lstStyle/>
          <a:p>
            <a:r>
              <a:rPr lang="en-SG" dirty="0"/>
              <a:t>- </a:t>
            </a:r>
            <a:fld id="{01A325C1-A155-43CA-B258-BC56667DAC94}" type="datetime3">
              <a:rPr lang="en-SG" smtClean="0"/>
              <a:pPr/>
              <a:t>8 March 2023</a:t>
            </a:fld>
            <a:endParaRPr lang="en-SG" dirty="0"/>
          </a:p>
        </p:txBody>
      </p:sp>
      <p:sp>
        <p:nvSpPr>
          <p:cNvPr id="4" name="页脚占位符 3"/>
          <p:cNvSpPr>
            <a:spLocks noGrp="1"/>
          </p:cNvSpPr>
          <p:nvPr>
            <p:ph type="ftr" sz="quarter" idx="11"/>
          </p:nvPr>
        </p:nvSpPr>
        <p:spPr/>
        <p:txBody>
          <a:bodyPr/>
          <a:lstStyle>
            <a:lvl1pPr>
              <a:defRPr/>
            </a:lvl1pPr>
          </a:lstStyle>
          <a:p>
            <a:r>
              <a:rPr lang="en-SG"/>
              <a:t>Name of the document</a:t>
            </a:r>
            <a:endParaRPr lang="en-SG" dirty="0"/>
          </a:p>
        </p:txBody>
      </p:sp>
      <p:sp>
        <p:nvSpPr>
          <p:cNvPr id="5" name="灯片编号占位符 4"/>
          <p:cNvSpPr>
            <a:spLocks noGrp="1"/>
          </p:cNvSpPr>
          <p:nvPr>
            <p:ph type="sldNum" sz="quarter" idx="12"/>
          </p:nvPr>
        </p:nvSpPr>
        <p:spPr/>
        <p:txBody>
          <a:bodyPr/>
          <a:lstStyle>
            <a:lvl1pPr>
              <a:defRPr/>
            </a:lvl1pPr>
          </a:lstStyle>
          <a:p>
            <a:fld id="{E9880C2E-3714-44FF-95B2-14E30FC6AB1C}" type="slidenum">
              <a:rPr lang="en-SG" smtClean="0"/>
              <a:pPr/>
              <a:t>‹#›</a:t>
            </a:fld>
            <a:endParaRPr lang="en-SG" dirty="0"/>
          </a:p>
        </p:txBody>
      </p:sp>
      <p:sp>
        <p:nvSpPr>
          <p:cNvPr id="12" name="内容占位符 11"/>
          <p:cNvSpPr>
            <a:spLocks noGrp="1"/>
          </p:cNvSpPr>
          <p:nvPr>
            <p:ph sz="quarter" idx="13" hasCustomPrompt="1"/>
          </p:nvPr>
        </p:nvSpPr>
        <p:spPr>
          <a:xfrm>
            <a:off x="914400" y="3257549"/>
            <a:ext cx="5828414" cy="2232065"/>
          </a:xfrm>
        </p:spPr>
        <p:txBody>
          <a:bodyPr>
            <a:normAutofit/>
          </a:bodyPr>
          <a:lstStyle>
            <a:lvl1pPr>
              <a:defRPr sz="1600">
                <a:solidFill>
                  <a:srgbClr val="002453"/>
                </a:solidFill>
              </a:defRPr>
            </a:lvl1pPr>
          </a:lstStyle>
          <a:p>
            <a:pPr lvl="0"/>
            <a:r>
              <a:rPr lang="en-US" altLang="zh-CN" dirty="0"/>
              <a:t>Content</a:t>
            </a:r>
            <a:endParaRPr lang="en-US" dirty="0"/>
          </a:p>
        </p:txBody>
      </p:sp>
      <p:cxnSp>
        <p:nvCxnSpPr>
          <p:cNvPr id="13" name="Straight Connector 12"/>
          <p:cNvCxnSpPr/>
          <p:nvPr userDrawn="1"/>
        </p:nvCxnSpPr>
        <p:spPr>
          <a:xfrm>
            <a:off x="1040810" y="2975625"/>
            <a:ext cx="362858" cy="0"/>
          </a:xfrm>
          <a:prstGeom prst="line">
            <a:avLst/>
          </a:prstGeom>
          <a:ln w="38100">
            <a:solidFill>
              <a:srgbClr val="4EC1E0"/>
            </a:solidFill>
          </a:ln>
          <a:effectLst/>
        </p:spPr>
        <p:style>
          <a:lnRef idx="2">
            <a:schemeClr val="accent1"/>
          </a:lnRef>
          <a:fillRef idx="0">
            <a:schemeClr val="accent1"/>
          </a:fillRef>
          <a:effectRef idx="1">
            <a:schemeClr val="accent1"/>
          </a:effectRef>
          <a:fontRef idx="minor">
            <a:schemeClr val="tx1"/>
          </a:fontRef>
        </p:style>
      </p:cxnSp>
      <p:pic>
        <p:nvPicPr>
          <p:cNvPr id="14" name="Picture 15"/>
          <p:cNvPicPr>
            <a:picLocks noChangeAspect="1"/>
          </p:cNvPicPr>
          <p:nvPr userDrawn="1"/>
        </p:nvPicPr>
        <p:blipFill>
          <a:blip r:embed="rId2"/>
          <a:stretch>
            <a:fillRect/>
          </a:stretch>
        </p:blipFill>
        <p:spPr>
          <a:xfrm>
            <a:off x="10692936" y="5955146"/>
            <a:ext cx="1134330" cy="271600"/>
          </a:xfrm>
          <a:prstGeom prst="rect">
            <a:avLst/>
          </a:prstGeom>
        </p:spPr>
      </p:pic>
      <p:sp>
        <p:nvSpPr>
          <p:cNvPr id="16" name="Freeform 6"/>
          <p:cNvSpPr/>
          <p:nvPr userDrawn="1"/>
        </p:nvSpPr>
        <p:spPr>
          <a:xfrm>
            <a:off x="555234" y="1368384"/>
            <a:ext cx="8817366" cy="4722562"/>
          </a:xfrm>
          <a:custGeom>
            <a:avLst/>
            <a:gdLst>
              <a:gd name="connsiteX0" fmla="*/ 2879930 w 5831410"/>
              <a:gd name="connsiteY0" fmla="*/ 4266405 h 4722562"/>
              <a:gd name="connsiteX1" fmla="*/ 2441680 w 5831410"/>
              <a:gd name="connsiteY1" fmla="*/ 4713618 h 4722562"/>
              <a:gd name="connsiteX2" fmla="*/ 0 w 5831410"/>
              <a:gd name="connsiteY2" fmla="*/ 4722562 h 4722562"/>
              <a:gd name="connsiteX3" fmla="*/ 8944 w 5831410"/>
              <a:gd name="connsiteY3" fmla="*/ 0 h 4722562"/>
              <a:gd name="connsiteX4" fmla="*/ 5831410 w 5831410"/>
              <a:gd name="connsiteY4" fmla="*/ 0 h 4722562"/>
              <a:gd name="connsiteX5" fmla="*/ 5813523 w 5831410"/>
              <a:gd name="connsiteY5" fmla="*/ 4713618 h 4722562"/>
              <a:gd name="connsiteX6" fmla="*/ 3264517 w 5831410"/>
              <a:gd name="connsiteY6" fmla="*/ 4704673 h 4722562"/>
              <a:gd name="connsiteX0-1" fmla="*/ 2879930 w 5831410"/>
              <a:gd name="connsiteY0-2" fmla="*/ 4266405 h 4722562"/>
              <a:gd name="connsiteX1-3" fmla="*/ 2441680 w 5831410"/>
              <a:gd name="connsiteY1-4" fmla="*/ 4713618 h 4722562"/>
              <a:gd name="connsiteX2-5" fmla="*/ 0 w 5831410"/>
              <a:gd name="connsiteY2-6" fmla="*/ 4722562 h 4722562"/>
              <a:gd name="connsiteX3-7" fmla="*/ 8944 w 5831410"/>
              <a:gd name="connsiteY3-8" fmla="*/ 0 h 4722562"/>
              <a:gd name="connsiteX4-9" fmla="*/ 5831410 w 5831410"/>
              <a:gd name="connsiteY4-10" fmla="*/ 0 h 4722562"/>
              <a:gd name="connsiteX5-11" fmla="*/ 5813523 w 5831410"/>
              <a:gd name="connsiteY5-12" fmla="*/ 4713618 h 4722562"/>
              <a:gd name="connsiteX6-13" fmla="*/ 3113331 w 5831410"/>
              <a:gd name="connsiteY6-14" fmla="*/ 4704673 h 4722562"/>
              <a:gd name="connsiteX0-15" fmla="*/ 2804337 w 5831410"/>
              <a:gd name="connsiteY0-16" fmla="*/ 4209255 h 4722562"/>
              <a:gd name="connsiteX1-17" fmla="*/ 2441680 w 5831410"/>
              <a:gd name="connsiteY1-18" fmla="*/ 4713618 h 4722562"/>
              <a:gd name="connsiteX2-19" fmla="*/ 0 w 5831410"/>
              <a:gd name="connsiteY2-20" fmla="*/ 4722562 h 4722562"/>
              <a:gd name="connsiteX3-21" fmla="*/ 8944 w 5831410"/>
              <a:gd name="connsiteY3-22" fmla="*/ 0 h 4722562"/>
              <a:gd name="connsiteX4-23" fmla="*/ 5831410 w 5831410"/>
              <a:gd name="connsiteY4-24" fmla="*/ 0 h 4722562"/>
              <a:gd name="connsiteX5-25" fmla="*/ 5813523 w 5831410"/>
              <a:gd name="connsiteY5-26" fmla="*/ 4713618 h 4722562"/>
              <a:gd name="connsiteX6-27" fmla="*/ 3113331 w 5831410"/>
              <a:gd name="connsiteY6-28" fmla="*/ 4704673 h 47225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831410" h="4722562">
                <a:moveTo>
                  <a:pt x="2804337" y="4209255"/>
                </a:moveTo>
                <a:lnTo>
                  <a:pt x="2441680" y="4713618"/>
                </a:lnTo>
                <a:lnTo>
                  <a:pt x="0" y="4722562"/>
                </a:lnTo>
                <a:cubicBezTo>
                  <a:pt x="2981" y="3148375"/>
                  <a:pt x="5963" y="1574187"/>
                  <a:pt x="8944" y="0"/>
                </a:cubicBezTo>
                <a:lnTo>
                  <a:pt x="5831410" y="0"/>
                </a:lnTo>
                <a:cubicBezTo>
                  <a:pt x="5825448" y="1571206"/>
                  <a:pt x="5819485" y="3142412"/>
                  <a:pt x="5813523" y="4713618"/>
                </a:cubicBezTo>
                <a:lnTo>
                  <a:pt x="3113331" y="4704673"/>
                </a:lnTo>
              </a:path>
            </a:pathLst>
          </a:custGeom>
          <a:ln w="63500">
            <a:solidFill>
              <a:srgbClr val="4EC1E0"/>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黑体" panose="02010609060101010101" pitchFamily="49"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0" name="图片占位符 9"/>
          <p:cNvSpPr>
            <a:spLocks noGrp="1"/>
          </p:cNvSpPr>
          <p:nvPr>
            <p:ph type="pic" sz="quarter" idx="14" hasCustomPrompt="1"/>
          </p:nvPr>
        </p:nvSpPr>
        <p:spPr>
          <a:xfrm>
            <a:off x="0" y="4189228"/>
            <a:ext cx="12192000" cy="2668772"/>
          </a:xfrm>
        </p:spPr>
        <p:txBody>
          <a:bodyPr/>
          <a:lstStyle>
            <a:lvl1pPr>
              <a:defRPr>
                <a:solidFill>
                  <a:srgbClr val="002453"/>
                </a:solidFill>
              </a:defRPr>
            </a:lvl1pPr>
          </a:lstStyle>
          <a:p>
            <a:r>
              <a:rPr lang="en-US" dirty="0"/>
              <a:t>Image</a:t>
            </a:r>
          </a:p>
        </p:txBody>
      </p:sp>
      <p:sp>
        <p:nvSpPr>
          <p:cNvPr id="2" name="标题 1"/>
          <p:cNvSpPr>
            <a:spLocks noGrp="1"/>
          </p:cNvSpPr>
          <p:nvPr>
            <p:ph type="title" hasCustomPrompt="1"/>
          </p:nvPr>
        </p:nvSpPr>
        <p:spPr/>
        <p:txBody>
          <a:bodyPr/>
          <a:lstStyle>
            <a:lvl1pPr>
              <a:defRPr>
                <a:solidFill>
                  <a:srgbClr val="002453"/>
                </a:solidFill>
              </a:defRPr>
            </a:lvl1pPr>
          </a:lstStyle>
          <a:p>
            <a:r>
              <a:rPr lang="en-US" altLang="zh-CN" dirty="0"/>
              <a:t>SUBJECT </a:t>
            </a:r>
            <a:br>
              <a:rPr lang="en-US" altLang="zh-CN" dirty="0"/>
            </a:br>
            <a:r>
              <a:rPr lang="en-US" altLang="zh-CN" dirty="0"/>
              <a:t>TITLE</a:t>
            </a:r>
          </a:p>
        </p:txBody>
      </p:sp>
      <p:sp>
        <p:nvSpPr>
          <p:cNvPr id="3" name="日期占位符 2"/>
          <p:cNvSpPr>
            <a:spLocks noGrp="1"/>
          </p:cNvSpPr>
          <p:nvPr>
            <p:ph type="dt" sz="half" idx="10"/>
          </p:nvPr>
        </p:nvSpPr>
        <p:spPr/>
        <p:txBody>
          <a:bodyPr/>
          <a:lstStyle/>
          <a:p>
            <a:r>
              <a:rPr lang="en-SG" dirty="0"/>
              <a:t>- </a:t>
            </a:r>
            <a:fld id="{01A325C1-A155-43CA-B258-BC56667DAC94}" type="datetime3">
              <a:rPr lang="en-SG" smtClean="0"/>
              <a:pPr/>
              <a:t>8 March 2023</a:t>
            </a:fld>
            <a:endParaRPr lang="en-SG" dirty="0"/>
          </a:p>
        </p:txBody>
      </p:sp>
      <p:sp>
        <p:nvSpPr>
          <p:cNvPr id="4" name="页脚占位符 3"/>
          <p:cNvSpPr>
            <a:spLocks noGrp="1"/>
          </p:cNvSpPr>
          <p:nvPr>
            <p:ph type="ftr" sz="quarter" idx="11"/>
          </p:nvPr>
        </p:nvSpPr>
        <p:spPr/>
        <p:txBody>
          <a:bodyPr/>
          <a:lstStyle>
            <a:lvl1pPr>
              <a:defRPr/>
            </a:lvl1pPr>
          </a:lstStyle>
          <a:p>
            <a:r>
              <a:rPr lang="en-SG"/>
              <a:t>Name of the document</a:t>
            </a:r>
            <a:endParaRPr lang="en-SG" dirty="0"/>
          </a:p>
        </p:txBody>
      </p:sp>
      <p:sp>
        <p:nvSpPr>
          <p:cNvPr id="5" name="灯片编号占位符 4"/>
          <p:cNvSpPr>
            <a:spLocks noGrp="1"/>
          </p:cNvSpPr>
          <p:nvPr>
            <p:ph type="sldNum" sz="quarter" idx="12"/>
          </p:nvPr>
        </p:nvSpPr>
        <p:spPr/>
        <p:txBody>
          <a:bodyPr/>
          <a:lstStyle>
            <a:lvl1pPr>
              <a:defRPr/>
            </a:lvl1pPr>
          </a:lstStyle>
          <a:p>
            <a:fld id="{E9880C2E-3714-44FF-95B2-14E30FC6AB1C}" type="slidenum">
              <a:rPr lang="en-SG" smtClean="0"/>
              <a:pPr/>
              <a:t>‹#›</a:t>
            </a:fld>
            <a:endParaRPr lang="en-SG" dirty="0"/>
          </a:p>
        </p:txBody>
      </p:sp>
      <p:sp>
        <p:nvSpPr>
          <p:cNvPr id="8" name="内容占位符 7"/>
          <p:cNvSpPr>
            <a:spLocks noGrp="1"/>
          </p:cNvSpPr>
          <p:nvPr>
            <p:ph sz="quarter" idx="13" hasCustomPrompt="1"/>
          </p:nvPr>
        </p:nvSpPr>
        <p:spPr>
          <a:xfrm>
            <a:off x="838200" y="2147777"/>
            <a:ext cx="4179888" cy="1716953"/>
          </a:xfrm>
        </p:spPr>
        <p:txBody>
          <a:bodyPr>
            <a:normAutofit/>
          </a:bodyPr>
          <a:lstStyle>
            <a:lvl1pPr>
              <a:defRPr sz="1600">
                <a:solidFill>
                  <a:srgbClr val="002453"/>
                </a:solidFill>
              </a:defRPr>
            </a:lvl1pPr>
          </a:lstStyle>
          <a:p>
            <a:pPr lvl="0"/>
            <a:r>
              <a:rPr lang="en-US" dirty="0"/>
              <a:t>Content</a:t>
            </a:r>
          </a:p>
        </p:txBody>
      </p:sp>
      <p:pic>
        <p:nvPicPr>
          <p:cNvPr id="11" name="Picture 15"/>
          <p:cNvPicPr>
            <a:picLocks noChangeAspect="1"/>
          </p:cNvPicPr>
          <p:nvPr userDrawn="1"/>
        </p:nvPicPr>
        <p:blipFill>
          <a:blip r:embed="rId2"/>
          <a:stretch>
            <a:fillRect/>
          </a:stretch>
        </p:blipFill>
        <p:spPr>
          <a:xfrm>
            <a:off x="10692936" y="5955146"/>
            <a:ext cx="1134330" cy="271600"/>
          </a:xfrm>
          <a:prstGeom prst="rect">
            <a:avLst/>
          </a:prstGeom>
        </p:spPr>
      </p:pic>
      <p:cxnSp>
        <p:nvCxnSpPr>
          <p:cNvPr id="9" name="Straight Connector 8"/>
          <p:cNvCxnSpPr/>
          <p:nvPr userDrawn="1"/>
        </p:nvCxnSpPr>
        <p:spPr>
          <a:xfrm>
            <a:off x="838200" y="502889"/>
            <a:ext cx="10515599" cy="0"/>
          </a:xfrm>
          <a:prstGeom prst="line">
            <a:avLst/>
          </a:prstGeom>
          <a:ln w="38100">
            <a:solidFill>
              <a:srgbClr val="4EC1E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096000" y="365125"/>
            <a:ext cx="5257799" cy="1325563"/>
          </a:xfrm>
        </p:spPr>
        <p:txBody>
          <a:bodyPr/>
          <a:lstStyle>
            <a:lvl1pPr>
              <a:defRPr>
                <a:solidFill>
                  <a:srgbClr val="002453"/>
                </a:solidFill>
              </a:defRPr>
            </a:lvl1pPr>
          </a:lstStyle>
          <a:p>
            <a:r>
              <a:rPr lang="en-US" altLang="zh-CN" dirty="0"/>
              <a:t>SUBJECT </a:t>
            </a:r>
            <a:br>
              <a:rPr lang="en-US" altLang="zh-CN" dirty="0"/>
            </a:br>
            <a:r>
              <a:rPr lang="en-US" altLang="zh-CN" dirty="0"/>
              <a:t>TITLE</a:t>
            </a:r>
            <a:endParaRPr lang="en-US" dirty="0"/>
          </a:p>
        </p:txBody>
      </p:sp>
      <p:sp>
        <p:nvSpPr>
          <p:cNvPr id="3" name="日期占位符 2"/>
          <p:cNvSpPr>
            <a:spLocks noGrp="1"/>
          </p:cNvSpPr>
          <p:nvPr>
            <p:ph type="dt" sz="half" idx="10"/>
          </p:nvPr>
        </p:nvSpPr>
        <p:spPr/>
        <p:txBody>
          <a:bodyPr/>
          <a:lstStyle/>
          <a:p>
            <a:r>
              <a:rPr lang="en-SG" dirty="0"/>
              <a:t>- </a:t>
            </a:r>
            <a:fld id="{01A325C1-A155-43CA-B258-BC56667DAC94}" type="datetime3">
              <a:rPr lang="en-SG" smtClean="0"/>
              <a:pPr/>
              <a:t>8 March 2023</a:t>
            </a:fld>
            <a:endParaRPr lang="en-SG" dirty="0"/>
          </a:p>
        </p:txBody>
      </p:sp>
      <p:sp>
        <p:nvSpPr>
          <p:cNvPr id="5" name="灯片编号占位符 4"/>
          <p:cNvSpPr>
            <a:spLocks noGrp="1"/>
          </p:cNvSpPr>
          <p:nvPr>
            <p:ph type="sldNum" sz="quarter" idx="12"/>
          </p:nvPr>
        </p:nvSpPr>
        <p:spPr/>
        <p:txBody>
          <a:bodyPr/>
          <a:lstStyle>
            <a:lvl1pPr>
              <a:defRPr/>
            </a:lvl1pPr>
          </a:lstStyle>
          <a:p>
            <a:fld id="{E9880C2E-3714-44FF-95B2-14E30FC6AB1C}" type="slidenum">
              <a:rPr lang="en-SG" smtClean="0"/>
              <a:pPr/>
              <a:t>‹#›</a:t>
            </a:fld>
            <a:endParaRPr lang="en-SG" dirty="0"/>
          </a:p>
        </p:txBody>
      </p:sp>
      <p:sp>
        <p:nvSpPr>
          <p:cNvPr id="9" name="图片占位符 8"/>
          <p:cNvSpPr>
            <a:spLocks noGrp="1"/>
          </p:cNvSpPr>
          <p:nvPr>
            <p:ph type="pic" sz="quarter" idx="13" hasCustomPrompt="1"/>
          </p:nvPr>
        </p:nvSpPr>
        <p:spPr>
          <a:xfrm>
            <a:off x="0" y="744288"/>
            <a:ext cx="5384800" cy="5039820"/>
          </a:xfrm>
        </p:spPr>
        <p:txBody>
          <a:bodyPr/>
          <a:lstStyle>
            <a:lvl1pPr>
              <a:defRPr>
                <a:solidFill>
                  <a:srgbClr val="002453"/>
                </a:solidFill>
              </a:defRPr>
            </a:lvl1pPr>
          </a:lstStyle>
          <a:p>
            <a:r>
              <a:rPr lang="en-US" dirty="0"/>
              <a:t>Image</a:t>
            </a:r>
          </a:p>
        </p:txBody>
      </p:sp>
      <p:sp>
        <p:nvSpPr>
          <p:cNvPr id="4" name="页脚占位符 3"/>
          <p:cNvSpPr>
            <a:spLocks noGrp="1"/>
          </p:cNvSpPr>
          <p:nvPr>
            <p:ph type="ftr" sz="quarter" idx="11"/>
          </p:nvPr>
        </p:nvSpPr>
        <p:spPr/>
        <p:txBody>
          <a:bodyPr/>
          <a:lstStyle>
            <a:lvl1pPr>
              <a:defRPr/>
            </a:lvl1pPr>
          </a:lstStyle>
          <a:p>
            <a:r>
              <a:rPr lang="en-SG"/>
              <a:t>Name of the document</a:t>
            </a:r>
            <a:endParaRPr lang="en-SG" dirty="0"/>
          </a:p>
        </p:txBody>
      </p:sp>
      <p:sp>
        <p:nvSpPr>
          <p:cNvPr id="11" name="内容占位符 10"/>
          <p:cNvSpPr>
            <a:spLocks noGrp="1"/>
          </p:cNvSpPr>
          <p:nvPr>
            <p:ph sz="quarter" idx="14" hasCustomPrompt="1"/>
          </p:nvPr>
        </p:nvSpPr>
        <p:spPr>
          <a:xfrm>
            <a:off x="6096000" y="2126512"/>
            <a:ext cx="5257800" cy="2997938"/>
          </a:xfrm>
        </p:spPr>
        <p:txBody>
          <a:bodyPr>
            <a:normAutofit/>
          </a:bodyPr>
          <a:lstStyle>
            <a:lvl1pPr>
              <a:defRPr sz="1600">
                <a:solidFill>
                  <a:srgbClr val="002453"/>
                </a:solidFill>
              </a:defRPr>
            </a:lvl1pPr>
          </a:lstStyle>
          <a:p>
            <a:pPr lvl="0"/>
            <a:r>
              <a:rPr lang="en-US" altLang="zh-CN" dirty="0"/>
              <a:t>Content</a:t>
            </a:r>
            <a:endParaRPr lang="en-US" dirty="0"/>
          </a:p>
        </p:txBody>
      </p:sp>
      <p:pic>
        <p:nvPicPr>
          <p:cNvPr id="10" name="Picture 15"/>
          <p:cNvPicPr>
            <a:picLocks noChangeAspect="1"/>
          </p:cNvPicPr>
          <p:nvPr userDrawn="1"/>
        </p:nvPicPr>
        <p:blipFill>
          <a:blip r:embed="rId2"/>
          <a:stretch>
            <a:fillRect/>
          </a:stretch>
        </p:blipFill>
        <p:spPr>
          <a:xfrm>
            <a:off x="10692936" y="5955146"/>
            <a:ext cx="1134330" cy="271600"/>
          </a:xfrm>
          <a:prstGeom prst="rect">
            <a:avLst/>
          </a:prstGeom>
        </p:spPr>
      </p:pic>
      <p:cxnSp>
        <p:nvCxnSpPr>
          <p:cNvPr id="12" name="Straight Connector 8"/>
          <p:cNvCxnSpPr/>
          <p:nvPr userDrawn="1"/>
        </p:nvCxnSpPr>
        <p:spPr>
          <a:xfrm>
            <a:off x="838200" y="502889"/>
            <a:ext cx="10515599" cy="0"/>
          </a:xfrm>
          <a:prstGeom prst="line">
            <a:avLst/>
          </a:prstGeom>
          <a:ln w="38100">
            <a:solidFill>
              <a:srgbClr val="4EC1E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solidFill>
                  <a:srgbClr val="002453"/>
                </a:solidFill>
              </a:defRPr>
            </a:lvl1pPr>
          </a:lstStyle>
          <a:p>
            <a:r>
              <a:rPr lang="en-US" altLang="zh-CN" dirty="0"/>
              <a:t>SUBJECT </a:t>
            </a:r>
            <a:br>
              <a:rPr lang="en-US" altLang="zh-CN" dirty="0"/>
            </a:br>
            <a:r>
              <a:rPr lang="en-US" altLang="zh-CN" dirty="0"/>
              <a:t>TITLE</a:t>
            </a:r>
            <a:endParaRPr lang="en-US" dirty="0"/>
          </a:p>
        </p:txBody>
      </p:sp>
      <p:sp>
        <p:nvSpPr>
          <p:cNvPr id="3" name="日期占位符 2"/>
          <p:cNvSpPr>
            <a:spLocks noGrp="1"/>
          </p:cNvSpPr>
          <p:nvPr>
            <p:ph type="dt" sz="half" idx="10"/>
          </p:nvPr>
        </p:nvSpPr>
        <p:spPr/>
        <p:txBody>
          <a:bodyPr/>
          <a:lstStyle/>
          <a:p>
            <a:r>
              <a:rPr lang="en-SG" dirty="0"/>
              <a:t>- </a:t>
            </a:r>
            <a:fld id="{01A325C1-A155-43CA-B258-BC56667DAC94}" type="datetime3">
              <a:rPr lang="en-SG" smtClean="0"/>
              <a:pPr/>
              <a:t>8 March 2023</a:t>
            </a:fld>
            <a:endParaRPr lang="en-SG" dirty="0"/>
          </a:p>
        </p:txBody>
      </p:sp>
      <p:sp>
        <p:nvSpPr>
          <p:cNvPr id="4" name="页脚占位符 3"/>
          <p:cNvSpPr>
            <a:spLocks noGrp="1"/>
          </p:cNvSpPr>
          <p:nvPr>
            <p:ph type="ftr" sz="quarter" idx="11"/>
          </p:nvPr>
        </p:nvSpPr>
        <p:spPr/>
        <p:txBody>
          <a:bodyPr/>
          <a:lstStyle>
            <a:lvl1pPr>
              <a:defRPr/>
            </a:lvl1pPr>
          </a:lstStyle>
          <a:p>
            <a:r>
              <a:rPr lang="en-SG"/>
              <a:t>Name of the document</a:t>
            </a:r>
            <a:endParaRPr lang="en-SG" dirty="0"/>
          </a:p>
        </p:txBody>
      </p:sp>
      <p:sp>
        <p:nvSpPr>
          <p:cNvPr id="5" name="灯片编号占位符 4"/>
          <p:cNvSpPr>
            <a:spLocks noGrp="1"/>
          </p:cNvSpPr>
          <p:nvPr>
            <p:ph type="sldNum" sz="quarter" idx="12"/>
          </p:nvPr>
        </p:nvSpPr>
        <p:spPr/>
        <p:txBody>
          <a:bodyPr/>
          <a:lstStyle>
            <a:lvl1pPr>
              <a:defRPr/>
            </a:lvl1pPr>
          </a:lstStyle>
          <a:p>
            <a:fld id="{E9880C2E-3714-44FF-95B2-14E30FC6AB1C}" type="slidenum">
              <a:rPr lang="en-SG" smtClean="0"/>
              <a:pPr/>
              <a:t>‹#›</a:t>
            </a:fld>
            <a:endParaRPr lang="en-SG" dirty="0"/>
          </a:p>
        </p:txBody>
      </p:sp>
      <p:sp>
        <p:nvSpPr>
          <p:cNvPr id="9" name="内容占位符 8"/>
          <p:cNvSpPr>
            <a:spLocks noGrp="1"/>
          </p:cNvSpPr>
          <p:nvPr>
            <p:ph sz="quarter" idx="13" hasCustomPrompt="1"/>
          </p:nvPr>
        </p:nvSpPr>
        <p:spPr>
          <a:xfrm>
            <a:off x="838200" y="2158409"/>
            <a:ext cx="3297865" cy="3817088"/>
          </a:xfrm>
        </p:spPr>
        <p:txBody>
          <a:bodyPr>
            <a:normAutofit/>
          </a:bodyPr>
          <a:lstStyle>
            <a:lvl1pPr>
              <a:defRPr sz="1600">
                <a:solidFill>
                  <a:srgbClr val="002453"/>
                </a:solidFill>
              </a:defRPr>
            </a:lvl1pPr>
          </a:lstStyle>
          <a:p>
            <a:pPr lvl="0"/>
            <a:r>
              <a:rPr lang="en-US" altLang="zh-CN" dirty="0"/>
              <a:t>Content</a:t>
            </a:r>
            <a:endParaRPr lang="en-US" dirty="0"/>
          </a:p>
        </p:txBody>
      </p:sp>
      <p:sp>
        <p:nvSpPr>
          <p:cNvPr id="11" name="图片占位符 10"/>
          <p:cNvSpPr>
            <a:spLocks noGrp="1"/>
          </p:cNvSpPr>
          <p:nvPr>
            <p:ph type="pic" sz="quarter" idx="14" hasCustomPrompt="1"/>
          </p:nvPr>
        </p:nvSpPr>
        <p:spPr>
          <a:xfrm>
            <a:off x="5135563" y="722313"/>
            <a:ext cx="2786062" cy="2489200"/>
          </a:xfrm>
        </p:spPr>
        <p:txBody>
          <a:bodyPr/>
          <a:lstStyle>
            <a:lvl1pPr>
              <a:defRPr>
                <a:solidFill>
                  <a:srgbClr val="002453"/>
                </a:solidFill>
              </a:defRPr>
            </a:lvl1pPr>
          </a:lstStyle>
          <a:p>
            <a:r>
              <a:rPr lang="en-US" dirty="0"/>
              <a:t>Image</a:t>
            </a:r>
          </a:p>
        </p:txBody>
      </p:sp>
      <p:sp>
        <p:nvSpPr>
          <p:cNvPr id="13" name="图片占位符 12"/>
          <p:cNvSpPr>
            <a:spLocks noGrp="1"/>
          </p:cNvSpPr>
          <p:nvPr>
            <p:ph type="pic" sz="quarter" idx="15" hasCustomPrompt="1"/>
          </p:nvPr>
        </p:nvSpPr>
        <p:spPr>
          <a:xfrm>
            <a:off x="8580438" y="722313"/>
            <a:ext cx="2773362" cy="2489200"/>
          </a:xfrm>
        </p:spPr>
        <p:txBody>
          <a:bodyPr/>
          <a:lstStyle>
            <a:lvl1pPr>
              <a:defRPr>
                <a:solidFill>
                  <a:srgbClr val="002453"/>
                </a:solidFill>
              </a:defRPr>
            </a:lvl1pPr>
          </a:lstStyle>
          <a:p>
            <a:r>
              <a:rPr lang="en-US" dirty="0"/>
              <a:t>Image</a:t>
            </a:r>
          </a:p>
        </p:txBody>
      </p:sp>
      <p:pic>
        <p:nvPicPr>
          <p:cNvPr id="10" name="Picture 15"/>
          <p:cNvPicPr>
            <a:picLocks noChangeAspect="1"/>
          </p:cNvPicPr>
          <p:nvPr userDrawn="1"/>
        </p:nvPicPr>
        <p:blipFill>
          <a:blip r:embed="rId2"/>
          <a:stretch>
            <a:fillRect/>
          </a:stretch>
        </p:blipFill>
        <p:spPr>
          <a:xfrm>
            <a:off x="10692936" y="5955146"/>
            <a:ext cx="1134330" cy="271600"/>
          </a:xfrm>
          <a:prstGeom prst="rect">
            <a:avLst/>
          </a:prstGeom>
        </p:spPr>
      </p:pic>
      <p:cxnSp>
        <p:nvCxnSpPr>
          <p:cNvPr id="12" name="Straight Connector 8"/>
          <p:cNvCxnSpPr/>
          <p:nvPr userDrawn="1"/>
        </p:nvCxnSpPr>
        <p:spPr>
          <a:xfrm>
            <a:off x="838200" y="502889"/>
            <a:ext cx="10515599" cy="0"/>
          </a:xfrm>
          <a:prstGeom prst="line">
            <a:avLst/>
          </a:prstGeom>
          <a:ln w="38100">
            <a:solidFill>
              <a:srgbClr val="4EC1E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solidFill>
                  <a:srgbClr val="002453"/>
                </a:solidFill>
              </a:defRPr>
            </a:lvl1pPr>
          </a:lstStyle>
          <a:p>
            <a:r>
              <a:rPr lang="en-US" altLang="zh-CN" dirty="0"/>
              <a:t>SUBJECT TITLE</a:t>
            </a:r>
            <a:endParaRPr lang="en-US" dirty="0"/>
          </a:p>
        </p:txBody>
      </p:sp>
      <p:sp>
        <p:nvSpPr>
          <p:cNvPr id="3" name="日期占位符 2"/>
          <p:cNvSpPr>
            <a:spLocks noGrp="1"/>
          </p:cNvSpPr>
          <p:nvPr>
            <p:ph type="dt" sz="half" idx="10"/>
          </p:nvPr>
        </p:nvSpPr>
        <p:spPr/>
        <p:txBody>
          <a:bodyPr/>
          <a:lstStyle/>
          <a:p>
            <a:r>
              <a:rPr lang="en-SG" dirty="0"/>
              <a:t>- </a:t>
            </a:r>
            <a:fld id="{01A325C1-A155-43CA-B258-BC56667DAC94}" type="datetime3">
              <a:rPr lang="en-SG" smtClean="0"/>
              <a:pPr/>
              <a:t>8 March 2023</a:t>
            </a:fld>
            <a:endParaRPr lang="en-SG" dirty="0"/>
          </a:p>
        </p:txBody>
      </p:sp>
      <p:sp>
        <p:nvSpPr>
          <p:cNvPr id="4" name="页脚占位符 3"/>
          <p:cNvSpPr>
            <a:spLocks noGrp="1"/>
          </p:cNvSpPr>
          <p:nvPr>
            <p:ph type="ftr" sz="quarter" idx="11"/>
          </p:nvPr>
        </p:nvSpPr>
        <p:spPr/>
        <p:txBody>
          <a:bodyPr/>
          <a:lstStyle>
            <a:lvl1pPr>
              <a:defRPr/>
            </a:lvl1pPr>
          </a:lstStyle>
          <a:p>
            <a:r>
              <a:rPr lang="en-SG"/>
              <a:t>Name of the document</a:t>
            </a:r>
            <a:endParaRPr lang="en-SG" dirty="0"/>
          </a:p>
        </p:txBody>
      </p:sp>
      <p:sp>
        <p:nvSpPr>
          <p:cNvPr id="5" name="灯片编号占位符 4"/>
          <p:cNvSpPr>
            <a:spLocks noGrp="1"/>
          </p:cNvSpPr>
          <p:nvPr>
            <p:ph type="sldNum" sz="quarter" idx="12"/>
          </p:nvPr>
        </p:nvSpPr>
        <p:spPr/>
        <p:txBody>
          <a:bodyPr/>
          <a:lstStyle>
            <a:lvl1pPr>
              <a:defRPr/>
            </a:lvl1pPr>
          </a:lstStyle>
          <a:p>
            <a:fld id="{E9880C2E-3714-44FF-95B2-14E30FC6AB1C}" type="slidenum">
              <a:rPr lang="en-SG" smtClean="0"/>
              <a:pPr/>
              <a:t>‹#›</a:t>
            </a:fld>
            <a:endParaRPr lang="en-SG" dirty="0"/>
          </a:p>
        </p:txBody>
      </p:sp>
      <p:sp>
        <p:nvSpPr>
          <p:cNvPr id="11" name="内容占位符 10"/>
          <p:cNvSpPr>
            <a:spLocks noGrp="1"/>
          </p:cNvSpPr>
          <p:nvPr>
            <p:ph sz="quarter" idx="13" hasCustomPrompt="1"/>
          </p:nvPr>
        </p:nvSpPr>
        <p:spPr>
          <a:xfrm>
            <a:off x="838200" y="2200940"/>
            <a:ext cx="10515600" cy="3795047"/>
          </a:xfrm>
        </p:spPr>
        <p:txBody>
          <a:bodyPr>
            <a:normAutofit/>
          </a:bodyPr>
          <a:lstStyle>
            <a:lvl1pPr>
              <a:defRPr sz="1600">
                <a:solidFill>
                  <a:srgbClr val="002453"/>
                </a:solidFill>
              </a:defRPr>
            </a:lvl1pPr>
          </a:lstStyle>
          <a:p>
            <a:pPr lvl="0"/>
            <a:r>
              <a:rPr lang="en-US" altLang="zh-CN" dirty="0"/>
              <a:t>Content</a:t>
            </a:r>
            <a:endParaRPr lang="en-US" dirty="0"/>
          </a:p>
        </p:txBody>
      </p:sp>
      <p:pic>
        <p:nvPicPr>
          <p:cNvPr id="8" name="Picture 15"/>
          <p:cNvPicPr>
            <a:picLocks noChangeAspect="1"/>
          </p:cNvPicPr>
          <p:nvPr userDrawn="1"/>
        </p:nvPicPr>
        <p:blipFill>
          <a:blip r:embed="rId2"/>
          <a:stretch>
            <a:fillRect/>
          </a:stretch>
        </p:blipFill>
        <p:spPr>
          <a:xfrm>
            <a:off x="10692936" y="5955146"/>
            <a:ext cx="1134330" cy="271600"/>
          </a:xfrm>
          <a:prstGeom prst="rect">
            <a:avLst/>
          </a:prstGeom>
        </p:spPr>
      </p:pic>
      <p:cxnSp>
        <p:nvCxnSpPr>
          <p:cNvPr id="9" name="Straight Connector 8"/>
          <p:cNvCxnSpPr/>
          <p:nvPr userDrawn="1"/>
        </p:nvCxnSpPr>
        <p:spPr>
          <a:xfrm>
            <a:off x="838200" y="502889"/>
            <a:ext cx="10515599" cy="0"/>
          </a:xfrm>
          <a:prstGeom prst="line">
            <a:avLst/>
          </a:prstGeom>
          <a:ln w="38100">
            <a:solidFill>
              <a:srgbClr val="4EC1E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solidFill>
                  <a:srgbClr val="002453"/>
                </a:solidFill>
              </a:defRPr>
            </a:lvl1pPr>
          </a:lstStyle>
          <a:p>
            <a:r>
              <a:rPr lang="en-US" altLang="zh-CN" dirty="0"/>
              <a:t>SUBJECT TITLE</a:t>
            </a:r>
            <a:endParaRPr lang="en-US" dirty="0"/>
          </a:p>
        </p:txBody>
      </p:sp>
      <p:sp>
        <p:nvSpPr>
          <p:cNvPr id="3" name="日期占位符 2"/>
          <p:cNvSpPr>
            <a:spLocks noGrp="1"/>
          </p:cNvSpPr>
          <p:nvPr>
            <p:ph type="dt" sz="half" idx="10"/>
          </p:nvPr>
        </p:nvSpPr>
        <p:spPr/>
        <p:txBody>
          <a:bodyPr/>
          <a:lstStyle/>
          <a:p>
            <a:r>
              <a:rPr lang="en-SG" dirty="0"/>
              <a:t>- </a:t>
            </a:r>
            <a:fld id="{01A325C1-A155-43CA-B258-BC56667DAC94}" type="datetime3">
              <a:rPr lang="en-SG" smtClean="0"/>
              <a:pPr/>
              <a:t>8 March 2023</a:t>
            </a:fld>
            <a:endParaRPr lang="en-SG" dirty="0"/>
          </a:p>
        </p:txBody>
      </p:sp>
      <p:sp>
        <p:nvSpPr>
          <p:cNvPr id="4" name="页脚占位符 3"/>
          <p:cNvSpPr>
            <a:spLocks noGrp="1"/>
          </p:cNvSpPr>
          <p:nvPr>
            <p:ph type="ftr" sz="quarter" idx="11"/>
          </p:nvPr>
        </p:nvSpPr>
        <p:spPr/>
        <p:txBody>
          <a:bodyPr/>
          <a:lstStyle>
            <a:lvl1pPr>
              <a:defRPr/>
            </a:lvl1pPr>
          </a:lstStyle>
          <a:p>
            <a:r>
              <a:rPr lang="en-SG"/>
              <a:t>Name of the document</a:t>
            </a:r>
            <a:endParaRPr lang="en-SG" dirty="0"/>
          </a:p>
        </p:txBody>
      </p:sp>
      <p:sp>
        <p:nvSpPr>
          <p:cNvPr id="5" name="灯片编号占位符 4"/>
          <p:cNvSpPr>
            <a:spLocks noGrp="1"/>
          </p:cNvSpPr>
          <p:nvPr>
            <p:ph type="sldNum" sz="quarter" idx="12"/>
          </p:nvPr>
        </p:nvSpPr>
        <p:spPr/>
        <p:txBody>
          <a:bodyPr/>
          <a:lstStyle>
            <a:lvl1pPr>
              <a:defRPr/>
            </a:lvl1pPr>
          </a:lstStyle>
          <a:p>
            <a:fld id="{E9880C2E-3714-44FF-95B2-14E30FC6AB1C}" type="slidenum">
              <a:rPr lang="en-SG" smtClean="0"/>
              <a:pPr/>
              <a:t>‹#›</a:t>
            </a:fld>
            <a:endParaRPr lang="en-SG" dirty="0"/>
          </a:p>
        </p:txBody>
      </p:sp>
      <p:pic>
        <p:nvPicPr>
          <p:cNvPr id="8" name="Picture 15"/>
          <p:cNvPicPr>
            <a:picLocks noChangeAspect="1"/>
          </p:cNvPicPr>
          <p:nvPr userDrawn="1"/>
        </p:nvPicPr>
        <p:blipFill>
          <a:blip r:embed="rId2"/>
          <a:stretch>
            <a:fillRect/>
          </a:stretch>
        </p:blipFill>
        <p:spPr>
          <a:xfrm>
            <a:off x="10692936" y="5955146"/>
            <a:ext cx="1134330" cy="271600"/>
          </a:xfrm>
          <a:prstGeom prst="rect">
            <a:avLst/>
          </a:prstGeom>
        </p:spPr>
      </p:pic>
      <p:cxnSp>
        <p:nvCxnSpPr>
          <p:cNvPr id="7" name="Straight Connector 8"/>
          <p:cNvCxnSpPr/>
          <p:nvPr userDrawn="1"/>
        </p:nvCxnSpPr>
        <p:spPr>
          <a:xfrm>
            <a:off x="838200" y="502889"/>
            <a:ext cx="10515599" cy="0"/>
          </a:xfrm>
          <a:prstGeom prst="line">
            <a:avLst/>
          </a:prstGeom>
          <a:ln w="38100">
            <a:solidFill>
              <a:srgbClr val="4EC1E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SG" dirty="0"/>
              <a:t>- </a:t>
            </a:r>
            <a:fld id="{01A325C1-A155-43CA-B258-BC56667DAC94}" type="datetime3">
              <a:rPr lang="en-SG" smtClean="0"/>
              <a:pPr/>
              <a:t>8 March 2023</a:t>
            </a:fld>
            <a:endParaRPr lang="en-SG" dirty="0"/>
          </a:p>
        </p:txBody>
      </p:sp>
      <p:sp>
        <p:nvSpPr>
          <p:cNvPr id="4" name="页脚占位符 3"/>
          <p:cNvSpPr>
            <a:spLocks noGrp="1"/>
          </p:cNvSpPr>
          <p:nvPr>
            <p:ph type="ftr" sz="quarter" idx="11"/>
          </p:nvPr>
        </p:nvSpPr>
        <p:spPr/>
        <p:txBody>
          <a:bodyPr/>
          <a:lstStyle>
            <a:lvl1pPr>
              <a:defRPr/>
            </a:lvl1pPr>
          </a:lstStyle>
          <a:p>
            <a:r>
              <a:rPr lang="en-SG"/>
              <a:t>Name of the document</a:t>
            </a:r>
            <a:endParaRPr lang="en-SG" dirty="0"/>
          </a:p>
        </p:txBody>
      </p:sp>
      <p:sp>
        <p:nvSpPr>
          <p:cNvPr id="5" name="灯片编号占位符 4"/>
          <p:cNvSpPr>
            <a:spLocks noGrp="1"/>
          </p:cNvSpPr>
          <p:nvPr>
            <p:ph type="sldNum" sz="quarter" idx="12"/>
          </p:nvPr>
        </p:nvSpPr>
        <p:spPr/>
        <p:txBody>
          <a:bodyPr/>
          <a:lstStyle>
            <a:lvl1pPr>
              <a:defRPr/>
            </a:lvl1pPr>
          </a:lstStyle>
          <a:p>
            <a:fld id="{E9880C2E-3714-44FF-95B2-14E30FC6AB1C}" type="slidenum">
              <a:rPr lang="en-SG" smtClean="0"/>
              <a:pPr/>
              <a:t>‹#›</a:t>
            </a:fld>
            <a:endParaRPr lang="en-SG" dirty="0"/>
          </a:p>
        </p:txBody>
      </p:sp>
      <p:pic>
        <p:nvPicPr>
          <p:cNvPr id="7" name="Picture 15"/>
          <p:cNvPicPr>
            <a:picLocks noChangeAspect="1"/>
          </p:cNvPicPr>
          <p:nvPr userDrawn="1"/>
        </p:nvPicPr>
        <p:blipFill>
          <a:blip r:embed="rId2"/>
          <a:stretch>
            <a:fillRect/>
          </a:stretch>
        </p:blipFill>
        <p:spPr>
          <a:xfrm>
            <a:off x="10692936" y="5955146"/>
            <a:ext cx="1134330" cy="271600"/>
          </a:xfrm>
          <a:prstGeom prst="rect">
            <a:avLst/>
          </a:prstGeom>
        </p:spPr>
      </p:pic>
      <p:cxnSp>
        <p:nvCxnSpPr>
          <p:cNvPr id="6" name="Straight Connector 8"/>
          <p:cNvCxnSpPr/>
          <p:nvPr userDrawn="1"/>
        </p:nvCxnSpPr>
        <p:spPr>
          <a:xfrm>
            <a:off x="838200" y="502889"/>
            <a:ext cx="10515599" cy="0"/>
          </a:xfrm>
          <a:prstGeom prst="line">
            <a:avLst/>
          </a:prstGeom>
          <a:ln w="38100">
            <a:solidFill>
              <a:srgbClr val="4EC1E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Arial 28:</a:t>
            </a:r>
            <a:endParaRPr lang="en-SG" dirty="0"/>
          </a:p>
        </p:txBody>
      </p:sp>
      <p:sp>
        <p:nvSpPr>
          <p:cNvPr id="4" name="Date Placeholder 3"/>
          <p:cNvSpPr>
            <a:spLocks noGrp="1"/>
          </p:cNvSpPr>
          <p:nvPr>
            <p:ph type="dt" sz="half" idx="2"/>
          </p:nvPr>
        </p:nvSpPr>
        <p:spPr>
          <a:xfrm>
            <a:off x="2030230" y="6356350"/>
            <a:ext cx="1575098"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SG" dirty="0"/>
              <a:t>- </a:t>
            </a:r>
            <a:fld id="{01A325C1-A155-43CA-B258-BC56667DAC94}" type="datetime3">
              <a:rPr lang="en-SG" smtClean="0"/>
              <a:pPr/>
              <a:t>8 March 2023</a:t>
            </a:fld>
            <a:endParaRPr lang="en-SG" dirty="0"/>
          </a:p>
        </p:txBody>
      </p:sp>
      <p:sp>
        <p:nvSpPr>
          <p:cNvPr id="5" name="Footer Placeholder 4"/>
          <p:cNvSpPr>
            <a:spLocks noGrp="1"/>
          </p:cNvSpPr>
          <p:nvPr>
            <p:ph type="ftr" sz="quarter" idx="3"/>
          </p:nvPr>
        </p:nvSpPr>
        <p:spPr>
          <a:xfrm>
            <a:off x="364734" y="6356351"/>
            <a:ext cx="1968357"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SG" dirty="0"/>
              <a:t>Name of the document</a:t>
            </a:r>
          </a:p>
        </p:txBody>
      </p:sp>
      <p:sp>
        <p:nvSpPr>
          <p:cNvPr id="6" name="Slide Number Placeholder 5"/>
          <p:cNvSpPr>
            <a:spLocks noGrp="1"/>
          </p:cNvSpPr>
          <p:nvPr>
            <p:ph type="sldNum" sz="quarter" idx="4"/>
          </p:nvPr>
        </p:nvSpPr>
        <p:spPr>
          <a:xfrm>
            <a:off x="11353799" y="6363271"/>
            <a:ext cx="473467" cy="358204"/>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E9880C2E-3714-44FF-95B2-14E30FC6AB1C}" type="slidenum">
              <a:rPr lang="en-SG" smtClean="0"/>
              <a:pPr/>
              <a:t>‹#›</a:t>
            </a:fld>
            <a:endParaRPr lang="en-SG" dirty="0"/>
          </a:p>
        </p:txBody>
      </p:sp>
      <p:sp>
        <p:nvSpPr>
          <p:cNvPr id="8" name="文本占位符 7"/>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CN" dirty="0"/>
              <a:t>Arial 20</a:t>
            </a:r>
            <a:endParaRPr lang="zh-CN" altLang="en-US" dirty="0"/>
          </a:p>
          <a:p>
            <a:pPr lvl="1"/>
            <a:r>
              <a:rPr lang="en-US" altLang="zh-CN" dirty="0"/>
              <a:t>Arial 18</a:t>
            </a:r>
            <a:endParaRPr lang="zh-CN" altLang="en-US" dirty="0"/>
          </a:p>
          <a:p>
            <a:pPr lvl="2"/>
            <a:r>
              <a:rPr lang="en-US" altLang="zh-CN" dirty="0"/>
              <a:t>Arial 16</a:t>
            </a:r>
            <a:endParaRPr lang="zh-CN" altLang="en-US" dirty="0"/>
          </a:p>
          <a:p>
            <a:pPr lvl="3"/>
            <a:r>
              <a:rPr lang="en-US" altLang="zh-CN" dirty="0"/>
              <a:t>Arial 14</a:t>
            </a:r>
            <a:endParaRPr lang="zh-CN" altLang="en-US" dirty="0"/>
          </a:p>
          <a:p>
            <a:pPr lvl="4"/>
            <a:r>
              <a:rPr lang="en-US" dirty="0"/>
              <a:t>Arial 12</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9" r:id="rId20"/>
  </p:sldLayoutIdLst>
  <p:hf hdr="0"/>
  <p:txStyles>
    <p:titleStyle>
      <a:lvl1pPr algn="l" defTabSz="914400" rtl="0" eaLnBrk="1" latinLnBrk="0" hangingPunct="1">
        <a:lnSpc>
          <a:spcPct val="90000"/>
        </a:lnSpc>
        <a:spcBef>
          <a:spcPct val="0"/>
        </a:spcBef>
        <a:buNone/>
        <a:defRPr sz="2800" b="1" kern="1200" cap="all" baseline="0">
          <a:solidFill>
            <a:srgbClr val="002453"/>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buFont typeface="Arial" panose="020B0604020202020204" pitchFamily="34" charset="0"/>
        <a:buChar char="•"/>
        <a:defRPr sz="2200" kern="1200">
          <a:solidFill>
            <a:srgbClr val="002453"/>
          </a:solidFill>
          <a:latin typeface="Arial" panose="020B0604020202020204" pitchFamily="34" charset="0"/>
          <a:ea typeface="+mn-ea"/>
          <a:cs typeface="Arial" panose="020B0604020202020204" pitchFamily="34" charset="0"/>
        </a:defRPr>
      </a:lvl1pPr>
      <a:lvl2pPr marL="8001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defRPr sz="2000" kern="1200">
          <a:solidFill>
            <a:srgbClr val="002453"/>
          </a:solidFill>
          <a:latin typeface="Arial" panose="020B0604020202020204" pitchFamily="34" charset="0"/>
          <a:ea typeface="+mn-ea"/>
          <a:cs typeface="Arial" panose="020B0604020202020204" pitchFamily="34" charset="0"/>
        </a:defRPr>
      </a:lvl2pPr>
      <a:lvl3pPr marL="1428750" indent="-285750" algn="l" defTabSz="914400" rtl="0" eaLnBrk="1" latinLnBrk="0" hangingPunct="1">
        <a:lnSpc>
          <a:spcPct val="90000"/>
        </a:lnSpc>
        <a:spcBef>
          <a:spcPts val="500"/>
        </a:spcBef>
        <a:buFont typeface="Arial" panose="020B0604020202020204" pitchFamily="34" charset="0"/>
        <a:buChar char="•"/>
        <a:defRPr sz="1800" kern="1200">
          <a:solidFill>
            <a:srgbClr val="002453"/>
          </a:solidFill>
          <a:latin typeface="Arial" panose="020B0604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kern="1200">
          <a:solidFill>
            <a:srgbClr val="002453"/>
          </a:solidFill>
          <a:latin typeface="Arial" panose="020B0604020202020204" pitchFamily="34" charset="0"/>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400" kern="1200">
          <a:solidFill>
            <a:srgbClr val="002453"/>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2.jpeg"/><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3.png"/><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9.jpe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31.png"/><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image" Target="../media/image30.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notesSlide" Target="../notesSlides/notesSlide8.xml"/><Relationship Id="rId5" Type="http://schemas.openxmlformats.org/officeDocument/2006/relationships/tags" Target="../tags/tag14.xml"/><Relationship Id="rId10" Type="http://schemas.openxmlformats.org/officeDocument/2006/relationships/slideLayout" Target="../slideLayouts/slideLayout4.xml"/><Relationship Id="rId4" Type="http://schemas.openxmlformats.org/officeDocument/2006/relationships/tags" Target="../tags/tag13.xml"/><Relationship Id="rId9"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tags" Target="../tags/tag31.xml"/><Relationship Id="rId18" Type="http://schemas.openxmlformats.org/officeDocument/2006/relationships/image" Target="../media/image33.png"/><Relationship Id="rId3" Type="http://schemas.openxmlformats.org/officeDocument/2006/relationships/tags" Target="../tags/tag21.xml"/><Relationship Id="rId21" Type="http://schemas.openxmlformats.org/officeDocument/2006/relationships/image" Target="../media/image36.jpeg"/><Relationship Id="rId7" Type="http://schemas.openxmlformats.org/officeDocument/2006/relationships/tags" Target="../tags/tag25.xml"/><Relationship Id="rId12" Type="http://schemas.openxmlformats.org/officeDocument/2006/relationships/tags" Target="../tags/tag30.xml"/><Relationship Id="rId17" Type="http://schemas.openxmlformats.org/officeDocument/2006/relationships/notesSlide" Target="../notesSlides/notesSlide10.xml"/><Relationship Id="rId2" Type="http://schemas.openxmlformats.org/officeDocument/2006/relationships/tags" Target="../tags/tag20.xml"/><Relationship Id="rId16" Type="http://schemas.openxmlformats.org/officeDocument/2006/relationships/slideLayout" Target="../slideLayouts/slideLayout4.xml"/><Relationship Id="rId20" Type="http://schemas.openxmlformats.org/officeDocument/2006/relationships/image" Target="../media/image35.jpeg"/><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tags" Target="../tags/tag29.xml"/><Relationship Id="rId5" Type="http://schemas.openxmlformats.org/officeDocument/2006/relationships/tags" Target="../tags/tag23.xml"/><Relationship Id="rId15" Type="http://schemas.openxmlformats.org/officeDocument/2006/relationships/tags" Target="../tags/tag33.xml"/><Relationship Id="rId10" Type="http://schemas.openxmlformats.org/officeDocument/2006/relationships/tags" Target="../tags/tag28.xml"/><Relationship Id="rId19" Type="http://schemas.openxmlformats.org/officeDocument/2006/relationships/image" Target="../media/image34.jpeg"/><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tags" Target="../tags/tag3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43.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42.png"/><Relationship Id="rId5" Type="http://schemas.openxmlformats.org/officeDocument/2006/relationships/notesSlide" Target="../notesSlides/notesSlide16.xml"/><Relationship Id="rId4"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image" Target="../media/image46.jpe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45.jpeg"/><Relationship Id="rId2" Type="http://schemas.openxmlformats.org/officeDocument/2006/relationships/tags" Target="../tags/tag38.xml"/><Relationship Id="rId16" Type="http://schemas.openxmlformats.org/officeDocument/2006/relationships/image" Target="../media/image49.png"/><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44.jpeg"/><Relationship Id="rId5" Type="http://schemas.openxmlformats.org/officeDocument/2006/relationships/tags" Target="../tags/tag41.xml"/><Relationship Id="rId15" Type="http://schemas.openxmlformats.org/officeDocument/2006/relationships/image" Target="../media/image48.jpeg"/><Relationship Id="rId10" Type="http://schemas.openxmlformats.org/officeDocument/2006/relationships/notesSlide" Target="../notesSlides/notesSlide17.xml"/><Relationship Id="rId4" Type="http://schemas.openxmlformats.org/officeDocument/2006/relationships/tags" Target="../tags/tag40.xml"/><Relationship Id="rId9" Type="http://schemas.openxmlformats.org/officeDocument/2006/relationships/slideLayout" Target="../slideLayouts/slideLayout4.xml"/><Relationship Id="rId1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77.jpeg"/><Relationship Id="rId4" Type="http://schemas.openxmlformats.org/officeDocument/2006/relationships/image" Target="../media/image76.jp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431758" y="1287379"/>
            <a:ext cx="8891337" cy="3236495"/>
          </a:xfrm>
        </p:spPr>
        <p:txBody>
          <a:bodyPr>
            <a:normAutofit/>
          </a:bodyPr>
          <a:lstStyle/>
          <a:p>
            <a:r>
              <a:rPr lang="en-US" altLang="zh-CN" sz="2800" b="0" dirty="0">
                <a:solidFill>
                  <a:srgbClr val="002453"/>
                </a:solidFill>
                <a:effectLst/>
                <a:ea typeface="等线" panose="02010600030101010101" pitchFamily="2" charset="-122"/>
              </a:rPr>
              <a:t>Artyzen Habitat Hengqin Zhuhai </a:t>
            </a:r>
            <a:br>
              <a:rPr lang="en-US" sz="2800" b="0" dirty="0">
                <a:ea typeface="黑体" panose="02010609060101010101" pitchFamily="49" charset="-122"/>
                <a:sym typeface="+mn-ea"/>
              </a:rPr>
            </a:br>
            <a:br>
              <a:rPr lang="en-US" sz="2800" b="0" dirty="0">
                <a:ea typeface="黑体" panose="02010609060101010101" pitchFamily="49" charset="-122"/>
                <a:sym typeface="+mn-ea"/>
              </a:rPr>
            </a:br>
            <a:r>
              <a:rPr lang="zh-CN" altLang="en-US" sz="2800" b="0" dirty="0">
                <a:latin typeface="宋体" panose="02010600030101010101" pitchFamily="2" charset="-122"/>
                <a:ea typeface="宋体" panose="02010600030101010101" pitchFamily="2" charset="-122"/>
                <a:sym typeface="+mn-ea"/>
              </a:rPr>
              <a:t>珠海横琴雅辰悦居酒店</a:t>
            </a:r>
            <a:endParaRPr lang="en-US" sz="2800" b="0" dirty="0">
              <a:ea typeface="黑体" panose="02010609060101010101" pitchFamily="49" charset="-122"/>
            </a:endParaRPr>
          </a:p>
        </p:txBody>
      </p:sp>
      <p:sp>
        <p:nvSpPr>
          <p:cNvPr id="10" name="内容占位符 9"/>
          <p:cNvSpPr>
            <a:spLocks noGrp="1"/>
          </p:cNvSpPr>
          <p:nvPr>
            <p:ph sz="quarter" idx="13"/>
          </p:nvPr>
        </p:nvSpPr>
        <p:spPr>
          <a:xfrm>
            <a:off x="2362200" y="2583180"/>
            <a:ext cx="7467600" cy="404495"/>
          </a:xfrm>
        </p:spPr>
        <p:txBody>
          <a:bodyPr>
            <a:noAutofit/>
          </a:bodyPr>
          <a:lstStyle/>
          <a:p>
            <a:endParaRPr lang="zh-CN" altLang="en-US" sz="4800" dirty="0"/>
          </a:p>
          <a:p>
            <a:endParaRPr lang="zh-CN" altLang="en-US" sz="4800" dirty="0"/>
          </a:p>
          <a:p>
            <a:endParaRPr lang="zh-CN" altLang="en-US" sz="4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FF3EEC63-B8F9-45C9-A279-3485F651182C}" type="slidenum">
              <a:rPr lang="en-US" smtClean="0"/>
              <a:t>10</a:t>
            </a:fld>
            <a:endParaRPr lang="en-US"/>
          </a:p>
        </p:txBody>
      </p:sp>
      <p:pic>
        <p:nvPicPr>
          <p:cNvPr id="2" name="Picture 1"/>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242830" y="2143760"/>
            <a:ext cx="1549891" cy="2485652"/>
          </a:xfrm>
          <a:prstGeom prst="rect">
            <a:avLst/>
          </a:prstGeom>
        </p:spPr>
      </p:pic>
      <p:sp>
        <p:nvSpPr>
          <p:cNvPr id="14" name="object 14"/>
          <p:cNvSpPr/>
          <p:nvPr>
            <p:custDataLst>
              <p:tags r:id="rId2"/>
            </p:custDataLst>
          </p:nvPr>
        </p:nvSpPr>
        <p:spPr>
          <a:xfrm>
            <a:off x="4555304" y="2194560"/>
            <a:ext cx="0" cy="2468880"/>
          </a:xfrm>
          <a:custGeom>
            <a:avLst/>
            <a:gdLst/>
            <a:ahLst/>
            <a:cxnLst/>
            <a:rect l="l" t="t" r="r" b="b"/>
            <a:pathLst>
              <a:path h="2468879">
                <a:moveTo>
                  <a:pt x="0" y="0"/>
                </a:moveTo>
                <a:lnTo>
                  <a:pt x="0" y="2468880"/>
                </a:lnTo>
              </a:path>
            </a:pathLst>
          </a:custGeom>
          <a:ln w="25400">
            <a:solidFill>
              <a:srgbClr val="D9272D"/>
            </a:solidFill>
          </a:ln>
        </p:spPr>
        <p:txBody>
          <a:bodyPr wrap="square" lIns="0" tIns="0" rIns="0" bIns="0" rtlCol="0"/>
          <a:lstStyle/>
          <a:p>
            <a:endParaRPr dirty="0"/>
          </a:p>
        </p:txBody>
      </p:sp>
      <p:sp>
        <p:nvSpPr>
          <p:cNvPr id="11" name="TextBox 10"/>
          <p:cNvSpPr txBox="1"/>
          <p:nvPr>
            <p:custDataLst>
              <p:tags r:id="rId3"/>
            </p:custDataLst>
          </p:nvPr>
        </p:nvSpPr>
        <p:spPr>
          <a:xfrm>
            <a:off x="4992988" y="2232424"/>
            <a:ext cx="4594206" cy="2308324"/>
          </a:xfrm>
          <a:prstGeom prst="rect">
            <a:avLst/>
          </a:prstGeom>
          <a:noFill/>
        </p:spPr>
        <p:txBody>
          <a:bodyPr wrap="square" rtlCol="0">
            <a:spAutoFit/>
          </a:bodyPr>
          <a:lstStyle/>
          <a:p>
            <a:pPr>
              <a:lnSpc>
                <a:spcPct val="150000"/>
              </a:lnSpc>
            </a:pPr>
            <a:r>
              <a:rPr lang="en-US" sz="2400" spc="300" dirty="0">
                <a:latin typeface="Arial" panose="020B0604020202020204" pitchFamily="34" charset="0"/>
                <a:ea typeface="宋体" panose="02010600030101010101" pitchFamily="2" charset="-122"/>
                <a:cs typeface="Arial" panose="020B0604020202020204" pitchFamily="34" charset="0"/>
              </a:rPr>
              <a:t>International </a:t>
            </a:r>
            <a:br>
              <a:rPr lang="en-US" sz="2400" spc="300" dirty="0">
                <a:latin typeface="Arial" panose="020B0604020202020204" pitchFamily="34" charset="0"/>
                <a:ea typeface="宋体" panose="02010600030101010101" pitchFamily="2" charset="-122"/>
                <a:cs typeface="Arial" panose="020B0604020202020204" pitchFamily="34" charset="0"/>
              </a:rPr>
            </a:br>
            <a:r>
              <a:rPr lang="en-US" sz="2400" spc="300" dirty="0">
                <a:latin typeface="Arial" panose="020B0604020202020204" pitchFamily="34" charset="0"/>
                <a:ea typeface="宋体" panose="02010600030101010101" pitchFamily="2" charset="-122"/>
                <a:cs typeface="Arial" panose="020B0604020202020204" pitchFamily="34" charset="0"/>
              </a:rPr>
              <a:t>Hotel Management </a:t>
            </a:r>
            <a:br>
              <a:rPr lang="en-US" sz="2400" spc="300" dirty="0">
                <a:latin typeface="Arial" panose="020B0604020202020204" pitchFamily="34" charset="0"/>
                <a:ea typeface="宋体" panose="02010600030101010101" pitchFamily="2" charset="-122"/>
                <a:cs typeface="Arial" panose="020B0604020202020204" pitchFamily="34" charset="0"/>
              </a:rPr>
            </a:br>
            <a:r>
              <a:rPr lang="en-US" sz="2400" spc="300" dirty="0">
                <a:latin typeface="Arial" panose="020B0604020202020204" pitchFamily="34" charset="0"/>
                <a:ea typeface="宋体" panose="02010600030101010101" pitchFamily="2" charset="-122"/>
                <a:cs typeface="Arial" panose="020B0604020202020204" pitchFamily="34" charset="0"/>
              </a:rPr>
              <a:t>Company</a:t>
            </a:r>
            <a:br>
              <a:rPr lang="en-US" sz="2400" spc="300" dirty="0">
                <a:latin typeface="Arial" panose="020B0604020202020204" pitchFamily="34" charset="0"/>
                <a:ea typeface="宋体" panose="02010600030101010101" pitchFamily="2" charset="-122"/>
                <a:cs typeface="Arial" panose="020B0604020202020204" pitchFamily="34" charset="0"/>
              </a:rPr>
            </a:br>
            <a:r>
              <a:rPr lang="zh-CN" altLang="en-US" sz="2400" spc="300" dirty="0">
                <a:latin typeface="宋体" panose="02010600030101010101" pitchFamily="2" charset="-122"/>
                <a:ea typeface="宋体" panose="02010600030101010101" pitchFamily="2" charset="-122"/>
                <a:cs typeface="Arial" panose="020B0604020202020204" pitchFamily="34" charset="0"/>
              </a:rPr>
              <a:t>一家国际酒店管理公司</a:t>
            </a:r>
            <a:endParaRPr lang="en-US" sz="2400" spc="300" dirty="0">
              <a:latin typeface="宋体" panose="02010600030101010101" pitchFamily="2" charset="-122"/>
              <a:ea typeface="宋体" panose="02010600030101010101" pitchFamily="2" charset="-122"/>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FF3EEC63-B8F9-45C9-A279-3485F651182C}" type="slidenum">
              <a:rPr lang="en-US" smtClean="0"/>
              <a:t>11</a:t>
            </a:fld>
            <a:endParaRPr lang="en-US"/>
          </a:p>
        </p:txBody>
      </p:sp>
      <p:sp>
        <p:nvSpPr>
          <p:cNvPr id="8" name="Title 7"/>
          <p:cNvSpPr>
            <a:spLocks noGrp="1"/>
          </p:cNvSpPr>
          <p:nvPr>
            <p:ph type="title"/>
            <p:custDataLst>
              <p:tags r:id="rId1"/>
            </p:custDataLst>
          </p:nvPr>
        </p:nvSpPr>
        <p:spPr>
          <a:xfrm>
            <a:off x="742950" y="609663"/>
            <a:ext cx="6274435" cy="774001"/>
          </a:xfrm>
        </p:spPr>
        <p:txBody>
          <a:bodyPr>
            <a:noAutofit/>
          </a:bodyPr>
          <a:lstStyle/>
          <a:p>
            <a:r>
              <a:rPr lang="en-US" dirty="0"/>
              <a:t>ORIGIN OF THE NAME “ARTYZEN”</a:t>
            </a:r>
            <a:br>
              <a:rPr lang="en-US" sz="2400" dirty="0"/>
            </a:br>
            <a:r>
              <a:rPr lang="zh-TW" altLang="en-US" dirty="0">
                <a:latin typeface="宋体" panose="02010600030101010101" pitchFamily="2" charset="-122"/>
                <a:ea typeface="宋体" panose="02010600030101010101" pitchFamily="2" charset="-122"/>
              </a:rPr>
              <a:t>「雅辰」名字的由來</a:t>
            </a:r>
            <a:endParaRPr lang="en-US" dirty="0">
              <a:latin typeface="宋体" panose="02010600030101010101" pitchFamily="2" charset="-122"/>
              <a:ea typeface="宋体" panose="02010600030101010101" pitchFamily="2" charset="-122"/>
            </a:endParaRPr>
          </a:p>
        </p:txBody>
      </p:sp>
      <p:sp>
        <p:nvSpPr>
          <p:cNvPr id="10" name="Text Placeholder 9"/>
          <p:cNvSpPr>
            <a:spLocks noGrp="1"/>
          </p:cNvSpPr>
          <p:nvPr>
            <p:ph type="body" sz="half" idx="2"/>
            <p:custDataLst>
              <p:tags r:id="rId2"/>
            </p:custDataLst>
          </p:nvPr>
        </p:nvSpPr>
        <p:spPr>
          <a:xfrm>
            <a:off x="867410" y="2087245"/>
            <a:ext cx="5443855" cy="4124960"/>
          </a:xfrm>
        </p:spPr>
        <p:txBody>
          <a:bodyPr>
            <a:normAutofit/>
          </a:bodyPr>
          <a:lstStyle/>
          <a:p>
            <a:pPr marL="342900" indent="-342900">
              <a:lnSpc>
                <a:spcPct val="100000"/>
              </a:lnSpc>
              <a:spcBef>
                <a:spcPts val="600"/>
              </a:spcBef>
              <a:buFont typeface="Arial" panose="020B0604020202020204" pitchFamily="34" charset="0"/>
              <a:buChar char="•"/>
            </a:pPr>
            <a:r>
              <a:rPr lang="en-US" altLang="zh-TW" sz="1600" dirty="0">
                <a:ea typeface="黑体" panose="02010609060101010101" pitchFamily="49" charset="-122"/>
              </a:rPr>
              <a:t>The very name of our Group, “Artyzen”, speaks directly to our admiration for Arts – the expression of which is greatly influenced by culture.</a:t>
            </a:r>
            <a:br>
              <a:rPr lang="en-US" altLang="zh-TW" sz="1600" dirty="0">
                <a:ea typeface="黑体" panose="02010609060101010101" pitchFamily="49" charset="-122"/>
              </a:rPr>
            </a:br>
            <a:r>
              <a:rPr lang="zh-CN" altLang="en-US" sz="1600" dirty="0">
                <a:latin typeface="宋体" panose="02010600030101010101" pitchFamily="2" charset="-122"/>
                <a:ea typeface="宋体" panose="02010600030101010101" pitchFamily="2" charset="-122"/>
              </a:rPr>
              <a:t>“雅辰”这个名字直接反映出我们对艺术的嚮往</a:t>
            </a:r>
            <a:r>
              <a:rPr lang="en-US" altLang="zh-CN" sz="1600" dirty="0">
                <a:latin typeface="宋体" panose="02010600030101010101" pitchFamily="2" charset="-122"/>
                <a:ea typeface="宋体" panose="02010600030101010101" pitchFamily="2" charset="-122"/>
              </a:rPr>
              <a:t>, </a:t>
            </a:r>
            <a:r>
              <a:rPr lang="zh-CN" altLang="en-US" sz="1600" dirty="0">
                <a:latin typeface="宋体" panose="02010600030101010101" pitchFamily="2" charset="-122"/>
                <a:ea typeface="宋体" panose="02010600030101010101" pitchFamily="2" charset="-122"/>
              </a:rPr>
              <a:t>以及文化对我们所产生的深远影响。</a:t>
            </a:r>
            <a:endParaRPr lang="en-US" altLang="zh-CN" sz="1600" dirty="0">
              <a:latin typeface="宋体" panose="02010600030101010101" pitchFamily="2" charset="-122"/>
              <a:ea typeface="宋体" panose="02010600030101010101" pitchFamily="2" charset="-122"/>
            </a:endParaRPr>
          </a:p>
          <a:p>
            <a:pPr marL="342900" indent="-342900">
              <a:lnSpc>
                <a:spcPct val="100000"/>
              </a:lnSpc>
              <a:spcBef>
                <a:spcPts val="600"/>
              </a:spcBef>
              <a:buFont typeface="Arial" panose="020B0604020202020204" pitchFamily="34" charset="0"/>
              <a:buChar char="•"/>
            </a:pPr>
            <a:r>
              <a:rPr lang="en-US" sz="1600" dirty="0">
                <a:ea typeface="黑体" panose="02010609060101010101" pitchFamily="49" charset="-122"/>
              </a:rPr>
              <a:t>We do believe that “art” provides a window into the soul of a culture. So, you will find “art” in all of our hotels.</a:t>
            </a:r>
            <a:br>
              <a:rPr lang="en-US" sz="1600" dirty="0">
                <a:ea typeface="黑体" panose="02010609060101010101" pitchFamily="49" charset="-122"/>
              </a:rPr>
            </a:br>
            <a:r>
              <a:rPr lang="zh-CN" altLang="en-US" sz="1600" dirty="0">
                <a:latin typeface="宋体" panose="02010600030101010101" pitchFamily="2" charset="-122"/>
                <a:ea typeface="宋体" panose="02010600030101010101" pitchFamily="2" charset="-122"/>
              </a:rPr>
              <a:t>通过艺术这扇门，我们相信可以更真切地接触到每一种文化的灵魂。因此，在我们旗下的酒店，你会发现不同形式的艺术。</a:t>
            </a:r>
            <a:endParaRPr lang="en-US" dirty="0">
              <a:latin typeface="宋体" panose="02010600030101010101" pitchFamily="2" charset="-122"/>
              <a:ea typeface="宋体" panose="02010600030101010101" pitchFamily="2" charset="-122"/>
            </a:endParaRPr>
          </a:p>
        </p:txBody>
      </p:sp>
      <p:pic>
        <p:nvPicPr>
          <p:cNvPr id="14" name="Picture 13"/>
          <p:cNvPicPr>
            <a:picLocks noChangeAspect="1"/>
          </p:cNvPicPr>
          <p:nvPr>
            <p:custDataLst>
              <p:tags r:id="rId3"/>
            </p:custDataLst>
          </p:nvPr>
        </p:nvPicPr>
        <p:blipFill rotWithShape="1">
          <a:blip r:embed="rId5"/>
          <a:srcRect/>
          <a:stretch>
            <a:fillRect/>
          </a:stretch>
        </p:blipFill>
        <p:spPr>
          <a:xfrm>
            <a:off x="7017385" y="1110615"/>
            <a:ext cx="4336415" cy="475170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95904" y="2719138"/>
            <a:ext cx="5171440" cy="1160078"/>
          </a:xfrm>
        </p:spPr>
        <p:txBody>
          <a:bodyPr>
            <a:noAutofit/>
          </a:bodyPr>
          <a:lstStyle/>
          <a:p>
            <a:pPr algn="ctr"/>
            <a:r>
              <a:rPr lang="en-GB" b="0" dirty="0">
                <a:ea typeface="黑体" panose="02010609060101010101" pitchFamily="49" charset="-122"/>
                <a:sym typeface="+mn-ea"/>
              </a:rPr>
              <a:t>Our  Brand Portfolio</a:t>
            </a:r>
            <a:br>
              <a:rPr lang="en-GB" b="0" dirty="0">
                <a:ea typeface="黑体" panose="02010609060101010101" pitchFamily="49" charset="-122"/>
                <a:sym typeface="+mn-ea"/>
              </a:rPr>
            </a:br>
            <a:r>
              <a:rPr lang="en-GB" b="0" dirty="0">
                <a:ea typeface="黑体" panose="02010609060101010101" pitchFamily="49" charset="-122"/>
                <a:sym typeface="+mn-ea"/>
              </a:rPr>
              <a:t> </a:t>
            </a:r>
            <a:br>
              <a:rPr lang="en-GB" b="0" dirty="0">
                <a:ea typeface="黑体" panose="02010609060101010101" pitchFamily="49" charset="-122"/>
                <a:sym typeface="+mn-ea"/>
              </a:rPr>
            </a:br>
            <a:r>
              <a:rPr lang="zh-TW" altLang="en-US" b="0" dirty="0">
                <a:latin typeface="宋体" panose="02010600030101010101" pitchFamily="2" charset="-122"/>
                <a:ea typeface="宋体" panose="02010600030101010101" pitchFamily="2" charset="-122"/>
                <a:sym typeface="+mn-ea"/>
              </a:rPr>
              <a:t>我</a:t>
            </a:r>
            <a:r>
              <a:rPr lang="zh-CN" altLang="zh-TW" b="0" dirty="0">
                <a:latin typeface="宋体" panose="02010600030101010101" pitchFamily="2" charset="-122"/>
                <a:ea typeface="宋体" panose="02010600030101010101" pitchFamily="2" charset="-122"/>
                <a:sym typeface="+mn-ea"/>
              </a:rPr>
              <a:t>们</a:t>
            </a:r>
            <a:r>
              <a:rPr lang="zh-TW" altLang="en-US" b="0" dirty="0">
                <a:latin typeface="宋体" panose="02010600030101010101" pitchFamily="2" charset="-122"/>
                <a:ea typeface="宋体" panose="02010600030101010101" pitchFamily="2" charset="-122"/>
                <a:sym typeface="+mn-ea"/>
              </a:rPr>
              <a:t>的品牌</a:t>
            </a:r>
            <a:endParaRPr lang="zh-CN" altLang="en-US" b="0" dirty="0">
              <a:latin typeface="宋体" panose="02010600030101010101" pitchFamily="2" charset="-122"/>
              <a:ea typeface="宋体" panose="02010600030101010101" pitchFamily="2" charset="-122"/>
            </a:endParaRPr>
          </a:p>
        </p:txBody>
      </p:sp>
      <p:sp>
        <p:nvSpPr>
          <p:cNvPr id="5" name="灯片编号占位符 4"/>
          <p:cNvSpPr>
            <a:spLocks noGrp="1"/>
          </p:cNvSpPr>
          <p:nvPr>
            <p:ph type="sldNum" sz="quarter" idx="12"/>
          </p:nvPr>
        </p:nvSpPr>
        <p:spPr/>
        <p:txBody>
          <a:bodyPr/>
          <a:lstStyle/>
          <a:p>
            <a:fld id="{E9880C2E-3714-44FF-95B2-14E30FC6AB1C}" type="slidenum">
              <a:rPr lang="en-SG" smtClean="0"/>
              <a:t>12</a:t>
            </a:fld>
            <a:endParaRPr lang="en-SG" dirty="0"/>
          </a:p>
        </p:txBody>
      </p:sp>
      <p:sp>
        <p:nvSpPr>
          <p:cNvPr id="4" name="流程图: 接点 3"/>
          <p:cNvSpPr/>
          <p:nvPr/>
        </p:nvSpPr>
        <p:spPr>
          <a:xfrm>
            <a:off x="962024" y="2384584"/>
            <a:ext cx="514350" cy="511564"/>
          </a:xfrm>
          <a:prstGeom prst="flowChartConnector">
            <a:avLst/>
          </a:prstGeom>
          <a:solidFill>
            <a:srgbClr val="4EC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pPr>
            <a:r>
              <a:rPr lang="en-US" sz="2800" cap="all" dirty="0">
                <a:solidFill>
                  <a:schemeClr val="bg1"/>
                </a:solidFill>
                <a:latin typeface="Arial" panose="020B0604020202020204" pitchFamily="34" charset="0"/>
                <a:ea typeface="+mj-ea"/>
                <a:cs typeface="Arial" panose="020B0604020202020204" pitchFamily="34" charset="0"/>
              </a:rPr>
              <a:t>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FF3EEC63-B8F9-45C9-A279-3485F651182C}" type="slidenum">
              <a:rPr lang="en-US" smtClean="0"/>
              <a:t>13</a:t>
            </a:fld>
            <a:endParaRPr lang="en-US"/>
          </a:p>
        </p:txBody>
      </p:sp>
      <p:pic>
        <p:nvPicPr>
          <p:cNvPr id="3" name="图片 2">
            <a:extLst>
              <a:ext uri="{FF2B5EF4-FFF2-40B4-BE49-F238E27FC236}">
                <a16:creationId xmlns:a16="http://schemas.microsoft.com/office/drawing/2014/main" id="{6E9EFF56-8820-498A-9036-657DB26E91DB}"/>
              </a:ext>
            </a:extLst>
          </p:cNvPr>
          <p:cNvPicPr>
            <a:picLocks noChangeAspect="1"/>
          </p:cNvPicPr>
          <p:nvPr/>
        </p:nvPicPr>
        <p:blipFill>
          <a:blip r:embed="rId2"/>
          <a:stretch>
            <a:fillRect/>
          </a:stretch>
        </p:blipFill>
        <p:spPr>
          <a:xfrm>
            <a:off x="798095" y="684296"/>
            <a:ext cx="10595810" cy="487429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solidFill>
                  <a:prstClr val="black">
                    <a:tint val="75000"/>
                  </a:prstClr>
                </a:solidFill>
              </a:rPr>
              <a:t>COPYRIGHT © 2021 ARTYZEN HOSPITALITY </a:t>
            </a:r>
            <a:endParaRPr lang="en-SG"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9880C2E-3714-44FF-95B2-14E30FC6AB1C}" type="slidenum">
              <a:rPr lang="en-SG" smtClean="0">
                <a:solidFill>
                  <a:prstClr val="black">
                    <a:tint val="75000"/>
                  </a:prstClr>
                </a:solidFill>
              </a:rPr>
              <a:t>14</a:t>
            </a:fld>
            <a:endParaRPr lang="en-SG" dirty="0">
              <a:solidFill>
                <a:prstClr val="black">
                  <a:tint val="75000"/>
                </a:prstClr>
              </a:solidFill>
            </a:endParaRPr>
          </a:p>
        </p:txBody>
      </p:sp>
      <p:sp>
        <p:nvSpPr>
          <p:cNvPr id="14" name="object 2"/>
          <p:cNvSpPr/>
          <p:nvPr/>
        </p:nvSpPr>
        <p:spPr>
          <a:xfrm>
            <a:off x="-347" y="0"/>
            <a:ext cx="12192000" cy="6858000"/>
          </a:xfrm>
          <a:custGeom>
            <a:avLst/>
            <a:gdLst/>
            <a:ahLst/>
            <a:cxnLst/>
            <a:rect l="l" t="t" r="r" b="b"/>
            <a:pathLst>
              <a:path w="4572000" h="6858000">
                <a:moveTo>
                  <a:pt x="0" y="6858000"/>
                </a:moveTo>
                <a:lnTo>
                  <a:pt x="4572000" y="6858000"/>
                </a:lnTo>
                <a:lnTo>
                  <a:pt x="4572000" y="0"/>
                </a:lnTo>
                <a:lnTo>
                  <a:pt x="0" y="0"/>
                </a:lnTo>
                <a:lnTo>
                  <a:pt x="0" y="6858000"/>
                </a:lnTo>
                <a:close/>
              </a:path>
            </a:pathLst>
          </a:custGeom>
          <a:solidFill>
            <a:srgbClr val="F8F6F0"/>
          </a:solidFill>
        </p:spPr>
        <p:txBody>
          <a:bodyPr wrap="square" lIns="0" tIns="0" rIns="0" bIns="0" rtlCol="0"/>
          <a:lstStyle/>
          <a:p>
            <a:endParaRPr dirty="0"/>
          </a:p>
        </p:txBody>
      </p:sp>
      <p:grpSp>
        <p:nvGrpSpPr>
          <p:cNvPr id="16" name="Group 15"/>
          <p:cNvGrpSpPr/>
          <p:nvPr/>
        </p:nvGrpSpPr>
        <p:grpSpPr>
          <a:xfrm>
            <a:off x="6808655" y="486865"/>
            <a:ext cx="4680155" cy="5647234"/>
            <a:chOff x="5769704" y="-68284"/>
            <a:chExt cx="4898302" cy="7029575"/>
          </a:xfrm>
        </p:grpSpPr>
        <p:pic>
          <p:nvPicPr>
            <p:cNvPr id="17" name="image87.png" descr="Macintosh HD:PROJECTS:Artyzen:IM:habitat sample pictures taken from web:wework.png"/>
            <p:cNvPicPr>
              <a:picLocks noChangeAspect="1"/>
            </p:cNvPicPr>
            <p:nvPr/>
          </p:nvPicPr>
          <p:blipFill rotWithShape="1">
            <a:blip r:embed="rId3"/>
            <a:srcRect b="4644"/>
            <a:stretch>
              <a:fillRect/>
            </a:stretch>
          </p:blipFill>
          <p:spPr>
            <a:xfrm>
              <a:off x="5773882" y="3103272"/>
              <a:ext cx="4894121" cy="3858019"/>
            </a:xfrm>
            <a:prstGeom prst="rect">
              <a:avLst/>
            </a:prstGeom>
            <a:ln w="12700">
              <a:miter lim="400000"/>
              <a:headEnd/>
              <a:tailEnd/>
            </a:ln>
          </p:spPr>
        </p:pic>
        <p:grpSp>
          <p:nvGrpSpPr>
            <p:cNvPr id="18" name="Group 533"/>
            <p:cNvGrpSpPr/>
            <p:nvPr/>
          </p:nvGrpSpPr>
          <p:grpSpPr>
            <a:xfrm>
              <a:off x="5769704" y="-68284"/>
              <a:ext cx="4898302" cy="3348922"/>
              <a:chOff x="-1" y="-67176"/>
              <a:chExt cx="4898301" cy="3348920"/>
            </a:xfrm>
          </p:grpSpPr>
          <p:pic>
            <p:nvPicPr>
              <p:cNvPr id="19" name="image88.png"/>
              <p:cNvPicPr>
                <a:picLocks noChangeAspect="1"/>
              </p:cNvPicPr>
              <p:nvPr/>
            </p:nvPicPr>
            <p:blipFill>
              <a:blip r:embed="rId4"/>
              <a:stretch>
                <a:fillRect/>
              </a:stretch>
            </p:blipFill>
            <p:spPr>
              <a:xfrm>
                <a:off x="-1" y="-67176"/>
                <a:ext cx="4898301" cy="2347952"/>
              </a:xfrm>
              <a:prstGeom prst="rect">
                <a:avLst/>
              </a:prstGeom>
              <a:ln w="12700" cap="flat">
                <a:noFill/>
                <a:miter lim="400000"/>
                <a:headEnd/>
                <a:tailEnd/>
              </a:ln>
              <a:effectLst/>
            </p:spPr>
          </p:pic>
          <p:pic>
            <p:nvPicPr>
              <p:cNvPr id="20" name="image89.png"/>
              <p:cNvPicPr>
                <a:picLocks noChangeAspect="1"/>
              </p:cNvPicPr>
              <p:nvPr/>
            </p:nvPicPr>
            <p:blipFill>
              <a:blip r:embed="rId5"/>
              <a:stretch>
                <a:fillRect/>
              </a:stretch>
            </p:blipFill>
            <p:spPr>
              <a:xfrm>
                <a:off x="8" y="1632498"/>
                <a:ext cx="4898290" cy="1649246"/>
              </a:xfrm>
              <a:prstGeom prst="rect">
                <a:avLst/>
              </a:prstGeom>
              <a:ln w="12700" cap="flat">
                <a:noFill/>
                <a:miter lim="400000"/>
                <a:headEnd/>
                <a:tailEnd/>
              </a:ln>
              <a:effectLst/>
            </p:spPr>
          </p:pic>
        </p:grpSp>
      </p:grpSp>
      <p:sp>
        <p:nvSpPr>
          <p:cNvPr id="527" name="Shape 527"/>
          <p:cNvSpPr/>
          <p:nvPr/>
        </p:nvSpPr>
        <p:spPr>
          <a:xfrm>
            <a:off x="1206752" y="618486"/>
            <a:ext cx="4177147" cy="828675"/>
          </a:xfrm>
          <a:prstGeom prst="rect">
            <a:avLst/>
          </a:prstGeom>
          <a:ln w="12700">
            <a:miter lim="400000"/>
          </a:ln>
        </p:spPr>
        <p:txBody>
          <a:bodyPr lIns="45718" tIns="45718" rIns="45718" bIns="45718">
            <a:spAutoFit/>
          </a:bodyPr>
          <a:lstStyle>
            <a:lvl1pPr algn="ctr">
              <a:defRPr sz="2800" b="1" spc="75">
                <a:solidFill>
                  <a:srgbClr val="4EC1E0"/>
                </a:solidFill>
                <a:latin typeface="Arial" panose="020B0604020202020204"/>
                <a:ea typeface="Arial" panose="020B0604020202020204"/>
                <a:cs typeface="Arial" panose="020B0604020202020204"/>
                <a:sym typeface="Arial" panose="020B0604020202020204"/>
              </a:defRPr>
            </a:lvl1pPr>
          </a:lstStyle>
          <a:p>
            <a:pPr algn="l"/>
            <a:r>
              <a:rPr lang="en-US" sz="2400" dirty="0">
                <a:solidFill>
                  <a:srgbClr val="00B0F0"/>
                </a:solidFill>
                <a:latin typeface="Arial" panose="020B0604020202020204" pitchFamily="34" charset="0"/>
              </a:rPr>
              <a:t>SIGNATURE EXPERIENCE</a:t>
            </a:r>
          </a:p>
          <a:p>
            <a:pPr algn="l"/>
            <a:r>
              <a:rPr lang="zh-CN" altLang="en-US" sz="2400" b="0" i="0" cap="all" dirty="0">
                <a:solidFill>
                  <a:srgbClr val="00B0F0"/>
                </a:solidFill>
                <a:effectLst/>
                <a:latin typeface="宋体" panose="02010600030101010101" pitchFamily="2" charset="-122"/>
                <a:ea typeface="宋体" panose="02010600030101010101" pitchFamily="2" charset="-122"/>
              </a:rPr>
              <a:t>品牌体验</a:t>
            </a:r>
          </a:p>
        </p:txBody>
      </p:sp>
      <p:sp>
        <p:nvSpPr>
          <p:cNvPr id="528" name="Shape 528"/>
          <p:cNvSpPr/>
          <p:nvPr/>
        </p:nvSpPr>
        <p:spPr>
          <a:xfrm>
            <a:off x="1219278" y="1537267"/>
            <a:ext cx="2376002" cy="2"/>
          </a:xfrm>
          <a:prstGeom prst="line">
            <a:avLst/>
          </a:prstGeom>
          <a:ln w="57150">
            <a:solidFill>
              <a:srgbClr val="4EC1E0"/>
            </a:solidFill>
          </a:ln>
        </p:spPr>
        <p:txBody>
          <a:bodyPr lIns="45718" tIns="45718" rIns="45718" bIns="45718"/>
          <a:lstStyle/>
          <a:p>
            <a:endParaRPr dirty="0"/>
          </a:p>
        </p:txBody>
      </p:sp>
      <p:sp>
        <p:nvSpPr>
          <p:cNvPr id="529" name="Shape 529"/>
          <p:cNvSpPr/>
          <p:nvPr/>
        </p:nvSpPr>
        <p:spPr>
          <a:xfrm>
            <a:off x="1137258" y="1929795"/>
            <a:ext cx="5456048" cy="3691255"/>
          </a:xfrm>
          <a:prstGeom prst="rect">
            <a:avLst/>
          </a:prstGeom>
          <a:ln w="12700">
            <a:noFill/>
            <a:miter lim="400000"/>
          </a:ln>
        </p:spPr>
        <p:txBody>
          <a:bodyPr wrap="square" lIns="45718" tIns="45718" rIns="45718" bIns="45718">
            <a:spAutoFit/>
          </a:bodyPr>
          <a:lstStyle>
            <a:lvl1pPr algn="ctr">
              <a:defRPr sz="1300" b="1" spc="75">
                <a:solidFill>
                  <a:srgbClr val="4EC1E0"/>
                </a:solidFill>
                <a:latin typeface="Arial" panose="020B0604020202020204"/>
                <a:ea typeface="Arial" panose="020B0604020202020204"/>
                <a:cs typeface="Arial" panose="020B0604020202020204"/>
                <a:sym typeface="Arial" panose="020B0604020202020204"/>
              </a:defRPr>
            </a:lvl1pPr>
          </a:lstStyle>
          <a:p>
            <a:pPr algn="l"/>
            <a:r>
              <a:rPr lang="en-US" sz="1800" dirty="0">
                <a:latin typeface="Arial" panose="020B0604020202020204" pitchFamily="34" charset="0"/>
                <a:ea typeface="黑体" panose="02010609060101010101" pitchFamily="49" charset="-122"/>
              </a:rPr>
              <a:t>VIBRANT SOCIAL SPACES</a:t>
            </a:r>
          </a:p>
          <a:p>
            <a:pPr algn="l"/>
            <a:r>
              <a:rPr lang="zh-TW" altLang="en-US" sz="1800" dirty="0">
                <a:latin typeface="宋体" panose="02010600030101010101" pitchFamily="2" charset="-122"/>
                <a:ea typeface="宋体" panose="02010600030101010101" pitchFamily="2" charset="-122"/>
                <a:sym typeface="Helvetica"/>
              </a:rPr>
              <a:t>引人入胜的社交空间</a:t>
            </a:r>
          </a:p>
          <a:p>
            <a:pPr algn="l"/>
            <a:r>
              <a:rPr lang="en-US" altLang="zh-HK" sz="1400" dirty="0">
                <a:latin typeface="Arial" panose="020B0604020202020204" pitchFamily="34" charset="0"/>
                <a:ea typeface="黑体" panose="02010609060101010101" pitchFamily="49" charset="-122"/>
              </a:rPr>
              <a:t>To</a:t>
            </a:r>
            <a:r>
              <a:rPr lang="en-US" altLang="zh-TW" sz="1400" dirty="0">
                <a:latin typeface="Arial" panose="020B0604020202020204" pitchFamily="34" charset="0"/>
                <a:ea typeface="黑体" panose="02010609060101010101" pitchFamily="49" charset="-122"/>
              </a:rPr>
              <a:t> Connect, work and play.</a:t>
            </a:r>
          </a:p>
          <a:p>
            <a:pPr marL="0" indent="0" algn="l">
              <a:buNone/>
              <a:defRPr sz="1200">
                <a:solidFill>
                  <a:srgbClr val="213B69"/>
                </a:solidFill>
              </a:defRPr>
            </a:pPr>
            <a:r>
              <a:rPr lang="zh-HK" altLang="en-US" sz="1400" dirty="0">
                <a:latin typeface="宋体" panose="02010600030101010101" pitchFamily="2" charset="-122"/>
                <a:ea typeface="宋体" panose="02010600030101010101" pitchFamily="2" charset="-122"/>
              </a:rPr>
              <a:t>一个集居住，工作，休憩的社交空间，让你享受自由，分享所有。</a:t>
            </a:r>
          </a:p>
          <a:p>
            <a:pPr marL="0" indent="0" algn="l">
              <a:buNone/>
              <a:defRPr sz="1200">
                <a:solidFill>
                  <a:srgbClr val="213B69"/>
                </a:solidFill>
              </a:defRPr>
            </a:pPr>
            <a:endParaRPr lang="zh-HK" altLang="en-US" sz="1400" dirty="0">
              <a:latin typeface="Arial" panose="020B0604020202020204" pitchFamily="34" charset="0"/>
              <a:ea typeface="黑体" panose="02010609060101010101" pitchFamily="49" charset="-122"/>
            </a:endParaRPr>
          </a:p>
          <a:p>
            <a:pPr algn="l"/>
            <a:r>
              <a:rPr lang="en-US" altLang="zh-HK" sz="1800" dirty="0">
                <a:latin typeface="Arial" panose="020B0604020202020204" pitchFamily="34" charset="0"/>
                <a:ea typeface="黑体" panose="02010609060101010101" pitchFamily="49" charset="-122"/>
              </a:rPr>
              <a:t>RESIDENTIAL INSPIRED DESIGN</a:t>
            </a:r>
          </a:p>
          <a:p>
            <a:pPr algn="l"/>
            <a:r>
              <a:rPr lang="zh-TW" altLang="en-US" sz="1800" dirty="0">
                <a:latin typeface="宋体" panose="02010600030101010101" pitchFamily="2" charset="-122"/>
                <a:ea typeface="宋体" panose="02010600030101010101" pitchFamily="2" charset="-122"/>
                <a:sym typeface="Helvetica"/>
              </a:rPr>
              <a:t>设计灵感由家开始</a:t>
            </a:r>
          </a:p>
          <a:p>
            <a:pPr algn="l"/>
            <a:r>
              <a:rPr lang="en-US" altLang="zh-HK" sz="1400" dirty="0">
                <a:solidFill>
                  <a:srgbClr val="213B69"/>
                </a:solidFill>
                <a:latin typeface="Arial" panose="020B0604020202020204" pitchFamily="34" charset="0"/>
                <a:ea typeface="黑体" panose="02010609060101010101" pitchFamily="49" charset="-122"/>
              </a:rPr>
              <a:t>Creating your home away from home.</a:t>
            </a:r>
            <a:endParaRPr lang="en-US" altLang="zh-TW" sz="1400" dirty="0">
              <a:solidFill>
                <a:srgbClr val="213B69"/>
              </a:solidFill>
              <a:latin typeface="Arial" panose="020B0604020202020204" pitchFamily="34" charset="0"/>
              <a:ea typeface="黑体" panose="02010609060101010101" pitchFamily="49" charset="-122"/>
            </a:endParaRPr>
          </a:p>
          <a:p>
            <a:pPr marL="0" indent="0" algn="l">
              <a:buFont typeface="Arial" panose="020B0604020202020204"/>
              <a:buNone/>
              <a:defRPr sz="1200">
                <a:solidFill>
                  <a:srgbClr val="213B69"/>
                </a:solidFill>
              </a:defRPr>
            </a:pPr>
            <a:r>
              <a:rPr lang="zh-TW" altLang="en-US" sz="1400" dirty="0">
                <a:solidFill>
                  <a:srgbClr val="213B69"/>
                </a:solidFill>
                <a:latin typeface="宋体" panose="02010600030101010101" pitchFamily="2" charset="-122"/>
                <a:ea typeface="宋体" panose="02010600030101010101" pitchFamily="2" charset="-122"/>
              </a:rPr>
              <a:t>将多功能房间与舒适融为一体，让你可乐在其务，务有所乐。</a:t>
            </a:r>
            <a:endParaRPr lang="zh-HK" altLang="en-US" sz="1400" dirty="0">
              <a:solidFill>
                <a:srgbClr val="213B69"/>
              </a:solidFill>
              <a:latin typeface="宋体" panose="02010600030101010101" pitchFamily="2" charset="-122"/>
              <a:ea typeface="宋体" panose="02010600030101010101" pitchFamily="2" charset="-122"/>
            </a:endParaRPr>
          </a:p>
          <a:p>
            <a:pPr algn="l"/>
            <a:endParaRPr lang="en-US" altLang="zh-CN" sz="1400" dirty="0">
              <a:latin typeface="Arial" panose="020B0604020202020204" pitchFamily="34" charset="0"/>
              <a:ea typeface="黑体" panose="02010609060101010101" pitchFamily="49" charset="-122"/>
              <a:sym typeface="Helvetica"/>
            </a:endParaRPr>
          </a:p>
          <a:p>
            <a:pPr algn="l"/>
            <a:endParaRPr lang="en-US" altLang="zh-CN" sz="1400" dirty="0">
              <a:latin typeface="Arial" panose="020B0604020202020204" pitchFamily="34" charset="0"/>
              <a:ea typeface="黑体" panose="02010609060101010101" pitchFamily="49" charset="-122"/>
              <a:sym typeface="Helvetica"/>
            </a:endParaRPr>
          </a:p>
          <a:p>
            <a:pPr algn="l"/>
            <a:r>
              <a:rPr lang="en-US" altLang="zh-HK" sz="1800" dirty="0">
                <a:latin typeface="Arial" panose="020B0604020202020204" pitchFamily="34" charset="0"/>
                <a:ea typeface="黑体" panose="02010609060101010101" pitchFamily="49" charset="-122"/>
              </a:rPr>
              <a:t>COMMUNITY COLLABORATIONS</a:t>
            </a:r>
          </a:p>
          <a:p>
            <a:pPr algn="l"/>
            <a:r>
              <a:rPr lang="zh-CN" altLang="en-US" sz="1800" dirty="0">
                <a:latin typeface="宋体" panose="02010600030101010101" pitchFamily="2" charset="-122"/>
                <a:ea typeface="宋体" panose="02010600030101010101" pitchFamily="2" charset="-122"/>
                <a:sym typeface="Helvetica"/>
              </a:rPr>
              <a:t>社区共创</a:t>
            </a:r>
            <a:endParaRPr lang="en-US" altLang="zh-TW" sz="1800" dirty="0">
              <a:latin typeface="宋体" panose="02010600030101010101" pitchFamily="2" charset="-122"/>
              <a:ea typeface="宋体" panose="02010600030101010101" pitchFamily="2" charset="-122"/>
              <a:sym typeface="Helvetica"/>
            </a:endParaRPr>
          </a:p>
          <a:p>
            <a:pPr marL="0" indent="0" algn="l">
              <a:buFont typeface="Arial" panose="020B0604020202020204"/>
              <a:buNone/>
              <a:defRPr sz="1200">
                <a:solidFill>
                  <a:srgbClr val="213B69"/>
                </a:solidFill>
              </a:defRPr>
            </a:pPr>
            <a:r>
              <a:rPr lang="en-US" altLang="zh-HK" sz="1400" dirty="0">
                <a:solidFill>
                  <a:srgbClr val="213B69"/>
                </a:solidFill>
                <a:latin typeface="Arial" panose="020B0604020202020204" pitchFamily="34" charset="0"/>
                <a:ea typeface="黑体" panose="02010609060101010101" pitchFamily="49" charset="-122"/>
              </a:rPr>
              <a:t>A dynamic hub that connects people and ideas.</a:t>
            </a:r>
            <a:endParaRPr lang="en-US" altLang="zh-TW" sz="1400" dirty="0">
              <a:solidFill>
                <a:srgbClr val="213B69"/>
              </a:solidFill>
              <a:latin typeface="Arial" panose="020B0604020202020204" pitchFamily="34" charset="0"/>
              <a:ea typeface="黑体" panose="02010609060101010101" pitchFamily="49" charset="-122"/>
            </a:endParaRPr>
          </a:p>
          <a:p>
            <a:pPr marL="0" indent="0" algn="l">
              <a:buFont typeface="Arial" panose="020B0604020202020204"/>
              <a:buNone/>
              <a:defRPr sz="1200">
                <a:solidFill>
                  <a:srgbClr val="213B69"/>
                </a:solidFill>
              </a:defRPr>
            </a:pPr>
            <a:r>
              <a:rPr lang="zh-TW" altLang="en-US" sz="1400" dirty="0">
                <a:latin typeface="宋体" panose="02010600030101010101" pitchFamily="2" charset="-122"/>
                <a:ea typeface="宋体" panose="02010600030101010101" pitchFamily="2" charset="-122"/>
                <a:sym typeface="Helvetica"/>
              </a:rPr>
              <a:t>融入你的栖居地，遇上所爱，爱上所遇。</a:t>
            </a:r>
          </a:p>
        </p:txBody>
      </p:sp>
      <p:sp>
        <p:nvSpPr>
          <p:cNvPr id="21" name="Freeform 20"/>
          <p:cNvSpPr/>
          <p:nvPr/>
        </p:nvSpPr>
        <p:spPr>
          <a:xfrm>
            <a:off x="640080" y="388109"/>
            <a:ext cx="10942320" cy="5831718"/>
          </a:xfrm>
          <a:custGeom>
            <a:avLst/>
            <a:gdLst>
              <a:gd name="connsiteX0" fmla="*/ 7056722 w 8389360"/>
              <a:gd name="connsiteY0" fmla="*/ 5089275 h 5536487"/>
              <a:gd name="connsiteX1" fmla="*/ 6636359 w 8389360"/>
              <a:gd name="connsiteY1" fmla="*/ 5518599 h 5536487"/>
              <a:gd name="connsiteX2" fmla="*/ 0 w 8389360"/>
              <a:gd name="connsiteY2" fmla="*/ 5518599 h 5536487"/>
              <a:gd name="connsiteX3" fmla="*/ 17888 w 8389360"/>
              <a:gd name="connsiteY3" fmla="*/ 0 h 5536487"/>
              <a:gd name="connsiteX4" fmla="*/ 8389360 w 8389360"/>
              <a:gd name="connsiteY4" fmla="*/ 8944 h 5536487"/>
              <a:gd name="connsiteX5" fmla="*/ 8380416 w 8389360"/>
              <a:gd name="connsiteY5" fmla="*/ 5536487 h 5536487"/>
              <a:gd name="connsiteX6" fmla="*/ 7450253 w 8389360"/>
              <a:gd name="connsiteY6" fmla="*/ 5527543 h 553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9360" h="5536487">
                <a:moveTo>
                  <a:pt x="7056722" y="5089275"/>
                </a:moveTo>
                <a:lnTo>
                  <a:pt x="6636359" y="5518599"/>
                </a:lnTo>
                <a:lnTo>
                  <a:pt x="0" y="5518599"/>
                </a:lnTo>
                <a:cubicBezTo>
                  <a:pt x="5963" y="3679066"/>
                  <a:pt x="11925" y="1839533"/>
                  <a:pt x="17888" y="0"/>
                </a:cubicBezTo>
                <a:lnTo>
                  <a:pt x="8389360" y="8944"/>
                </a:lnTo>
                <a:cubicBezTo>
                  <a:pt x="8386379" y="1851458"/>
                  <a:pt x="8383397" y="3693973"/>
                  <a:pt x="8380416" y="5536487"/>
                </a:cubicBezTo>
                <a:lnTo>
                  <a:pt x="7450253" y="5527543"/>
                </a:lnTo>
              </a:path>
            </a:pathLst>
          </a:custGeom>
          <a:ln w="63500">
            <a:solidFill>
              <a:srgbClr val="009DB1"/>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2" name="Shape 526"/>
          <p:cNvSpPr txBox="1"/>
          <p:nvPr/>
        </p:nvSpPr>
        <p:spPr>
          <a:xfrm>
            <a:off x="1196847" y="4018010"/>
            <a:ext cx="5495863" cy="830994"/>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Font typeface="Arial" panose="020B0604020202020204"/>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panose="020B0604020202020204"/>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Font typeface="Arial" panose="020B0604020202020204"/>
              <a:buNone/>
              <a:defRPr sz="1200">
                <a:solidFill>
                  <a:srgbClr val="213B69"/>
                </a:solidFill>
              </a:defRPr>
            </a:pPr>
            <a:endParaRPr lang="zh-HK" altLang="en-US" sz="1400" dirty="0">
              <a:solidFill>
                <a:srgbClr val="213B69"/>
              </a:solidFill>
              <a:latin typeface="宋体" panose="02010600030101010101" pitchFamily="2" charset="-122"/>
              <a:ea typeface="宋体" panose="02010600030101010101" pitchFamily="2" charset="-122"/>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06534" y="2973387"/>
            <a:ext cx="6485020" cy="911225"/>
          </a:xfrm>
        </p:spPr>
        <p:txBody>
          <a:bodyPr>
            <a:noAutofit/>
          </a:bodyPr>
          <a:lstStyle/>
          <a:p>
            <a:pPr algn="ctr"/>
            <a:r>
              <a:rPr lang="en-US" b="0" dirty="0">
                <a:ea typeface="黑体" panose="02010609060101010101" pitchFamily="49" charset="-122"/>
              </a:rPr>
              <a:t>Hotel  Introduction</a:t>
            </a:r>
            <a:br>
              <a:rPr lang="en-US" b="0" dirty="0">
                <a:ea typeface="黑体" panose="02010609060101010101" pitchFamily="49" charset="-122"/>
              </a:rPr>
            </a:br>
            <a:br>
              <a:rPr lang="en-US" b="0" dirty="0">
                <a:ea typeface="黑体" panose="02010609060101010101" pitchFamily="49" charset="-122"/>
              </a:rPr>
            </a:br>
            <a:r>
              <a:rPr lang="zh-CN" altLang="en-US" b="0" dirty="0">
                <a:latin typeface="宋体" panose="02010600030101010101" pitchFamily="2" charset="-122"/>
                <a:ea typeface="宋体" panose="02010600030101010101" pitchFamily="2" charset="-122"/>
              </a:rPr>
              <a:t>酒店简介</a:t>
            </a:r>
          </a:p>
        </p:txBody>
      </p:sp>
      <p:sp>
        <p:nvSpPr>
          <p:cNvPr id="5" name="灯片编号占位符 4"/>
          <p:cNvSpPr>
            <a:spLocks noGrp="1"/>
          </p:cNvSpPr>
          <p:nvPr>
            <p:ph type="sldNum" sz="quarter" idx="12"/>
          </p:nvPr>
        </p:nvSpPr>
        <p:spPr/>
        <p:txBody>
          <a:bodyPr/>
          <a:lstStyle/>
          <a:p>
            <a:fld id="{E9880C2E-3714-44FF-95B2-14E30FC6AB1C}" type="slidenum">
              <a:rPr lang="en-SG" smtClean="0"/>
              <a:t>15</a:t>
            </a:fld>
            <a:endParaRPr lang="en-SG" dirty="0"/>
          </a:p>
        </p:txBody>
      </p:sp>
      <p:sp>
        <p:nvSpPr>
          <p:cNvPr id="4" name="流程图: 接点 3"/>
          <p:cNvSpPr/>
          <p:nvPr/>
        </p:nvSpPr>
        <p:spPr>
          <a:xfrm>
            <a:off x="962024" y="2384584"/>
            <a:ext cx="514350" cy="511564"/>
          </a:xfrm>
          <a:prstGeom prst="flowChartConnector">
            <a:avLst/>
          </a:prstGeom>
          <a:solidFill>
            <a:srgbClr val="4EC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pPr>
            <a:r>
              <a:rPr lang="en-US" sz="2800" cap="all" dirty="0">
                <a:solidFill>
                  <a:schemeClr val="bg1"/>
                </a:solidFill>
                <a:latin typeface="Arial" panose="020B0604020202020204" pitchFamily="34" charset="0"/>
                <a:ea typeface="+mj-ea"/>
                <a:cs typeface="Arial" panose="020B0604020202020204" pitchFamily="34" charset="0"/>
              </a:rPr>
              <a:t>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建筑的摆设布局&#10;&#10;低可信度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8750" y="2021438"/>
            <a:ext cx="5369962" cy="3020604"/>
          </a:xfrm>
          <a:prstGeom prst="rect">
            <a:avLst/>
          </a:prstGeom>
        </p:spPr>
      </p:pic>
      <p:sp>
        <p:nvSpPr>
          <p:cNvPr id="5" name="文本框 4"/>
          <p:cNvSpPr txBox="1"/>
          <p:nvPr/>
        </p:nvSpPr>
        <p:spPr>
          <a:xfrm>
            <a:off x="724897" y="517040"/>
            <a:ext cx="5823166" cy="5878532"/>
          </a:xfrm>
          <a:prstGeom prst="rect">
            <a:avLst/>
          </a:prstGeom>
          <a:noFill/>
        </p:spPr>
        <p:txBody>
          <a:bodyPr wrap="square">
            <a:spAutoFit/>
          </a:bodyPr>
          <a:lstStyle/>
          <a:p>
            <a:pPr algn="just" fontAlgn="base"/>
            <a:r>
              <a:rPr lang="zh-CN" altLang="en-US" dirty="0">
                <a:effectLst/>
                <a:latin typeface="宋体" panose="02010600030101010101" pitchFamily="2" charset="-122"/>
                <a:ea typeface="宋体" panose="02010600030101010101" pitchFamily="2" charset="-122"/>
              </a:rPr>
              <a:t>珠海横琴雅辰悦居酒店</a:t>
            </a:r>
            <a:endParaRPr lang="en-US" altLang="zh-CN" dirty="0">
              <a:effectLst/>
              <a:latin typeface="宋体" panose="02010600030101010101" pitchFamily="2" charset="-122"/>
              <a:ea typeface="宋体" panose="02010600030101010101" pitchFamily="2" charset="-122"/>
            </a:endParaRPr>
          </a:p>
          <a:p>
            <a:pPr algn="just" fontAlgn="base"/>
            <a:endParaRPr lang="en-US" altLang="zh-CN" dirty="0">
              <a:effectLst/>
              <a:latin typeface="宋体" panose="02010600030101010101" pitchFamily="2" charset="-122"/>
              <a:ea typeface="宋体" panose="02010600030101010101" pitchFamily="2" charset="-122"/>
            </a:endParaRPr>
          </a:p>
          <a:p>
            <a:pPr algn="just" fontAlgn="base"/>
            <a:r>
              <a:rPr lang="zh-CN" altLang="en-US" sz="1400" dirty="0">
                <a:effectLst/>
                <a:latin typeface="宋体" panose="02010600030101010101" pitchFamily="2" charset="-122"/>
                <a:ea typeface="宋体" panose="02010600030101010101" pitchFamily="2" charset="-122"/>
              </a:rPr>
              <a:t>    酒店位于粤澳深度合作区横琴的中心地带，毗邻横琴口岸和横琴高铁站，连接整个大湾区交通圈，咫尺珠海长隆景区。酒店设有</a:t>
            </a:r>
            <a:r>
              <a:rPr lang="en-US" altLang="zh-CN" sz="1400" dirty="0">
                <a:effectLst/>
                <a:latin typeface="宋体" panose="02010600030101010101" pitchFamily="2" charset="-122"/>
                <a:ea typeface="宋体" panose="02010600030101010101" pitchFamily="2" charset="-122"/>
              </a:rPr>
              <a:t>230</a:t>
            </a:r>
            <a:r>
              <a:rPr lang="zh-CN" altLang="en-US" sz="1400" dirty="0">
                <a:effectLst/>
                <a:latin typeface="宋体" panose="02010600030101010101" pitchFamily="2" charset="-122"/>
                <a:ea typeface="宋体" panose="02010600030101010101" pitchFamily="2" charset="-122"/>
              </a:rPr>
              <a:t>间功能性客房和一系列多功能会议室，是信德集团横琴综合体的重要部分。酒店将呈现独具品牌特色的共享社交空间“思方汇</a:t>
            </a:r>
            <a:r>
              <a:rPr lang="en-US" altLang="zh-CN" sz="1400" dirty="0">
                <a:latin typeface="宋体" panose="02010600030101010101" pitchFamily="2" charset="-122"/>
                <a:ea typeface="宋体" panose="02010600030101010101" pitchFamily="2" charset="-122"/>
              </a:rPr>
              <a:t>”</a:t>
            </a:r>
            <a:r>
              <a:rPr lang="zh-CN" altLang="en-US" sz="1400" dirty="0">
                <a:effectLst/>
                <a:latin typeface="宋体" panose="02010600030101010101" pitchFamily="2" charset="-122"/>
                <a:ea typeface="宋体" panose="02010600030101010101" pitchFamily="2" charset="-122"/>
              </a:rPr>
              <a:t>，并提供全天候美食。酒店还配备</a:t>
            </a:r>
            <a:r>
              <a:rPr lang="en-US" altLang="zh-CN" sz="1400" dirty="0">
                <a:effectLst/>
                <a:latin typeface="宋体" panose="02010600030101010101" pitchFamily="2" charset="-122"/>
                <a:ea typeface="宋体" panose="02010600030101010101" pitchFamily="2" charset="-122"/>
              </a:rPr>
              <a:t>24</a:t>
            </a:r>
            <a:r>
              <a:rPr lang="zh-CN" altLang="en-US" sz="1400" dirty="0">
                <a:effectLst/>
                <a:latin typeface="宋体" panose="02010600030101010101" pitchFamily="2" charset="-122"/>
                <a:ea typeface="宋体" panose="02010600030101010101" pitchFamily="2" charset="-122"/>
              </a:rPr>
              <a:t>小时健身中心和自助洗衣间，满足住客“人在旅途身在家”的日常所需。</a:t>
            </a:r>
          </a:p>
          <a:p>
            <a:pPr algn="just" fontAlgn="base"/>
            <a:endParaRPr lang="en-US" altLang="zh-CN" sz="1400" dirty="0">
              <a:latin typeface="Arial" panose="020B0604020202020204" pitchFamily="34" charset="0"/>
              <a:ea typeface="黑体" panose="02010609060101010101" pitchFamily="49" charset="-122"/>
            </a:endParaRPr>
          </a:p>
          <a:p>
            <a:pPr algn="just" fontAlgn="base"/>
            <a:endParaRPr lang="en-US" altLang="zh-CN" sz="1400" dirty="0">
              <a:latin typeface="Arial" panose="020B0604020202020204" pitchFamily="34" charset="0"/>
              <a:ea typeface="黑体" panose="02010609060101010101" pitchFamily="49" charset="-122"/>
            </a:endParaRPr>
          </a:p>
          <a:p>
            <a:pPr algn="just" fontAlgn="base"/>
            <a:r>
              <a:rPr kumimoji="0" lang="en-US" altLang="en-US" u="none" strike="noStrike" cap="none" normalizeH="0" baseline="0" dirty="0">
                <a:ln>
                  <a:noFill/>
                </a:ln>
                <a:effectLst/>
                <a:latin typeface="Arial" panose="020B0604020202020204" pitchFamily="34" charset="0"/>
                <a:ea typeface="黑体" panose="02010609060101010101" pitchFamily="49" charset="-122"/>
              </a:rPr>
              <a:t>Artyzen Habitat </a:t>
            </a:r>
            <a:r>
              <a:rPr kumimoji="0" lang="en-US" altLang="en-US" u="none" strike="noStrike" cap="none" normalizeH="0" baseline="0" dirty="0" err="1">
                <a:ln>
                  <a:noFill/>
                </a:ln>
                <a:effectLst/>
                <a:latin typeface="Arial" panose="020B0604020202020204" pitchFamily="34" charset="0"/>
                <a:ea typeface="黑体" panose="02010609060101010101" pitchFamily="49" charset="-122"/>
              </a:rPr>
              <a:t>Hengqin</a:t>
            </a:r>
            <a:r>
              <a:rPr kumimoji="0" lang="en-US" altLang="en-US" u="none" strike="noStrike" cap="none" normalizeH="0" baseline="0" dirty="0">
                <a:ln>
                  <a:noFill/>
                </a:ln>
                <a:effectLst/>
                <a:latin typeface="Arial" panose="020B0604020202020204" pitchFamily="34" charset="0"/>
                <a:ea typeface="黑体" panose="02010609060101010101" pitchFamily="49" charset="-122"/>
              </a:rPr>
              <a:t> Zhuhai</a:t>
            </a:r>
          </a:p>
          <a:p>
            <a:pPr algn="just" fontAlgn="base"/>
            <a:endParaRPr lang="en-US" altLang="zh-CN" sz="1400" dirty="0">
              <a:latin typeface="Arial" panose="020B0604020202020204" pitchFamily="34" charset="0"/>
              <a:ea typeface="黑体" panose="02010609060101010101" pitchFamily="49" charset="-122"/>
            </a:endParaRPr>
          </a:p>
          <a:p>
            <a:pPr algn="just" eaLnBrk="0" fontAlgn="base" hangingPunct="0">
              <a:spcBef>
                <a:spcPct val="0"/>
              </a:spcBef>
              <a:spcAft>
                <a:spcPct val="0"/>
              </a:spcAft>
            </a:pPr>
            <a:r>
              <a:rPr kumimoji="0" lang="en-US" altLang="en-US" sz="1400" u="none" strike="noStrike" cap="none" normalizeH="0" baseline="0" dirty="0">
                <a:ln>
                  <a:noFill/>
                </a:ln>
                <a:effectLst/>
                <a:latin typeface="Arial" panose="020B0604020202020204" pitchFamily="34" charset="0"/>
                <a:ea typeface="黑体" panose="02010609060101010101" pitchFamily="49" charset="-122"/>
              </a:rPr>
              <a:t>Artyzen Habitat Zhuhai Hengqin is situated at the heart of Hengqin, the Guangdong-Macao In-Depth Cooperation Zone, adjacent to Hengqin Port, Hengqin Railway Station and within easy reach of the Zhuhai </a:t>
            </a:r>
            <a:r>
              <a:rPr kumimoji="0" lang="en-US" altLang="en-US" sz="1400" u="none" strike="noStrike" cap="none" normalizeH="0" baseline="0" dirty="0" err="1">
                <a:ln>
                  <a:noFill/>
                </a:ln>
                <a:effectLst/>
                <a:latin typeface="Arial" panose="020B0604020202020204" pitchFamily="34" charset="0"/>
                <a:ea typeface="黑体" panose="02010609060101010101" pitchFamily="49" charset="-122"/>
              </a:rPr>
              <a:t>Chimelong</a:t>
            </a:r>
            <a:r>
              <a:rPr kumimoji="0" lang="en-US" altLang="en-US" sz="1400" u="none" strike="noStrike" cap="none" normalizeH="0" baseline="0" dirty="0">
                <a:ln>
                  <a:noFill/>
                </a:ln>
                <a:effectLst/>
                <a:latin typeface="Arial" panose="020B0604020202020204" pitchFamily="34" charset="0"/>
                <a:ea typeface="黑体" panose="02010609060101010101" pitchFamily="49" charset="-122"/>
              </a:rPr>
              <a:t> Scenic Area.  The location provides swift access to the entire Greater Bay Area transportation network.  </a:t>
            </a:r>
          </a:p>
          <a:p>
            <a:pPr algn="just" eaLnBrk="0" fontAlgn="base" hangingPunct="0">
              <a:spcBef>
                <a:spcPct val="0"/>
              </a:spcBef>
              <a:spcAft>
                <a:spcPct val="0"/>
              </a:spcAft>
            </a:pPr>
            <a:r>
              <a:rPr kumimoji="0" lang="en-US" altLang="en-US" sz="1400" u="none" strike="noStrike" cap="none" normalizeH="0" baseline="0" dirty="0">
                <a:ln>
                  <a:noFill/>
                </a:ln>
                <a:effectLst/>
                <a:latin typeface="Arial" panose="020B0604020202020204" pitchFamily="34" charset="0"/>
                <a:ea typeface="黑体" panose="02010609060101010101" pitchFamily="49" charset="-122"/>
              </a:rPr>
              <a:t> </a:t>
            </a:r>
          </a:p>
          <a:p>
            <a:pPr algn="just" eaLnBrk="0" fontAlgn="base" hangingPunct="0">
              <a:spcBef>
                <a:spcPct val="0"/>
              </a:spcBef>
              <a:spcAft>
                <a:spcPct val="0"/>
              </a:spcAft>
            </a:pPr>
            <a:r>
              <a:rPr kumimoji="0" lang="en-US" altLang="en-US" sz="1400" u="none" strike="noStrike" cap="none" normalizeH="0" baseline="0" dirty="0">
                <a:ln>
                  <a:noFill/>
                </a:ln>
                <a:effectLst/>
                <a:latin typeface="Arial" panose="020B0604020202020204" pitchFamily="34" charset="0"/>
                <a:ea typeface="黑体" panose="02010609060101010101" pitchFamily="49" charset="-122"/>
              </a:rPr>
              <a:t>The hotel offers 230 highly-functional guest rooms with an array of flexible meeting rooms and is part of the Hengqin integrated development complex by Shun </a:t>
            </a:r>
            <a:r>
              <a:rPr kumimoji="0" lang="en-US" altLang="en-US" sz="1400" u="none" strike="noStrike" cap="none" normalizeH="0" baseline="0" dirty="0" err="1">
                <a:ln>
                  <a:noFill/>
                </a:ln>
                <a:effectLst/>
                <a:latin typeface="Arial" panose="020B0604020202020204" pitchFamily="34" charset="0"/>
                <a:ea typeface="黑体" panose="02010609060101010101" pitchFamily="49" charset="-122"/>
              </a:rPr>
              <a:t>Tak</a:t>
            </a:r>
            <a:r>
              <a:rPr kumimoji="0" lang="en-US" altLang="en-US" sz="1400" u="none" strike="noStrike" cap="none" normalizeH="0" baseline="0" dirty="0">
                <a:ln>
                  <a:noFill/>
                </a:ln>
                <a:effectLst/>
                <a:latin typeface="Arial" panose="020B0604020202020204" pitchFamily="34" charset="0"/>
                <a:ea typeface="黑体" panose="02010609060101010101" pitchFamily="49" charset="-122"/>
              </a:rPr>
              <a:t> Holdings. It houses </a:t>
            </a:r>
            <a:r>
              <a:rPr kumimoji="0" lang="en-US" altLang="en-US" sz="1400" u="none" strike="noStrike" cap="none" normalizeH="0" baseline="0" dirty="0" err="1">
                <a:ln>
                  <a:noFill/>
                </a:ln>
                <a:effectLst/>
                <a:latin typeface="Arial" panose="020B0604020202020204" pitchFamily="34" charset="0"/>
                <a:ea typeface="黑体" panose="02010609060101010101" pitchFamily="49" charset="-122"/>
              </a:rPr>
              <a:t>Artyzen</a:t>
            </a:r>
            <a:r>
              <a:rPr kumimoji="0" lang="en-US" altLang="en-US" sz="1400" u="none" strike="noStrike" cap="none" normalizeH="0" baseline="0" dirty="0">
                <a:ln>
                  <a:noFill/>
                </a:ln>
                <a:effectLst/>
                <a:latin typeface="Arial" panose="020B0604020202020204" pitchFamily="34" charset="0"/>
                <a:ea typeface="黑体" panose="02010609060101010101" pitchFamily="49" charset="-122"/>
              </a:rPr>
              <a:t> Habitat’s unique gem, the 'Townsquare', which is a vibrant social commune-meets-lifestyle hub. The 'Townsquare' serves all-day dining. The hotel is also equipped with a 24-hour workout area, laundromat, and conducive workspaces for guests maximized convenience during a stay.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FF3EEC63-B8F9-45C9-A279-3485F651182C}" type="slidenum">
              <a:rPr lang="en-US" smtClean="0"/>
              <a:t>17</a:t>
            </a:fld>
            <a:endParaRPr lang="en-US"/>
          </a:p>
        </p:txBody>
      </p:sp>
      <p:pic>
        <p:nvPicPr>
          <p:cNvPr id="3" name="图片 2" descr="一群人在街道上行走&#10;&#10;描述已自动生成"/>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856615" y="797222"/>
            <a:ext cx="6897370" cy="5219700"/>
          </a:xfrm>
          <a:prstGeom prst="rect">
            <a:avLst/>
          </a:prstGeom>
        </p:spPr>
      </p:pic>
      <p:graphicFrame>
        <p:nvGraphicFramePr>
          <p:cNvPr id="5" name="Group 168"/>
          <p:cNvGraphicFramePr>
            <a:graphicFrameLocks noGrp="1"/>
          </p:cNvGraphicFramePr>
          <p:nvPr>
            <p:custDataLst>
              <p:tags r:id="rId2"/>
            </p:custDataLst>
            <p:extLst>
              <p:ext uri="{D42A27DB-BD31-4B8C-83A1-F6EECF244321}">
                <p14:modId xmlns:p14="http://schemas.microsoft.com/office/powerpoint/2010/main" val="3016939844"/>
              </p:ext>
            </p:extLst>
          </p:nvPr>
        </p:nvGraphicFramePr>
        <p:xfrm>
          <a:off x="7928811" y="797222"/>
          <a:ext cx="3520239" cy="4298652"/>
        </p:xfrm>
        <a:graphic>
          <a:graphicData uri="http://schemas.openxmlformats.org/drawingml/2006/table">
            <a:tbl>
              <a:tblPr>
                <a:tableStyleId>{5940675A-B579-460E-94D1-54222C63F5DA}</a:tableStyleId>
              </a:tblPr>
              <a:tblGrid>
                <a:gridCol w="1267412">
                  <a:extLst>
                    <a:ext uri="{9D8B030D-6E8A-4147-A177-3AD203B41FA5}">
                      <a16:colId xmlns:a16="http://schemas.microsoft.com/office/drawing/2014/main" val="20000"/>
                    </a:ext>
                  </a:extLst>
                </a:gridCol>
                <a:gridCol w="2252827">
                  <a:extLst>
                    <a:ext uri="{9D8B030D-6E8A-4147-A177-3AD203B41FA5}">
                      <a16:colId xmlns:a16="http://schemas.microsoft.com/office/drawing/2014/main" val="20001"/>
                    </a:ext>
                  </a:extLst>
                </a:gridCol>
              </a:tblGrid>
              <a:tr h="443740">
                <a:tc>
                  <a:txBody>
                    <a:bodyPr/>
                    <a:lstStyle/>
                    <a:p>
                      <a:pPr marL="0" marR="0" lvl="0" indent="0" algn="l" defTabSz="914400" rtl="0" eaLnBrk="0" fontAlgn="base" latinLnBrk="0" hangingPunct="0">
                        <a:lnSpc>
                          <a:spcPts val="2000"/>
                        </a:lnSpc>
                        <a:spcBef>
                          <a:spcPts val="400"/>
                        </a:spcBef>
                        <a:spcAft>
                          <a:spcPct val="0"/>
                        </a:spcAft>
                        <a:buClr>
                          <a:schemeClr val="accent2"/>
                        </a:buClr>
                        <a:buSzTx/>
                        <a:buFont typeface="Arial" panose="020B0604020202020204" pitchFamily="34" charset="0"/>
                        <a:buNone/>
                      </a:pPr>
                      <a:r>
                        <a:rPr kumimoji="0" lang="zh-CN" altLang="en-US" sz="1000" b="1"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rPr>
                        <a:t>位置：</a:t>
                      </a:r>
                      <a:endParaRPr kumimoji="0" lang="zh-CN" altLang="en-US" sz="10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endParaRPr>
                    </a:p>
                  </a:txBody>
                  <a:tcPr horzOverflow="overflow"/>
                </a:tc>
                <a:tc>
                  <a:txBody>
                    <a:bodyPr/>
                    <a:lstStyle/>
                    <a:p>
                      <a:pPr marL="0" marR="0" lvl="0" indent="0" algn="l" defTabSz="914400" rtl="0" eaLnBrk="0" fontAlgn="base" latinLnBrk="0" hangingPunct="0">
                        <a:lnSpc>
                          <a:spcPts val="2000"/>
                        </a:lnSpc>
                        <a:spcBef>
                          <a:spcPts val="400"/>
                        </a:spcBef>
                        <a:spcAft>
                          <a:spcPct val="0"/>
                        </a:spcAft>
                        <a:buClr>
                          <a:schemeClr val="accent2"/>
                        </a:buClr>
                        <a:buSzTx/>
                        <a:buFont typeface="Arial" panose="020B0604020202020204" pitchFamily="34" charset="0"/>
                        <a:buNone/>
                      </a:pPr>
                      <a:r>
                        <a:rPr kumimoji="0" lang="zh-CN" altLang="en-US" sz="100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rPr>
                        <a:t>珠海市横琴新区</a:t>
                      </a:r>
                    </a:p>
                  </a:txBody>
                  <a:tcPr horzOverflow="overflow"/>
                </a:tc>
                <a:extLst>
                  <a:ext uri="{0D108BD9-81ED-4DB2-BD59-A6C34878D82A}">
                    <a16:rowId xmlns:a16="http://schemas.microsoft.com/office/drawing/2014/main" val="10000"/>
                  </a:ext>
                </a:extLst>
              </a:tr>
              <a:tr h="469920">
                <a:tc>
                  <a:txBody>
                    <a:bodyPr/>
                    <a:lstStyle/>
                    <a:p>
                      <a:pPr marL="0" marR="0" lvl="0" indent="0" algn="l" defTabSz="914400" rtl="0" eaLnBrk="0" fontAlgn="base" latinLnBrk="0" hangingPunct="0">
                        <a:lnSpc>
                          <a:spcPts val="2000"/>
                        </a:lnSpc>
                        <a:spcBef>
                          <a:spcPts val="400"/>
                        </a:spcBef>
                        <a:spcAft>
                          <a:spcPct val="0"/>
                        </a:spcAft>
                        <a:buClr>
                          <a:schemeClr val="accent2"/>
                        </a:buClr>
                        <a:buSzTx/>
                        <a:buFont typeface="Arial" panose="020B0604020202020204" pitchFamily="34" charset="0"/>
                        <a:buNone/>
                      </a:pPr>
                      <a:r>
                        <a:rPr kumimoji="0" lang="zh-CN" altLang="en-US" sz="1000" b="1"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rPr>
                        <a:t>客房数：</a:t>
                      </a:r>
                      <a:endParaRPr kumimoji="0" lang="zh-CN" altLang="en-US" sz="10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endParaRPr>
                    </a:p>
                  </a:txBody>
                  <a:tcPr horzOverflow="overflow"/>
                </a:tc>
                <a:tc>
                  <a:txBody>
                    <a:bodyPr/>
                    <a:lstStyle/>
                    <a:p>
                      <a:pPr marL="0" marR="0" lvl="0" indent="0" algn="l" defTabSz="914400" rtl="0" eaLnBrk="0" fontAlgn="base" latinLnBrk="0" hangingPunct="0">
                        <a:lnSpc>
                          <a:spcPts val="2000"/>
                        </a:lnSpc>
                        <a:spcBef>
                          <a:spcPts val="400"/>
                        </a:spcBef>
                        <a:spcAft>
                          <a:spcPct val="0"/>
                        </a:spcAft>
                        <a:buClr>
                          <a:schemeClr val="accent2"/>
                        </a:buClr>
                        <a:buSzTx/>
                        <a:buFont typeface="Arial" panose="020B0604020202020204" pitchFamily="34" charset="0"/>
                        <a:buNone/>
                      </a:pPr>
                      <a:r>
                        <a:rPr kumimoji="0" lang="en-US" altLang="zh-CN" sz="1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rPr>
                        <a:t>230</a:t>
                      </a:r>
                      <a:r>
                        <a:rPr kumimoji="0" lang="zh-CN" altLang="en-US" sz="1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rPr>
                        <a:t>间房</a:t>
                      </a:r>
                    </a:p>
                  </a:txBody>
                  <a:tcPr horzOverflow="overflow"/>
                </a:tc>
                <a:extLst>
                  <a:ext uri="{0D108BD9-81ED-4DB2-BD59-A6C34878D82A}">
                    <a16:rowId xmlns:a16="http://schemas.microsoft.com/office/drawing/2014/main" val="10001"/>
                  </a:ext>
                </a:extLst>
              </a:tr>
              <a:tr h="906461">
                <a:tc>
                  <a:txBody>
                    <a:bodyPr/>
                    <a:lstStyle/>
                    <a:p>
                      <a:pPr marL="0" marR="0" lvl="0" indent="0" algn="l" defTabSz="914400" rtl="0" eaLnBrk="0" fontAlgn="base" latinLnBrk="0" hangingPunct="0">
                        <a:lnSpc>
                          <a:spcPts val="2000"/>
                        </a:lnSpc>
                        <a:spcBef>
                          <a:spcPts val="400"/>
                        </a:spcBef>
                        <a:spcAft>
                          <a:spcPct val="0"/>
                        </a:spcAft>
                        <a:buClr>
                          <a:schemeClr val="accent2"/>
                        </a:buClr>
                        <a:buSzTx/>
                        <a:buFont typeface="Arial" panose="020B0604020202020204" pitchFamily="34" charset="0"/>
                        <a:buNone/>
                      </a:pPr>
                      <a:r>
                        <a:rPr kumimoji="0" lang="zh-CN" altLang="en-US" sz="1000" b="1"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rPr>
                        <a:t>会议设施：</a:t>
                      </a:r>
                      <a:endParaRPr kumimoji="0" lang="zh-CN" altLang="en-US" sz="10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endParaRPr>
                    </a:p>
                  </a:txBody>
                  <a:tcPr horzOverflow="overflow"/>
                </a:tc>
                <a:tc>
                  <a:txBody>
                    <a:bodyPr/>
                    <a:lstStyle/>
                    <a:p>
                      <a:pPr marL="0" marR="0" lvl="0" indent="0" algn="l" defTabSz="914400" rtl="0" eaLnBrk="0" fontAlgn="base" latinLnBrk="0" hangingPunct="0">
                        <a:lnSpc>
                          <a:spcPts val="2000"/>
                        </a:lnSpc>
                        <a:spcBef>
                          <a:spcPts val="400"/>
                        </a:spcBef>
                        <a:spcAft>
                          <a:spcPct val="0"/>
                        </a:spcAft>
                        <a:buClr>
                          <a:schemeClr val="accent2"/>
                        </a:buClr>
                        <a:buSzTx/>
                        <a:buFont typeface="Arial" panose="020B0604020202020204" pitchFamily="34" charset="0"/>
                        <a:buNone/>
                        <a:defRPr/>
                      </a:pPr>
                      <a:r>
                        <a:rPr lang="en-US" altLang="zh-CN" sz="1000" dirty="0">
                          <a:solidFill>
                            <a:schemeClr val="tx1"/>
                          </a:solidFill>
                          <a:latin typeface="宋体" panose="02010600030101010101" pitchFamily="2" charset="-122"/>
                          <a:ea typeface="宋体" panose="02010600030101010101" pitchFamily="2" charset="-122"/>
                          <a:cs typeface="Arial" panose="020B0604020202020204" pitchFamily="34" charset="0"/>
                        </a:rPr>
                        <a:t>5</a:t>
                      </a:r>
                      <a:r>
                        <a:rPr lang="zh-CN" altLang="en-US" sz="1000" dirty="0">
                          <a:solidFill>
                            <a:schemeClr val="tx1"/>
                          </a:solidFill>
                          <a:latin typeface="宋体" panose="02010600030101010101" pitchFamily="2" charset="-122"/>
                          <a:ea typeface="宋体" panose="02010600030101010101" pitchFamily="2" charset="-122"/>
                          <a:cs typeface="Arial" panose="020B0604020202020204" pitchFamily="34" charset="0"/>
                        </a:rPr>
                        <a:t>个多功能会议室，共</a:t>
                      </a:r>
                      <a:r>
                        <a:rPr lang="en-US" altLang="zh-CN" sz="1000" dirty="0">
                          <a:solidFill>
                            <a:schemeClr val="tx1"/>
                          </a:solidFill>
                          <a:latin typeface="宋体" panose="02010600030101010101" pitchFamily="2" charset="-122"/>
                          <a:ea typeface="宋体" panose="02010600030101010101" pitchFamily="2" charset="-122"/>
                          <a:cs typeface="Arial" panose="020B0604020202020204" pitchFamily="34" charset="0"/>
                        </a:rPr>
                        <a:t>215</a:t>
                      </a:r>
                      <a:r>
                        <a:rPr lang="zh-CN" altLang="en-US" sz="1000" dirty="0">
                          <a:solidFill>
                            <a:schemeClr val="tx1"/>
                          </a:solidFill>
                          <a:latin typeface="宋体" panose="02010600030101010101" pitchFamily="2" charset="-122"/>
                          <a:ea typeface="宋体" panose="02010600030101010101" pitchFamily="2" charset="-122"/>
                          <a:cs typeface="Arial" panose="020B0604020202020204" pitchFamily="34" charset="0"/>
                        </a:rPr>
                        <a:t>平</a:t>
                      </a:r>
                    </a:p>
                  </a:txBody>
                  <a:tcPr horzOverflow="overflow"/>
                </a:tc>
                <a:extLst>
                  <a:ext uri="{0D108BD9-81ED-4DB2-BD59-A6C34878D82A}">
                    <a16:rowId xmlns:a16="http://schemas.microsoft.com/office/drawing/2014/main" val="10002"/>
                  </a:ext>
                </a:extLst>
              </a:tr>
              <a:tr h="623723">
                <a:tc>
                  <a:txBody>
                    <a:bodyPr/>
                    <a:lstStyle/>
                    <a:p>
                      <a:pPr marL="0" marR="0" lvl="0" indent="0" algn="l" defTabSz="914400" rtl="0" eaLnBrk="0" fontAlgn="base" latinLnBrk="0" hangingPunct="0">
                        <a:lnSpc>
                          <a:spcPts val="2000"/>
                        </a:lnSpc>
                        <a:spcBef>
                          <a:spcPts val="400"/>
                        </a:spcBef>
                        <a:spcAft>
                          <a:spcPct val="0"/>
                        </a:spcAft>
                        <a:buClr>
                          <a:schemeClr val="accent2"/>
                        </a:buClr>
                        <a:buSzTx/>
                        <a:buFont typeface="Arial" panose="020B0604020202020204" pitchFamily="34" charset="0"/>
                        <a:buNone/>
                      </a:pPr>
                      <a:r>
                        <a:rPr kumimoji="0" lang="zh-CN" altLang="en-US" sz="1000" b="1"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rPr>
                        <a:t>酒店设施：</a:t>
                      </a:r>
                      <a:endParaRPr kumimoji="0" lang="zh-CN" altLang="en-US" sz="10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endParaRPr>
                    </a:p>
                  </a:txBody>
                  <a:tcPr horzOverflow="overflow"/>
                </a:tc>
                <a:tc>
                  <a:txBody>
                    <a:bodyPr/>
                    <a:lstStyle/>
                    <a:p>
                      <a:pPr marL="0" marR="0" lvl="0" indent="0" algn="l" defTabSz="914400" rtl="0" eaLnBrk="0" fontAlgn="base" latinLnBrk="0" hangingPunct="0">
                        <a:lnSpc>
                          <a:spcPts val="2000"/>
                        </a:lnSpc>
                        <a:spcBef>
                          <a:spcPts val="400"/>
                        </a:spcBef>
                        <a:spcAft>
                          <a:spcPct val="0"/>
                        </a:spcAft>
                        <a:buClr>
                          <a:schemeClr val="accent2"/>
                        </a:buClr>
                        <a:buSzTx/>
                        <a:buFont typeface="Arial" panose="020B0604020202020204" pitchFamily="34" charset="0"/>
                        <a:buNone/>
                      </a:pPr>
                      <a:r>
                        <a:rPr lang="en-US" altLang="zh-CN" sz="1000" kern="1200" baseline="0" dirty="0">
                          <a:solidFill>
                            <a:schemeClr val="tx1"/>
                          </a:solidFill>
                          <a:effectLst/>
                          <a:latin typeface="宋体" panose="02010600030101010101" pitchFamily="2" charset="-122"/>
                          <a:ea typeface="宋体" panose="02010600030101010101" pitchFamily="2" charset="-122"/>
                          <a:cs typeface="Arial" panose="020B0604020202020204" pitchFamily="34" charset="0"/>
                        </a:rPr>
                        <a:t>24</a:t>
                      </a:r>
                      <a:r>
                        <a:rPr lang="zh-CN" altLang="en-US" sz="1000" kern="1200" baseline="0" dirty="0">
                          <a:solidFill>
                            <a:schemeClr val="tx1"/>
                          </a:solidFill>
                          <a:effectLst/>
                          <a:latin typeface="宋体" panose="02010600030101010101" pitchFamily="2" charset="-122"/>
                          <a:ea typeface="宋体" panose="02010600030101010101" pitchFamily="2" charset="-122"/>
                          <a:cs typeface="Arial" panose="020B0604020202020204" pitchFamily="34" charset="0"/>
                        </a:rPr>
                        <a:t>小时健身中心 、思方汇餐厅 、</a:t>
                      </a:r>
                      <a:r>
                        <a:rPr lang="en-US" altLang="zh-CN" sz="1000" kern="1200" baseline="0" dirty="0">
                          <a:solidFill>
                            <a:schemeClr val="tx1"/>
                          </a:solidFill>
                          <a:effectLst/>
                          <a:latin typeface="宋体" panose="02010600030101010101" pitchFamily="2" charset="-122"/>
                          <a:ea typeface="宋体" panose="02010600030101010101" pitchFamily="2" charset="-122"/>
                          <a:cs typeface="Arial" panose="020B0604020202020204" pitchFamily="34" charset="0"/>
                        </a:rPr>
                        <a:t>24</a:t>
                      </a:r>
                      <a:r>
                        <a:rPr lang="zh-CN" altLang="en-US" sz="1000" kern="1200" baseline="0" dirty="0">
                          <a:solidFill>
                            <a:schemeClr val="tx1"/>
                          </a:solidFill>
                          <a:effectLst/>
                          <a:latin typeface="宋体" panose="02010600030101010101" pitchFamily="2" charset="-122"/>
                          <a:ea typeface="宋体" panose="02010600030101010101" pitchFamily="2" charset="-122"/>
                          <a:cs typeface="Arial" panose="020B0604020202020204" pitchFamily="34" charset="0"/>
                        </a:rPr>
                        <a:t>小时自助洗衣服务</a:t>
                      </a:r>
                    </a:p>
                  </a:txBody>
                  <a:tcPr horzOverflow="overflow"/>
                </a:tc>
                <a:extLst>
                  <a:ext uri="{0D108BD9-81ED-4DB2-BD59-A6C34878D82A}">
                    <a16:rowId xmlns:a16="http://schemas.microsoft.com/office/drawing/2014/main" val="10003"/>
                  </a:ext>
                </a:extLst>
              </a:tr>
              <a:tr h="769019">
                <a:tc>
                  <a:txBody>
                    <a:bodyPr/>
                    <a:lstStyle/>
                    <a:p>
                      <a:pPr marL="0" marR="0" lvl="0" indent="0" algn="l" defTabSz="914400" rtl="0" eaLnBrk="0" fontAlgn="base" latinLnBrk="0" hangingPunct="0">
                        <a:lnSpc>
                          <a:spcPts val="2000"/>
                        </a:lnSpc>
                        <a:spcBef>
                          <a:spcPts val="400"/>
                        </a:spcBef>
                        <a:spcAft>
                          <a:spcPct val="0"/>
                        </a:spcAft>
                        <a:buClr>
                          <a:schemeClr val="accent2"/>
                        </a:buClr>
                        <a:buSzTx/>
                        <a:buFont typeface="Arial" panose="020B0604020202020204" pitchFamily="34" charset="0"/>
                        <a:buNone/>
                      </a:pPr>
                      <a:r>
                        <a:rPr kumimoji="0" lang="zh-CN" altLang="en-US" sz="1000" b="1"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rPr>
                        <a:t>餐饮设施名称：</a:t>
                      </a:r>
                      <a:endParaRPr kumimoji="0" lang="zh-CN" altLang="en-US" sz="10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endParaRPr>
                    </a:p>
                  </a:txBody>
                  <a:tcPr horzOverflow="overflow"/>
                </a:tc>
                <a:tc>
                  <a:txBody>
                    <a:bodyPr/>
                    <a:lstStyle/>
                    <a:p>
                      <a:pPr marL="0" marR="0" lvl="0" indent="0" algn="l" defTabSz="914400" rtl="0" eaLnBrk="0" fontAlgn="base" latinLnBrk="0" hangingPunct="0">
                        <a:lnSpc>
                          <a:spcPts val="2000"/>
                        </a:lnSpc>
                        <a:spcBef>
                          <a:spcPts val="400"/>
                        </a:spcBef>
                        <a:spcAft>
                          <a:spcPct val="0"/>
                        </a:spcAft>
                        <a:buClr>
                          <a:schemeClr val="accent2"/>
                        </a:buClr>
                        <a:buSzTx/>
                        <a:buFont typeface="Arial" panose="020B0604020202020204" pitchFamily="34" charset="0"/>
                        <a:buNone/>
                      </a:pPr>
                      <a:r>
                        <a:rPr kumimoji="0" lang="zh-CN" altLang="en-US" sz="1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rPr>
                        <a:t>思方汇餐厅</a:t>
                      </a:r>
                    </a:p>
                  </a:txBody>
                  <a:tcPr horzOverflow="overflow"/>
                </a:tc>
                <a:extLst>
                  <a:ext uri="{0D108BD9-81ED-4DB2-BD59-A6C34878D82A}">
                    <a16:rowId xmlns:a16="http://schemas.microsoft.com/office/drawing/2014/main" val="10004"/>
                  </a:ext>
                </a:extLst>
              </a:tr>
              <a:tr h="460757">
                <a:tc>
                  <a:txBody>
                    <a:bodyPr/>
                    <a:lstStyle/>
                    <a:p>
                      <a:pPr marL="0" marR="0" lvl="0" indent="0" algn="l" defTabSz="914400" rtl="0" eaLnBrk="0" fontAlgn="base" latinLnBrk="0" hangingPunct="0">
                        <a:lnSpc>
                          <a:spcPts val="2000"/>
                        </a:lnSpc>
                        <a:spcBef>
                          <a:spcPts val="400"/>
                        </a:spcBef>
                        <a:spcAft>
                          <a:spcPct val="0"/>
                        </a:spcAft>
                        <a:buClr>
                          <a:schemeClr val="accent2"/>
                        </a:buClr>
                        <a:buSzTx/>
                        <a:buFont typeface="Arial" panose="020B0604020202020204" pitchFamily="34" charset="0"/>
                        <a:buNone/>
                      </a:pPr>
                      <a:r>
                        <a:rPr kumimoji="0" lang="zh-CN" altLang="en-US" sz="1000" b="1"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rPr>
                        <a:t>标准客房尺寸：</a:t>
                      </a:r>
                      <a:endParaRPr kumimoji="0" lang="zh-CN" altLang="en-US" sz="10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endParaRPr>
                    </a:p>
                  </a:txBody>
                  <a:tcPr horzOverflow="overflow"/>
                </a:tc>
                <a:tc>
                  <a:txBody>
                    <a:bodyPr/>
                    <a:lstStyle/>
                    <a:p>
                      <a:pPr marL="0" marR="0" lvl="0" indent="0" algn="l" defTabSz="914400" rtl="0" eaLnBrk="0" fontAlgn="base" latinLnBrk="0" hangingPunct="0">
                        <a:lnSpc>
                          <a:spcPts val="2000"/>
                        </a:lnSpc>
                        <a:spcBef>
                          <a:spcPts val="400"/>
                        </a:spcBef>
                        <a:spcAft>
                          <a:spcPct val="0"/>
                        </a:spcAft>
                        <a:buClr>
                          <a:schemeClr val="accent2"/>
                        </a:buClr>
                        <a:buSzTx/>
                        <a:buFont typeface="Arial" panose="020B0604020202020204" pitchFamily="34" charset="0"/>
                        <a:buNone/>
                      </a:pPr>
                      <a:r>
                        <a:rPr kumimoji="0" lang="en-US" altLang="zh-CN" sz="1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rPr>
                        <a:t>28</a:t>
                      </a:r>
                      <a:r>
                        <a:rPr kumimoji="0" lang="zh-CN" altLang="en-US" sz="1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rPr>
                        <a:t>平方米</a:t>
                      </a:r>
                    </a:p>
                  </a:txBody>
                  <a:tcPr horzOverflow="overflow"/>
                </a:tc>
                <a:extLst>
                  <a:ext uri="{0D108BD9-81ED-4DB2-BD59-A6C34878D82A}">
                    <a16:rowId xmlns:a16="http://schemas.microsoft.com/office/drawing/2014/main" val="10005"/>
                  </a:ext>
                </a:extLst>
              </a:tr>
              <a:tr h="625032">
                <a:tc>
                  <a:txBody>
                    <a:bodyPr/>
                    <a:lstStyle/>
                    <a:p>
                      <a:pPr marL="0" marR="0" lvl="0" indent="0" algn="l" defTabSz="914400" rtl="0" eaLnBrk="0" fontAlgn="base" latinLnBrk="0" hangingPunct="0">
                        <a:lnSpc>
                          <a:spcPts val="1200"/>
                        </a:lnSpc>
                        <a:spcBef>
                          <a:spcPts val="400"/>
                        </a:spcBef>
                        <a:spcAft>
                          <a:spcPct val="0"/>
                        </a:spcAft>
                        <a:buClr>
                          <a:schemeClr val="accent2"/>
                        </a:buClr>
                        <a:buSzTx/>
                        <a:buFont typeface="Arial" panose="020B0604020202020204" pitchFamily="34" charset="0"/>
                        <a:buNone/>
                      </a:pPr>
                      <a:r>
                        <a:rPr kumimoji="0" lang="zh-CN" altLang="en-US" sz="1000" b="1"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rPr>
                        <a:t>主要交通枢纽距离</a:t>
                      </a:r>
                      <a:endParaRPr kumimoji="0" lang="zh-CN" altLang="en-US" sz="10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Arial" panose="020B0604020202020204" pitchFamily="34" charset="0"/>
                      </a:endParaRPr>
                    </a:p>
                  </a:txBody>
                  <a:tcPr horzOverflow="overflow"/>
                </a:tc>
                <a:tc>
                  <a:txBody>
                    <a:bodyPr/>
                    <a:lstStyle/>
                    <a:p>
                      <a:r>
                        <a:rPr lang="zh-CN" altLang="en-US" sz="1000" dirty="0">
                          <a:solidFill>
                            <a:schemeClr val="tx1"/>
                          </a:solidFill>
                          <a:latin typeface="宋体" panose="02010600030101010101" pitchFamily="2" charset="-122"/>
                          <a:ea typeface="宋体" panose="02010600030101010101" pitchFamily="2" charset="-122"/>
                          <a:cs typeface="Arial" panose="020B0604020202020204" pitchFamily="34" charset="0"/>
                        </a:rPr>
                        <a:t>横琴码头   </a:t>
                      </a:r>
                      <a:r>
                        <a:rPr lang="en-US" altLang="zh-CN" sz="1000" dirty="0">
                          <a:solidFill>
                            <a:schemeClr val="tx1"/>
                          </a:solidFill>
                          <a:latin typeface="宋体" panose="02010600030101010101" pitchFamily="2" charset="-122"/>
                          <a:ea typeface="宋体" panose="02010600030101010101" pitchFamily="2" charset="-122"/>
                          <a:cs typeface="Arial" panose="020B0604020202020204" pitchFamily="34" charset="0"/>
                        </a:rPr>
                        <a:t>    </a:t>
                      </a:r>
                      <a:r>
                        <a:rPr lang="zh-CN" altLang="en-US" sz="1000" dirty="0">
                          <a:solidFill>
                            <a:schemeClr val="tx1"/>
                          </a:solidFill>
                          <a:latin typeface="宋体" panose="02010600030101010101" pitchFamily="2" charset="-122"/>
                          <a:ea typeface="宋体" panose="02010600030101010101" pitchFamily="2" charset="-122"/>
                          <a:cs typeface="Arial" panose="020B0604020202020204" pitchFamily="34" charset="0"/>
                        </a:rPr>
                        <a:t> </a:t>
                      </a:r>
                      <a:r>
                        <a:rPr lang="en-US" altLang="zh-CN" sz="1000" dirty="0">
                          <a:solidFill>
                            <a:schemeClr val="tx1"/>
                          </a:solidFill>
                          <a:latin typeface="宋体" panose="02010600030101010101" pitchFamily="2" charset="-122"/>
                          <a:ea typeface="宋体" panose="02010600030101010101" pitchFamily="2" charset="-122"/>
                          <a:cs typeface="Arial" panose="020B0604020202020204" pitchFamily="34" charset="0"/>
                        </a:rPr>
                        <a:t>4.1</a:t>
                      </a:r>
                      <a:r>
                        <a:rPr lang="zh-CN" altLang="en-US" sz="1000" dirty="0">
                          <a:solidFill>
                            <a:schemeClr val="tx1"/>
                          </a:solidFill>
                          <a:latin typeface="宋体" panose="02010600030101010101" pitchFamily="2" charset="-122"/>
                          <a:ea typeface="宋体" panose="02010600030101010101" pitchFamily="2" charset="-122"/>
                          <a:cs typeface="Arial" panose="020B0604020202020204" pitchFamily="34" charset="0"/>
                        </a:rPr>
                        <a:t>公里</a:t>
                      </a:r>
                      <a:endParaRPr lang="en-US" altLang="zh-CN" sz="1000" dirty="0">
                        <a:solidFill>
                          <a:schemeClr val="tx1"/>
                        </a:solidFill>
                        <a:latin typeface="宋体" panose="02010600030101010101" pitchFamily="2" charset="-122"/>
                        <a:ea typeface="宋体" panose="02010600030101010101" pitchFamily="2" charset="-122"/>
                        <a:cs typeface="Arial" panose="020B0604020202020204" pitchFamily="34" charset="0"/>
                      </a:endParaRPr>
                    </a:p>
                    <a:p>
                      <a:r>
                        <a:rPr lang="zh-CN" altLang="en-US" sz="1000" dirty="0">
                          <a:solidFill>
                            <a:schemeClr val="tx1"/>
                          </a:solidFill>
                          <a:latin typeface="宋体" panose="02010600030101010101" pitchFamily="2" charset="-122"/>
                          <a:ea typeface="宋体" panose="02010600030101010101" pitchFamily="2" charset="-122"/>
                          <a:cs typeface="Arial" panose="020B0604020202020204" pitchFamily="34" charset="0"/>
                        </a:rPr>
                        <a:t>澳门机场       </a:t>
                      </a:r>
                      <a:r>
                        <a:rPr lang="en-US" altLang="zh-CN" sz="1000" dirty="0">
                          <a:solidFill>
                            <a:schemeClr val="tx1"/>
                          </a:solidFill>
                          <a:latin typeface="宋体" panose="02010600030101010101" pitchFamily="2" charset="-122"/>
                          <a:ea typeface="宋体" panose="02010600030101010101" pitchFamily="2" charset="-122"/>
                          <a:cs typeface="Arial" panose="020B0604020202020204" pitchFamily="34" charset="0"/>
                        </a:rPr>
                        <a:t> 8.4</a:t>
                      </a:r>
                      <a:r>
                        <a:rPr lang="zh-CN" altLang="en-US" sz="1000" dirty="0">
                          <a:solidFill>
                            <a:schemeClr val="tx1"/>
                          </a:solidFill>
                          <a:latin typeface="宋体" panose="02010600030101010101" pitchFamily="2" charset="-122"/>
                          <a:ea typeface="宋体" panose="02010600030101010101" pitchFamily="2" charset="-122"/>
                          <a:cs typeface="Arial" panose="020B0604020202020204" pitchFamily="34" charset="0"/>
                        </a:rPr>
                        <a:t>公里</a:t>
                      </a:r>
                      <a:endParaRPr lang="en-US" altLang="zh-CN" sz="1000" dirty="0">
                        <a:solidFill>
                          <a:schemeClr val="tx1"/>
                        </a:solidFill>
                        <a:latin typeface="宋体" panose="02010600030101010101" pitchFamily="2" charset="-122"/>
                        <a:ea typeface="宋体" panose="02010600030101010101" pitchFamily="2" charset="-122"/>
                        <a:cs typeface="Arial" panose="020B0604020202020204" pitchFamily="34" charset="0"/>
                      </a:endParaRPr>
                    </a:p>
                    <a:p>
                      <a:r>
                        <a:rPr lang="zh-CN" altLang="en-US" sz="1000" dirty="0">
                          <a:solidFill>
                            <a:schemeClr val="tx1"/>
                          </a:solidFill>
                          <a:latin typeface="宋体" panose="02010600030101010101" pitchFamily="2" charset="-122"/>
                          <a:ea typeface="宋体" panose="02010600030101010101" pitchFamily="2" charset="-122"/>
                          <a:cs typeface="Arial" panose="020B0604020202020204" pitchFamily="34" charset="0"/>
                        </a:rPr>
                        <a:t>珠海机场     </a:t>
                      </a:r>
                      <a:r>
                        <a:rPr lang="en-US" altLang="zh-CN" sz="1000" dirty="0">
                          <a:solidFill>
                            <a:schemeClr val="tx1"/>
                          </a:solidFill>
                          <a:latin typeface="宋体" panose="02010600030101010101" pitchFamily="2" charset="-122"/>
                          <a:ea typeface="宋体" panose="02010600030101010101" pitchFamily="2" charset="-122"/>
                          <a:cs typeface="Arial" panose="020B0604020202020204" pitchFamily="34" charset="0"/>
                        </a:rPr>
                        <a:t> </a:t>
                      </a:r>
                      <a:r>
                        <a:rPr lang="zh-CN" altLang="en-US" sz="1000" dirty="0">
                          <a:solidFill>
                            <a:schemeClr val="tx1"/>
                          </a:solidFill>
                          <a:latin typeface="宋体" panose="02010600030101010101" pitchFamily="2" charset="-122"/>
                          <a:ea typeface="宋体" panose="02010600030101010101" pitchFamily="2" charset="-122"/>
                          <a:cs typeface="Arial" panose="020B0604020202020204" pitchFamily="34" charset="0"/>
                        </a:rPr>
                        <a:t>  </a:t>
                      </a:r>
                      <a:r>
                        <a:rPr lang="en-US" altLang="zh-CN" sz="1000" dirty="0">
                          <a:solidFill>
                            <a:schemeClr val="tx1"/>
                          </a:solidFill>
                          <a:latin typeface="宋体" panose="02010600030101010101" pitchFamily="2" charset="-122"/>
                          <a:ea typeface="宋体" panose="02010600030101010101" pitchFamily="2" charset="-122"/>
                          <a:cs typeface="Arial" panose="020B0604020202020204" pitchFamily="34" charset="0"/>
                        </a:rPr>
                        <a:t>43</a:t>
                      </a:r>
                      <a:r>
                        <a:rPr lang="zh-CN" altLang="en-US" sz="1000" dirty="0">
                          <a:solidFill>
                            <a:schemeClr val="tx1"/>
                          </a:solidFill>
                          <a:latin typeface="宋体" panose="02010600030101010101" pitchFamily="2" charset="-122"/>
                          <a:ea typeface="宋体" panose="02010600030101010101" pitchFamily="2" charset="-122"/>
                          <a:cs typeface="Arial" panose="020B0604020202020204" pitchFamily="34" charset="0"/>
                        </a:rPr>
                        <a:t>公里</a:t>
                      </a:r>
                    </a:p>
                  </a:txBody>
                  <a:tcPr horzOverflow="overflow"/>
                </a:tc>
                <a:extLst>
                  <a:ext uri="{0D108BD9-81ED-4DB2-BD59-A6C34878D82A}">
                    <a16:rowId xmlns:a16="http://schemas.microsoft.com/office/drawing/2014/main" val="10006"/>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1353799" y="6363271"/>
            <a:ext cx="473467" cy="358204"/>
          </a:xfrm>
        </p:spPr>
        <p:txBody>
          <a:bodyPr/>
          <a:lstStyle/>
          <a:p>
            <a:fld id="{FF3EEC63-B8F9-45C9-A279-3485F651182C}" type="slidenum">
              <a:rPr lang="en-US" smtClean="0"/>
              <a:t>18</a:t>
            </a:fld>
            <a:endParaRPr lang="en-US"/>
          </a:p>
        </p:txBody>
      </p:sp>
      <p:sp>
        <p:nvSpPr>
          <p:cNvPr id="9" name="标题 8"/>
          <p:cNvSpPr>
            <a:spLocks noGrp="1"/>
          </p:cNvSpPr>
          <p:nvPr>
            <p:ph type="title"/>
            <p:custDataLst>
              <p:tags r:id="rId1"/>
            </p:custDataLst>
          </p:nvPr>
        </p:nvSpPr>
        <p:spPr>
          <a:xfrm>
            <a:off x="838200" y="434976"/>
            <a:ext cx="10515600" cy="967564"/>
          </a:xfrm>
        </p:spPr>
        <p:txBody>
          <a:bodyPr>
            <a:normAutofit/>
          </a:bodyPr>
          <a:lstStyle/>
          <a:p>
            <a:r>
              <a:rPr dirty="0">
                <a:ea typeface="黑体" panose="02010609060101010101" pitchFamily="49" charset="-122"/>
                <a:sym typeface="+mn-ea"/>
              </a:rPr>
              <a:t>Hotel location</a:t>
            </a:r>
            <a:r>
              <a:rPr lang="en-US" dirty="0">
                <a:ea typeface="黑体" panose="02010609060101010101" pitchFamily="49" charset="-122"/>
                <a:sym typeface="+mn-ea"/>
              </a:rPr>
              <a:t>  </a:t>
            </a:r>
            <a:r>
              <a:rPr lang="zh-CN" altLang="en-US" dirty="0">
                <a:latin typeface="宋体" panose="02010600030101010101" pitchFamily="2" charset="-122"/>
                <a:ea typeface="宋体" panose="02010600030101010101" pitchFamily="2" charset="-122"/>
                <a:sym typeface="+mn-ea"/>
              </a:rPr>
              <a:t>酒店位置</a:t>
            </a:r>
          </a:p>
        </p:txBody>
      </p:sp>
      <p:pic>
        <p:nvPicPr>
          <p:cNvPr id="11" name="图片 10"/>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875236" y="1271270"/>
            <a:ext cx="10415905" cy="4630420"/>
          </a:xfrm>
          <a:prstGeom prst="rect">
            <a:avLst/>
          </a:prstGeom>
        </p:spPr>
      </p:pic>
      <p:sp>
        <p:nvSpPr>
          <p:cNvPr id="32" name="文本框 31"/>
          <p:cNvSpPr txBox="1"/>
          <p:nvPr>
            <p:custDataLst>
              <p:tags r:id="rId3"/>
            </p:custDataLst>
          </p:nvPr>
        </p:nvSpPr>
        <p:spPr>
          <a:xfrm>
            <a:off x="1717675" y="2013585"/>
            <a:ext cx="1596390" cy="460375"/>
          </a:xfrm>
          <a:prstGeom prst="rect">
            <a:avLst/>
          </a:prstGeom>
          <a:noFill/>
        </p:spPr>
        <p:txBody>
          <a:bodyPr wrap="square" rtlCol="0">
            <a:spAutoFit/>
          </a:bodyPr>
          <a:lstStyle/>
          <a:p>
            <a:pPr algn="ctr"/>
            <a:r>
              <a:rPr lang="zh-CN" altLang="en-US" sz="1200" dirty="0">
                <a:latin typeface="宋体" panose="02010600030101010101" pitchFamily="2" charset="-122"/>
                <a:ea typeface="宋体" panose="02010600030101010101" pitchFamily="2" charset="-122"/>
                <a:cs typeface="Arial" panose="020B0604020202020204" pitchFamily="34" charset="0"/>
              </a:rPr>
              <a:t>澳门半岛</a:t>
            </a:r>
            <a:endParaRPr lang="en-US" sz="1200" dirty="0">
              <a:latin typeface="宋体" panose="02010600030101010101" pitchFamily="2" charset="-122"/>
              <a:ea typeface="宋体" panose="02010600030101010101" pitchFamily="2" charset="-122"/>
              <a:cs typeface="Arial" panose="020B0604020202020204" pitchFamily="34" charset="0"/>
            </a:endParaRPr>
          </a:p>
          <a:p>
            <a:pPr algn="ctr"/>
            <a:r>
              <a:rPr lang="en-US" sz="1200" dirty="0">
                <a:latin typeface="Arial" panose="020B0604020202020204" pitchFamily="34" charset="0"/>
                <a:ea typeface="微软雅黑 Light" panose="020B0502040204020203" pitchFamily="34" charset="-122"/>
                <a:cs typeface="Arial" panose="020B0604020202020204" pitchFamily="34" charset="0"/>
              </a:rPr>
              <a:t>MACAU</a:t>
            </a:r>
          </a:p>
        </p:txBody>
      </p:sp>
      <p:pic>
        <p:nvPicPr>
          <p:cNvPr id="34" name="图片 33" descr="文本&#10;&#10;描述已自动生成"/>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8830310" y="1477010"/>
            <a:ext cx="1951990" cy="859790"/>
          </a:xfrm>
          <a:prstGeom prst="rect">
            <a:avLst/>
          </a:prstGeom>
        </p:spPr>
      </p:pic>
      <p:cxnSp>
        <p:nvCxnSpPr>
          <p:cNvPr id="36" name="连接符: 曲线 35"/>
          <p:cNvCxnSpPr/>
          <p:nvPr>
            <p:custDataLst>
              <p:tags r:id="rId5"/>
            </p:custDataLst>
          </p:nvPr>
        </p:nvCxnSpPr>
        <p:spPr>
          <a:xfrm flipV="1">
            <a:off x="7973060" y="2279015"/>
            <a:ext cx="1632585" cy="1542415"/>
          </a:xfrm>
          <a:prstGeom prst="curvedConnector3">
            <a:avLst>
              <a:gd name="adj1" fmla="val 50019"/>
            </a:avLst>
          </a:prstGeom>
          <a:ln w="1905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6"/>
            </p:custDataLst>
          </p:nvPr>
        </p:nvSpPr>
        <p:spPr>
          <a:xfrm>
            <a:off x="5986780" y="2024380"/>
            <a:ext cx="2114550" cy="449580"/>
          </a:xfrm>
          <a:prstGeom prst="rect">
            <a:avLst/>
          </a:prstGeom>
          <a:noFill/>
        </p:spPr>
        <p:txBody>
          <a:bodyPr wrap="square" rtlCol="0">
            <a:noAutofit/>
          </a:bodyPr>
          <a:lstStyle/>
          <a:p>
            <a:pPr algn="ctr"/>
            <a:r>
              <a:rPr lang="zh-CN" altLang="en-US" sz="1200" dirty="0">
                <a:latin typeface="宋体" panose="02010600030101010101" pitchFamily="2" charset="-122"/>
                <a:ea typeface="宋体" panose="02010600030101010101" pitchFamily="2" charset="-122"/>
                <a:sym typeface="+mn-ea"/>
              </a:rPr>
              <a:t>澳门氹仔</a:t>
            </a:r>
            <a:endParaRPr lang="en-US" sz="1200" b="0" dirty="0">
              <a:latin typeface="宋体" panose="02010600030101010101" pitchFamily="2" charset="-122"/>
              <a:ea typeface="宋体" panose="02010600030101010101" pitchFamily="2" charset="-122"/>
            </a:endParaRPr>
          </a:p>
          <a:p>
            <a:pPr algn="ctr"/>
            <a:r>
              <a:rPr lang="en-US" sz="1200" dirty="0">
                <a:latin typeface="Arial" panose="020B0604020202020204" pitchFamily="34" charset="0"/>
                <a:cs typeface="Arial" panose="020B0604020202020204" pitchFamily="34" charset="0"/>
                <a:sym typeface="+mn-ea"/>
              </a:rPr>
              <a:t>TAIPA</a:t>
            </a:r>
            <a:endParaRPr lang="en-US" sz="1200" dirty="0">
              <a:latin typeface="Arial" panose="020B0604020202020204" pitchFamily="34" charset="0"/>
              <a:ea typeface="微软雅黑 Light" panose="020B0502040204020203" pitchFamily="34" charset="-122"/>
              <a:cs typeface="Arial" panose="020B0604020202020204" pitchFamily="34" charset="0"/>
            </a:endParaRPr>
          </a:p>
        </p:txBody>
      </p:sp>
      <p:sp>
        <p:nvSpPr>
          <p:cNvPr id="28" name="Shape 2934"/>
          <p:cNvSpPr/>
          <p:nvPr>
            <p:custDataLst>
              <p:tags r:id="rId7"/>
            </p:custDataLst>
          </p:nvPr>
        </p:nvSpPr>
        <p:spPr>
          <a:xfrm>
            <a:off x="7150219" y="4288103"/>
            <a:ext cx="284195" cy="383919"/>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bg1"/>
          </a:solidFill>
          <a:ln w="12700">
            <a:miter lim="400000"/>
          </a:ln>
        </p:spPr>
        <p:txBody>
          <a:bodyPr lIns="38090" tIns="38090" rIns="38090" bIns="38090" anchor="ctr"/>
          <a:lstStyle/>
          <a:p>
            <a:pPr marL="0" marR="0" lvl="0" indent="0" defTabSz="457200" eaLnBrk="1" fontAlgn="auto" latinLnBrk="0" hangingPunct="1">
              <a:lnSpc>
                <a:spcPct val="100000"/>
              </a:lnSpc>
              <a:spcBef>
                <a:spcPts val="0"/>
              </a:spcBef>
              <a:spcAft>
                <a:spcPts val="0"/>
              </a:spcAft>
              <a:buClrTx/>
              <a:buSzTx/>
              <a:buFontTx/>
              <a:buNone/>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7" name="文本框 26"/>
          <p:cNvSpPr txBox="1"/>
          <p:nvPr>
            <p:custDataLst>
              <p:tags r:id="rId8"/>
            </p:custDataLst>
          </p:nvPr>
        </p:nvSpPr>
        <p:spPr>
          <a:xfrm>
            <a:off x="6361231" y="4821559"/>
            <a:ext cx="2201744" cy="646331"/>
          </a:xfrm>
          <a:prstGeom prst="rect">
            <a:avLst/>
          </a:prstGeom>
          <a:solidFill>
            <a:schemeClr val="bg1"/>
          </a:solidFill>
          <a:effectLst>
            <a:softEdge rad="12700"/>
          </a:effectLst>
          <a:scene3d>
            <a:camera prst="orthographicFront"/>
            <a:lightRig rig="threePt" dir="t"/>
          </a:scene3d>
          <a:sp3d>
            <a:bevelT w="139700" prst="cross"/>
          </a:sp3d>
        </p:spPr>
        <p:txBody>
          <a:bodyPr wrap="square" rtlCol="0">
            <a:spAutoFit/>
          </a:bodyPr>
          <a:lstStyle>
            <a:defPPr>
              <a:defRPr lang="en-US"/>
            </a:defPPr>
            <a:lvl1pPr algn="ctr">
              <a:defRPr sz="1200" b="1">
                <a:solidFill>
                  <a:srgbClr val="002453"/>
                </a:solidFill>
                <a:latin typeface="Noto Sans SC Light" panose="020B0300000000000000" pitchFamily="34" charset="-122"/>
                <a:ea typeface="Noto Sans SC Light" panose="020B0300000000000000" pitchFamily="34" charset="-122"/>
              </a:defRPr>
            </a:lvl1pPr>
          </a:lstStyle>
          <a:p>
            <a:r>
              <a:rPr lang="zh-CN" altLang="en-US" b="0" dirty="0">
                <a:latin typeface="宋体" panose="02010600030101010101" pitchFamily="2" charset="-122"/>
                <a:ea typeface="宋体" panose="02010600030101010101" pitchFamily="2" charset="-122"/>
                <a:cs typeface="Arial" panose="020B0604020202020204" pitchFamily="34" charset="0"/>
              </a:rPr>
              <a:t>信德口岸商务中心</a:t>
            </a:r>
            <a:endParaRPr lang="en-US" b="0" dirty="0">
              <a:latin typeface="宋体" panose="02010600030101010101" pitchFamily="2" charset="-122"/>
              <a:ea typeface="宋体" panose="02010600030101010101" pitchFamily="2" charset="-122"/>
              <a:cs typeface="Arial" panose="020B0604020202020204" pitchFamily="34" charset="0"/>
            </a:endParaRPr>
          </a:p>
          <a:p>
            <a:r>
              <a:rPr lang="en-US" b="0" dirty="0">
                <a:latin typeface="Arial" panose="020B0604020202020204" pitchFamily="34" charset="0"/>
                <a:ea typeface="微软雅黑 Light" panose="020B0502040204020203" pitchFamily="34" charset="-122"/>
                <a:cs typeface="Arial" panose="020B0604020202020204" pitchFamily="34" charset="0"/>
              </a:rPr>
              <a:t>S</a:t>
            </a:r>
            <a:r>
              <a:rPr lang="en-US" altLang="zh-CN" b="0" dirty="0">
                <a:latin typeface="Arial" panose="020B0604020202020204" pitchFamily="34" charset="0"/>
                <a:ea typeface="微软雅黑 Light" panose="020B0502040204020203" pitchFamily="34" charset="-122"/>
                <a:cs typeface="Arial" panose="020B0604020202020204" pitchFamily="34" charset="0"/>
              </a:rPr>
              <a:t>HUN TAK HENGQIN PORT COMMERCIAL CENTRE</a:t>
            </a:r>
            <a:endParaRPr lang="en-US" b="0" dirty="0">
              <a:latin typeface="Arial" panose="020B0604020202020204" pitchFamily="34" charset="0"/>
              <a:ea typeface="微软雅黑 Light" panose="020B0502040204020203" pitchFamily="34" charset="-122"/>
              <a:cs typeface="Arial" panose="020B0604020202020204" pitchFamily="34" charset="0"/>
            </a:endParaRPr>
          </a:p>
        </p:txBody>
      </p:sp>
      <p:sp>
        <p:nvSpPr>
          <p:cNvPr id="29" name="文本框 28"/>
          <p:cNvSpPr txBox="1"/>
          <p:nvPr>
            <p:custDataLst>
              <p:tags r:id="rId9"/>
            </p:custDataLst>
          </p:nvPr>
        </p:nvSpPr>
        <p:spPr>
          <a:xfrm>
            <a:off x="8664948" y="3886866"/>
            <a:ext cx="1393451" cy="461665"/>
          </a:xfrm>
          <a:prstGeom prst="rect">
            <a:avLst/>
          </a:prstGeom>
          <a:solidFill>
            <a:schemeClr val="bg1"/>
          </a:solidFill>
          <a:effectLst>
            <a:softEdge rad="12700"/>
          </a:effectLst>
          <a:scene3d>
            <a:camera prst="orthographicFront"/>
            <a:lightRig rig="threePt" dir="t"/>
          </a:scene3d>
          <a:sp3d>
            <a:bevelT w="139700" prst="cross"/>
          </a:sp3d>
        </p:spPr>
        <p:txBody>
          <a:bodyPr wrap="square" rtlCol="0">
            <a:spAutoFit/>
          </a:bodyPr>
          <a:lstStyle>
            <a:defPPr>
              <a:defRPr lang="en-US"/>
            </a:defPPr>
            <a:lvl1pPr algn="ctr">
              <a:defRPr sz="1000" b="1">
                <a:solidFill>
                  <a:srgbClr val="002453"/>
                </a:solidFill>
                <a:latin typeface="Arial" panose="020B0604020202020204" pitchFamily="34" charset="0"/>
                <a:ea typeface="微软雅黑 Light" panose="020B0502040204020203" pitchFamily="34" charset="-122"/>
                <a:cs typeface="Arial" panose="020B0604020202020204" pitchFamily="34" charset="0"/>
              </a:defRPr>
            </a:lvl1pPr>
          </a:lstStyle>
          <a:p>
            <a:r>
              <a:rPr lang="zh-CN" altLang="en-US" sz="1200" b="0" dirty="0">
                <a:latin typeface="宋体" panose="02010600030101010101" pitchFamily="2" charset="-122"/>
                <a:ea typeface="宋体" panose="02010600030101010101" pitchFamily="2" charset="-122"/>
              </a:rPr>
              <a:t>横琴口岸</a:t>
            </a:r>
            <a:endParaRPr lang="en-US" sz="1200" b="0" dirty="0">
              <a:latin typeface="宋体" panose="02010600030101010101" pitchFamily="2" charset="-122"/>
              <a:ea typeface="宋体" panose="02010600030101010101" pitchFamily="2" charset="-122"/>
            </a:endParaRPr>
          </a:p>
          <a:p>
            <a:r>
              <a:rPr lang="en-US" sz="1200" b="0" dirty="0"/>
              <a:t>HENGQIN PORT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a:extLst>
              <a:ext uri="{FF2B5EF4-FFF2-40B4-BE49-F238E27FC236}">
                <a16:creationId xmlns:a16="http://schemas.microsoft.com/office/drawing/2014/main" id="{C086D0DF-F082-4431-8517-AF92A4B4A294}"/>
              </a:ext>
            </a:extLst>
          </p:cNvPr>
          <p:cNvSpPr>
            <a:spLocks noGrp="1"/>
          </p:cNvSpPr>
          <p:nvPr>
            <p:ph type="ftr" sz="quarter" idx="11"/>
          </p:nvPr>
        </p:nvSpPr>
        <p:spPr>
          <a:xfrm>
            <a:off x="364734" y="6356351"/>
            <a:ext cx="1968357" cy="365125"/>
          </a:xfrm>
        </p:spPr>
        <p:txBody>
          <a:bodyPr anchor="ctr">
            <a:normAutofit/>
          </a:bodyPr>
          <a:lstStyle/>
          <a:p>
            <a:pPr>
              <a:spcAft>
                <a:spcPts val="600"/>
              </a:spcAft>
            </a:pPr>
            <a:r>
              <a:rPr lang="en-SG" dirty="0"/>
              <a:t>HENGQIN ZHUHAI</a:t>
            </a:r>
            <a:endParaRPr lang="en-SG"/>
          </a:p>
        </p:txBody>
      </p:sp>
      <p:sp>
        <p:nvSpPr>
          <p:cNvPr id="6" name="灯片编号占位符 5">
            <a:extLst>
              <a:ext uri="{FF2B5EF4-FFF2-40B4-BE49-F238E27FC236}">
                <a16:creationId xmlns:a16="http://schemas.microsoft.com/office/drawing/2014/main" id="{33984AA1-8EC5-4FFE-9D84-19720FA4A111}"/>
              </a:ext>
            </a:extLst>
          </p:cNvPr>
          <p:cNvSpPr>
            <a:spLocks noGrp="1"/>
          </p:cNvSpPr>
          <p:nvPr>
            <p:ph type="sldNum" sz="quarter" idx="12"/>
          </p:nvPr>
        </p:nvSpPr>
        <p:spPr>
          <a:xfrm>
            <a:off x="11353799" y="6363271"/>
            <a:ext cx="473467" cy="358204"/>
          </a:xfrm>
        </p:spPr>
        <p:txBody>
          <a:bodyPr anchor="ctr">
            <a:normAutofit/>
          </a:bodyPr>
          <a:lstStyle/>
          <a:p>
            <a:pPr>
              <a:spcAft>
                <a:spcPts val="600"/>
              </a:spcAft>
            </a:pPr>
            <a:fld id="{E9880C2E-3714-44FF-95B2-14E30FC6AB1C}" type="slidenum">
              <a:rPr lang="en-SG" smtClean="0"/>
              <a:pPr>
                <a:spcAft>
                  <a:spcPts val="600"/>
                </a:spcAft>
              </a:pPr>
              <a:t>19</a:t>
            </a:fld>
            <a:endParaRPr lang="en-SG"/>
          </a:p>
        </p:txBody>
      </p:sp>
      <p:pic>
        <p:nvPicPr>
          <p:cNvPr id="3" name="Picture 2">
            <a:extLst>
              <a:ext uri="{FF2B5EF4-FFF2-40B4-BE49-F238E27FC236}">
                <a16:creationId xmlns:a16="http://schemas.microsoft.com/office/drawing/2014/main" id="{3DB34993-EFF2-4EEA-B463-B02D639DDB4F}"/>
              </a:ext>
            </a:extLst>
          </p:cNvPr>
          <p:cNvPicPr>
            <a:picLocks noChangeAspect="1"/>
          </p:cNvPicPr>
          <p:nvPr/>
        </p:nvPicPr>
        <p:blipFill>
          <a:blip r:embed="rId3"/>
          <a:stretch>
            <a:fillRect/>
          </a:stretch>
        </p:blipFill>
        <p:spPr>
          <a:xfrm>
            <a:off x="1220934" y="525511"/>
            <a:ext cx="9382215" cy="5830840"/>
          </a:xfrm>
          <a:prstGeom prst="rect">
            <a:avLst/>
          </a:prstGeom>
          <a:noFill/>
        </p:spPr>
      </p:pic>
    </p:spTree>
    <p:extLst>
      <p:ext uri="{BB962C8B-B14F-4D97-AF65-F5344CB8AC3E}">
        <p14:creationId xmlns:p14="http://schemas.microsoft.com/office/powerpoint/2010/main" val="3325195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12C997-4AB3-9660-3C01-209F539121C6}"/>
              </a:ext>
            </a:extLst>
          </p:cNvPr>
          <p:cNvSpPr>
            <a:spLocks noGrp="1"/>
          </p:cNvSpPr>
          <p:nvPr>
            <p:ph type="title"/>
          </p:nvPr>
        </p:nvSpPr>
        <p:spPr>
          <a:xfrm>
            <a:off x="733687" y="1481289"/>
            <a:ext cx="2143625" cy="1325563"/>
          </a:xfrm>
        </p:spPr>
        <p:txBody>
          <a:bodyPr>
            <a:normAutofit fontScale="90000"/>
          </a:bodyPr>
          <a:lstStyle/>
          <a:p>
            <a:r>
              <a:rPr lang="zh-CN" altLang="en-US" sz="3200" dirty="0">
                <a:solidFill>
                  <a:srgbClr val="4EC1E0"/>
                </a:solidFill>
                <a:latin typeface="宋体" panose="02010600030101010101" pitchFamily="2" charset="-122"/>
                <a:ea typeface="宋体" panose="02010600030101010101" pitchFamily="2" charset="-122"/>
              </a:rPr>
              <a:t>目      录</a:t>
            </a:r>
            <a:br>
              <a:rPr lang="en-US" dirty="0">
                <a:solidFill>
                  <a:srgbClr val="4EC1E0"/>
                </a:solidFill>
              </a:rPr>
            </a:br>
            <a:r>
              <a:rPr lang="en-US" dirty="0">
                <a:solidFill>
                  <a:srgbClr val="4EC1E0"/>
                </a:solidFill>
              </a:rPr>
              <a:t>C</a:t>
            </a:r>
            <a:r>
              <a:rPr lang="en-US" altLang="zh-CN" dirty="0">
                <a:solidFill>
                  <a:srgbClr val="4EC1E0"/>
                </a:solidFill>
              </a:rPr>
              <a:t>ontents</a:t>
            </a:r>
            <a:endParaRPr lang="en-US" dirty="0">
              <a:solidFill>
                <a:srgbClr val="4EC1E0"/>
              </a:solidFill>
            </a:endParaRPr>
          </a:p>
        </p:txBody>
      </p:sp>
      <p:sp>
        <p:nvSpPr>
          <p:cNvPr id="5" name="灯片编号占位符 4">
            <a:extLst>
              <a:ext uri="{FF2B5EF4-FFF2-40B4-BE49-F238E27FC236}">
                <a16:creationId xmlns:a16="http://schemas.microsoft.com/office/drawing/2014/main" id="{3542497F-B7F3-359E-1712-8942CBE8C6EA}"/>
              </a:ext>
            </a:extLst>
          </p:cNvPr>
          <p:cNvSpPr>
            <a:spLocks noGrp="1"/>
          </p:cNvSpPr>
          <p:nvPr>
            <p:ph type="sldNum" sz="quarter" idx="17"/>
          </p:nvPr>
        </p:nvSpPr>
        <p:spPr/>
        <p:txBody>
          <a:bodyPr/>
          <a:lstStyle/>
          <a:p>
            <a:fld id="{E9880C2E-3714-44FF-95B2-14E30FC6AB1C}" type="slidenum">
              <a:rPr lang="en-SG" smtClean="0"/>
              <a:pPr/>
              <a:t>2</a:t>
            </a:fld>
            <a:endParaRPr lang="en-SG" dirty="0"/>
          </a:p>
        </p:txBody>
      </p:sp>
      <p:sp>
        <p:nvSpPr>
          <p:cNvPr id="7" name="ïşḷîḓe">
            <a:extLst>
              <a:ext uri="{FF2B5EF4-FFF2-40B4-BE49-F238E27FC236}">
                <a16:creationId xmlns:a16="http://schemas.microsoft.com/office/drawing/2014/main" id="{52198AE7-4C24-4D6C-FA02-84CD5C05BD32}"/>
              </a:ext>
            </a:extLst>
          </p:cNvPr>
          <p:cNvSpPr/>
          <p:nvPr/>
        </p:nvSpPr>
        <p:spPr>
          <a:xfrm>
            <a:off x="3637052" y="0"/>
            <a:ext cx="6628612" cy="6858000"/>
          </a:xfrm>
          <a:prstGeom prst="rect">
            <a:avLst/>
          </a:prstGeom>
          <a:solidFill>
            <a:srgbClr val="4EC1E0"/>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dirty="0">
              <a:solidFill>
                <a:schemeClr val="bg1"/>
              </a:solidFill>
              <a:latin typeface="三极准柔宋" panose="00000500000000000000" pitchFamily="2" charset="-122"/>
              <a:ea typeface="三极准柔宋" panose="00000500000000000000" pitchFamily="2" charset="-122"/>
            </a:endParaRPr>
          </a:p>
        </p:txBody>
      </p:sp>
      <p:grpSp>
        <p:nvGrpSpPr>
          <p:cNvPr id="12" name="îṩḷïďé">
            <a:extLst>
              <a:ext uri="{FF2B5EF4-FFF2-40B4-BE49-F238E27FC236}">
                <a16:creationId xmlns:a16="http://schemas.microsoft.com/office/drawing/2014/main" id="{556BC11B-383E-D31E-43C6-21594880A079}"/>
              </a:ext>
            </a:extLst>
          </p:cNvPr>
          <p:cNvGrpSpPr/>
          <p:nvPr/>
        </p:nvGrpSpPr>
        <p:grpSpPr>
          <a:xfrm>
            <a:off x="4155917" y="1395452"/>
            <a:ext cx="4877665" cy="703784"/>
            <a:chOff x="7314615" y="1486457"/>
            <a:chExt cx="4594757" cy="703784"/>
          </a:xfrm>
          <a:solidFill>
            <a:srgbClr val="4EC1E0">
              <a:alpha val="70000"/>
            </a:srgbClr>
          </a:solidFill>
        </p:grpSpPr>
        <p:sp>
          <p:nvSpPr>
            <p:cNvPr id="13" name="îṧliḑe">
              <a:extLst>
                <a:ext uri="{FF2B5EF4-FFF2-40B4-BE49-F238E27FC236}">
                  <a16:creationId xmlns:a16="http://schemas.microsoft.com/office/drawing/2014/main" id="{20ADEDBD-3A1A-E9C3-97F6-24F2FE0BCB82}"/>
                </a:ext>
              </a:extLst>
            </p:cNvPr>
            <p:cNvSpPr/>
            <p:nvPr/>
          </p:nvSpPr>
          <p:spPr>
            <a:xfrm>
              <a:off x="7314615" y="1486457"/>
              <a:ext cx="777456" cy="683002"/>
            </a:xfrm>
            <a:prstGeom prst="rect">
              <a:avLst/>
            </a:prstGeom>
            <a:grpFill/>
            <a:ln w="285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lnSpcReduction="10000"/>
            </a:bodyPr>
            <a:lstStyle/>
            <a:p>
              <a:pPr algn="ctr" defTabSz="914354"/>
              <a:r>
                <a:rPr lang="en-US" altLang="zh-CN" sz="4000" dirty="0">
                  <a:solidFill>
                    <a:schemeClr val="bg1"/>
                  </a:solidFill>
                  <a:latin typeface="Arial" panose="020B0604020202020204" pitchFamily="34" charset="0"/>
                  <a:ea typeface="宋体" panose="02010600030101010101" pitchFamily="2" charset="-122"/>
                  <a:cs typeface="Arial" panose="020B0604020202020204" pitchFamily="34" charset="0"/>
                </a:rPr>
                <a:t>01</a:t>
              </a:r>
              <a:endParaRPr lang="zh-CN" altLang="en-US" sz="4000" dirty="0">
                <a:solidFill>
                  <a:schemeClr val="bg1"/>
                </a:solidFill>
                <a:latin typeface="Arial" panose="020B0604020202020204" pitchFamily="34" charset="0"/>
                <a:ea typeface="宋体" panose="02010600030101010101" pitchFamily="2" charset="-122"/>
                <a:cs typeface="Arial" panose="020B0604020202020204" pitchFamily="34" charset="0"/>
              </a:endParaRPr>
            </a:p>
          </p:txBody>
        </p:sp>
        <p:sp>
          <p:nvSpPr>
            <p:cNvPr id="14" name="ïśḻíḓè">
              <a:extLst>
                <a:ext uri="{FF2B5EF4-FFF2-40B4-BE49-F238E27FC236}">
                  <a16:creationId xmlns:a16="http://schemas.microsoft.com/office/drawing/2014/main" id="{1AB9C26B-E5BE-E169-9108-54C7569BAAEF}"/>
                </a:ext>
              </a:extLst>
            </p:cNvPr>
            <p:cNvSpPr/>
            <p:nvPr/>
          </p:nvSpPr>
          <p:spPr bwMode="auto">
            <a:xfrm>
              <a:off x="8346998" y="1507239"/>
              <a:ext cx="3562374" cy="6830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p>
              <a:pPr>
                <a:spcBef>
                  <a:spcPct val="0"/>
                </a:spcBef>
              </a:pPr>
              <a:br>
                <a:rPr lang="zh-CN" altLang="en-US" dirty="0">
                  <a:solidFill>
                    <a:schemeClr val="bg1"/>
                  </a:solidFill>
                  <a:latin typeface="Arial" panose="020B0604020202020204" pitchFamily="34" charset="0"/>
                  <a:ea typeface="宋体" panose="02010600030101010101" pitchFamily="2" charset="-122"/>
                  <a:cs typeface="Arial" panose="020B0604020202020204" pitchFamily="34" charset="0"/>
                </a:rPr>
              </a:br>
              <a:r>
                <a:rPr lang="en-US" altLang="zh-CN" cap="all" dirty="0">
                  <a:solidFill>
                    <a:schemeClr val="bg1"/>
                  </a:solidFill>
                  <a:latin typeface="Arial" panose="020B0604020202020204" pitchFamily="34" charset="0"/>
                  <a:ea typeface="宋体" panose="02010600030101010101" pitchFamily="2" charset="-122"/>
                  <a:cs typeface="Arial" panose="020B0604020202020204" pitchFamily="34" charset="0"/>
                </a:rPr>
                <a:t>Hengqin Guangdong-Macao </a:t>
              </a:r>
            </a:p>
            <a:p>
              <a:pPr>
                <a:spcBef>
                  <a:spcPct val="0"/>
                </a:spcBef>
              </a:pPr>
              <a:r>
                <a:rPr lang="en-US" altLang="zh-CN" cap="all" dirty="0">
                  <a:solidFill>
                    <a:schemeClr val="bg1"/>
                  </a:solidFill>
                  <a:latin typeface="Arial" panose="020B0604020202020204" pitchFamily="34" charset="0"/>
                  <a:ea typeface="宋体" panose="02010600030101010101" pitchFamily="2" charset="-122"/>
                  <a:cs typeface="Arial" panose="020B0604020202020204" pitchFamily="34" charset="0"/>
                </a:rPr>
                <a:t>In-Depth Cooperation Zone</a:t>
              </a:r>
            </a:p>
            <a:p>
              <a:pPr>
                <a:spcBef>
                  <a:spcPct val="0"/>
                </a:spcBef>
              </a:pPr>
              <a:r>
                <a:rPr lang="zh-CN" altLang="en-US" dirty="0">
                  <a:solidFill>
                    <a:schemeClr val="bg1"/>
                  </a:solidFill>
                  <a:latin typeface="Arial" panose="020B0604020202020204" pitchFamily="34" charset="0"/>
                  <a:ea typeface="宋体" panose="02010600030101010101" pitchFamily="2" charset="-122"/>
                  <a:cs typeface="Arial" panose="020B0604020202020204" pitchFamily="34" charset="0"/>
                </a:rPr>
                <a:t>横琴粤澳深度合作区</a:t>
              </a:r>
              <a:endParaRPr lang="en-US" altLang="zh-CN" dirty="0">
                <a:solidFill>
                  <a:schemeClr val="bg1"/>
                </a:solidFill>
                <a:latin typeface="Arial" panose="020B0604020202020204" pitchFamily="34" charset="0"/>
                <a:ea typeface="宋体" panose="02010600030101010101" pitchFamily="2" charset="-122"/>
                <a:cs typeface="Arial" panose="020B0604020202020204" pitchFamily="34" charset="0"/>
              </a:endParaRPr>
            </a:p>
          </p:txBody>
        </p:sp>
        <p:cxnSp>
          <p:nvCxnSpPr>
            <p:cNvPr id="15" name="直接连接符 14">
              <a:extLst>
                <a:ext uri="{FF2B5EF4-FFF2-40B4-BE49-F238E27FC236}">
                  <a16:creationId xmlns:a16="http://schemas.microsoft.com/office/drawing/2014/main" id="{E0F20C42-78E1-9DEB-EA6F-490C2D5CA3B6}"/>
                </a:ext>
              </a:extLst>
            </p:cNvPr>
            <p:cNvCxnSpPr/>
            <p:nvPr/>
          </p:nvCxnSpPr>
          <p:spPr>
            <a:xfrm>
              <a:off x="8200251" y="1595820"/>
              <a:ext cx="0" cy="464277"/>
            </a:xfrm>
            <a:prstGeom prst="line">
              <a:avLst/>
            </a:prstGeom>
            <a:grpFill/>
            <a:ln w="19050" cap="flat">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16" name="iŝļiďê">
            <a:extLst>
              <a:ext uri="{FF2B5EF4-FFF2-40B4-BE49-F238E27FC236}">
                <a16:creationId xmlns:a16="http://schemas.microsoft.com/office/drawing/2014/main" id="{E919CB1E-50A2-3166-872E-BCA5C5314BBF}"/>
              </a:ext>
            </a:extLst>
          </p:cNvPr>
          <p:cNvGrpSpPr/>
          <p:nvPr/>
        </p:nvGrpSpPr>
        <p:grpSpPr>
          <a:xfrm>
            <a:off x="4155917" y="2725216"/>
            <a:ext cx="4832511" cy="703784"/>
            <a:chOff x="7276047" y="1486457"/>
            <a:chExt cx="4860836" cy="703784"/>
          </a:xfrm>
          <a:solidFill>
            <a:srgbClr val="4EC1E0">
              <a:alpha val="70000"/>
            </a:srgbClr>
          </a:solidFill>
        </p:grpSpPr>
        <p:sp>
          <p:nvSpPr>
            <p:cNvPr id="17" name="ïśḷíḑe">
              <a:extLst>
                <a:ext uri="{FF2B5EF4-FFF2-40B4-BE49-F238E27FC236}">
                  <a16:creationId xmlns:a16="http://schemas.microsoft.com/office/drawing/2014/main" id="{FA37131C-ACB1-1E4F-42DF-EF4CD3803575}"/>
                </a:ext>
              </a:extLst>
            </p:cNvPr>
            <p:cNvSpPr/>
            <p:nvPr/>
          </p:nvSpPr>
          <p:spPr>
            <a:xfrm>
              <a:off x="7276047" y="1486457"/>
              <a:ext cx="777456" cy="683002"/>
            </a:xfrm>
            <a:prstGeom prst="rect">
              <a:avLst/>
            </a:prstGeom>
            <a:grpFill/>
            <a:ln w="285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lnSpcReduction="10000"/>
            </a:bodyPr>
            <a:lstStyle/>
            <a:p>
              <a:pPr algn="ctr" defTabSz="914354"/>
              <a:r>
                <a:rPr lang="en-US" altLang="zh-CN" sz="4000" dirty="0">
                  <a:solidFill>
                    <a:schemeClr val="bg1"/>
                  </a:solidFill>
                  <a:latin typeface="Arial" panose="020B0604020202020204" pitchFamily="34" charset="0"/>
                  <a:ea typeface="宋体" panose="02010600030101010101" pitchFamily="2" charset="-122"/>
                  <a:cs typeface="Arial" panose="020B0604020202020204" pitchFamily="34" charset="0"/>
                </a:rPr>
                <a:t>02</a:t>
              </a:r>
              <a:endParaRPr lang="zh-CN" altLang="en-US" sz="4000" dirty="0">
                <a:solidFill>
                  <a:schemeClr val="bg1"/>
                </a:solidFill>
                <a:latin typeface="Arial" panose="020B0604020202020204" pitchFamily="34" charset="0"/>
                <a:ea typeface="宋体" panose="02010600030101010101" pitchFamily="2" charset="-122"/>
                <a:cs typeface="Arial" panose="020B0604020202020204" pitchFamily="34" charset="0"/>
              </a:endParaRPr>
            </a:p>
          </p:txBody>
        </p:sp>
        <p:sp>
          <p:nvSpPr>
            <p:cNvPr id="18" name="iŝľidè">
              <a:extLst>
                <a:ext uri="{FF2B5EF4-FFF2-40B4-BE49-F238E27FC236}">
                  <a16:creationId xmlns:a16="http://schemas.microsoft.com/office/drawing/2014/main" id="{A34CEF5B-8B1C-D392-1604-EDAE08602A17}"/>
                </a:ext>
              </a:extLst>
            </p:cNvPr>
            <p:cNvSpPr/>
            <p:nvPr/>
          </p:nvSpPr>
          <p:spPr bwMode="auto">
            <a:xfrm>
              <a:off x="8346998" y="1507239"/>
              <a:ext cx="3789885" cy="6830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p>
              <a:pPr>
                <a:spcBef>
                  <a:spcPct val="0"/>
                </a:spcBef>
              </a:pPr>
              <a:r>
                <a:rPr lang="en-US" altLang="zh-CN" dirty="0">
                  <a:solidFill>
                    <a:schemeClr val="bg1"/>
                  </a:solidFill>
                  <a:latin typeface="Arial" panose="020B0604020202020204" pitchFamily="34" charset="0"/>
                  <a:ea typeface="宋体" panose="02010600030101010101" pitchFamily="2" charset="-122"/>
                  <a:cs typeface="Arial" panose="020B0604020202020204" pitchFamily="34" charset="0"/>
                  <a:sym typeface="+mn-ea"/>
                </a:rPr>
                <a:t>ARTYZEN HOSPITALITY GROUP (AHG) INTRODUCTION</a:t>
              </a:r>
            </a:p>
            <a:p>
              <a:pPr>
                <a:spcBef>
                  <a:spcPct val="0"/>
                </a:spcBef>
              </a:pPr>
              <a:r>
                <a:rPr lang="zh-CN" altLang="en-US" dirty="0">
                  <a:solidFill>
                    <a:schemeClr val="bg1"/>
                  </a:solidFill>
                  <a:latin typeface="Arial" panose="020B0604020202020204" pitchFamily="34" charset="0"/>
                  <a:ea typeface="宋体" panose="02010600030101010101" pitchFamily="2" charset="-122"/>
                  <a:cs typeface="Arial" panose="020B0604020202020204" pitchFamily="34" charset="0"/>
                  <a:sym typeface="+mn-ea"/>
                </a:rPr>
                <a:t>雅辰酒店集团介绍</a:t>
              </a:r>
            </a:p>
          </p:txBody>
        </p:sp>
        <p:cxnSp>
          <p:nvCxnSpPr>
            <p:cNvPr id="19" name="直接连接符 18">
              <a:extLst>
                <a:ext uri="{FF2B5EF4-FFF2-40B4-BE49-F238E27FC236}">
                  <a16:creationId xmlns:a16="http://schemas.microsoft.com/office/drawing/2014/main" id="{7E8A0D46-F7FF-505C-E21B-5DD8396FAFA1}"/>
                </a:ext>
              </a:extLst>
            </p:cNvPr>
            <p:cNvCxnSpPr/>
            <p:nvPr/>
          </p:nvCxnSpPr>
          <p:spPr>
            <a:xfrm>
              <a:off x="8200251" y="1595820"/>
              <a:ext cx="0" cy="464277"/>
            </a:xfrm>
            <a:prstGeom prst="line">
              <a:avLst/>
            </a:prstGeom>
            <a:grpFill/>
            <a:ln w="19050" cap="flat">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20" name="iṣḻïdê">
            <a:extLst>
              <a:ext uri="{FF2B5EF4-FFF2-40B4-BE49-F238E27FC236}">
                <a16:creationId xmlns:a16="http://schemas.microsoft.com/office/drawing/2014/main" id="{16692901-201D-AA57-A486-6527DE81A148}"/>
              </a:ext>
            </a:extLst>
          </p:cNvPr>
          <p:cNvGrpSpPr/>
          <p:nvPr/>
        </p:nvGrpSpPr>
        <p:grpSpPr>
          <a:xfrm>
            <a:off x="4155917" y="3822100"/>
            <a:ext cx="4720128" cy="683002"/>
            <a:chOff x="7276047" y="1486457"/>
            <a:chExt cx="4465472" cy="683002"/>
          </a:xfrm>
          <a:solidFill>
            <a:srgbClr val="4EC1E0">
              <a:alpha val="70000"/>
            </a:srgbClr>
          </a:solidFill>
        </p:grpSpPr>
        <p:sp>
          <p:nvSpPr>
            <p:cNvPr id="21" name="iš1iḓê">
              <a:extLst>
                <a:ext uri="{FF2B5EF4-FFF2-40B4-BE49-F238E27FC236}">
                  <a16:creationId xmlns:a16="http://schemas.microsoft.com/office/drawing/2014/main" id="{B35E15F5-9943-BDCE-5115-A2AD222CB767}"/>
                </a:ext>
              </a:extLst>
            </p:cNvPr>
            <p:cNvSpPr/>
            <p:nvPr/>
          </p:nvSpPr>
          <p:spPr>
            <a:xfrm>
              <a:off x="7276047" y="1486457"/>
              <a:ext cx="777456" cy="683002"/>
            </a:xfrm>
            <a:prstGeom prst="rect">
              <a:avLst/>
            </a:prstGeom>
            <a:grpFill/>
            <a:ln w="285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lnSpcReduction="10000"/>
            </a:bodyPr>
            <a:lstStyle/>
            <a:p>
              <a:pPr algn="ctr" defTabSz="914354"/>
              <a:r>
                <a:rPr lang="en-US" altLang="zh-CN" sz="4000" dirty="0">
                  <a:solidFill>
                    <a:schemeClr val="bg1"/>
                  </a:solidFill>
                  <a:latin typeface="Arial" panose="020B0604020202020204" pitchFamily="34" charset="0"/>
                  <a:ea typeface="宋体" panose="02010600030101010101" pitchFamily="2" charset="-122"/>
                  <a:cs typeface="Arial" panose="020B0604020202020204" pitchFamily="34" charset="0"/>
                </a:rPr>
                <a:t>03</a:t>
              </a:r>
              <a:endParaRPr lang="zh-CN" altLang="en-US" sz="4000" dirty="0">
                <a:solidFill>
                  <a:schemeClr val="bg1"/>
                </a:solidFill>
                <a:latin typeface="Arial" panose="020B0604020202020204" pitchFamily="34" charset="0"/>
                <a:ea typeface="宋体" panose="02010600030101010101" pitchFamily="2" charset="-122"/>
                <a:cs typeface="Arial" panose="020B0604020202020204" pitchFamily="34" charset="0"/>
              </a:endParaRPr>
            </a:p>
          </p:txBody>
        </p:sp>
        <p:sp>
          <p:nvSpPr>
            <p:cNvPr id="22" name="îš1íḍe">
              <a:extLst>
                <a:ext uri="{FF2B5EF4-FFF2-40B4-BE49-F238E27FC236}">
                  <a16:creationId xmlns:a16="http://schemas.microsoft.com/office/drawing/2014/main" id="{9006EDAE-D99A-106A-0CC1-99228BD91DD7}"/>
                </a:ext>
              </a:extLst>
            </p:cNvPr>
            <p:cNvSpPr/>
            <p:nvPr/>
          </p:nvSpPr>
          <p:spPr bwMode="auto">
            <a:xfrm>
              <a:off x="8335464" y="1486457"/>
              <a:ext cx="3406055" cy="6830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p>
              <a:pPr>
                <a:spcBef>
                  <a:spcPct val="0"/>
                </a:spcBef>
                <a:buClrTx/>
                <a:buSzTx/>
              </a:pPr>
              <a:r>
                <a:rPr lang="en-US" altLang="zh-CN" dirty="0">
                  <a:solidFill>
                    <a:schemeClr val="bg1"/>
                  </a:solidFill>
                  <a:latin typeface="Arial" panose="020B0604020202020204" pitchFamily="34" charset="0"/>
                  <a:ea typeface="宋体" panose="02010600030101010101" pitchFamily="2" charset="-122"/>
                  <a:cs typeface="Arial" panose="020B0604020202020204" pitchFamily="34" charset="0"/>
                  <a:sym typeface="+mn-ea"/>
                </a:rPr>
                <a:t>OUR BRAND PORTFOLIO</a:t>
              </a:r>
            </a:p>
            <a:p>
              <a:pPr>
                <a:spcBef>
                  <a:spcPct val="0"/>
                </a:spcBef>
                <a:buClrTx/>
                <a:buSzTx/>
              </a:pPr>
              <a:r>
                <a:rPr lang="zh-CN" altLang="en-US" dirty="0">
                  <a:solidFill>
                    <a:schemeClr val="bg1"/>
                  </a:solidFill>
                  <a:latin typeface="Arial" panose="020B0604020202020204" pitchFamily="34" charset="0"/>
                  <a:ea typeface="宋体" panose="02010600030101010101" pitchFamily="2" charset="-122"/>
                  <a:cs typeface="Arial" panose="020B0604020202020204" pitchFamily="34" charset="0"/>
                  <a:sym typeface="+mn-ea"/>
                </a:rPr>
                <a:t>我们的品牌</a:t>
              </a:r>
              <a:endParaRPr lang="zh-CN" altLang="en-US" dirty="0">
                <a:solidFill>
                  <a:schemeClr val="bg1"/>
                </a:solidFill>
                <a:latin typeface="Arial" panose="020B0604020202020204" pitchFamily="34" charset="0"/>
                <a:ea typeface="宋体" panose="02010600030101010101" pitchFamily="2" charset="-122"/>
                <a:cs typeface="Arial" panose="020B0604020202020204" pitchFamily="34" charset="0"/>
              </a:endParaRPr>
            </a:p>
          </p:txBody>
        </p:sp>
        <p:cxnSp>
          <p:nvCxnSpPr>
            <p:cNvPr id="23" name="直接连接符 22">
              <a:extLst>
                <a:ext uri="{FF2B5EF4-FFF2-40B4-BE49-F238E27FC236}">
                  <a16:creationId xmlns:a16="http://schemas.microsoft.com/office/drawing/2014/main" id="{B99A8C92-01BF-A010-6939-AA17C6F32CAF}"/>
                </a:ext>
              </a:extLst>
            </p:cNvPr>
            <p:cNvCxnSpPr/>
            <p:nvPr/>
          </p:nvCxnSpPr>
          <p:spPr>
            <a:xfrm>
              <a:off x="8200251" y="1595820"/>
              <a:ext cx="0" cy="464277"/>
            </a:xfrm>
            <a:prstGeom prst="line">
              <a:avLst/>
            </a:prstGeom>
            <a:grpFill/>
            <a:ln w="19050" cap="flat">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3" name="iṣḻïdê">
            <a:extLst>
              <a:ext uri="{FF2B5EF4-FFF2-40B4-BE49-F238E27FC236}">
                <a16:creationId xmlns:a16="http://schemas.microsoft.com/office/drawing/2014/main" id="{FA688F60-B86D-00E5-90CF-FD7D8BC0175E}"/>
              </a:ext>
            </a:extLst>
          </p:cNvPr>
          <p:cNvGrpSpPr/>
          <p:nvPr/>
        </p:nvGrpSpPr>
        <p:grpSpPr>
          <a:xfrm>
            <a:off x="4185920" y="4845234"/>
            <a:ext cx="4720128" cy="683002"/>
            <a:chOff x="7276047" y="1486457"/>
            <a:chExt cx="4465472" cy="683002"/>
          </a:xfrm>
          <a:solidFill>
            <a:srgbClr val="4EC1E0">
              <a:alpha val="70000"/>
            </a:srgbClr>
          </a:solidFill>
        </p:grpSpPr>
        <p:sp>
          <p:nvSpPr>
            <p:cNvPr id="4" name="iš1iḓê">
              <a:extLst>
                <a:ext uri="{FF2B5EF4-FFF2-40B4-BE49-F238E27FC236}">
                  <a16:creationId xmlns:a16="http://schemas.microsoft.com/office/drawing/2014/main" id="{A630F491-9EA6-8080-CE7B-9C3981759D65}"/>
                </a:ext>
              </a:extLst>
            </p:cNvPr>
            <p:cNvSpPr/>
            <p:nvPr/>
          </p:nvSpPr>
          <p:spPr>
            <a:xfrm>
              <a:off x="7276047" y="1486457"/>
              <a:ext cx="777456" cy="683002"/>
            </a:xfrm>
            <a:prstGeom prst="rect">
              <a:avLst/>
            </a:prstGeom>
            <a:grpFill/>
            <a:ln w="285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lnSpcReduction="10000"/>
            </a:bodyPr>
            <a:lstStyle/>
            <a:p>
              <a:pPr algn="ctr" defTabSz="914354"/>
              <a:r>
                <a:rPr lang="en-US" altLang="zh-CN" sz="4000" dirty="0">
                  <a:solidFill>
                    <a:schemeClr val="bg1"/>
                  </a:solidFill>
                  <a:latin typeface="Arial" panose="020B0604020202020204" pitchFamily="34" charset="0"/>
                  <a:ea typeface="宋体" panose="02010600030101010101" pitchFamily="2" charset="-122"/>
                  <a:cs typeface="Arial" panose="020B0604020202020204" pitchFamily="34" charset="0"/>
                </a:rPr>
                <a:t>04</a:t>
              </a:r>
              <a:endParaRPr lang="zh-CN" altLang="en-US" sz="4000" dirty="0">
                <a:solidFill>
                  <a:schemeClr val="bg1"/>
                </a:solidFill>
                <a:latin typeface="Arial" panose="020B0604020202020204" pitchFamily="34" charset="0"/>
                <a:ea typeface="宋体" panose="02010600030101010101" pitchFamily="2" charset="-122"/>
                <a:cs typeface="Arial" panose="020B0604020202020204" pitchFamily="34" charset="0"/>
              </a:endParaRPr>
            </a:p>
          </p:txBody>
        </p:sp>
        <p:sp>
          <p:nvSpPr>
            <p:cNvPr id="6" name="îš1íḍe">
              <a:extLst>
                <a:ext uri="{FF2B5EF4-FFF2-40B4-BE49-F238E27FC236}">
                  <a16:creationId xmlns:a16="http://schemas.microsoft.com/office/drawing/2014/main" id="{D4667F56-AA61-EDCC-8F47-CBB077A18865}"/>
                </a:ext>
              </a:extLst>
            </p:cNvPr>
            <p:cNvSpPr/>
            <p:nvPr/>
          </p:nvSpPr>
          <p:spPr bwMode="auto">
            <a:xfrm>
              <a:off x="8335464" y="1486457"/>
              <a:ext cx="3406055" cy="6830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p>
              <a:pPr>
                <a:spcBef>
                  <a:spcPct val="0"/>
                </a:spcBef>
              </a:pPr>
              <a:r>
                <a:rPr lang="en-US" altLang="zh-CN" dirty="0">
                  <a:solidFill>
                    <a:schemeClr val="bg1"/>
                  </a:solidFill>
                  <a:latin typeface="Arial" panose="020B0604020202020204" pitchFamily="34" charset="0"/>
                  <a:ea typeface="宋体" panose="02010600030101010101" pitchFamily="2" charset="-122"/>
                  <a:cs typeface="Arial" panose="020B0604020202020204" pitchFamily="34" charset="0"/>
                  <a:sym typeface="+mn-ea"/>
                </a:rPr>
                <a:t>HOTEL INTRODUCTION</a:t>
              </a:r>
              <a:r>
                <a:rPr lang="zh-CN" altLang="en-US" dirty="0">
                  <a:solidFill>
                    <a:schemeClr val="bg1"/>
                  </a:solidFill>
                  <a:latin typeface="Arial" panose="020B0604020202020204" pitchFamily="34" charset="0"/>
                  <a:ea typeface="宋体" panose="02010600030101010101" pitchFamily="2" charset="-122"/>
                  <a:cs typeface="Arial" panose="020B0604020202020204" pitchFamily="34" charset="0"/>
                  <a:sym typeface="+mn-ea"/>
                </a:rPr>
                <a:t>   </a:t>
              </a:r>
              <a:endParaRPr lang="en-US" altLang="zh-CN" dirty="0">
                <a:solidFill>
                  <a:schemeClr val="bg1"/>
                </a:solidFill>
                <a:latin typeface="Arial" panose="020B0604020202020204" pitchFamily="34" charset="0"/>
                <a:ea typeface="宋体" panose="02010600030101010101" pitchFamily="2" charset="-122"/>
                <a:cs typeface="Arial" panose="020B0604020202020204" pitchFamily="34" charset="0"/>
                <a:sym typeface="+mn-ea"/>
              </a:endParaRPr>
            </a:p>
            <a:p>
              <a:pPr>
                <a:spcBef>
                  <a:spcPct val="0"/>
                </a:spcBef>
              </a:pPr>
              <a:r>
                <a:rPr lang="zh-CN" altLang="en-US" dirty="0">
                  <a:solidFill>
                    <a:schemeClr val="bg1"/>
                  </a:solidFill>
                  <a:latin typeface="Arial" panose="020B0604020202020204" pitchFamily="34" charset="0"/>
                  <a:ea typeface="宋体" panose="02010600030101010101" pitchFamily="2" charset="-122"/>
                  <a:cs typeface="Arial" panose="020B0604020202020204" pitchFamily="34" charset="0"/>
                  <a:sym typeface="+mn-ea"/>
                </a:rPr>
                <a:t>酒店简介</a:t>
              </a:r>
              <a:endParaRPr lang="zh-CN" altLang="en-US" dirty="0">
                <a:solidFill>
                  <a:schemeClr val="bg1"/>
                </a:solidFill>
                <a:latin typeface="Arial" panose="020B0604020202020204" pitchFamily="34" charset="0"/>
                <a:ea typeface="宋体" panose="02010600030101010101" pitchFamily="2" charset="-122"/>
                <a:cs typeface="Arial" panose="020B0604020202020204" pitchFamily="34" charset="0"/>
              </a:endParaRPr>
            </a:p>
          </p:txBody>
        </p:sp>
        <p:cxnSp>
          <p:nvCxnSpPr>
            <p:cNvPr id="8" name="直接连接符 7">
              <a:extLst>
                <a:ext uri="{FF2B5EF4-FFF2-40B4-BE49-F238E27FC236}">
                  <a16:creationId xmlns:a16="http://schemas.microsoft.com/office/drawing/2014/main" id="{BA9676F6-D4C0-AEB3-D1CB-6590A1ED4100}"/>
                </a:ext>
              </a:extLst>
            </p:cNvPr>
            <p:cNvCxnSpPr/>
            <p:nvPr/>
          </p:nvCxnSpPr>
          <p:spPr>
            <a:xfrm>
              <a:off x="8200251" y="1595820"/>
              <a:ext cx="0" cy="464277"/>
            </a:xfrm>
            <a:prstGeom prst="line">
              <a:avLst/>
            </a:prstGeom>
            <a:grpFill/>
            <a:ln w="19050" cap="flat">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9765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FF3EEC63-B8F9-45C9-A279-3485F651182C}" type="slidenum">
              <a:rPr lang="en-US" smtClean="0"/>
              <a:t>20</a:t>
            </a:fld>
            <a:endParaRPr lang="en-US"/>
          </a:p>
        </p:txBody>
      </p:sp>
      <p:sp>
        <p:nvSpPr>
          <p:cNvPr id="9" name="标题 8"/>
          <p:cNvSpPr>
            <a:spLocks noGrp="1"/>
          </p:cNvSpPr>
          <p:nvPr>
            <p:ph type="title"/>
            <p:custDataLst>
              <p:tags r:id="rId1"/>
            </p:custDataLst>
          </p:nvPr>
        </p:nvSpPr>
        <p:spPr>
          <a:xfrm>
            <a:off x="838200" y="637674"/>
            <a:ext cx="3300663" cy="764866"/>
          </a:xfrm>
        </p:spPr>
        <p:txBody>
          <a:bodyPr>
            <a:normAutofit fontScale="90000"/>
          </a:bodyPr>
          <a:lstStyle/>
          <a:p>
            <a:r>
              <a:rPr lang="en-US" dirty="0">
                <a:ea typeface="黑体" panose="02010609060101010101" pitchFamily="49" charset="-122"/>
                <a:sym typeface="+mn-ea"/>
              </a:rPr>
              <a:t>Guest room</a:t>
            </a:r>
            <a:br>
              <a:rPr lang="en-US" dirty="0">
                <a:ea typeface="黑体" panose="02010609060101010101" pitchFamily="49" charset="-122"/>
                <a:sym typeface="+mn-ea"/>
              </a:rPr>
            </a:br>
            <a:r>
              <a:rPr lang="en-US" dirty="0" err="1">
                <a:latin typeface="宋体" panose="02010600030101010101" pitchFamily="2" charset="-122"/>
                <a:ea typeface="宋体" panose="02010600030101010101" pitchFamily="2" charset="-122"/>
                <a:sym typeface="+mn-ea"/>
              </a:rPr>
              <a:t>客房</a:t>
            </a:r>
            <a:endParaRPr lang="en-US" dirty="0">
              <a:latin typeface="宋体" panose="02010600030101010101" pitchFamily="2" charset="-122"/>
              <a:ea typeface="宋体" panose="02010600030101010101" pitchFamily="2" charset="-122"/>
              <a:sym typeface="+mn-ea"/>
            </a:endParaRPr>
          </a:p>
        </p:txBody>
      </p:sp>
      <p:pic>
        <p:nvPicPr>
          <p:cNvPr id="3" name="图片 2"/>
          <p:cNvPicPr>
            <a:picLocks noChangeAspect="1"/>
          </p:cNvPicPr>
          <p:nvPr>
            <p:custDataLst>
              <p:tags r:id="rId2"/>
            </p:custDataLst>
          </p:nvPr>
        </p:nvPicPr>
        <p:blipFill>
          <a:blip r:embed="rId18"/>
          <a:stretch>
            <a:fillRect/>
          </a:stretch>
        </p:blipFill>
        <p:spPr>
          <a:xfrm>
            <a:off x="6066155" y="1551940"/>
            <a:ext cx="2955925" cy="2075815"/>
          </a:xfrm>
          <a:prstGeom prst="rect">
            <a:avLst/>
          </a:prstGeom>
        </p:spPr>
      </p:pic>
      <p:sp>
        <p:nvSpPr>
          <p:cNvPr id="30" name="矩形 29"/>
          <p:cNvSpPr/>
          <p:nvPr>
            <p:custDataLst>
              <p:tags r:id="rId3"/>
            </p:custDataLst>
          </p:nvPr>
        </p:nvSpPr>
        <p:spPr>
          <a:xfrm>
            <a:off x="3094712" y="1538485"/>
            <a:ext cx="2920292" cy="2090110"/>
          </a:xfrm>
          <a:prstGeom prst="rect">
            <a:avLst/>
          </a:prstGeom>
          <a:solidFill>
            <a:srgbClr val="4EC1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kumimoji="1" lang="zh-CN" altLang="en-US" sz="2670" dirty="0">
              <a:solidFill>
                <a:prstClr val="white"/>
              </a:solidFill>
              <a:latin typeface="Arial" panose="020B0604020202020204" pitchFamily="34" charset="0"/>
              <a:ea typeface="宋体" panose="02010600030101010101" pitchFamily="2" charset="-122"/>
              <a:sym typeface="Arial" panose="020B0604020202020204" pitchFamily="34" charset="0"/>
            </a:endParaRPr>
          </a:p>
        </p:txBody>
      </p:sp>
      <p:sp>
        <p:nvSpPr>
          <p:cNvPr id="38" name="TextBox 16"/>
          <p:cNvSpPr txBox="1"/>
          <p:nvPr>
            <p:custDataLst>
              <p:tags r:id="rId4"/>
            </p:custDataLst>
          </p:nvPr>
        </p:nvSpPr>
        <p:spPr>
          <a:xfrm>
            <a:off x="740140" y="4261072"/>
            <a:ext cx="1633392" cy="738664"/>
          </a:xfrm>
          <a:prstGeom prst="rect">
            <a:avLst/>
          </a:prstGeom>
          <a:noFill/>
        </p:spPr>
        <p:txBody>
          <a:bodyPr wrap="square" lIns="0" tIns="0" rIns="0" bIns="0" rtlCol="0">
            <a:spAutoFit/>
          </a:bodyPr>
          <a:lstStyle/>
          <a:p>
            <a:r>
              <a:rPr lang="en-US" altLang="zh-CN" sz="2400" dirty="0">
                <a:solidFill>
                  <a:schemeClr val="bg1"/>
                </a:solidFill>
                <a:latin typeface="Arial" panose="020B0604020202020204" pitchFamily="34" charset="0"/>
                <a:ea typeface="宋体" panose="02010600030101010101" pitchFamily="2" charset="-122"/>
                <a:sym typeface="Arial" panose="020B0604020202020204" pitchFamily="34" charset="0"/>
              </a:rPr>
              <a:t>230</a:t>
            </a:r>
            <a:r>
              <a:rPr lang="zh-CN" altLang="en-US" sz="2400" dirty="0">
                <a:solidFill>
                  <a:schemeClr val="bg1"/>
                </a:solidFill>
                <a:latin typeface="Arial" panose="020B0604020202020204" pitchFamily="34" charset="0"/>
                <a:ea typeface="宋体" panose="02010600030101010101" pitchFamily="2" charset="-122"/>
                <a:sym typeface="Arial" panose="020B0604020202020204" pitchFamily="34" charset="0"/>
              </a:rPr>
              <a:t>间客房</a:t>
            </a:r>
            <a:endParaRPr lang="en-US" altLang="zh-CN" sz="2400" dirty="0">
              <a:solidFill>
                <a:schemeClr val="bg1"/>
              </a:solidFill>
              <a:latin typeface="Arial" panose="020B0604020202020204" pitchFamily="34" charset="0"/>
              <a:ea typeface="宋体" panose="02010600030101010101" pitchFamily="2" charset="-122"/>
              <a:sym typeface="Arial" panose="020B0604020202020204" pitchFamily="34" charset="0"/>
            </a:endParaRPr>
          </a:p>
          <a:p>
            <a:r>
              <a:rPr lang="en-US" altLang="zh-CN" sz="2400" dirty="0">
                <a:solidFill>
                  <a:schemeClr val="bg1"/>
                </a:solidFill>
                <a:latin typeface="Arial" panose="020B0604020202020204" pitchFamily="34" charset="0"/>
                <a:ea typeface="宋体" panose="02010600030101010101" pitchFamily="2" charset="-122"/>
                <a:sym typeface="Arial" panose="020B0604020202020204" pitchFamily="34" charset="0"/>
              </a:rPr>
              <a:t>230 KEYS</a:t>
            </a:r>
            <a:endParaRPr lang="zh-CN" altLang="en-US" sz="24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40" name="TextBox 16"/>
          <p:cNvSpPr txBox="1"/>
          <p:nvPr>
            <p:custDataLst>
              <p:tags r:id="rId5"/>
            </p:custDataLst>
          </p:nvPr>
        </p:nvSpPr>
        <p:spPr>
          <a:xfrm>
            <a:off x="3529490" y="2169054"/>
            <a:ext cx="2197882" cy="738664"/>
          </a:xfrm>
          <a:prstGeom prst="rect">
            <a:avLst/>
          </a:prstGeom>
          <a:noFill/>
        </p:spPr>
        <p:txBody>
          <a:bodyPr wrap="square" lIns="0" tIns="0" rIns="0" bIns="0" rtlCol="0">
            <a:spAutoFit/>
          </a:bodyPr>
          <a:lstStyle/>
          <a:p>
            <a:pPr algn="ctr" fontAlgn="base"/>
            <a:r>
              <a:rPr lang="zh-CN" altLang="en-US" sz="2400" dirty="0">
                <a:solidFill>
                  <a:schemeClr val="bg1"/>
                </a:solidFill>
                <a:latin typeface="宋体" panose="02010600030101010101" pitchFamily="2" charset="-122"/>
                <a:ea typeface="宋体" panose="02010600030101010101" pitchFamily="2" charset="-122"/>
              </a:rPr>
              <a:t>雅  辰  悦  居</a:t>
            </a:r>
          </a:p>
          <a:p>
            <a:pPr algn="ctr" fontAlgn="base"/>
            <a:r>
              <a:rPr lang="zh-CN" altLang="en-US" sz="2400" dirty="0">
                <a:solidFill>
                  <a:schemeClr val="bg1"/>
                </a:solidFill>
                <a:latin typeface="宋体" panose="02010600030101010101" pitchFamily="2" charset="-122"/>
                <a:ea typeface="宋体" panose="02010600030101010101" pitchFamily="2" charset="-122"/>
              </a:rPr>
              <a:t>愉悦你的居旅</a:t>
            </a:r>
            <a:endParaRPr lang="zh-CN" altLang="en-US" sz="2400" dirty="0">
              <a:solidFill>
                <a:schemeClr val="bg1"/>
              </a:solidFill>
              <a:latin typeface="宋体" panose="02010600030101010101" pitchFamily="2" charset="-122"/>
              <a:ea typeface="宋体" panose="02010600030101010101" pitchFamily="2" charset="-122"/>
              <a:sym typeface="Arial" panose="020B0604020202020204" pitchFamily="34" charset="0"/>
            </a:endParaRPr>
          </a:p>
        </p:txBody>
      </p:sp>
      <p:sp>
        <p:nvSpPr>
          <p:cNvPr id="42" name="TextBox 16"/>
          <p:cNvSpPr txBox="1"/>
          <p:nvPr>
            <p:custDataLst>
              <p:tags r:id="rId6"/>
            </p:custDataLst>
          </p:nvPr>
        </p:nvSpPr>
        <p:spPr>
          <a:xfrm>
            <a:off x="6771951" y="4276485"/>
            <a:ext cx="1792882" cy="1107996"/>
          </a:xfrm>
          <a:prstGeom prst="rect">
            <a:avLst/>
          </a:prstGeom>
          <a:noFill/>
        </p:spPr>
        <p:txBody>
          <a:bodyPr wrap="square" lIns="0" tIns="0" rIns="0" bIns="0" rtlCol="0">
            <a:spAutoFit/>
          </a:bodyPr>
          <a:lstStyle/>
          <a:p>
            <a:pPr algn="just"/>
            <a:r>
              <a:rPr lang="zh-CN" altLang="en-US" sz="2400" dirty="0">
                <a:solidFill>
                  <a:schemeClr val="bg1"/>
                </a:solidFill>
                <a:latin typeface="微软雅黑 Light" panose="020B0502040204020203" pitchFamily="34" charset="-122"/>
                <a:ea typeface="微软雅黑 Light" panose="020B0502040204020203" pitchFamily="34" charset="-122"/>
                <a:sym typeface="Arial" panose="020B0604020202020204" pitchFamily="34" charset="0"/>
              </a:rPr>
              <a:t>澳  门  景  观</a:t>
            </a:r>
            <a:r>
              <a:rPr lang="en-US" altLang="zh-CN" sz="2400" dirty="0">
                <a:solidFill>
                  <a:schemeClr val="bg1"/>
                </a:solidFill>
                <a:latin typeface="Arial" panose="020B0604020202020204" pitchFamily="34" charset="0"/>
                <a:ea typeface="微软雅黑 Light" panose="020B0502040204020203" pitchFamily="34" charset="-122"/>
                <a:cs typeface="Arial" panose="020B0604020202020204" pitchFamily="34" charset="0"/>
                <a:sym typeface="Arial" panose="020B0604020202020204" pitchFamily="34" charset="0"/>
              </a:rPr>
              <a:t>Macau  View</a:t>
            </a:r>
            <a:endParaRPr lang="zh-CN" altLang="en-US" sz="2400" dirty="0">
              <a:solidFill>
                <a:schemeClr val="bg1"/>
              </a:solidFill>
              <a:latin typeface="Arial" panose="020B0604020202020204" pitchFamily="34" charset="0"/>
              <a:ea typeface="微软雅黑 Light" panose="020B0502040204020203" pitchFamily="34" charset="-122"/>
              <a:cs typeface="Arial" panose="020B0604020202020204" pitchFamily="34" charset="0"/>
              <a:sym typeface="Arial" panose="020B0604020202020204" pitchFamily="34" charset="0"/>
            </a:endParaRPr>
          </a:p>
          <a:p>
            <a:pPr algn="just"/>
            <a:endParaRPr lang="en-US" altLang="zh-CN" sz="2400" dirty="0">
              <a:solidFill>
                <a:schemeClr val="bg1"/>
              </a:solidFill>
              <a:latin typeface="微软雅黑 Light" panose="020B0502040204020203" pitchFamily="34" charset="-122"/>
              <a:ea typeface="微软雅黑 Light" panose="020B0502040204020203" pitchFamily="34" charset="-122"/>
              <a:sym typeface="Arial" panose="020B0604020202020204" pitchFamily="34" charset="0"/>
            </a:endParaRPr>
          </a:p>
        </p:txBody>
      </p:sp>
      <p:pic>
        <p:nvPicPr>
          <p:cNvPr id="55" name="object 4"/>
          <p:cNvPicPr/>
          <p:nvPr>
            <p:custDataLst>
              <p:tags r:id="rId7"/>
            </p:custDataLst>
          </p:nvPr>
        </p:nvPicPr>
        <p:blipFill>
          <a:blip r:embed="rId19" cstate="print"/>
          <a:stretch>
            <a:fillRect/>
          </a:stretch>
        </p:blipFill>
        <p:spPr>
          <a:xfrm>
            <a:off x="336550" y="1550670"/>
            <a:ext cx="2707005" cy="2090420"/>
          </a:xfrm>
          <a:prstGeom prst="rect">
            <a:avLst/>
          </a:prstGeom>
        </p:spPr>
      </p:pic>
      <p:sp>
        <p:nvSpPr>
          <p:cNvPr id="33" name="矩形 32"/>
          <p:cNvSpPr/>
          <p:nvPr>
            <p:custDataLst>
              <p:tags r:id="rId8"/>
            </p:custDataLst>
          </p:nvPr>
        </p:nvSpPr>
        <p:spPr>
          <a:xfrm>
            <a:off x="340995" y="3753485"/>
            <a:ext cx="2715895" cy="2008505"/>
          </a:xfrm>
          <a:prstGeom prst="rect">
            <a:avLst/>
          </a:prstGeom>
          <a:solidFill>
            <a:srgbClr val="0024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kumimoji="1" lang="zh-CN" altLang="en-US" sz="2670" dirty="0">
              <a:solidFill>
                <a:prstClr val="white"/>
              </a:solidFill>
              <a:latin typeface="Arial" panose="020B0604020202020204" pitchFamily="34" charset="0"/>
              <a:ea typeface="宋体" panose="02010600030101010101" pitchFamily="2" charset="-122"/>
              <a:sym typeface="Arial" panose="020B0604020202020204" pitchFamily="34" charset="0"/>
            </a:endParaRPr>
          </a:p>
        </p:txBody>
      </p:sp>
      <p:pic>
        <p:nvPicPr>
          <p:cNvPr id="54" name="object 5"/>
          <p:cNvPicPr/>
          <p:nvPr>
            <p:custDataLst>
              <p:tags r:id="rId9"/>
            </p:custDataLst>
          </p:nvPr>
        </p:nvPicPr>
        <p:blipFill>
          <a:blip r:embed="rId20" cstate="print"/>
          <a:stretch>
            <a:fillRect/>
          </a:stretch>
        </p:blipFill>
        <p:spPr>
          <a:xfrm>
            <a:off x="3097530" y="3743960"/>
            <a:ext cx="2903855" cy="2008505"/>
          </a:xfrm>
          <a:prstGeom prst="rect">
            <a:avLst/>
          </a:prstGeom>
        </p:spPr>
      </p:pic>
      <p:sp>
        <p:nvSpPr>
          <p:cNvPr id="35" name="矩形 34"/>
          <p:cNvSpPr/>
          <p:nvPr>
            <p:custDataLst>
              <p:tags r:id="rId10"/>
            </p:custDataLst>
          </p:nvPr>
        </p:nvSpPr>
        <p:spPr>
          <a:xfrm>
            <a:off x="6078855" y="3720465"/>
            <a:ext cx="2930525" cy="2012950"/>
          </a:xfrm>
          <a:prstGeom prst="rect">
            <a:avLst/>
          </a:prstGeom>
          <a:solidFill>
            <a:srgbClr val="4EC1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kumimoji="1" lang="zh-CN" altLang="en-US" sz="2670" dirty="0">
              <a:solidFill>
                <a:prstClr val="white"/>
              </a:solidFill>
              <a:latin typeface="Arial" panose="020B0604020202020204" pitchFamily="34" charset="0"/>
              <a:ea typeface="宋体" panose="02010600030101010101" pitchFamily="2" charset="-122"/>
              <a:sym typeface="Arial" panose="020B0604020202020204" pitchFamily="34" charset="0"/>
            </a:endParaRPr>
          </a:p>
        </p:txBody>
      </p:sp>
      <p:pic>
        <p:nvPicPr>
          <p:cNvPr id="49" name="图片 48" descr="房间的门&#10;&#10;中度可信度描述已自动生成"/>
          <p:cNvPicPr>
            <a:picLocks noChangeAspect="1"/>
          </p:cNvPicPr>
          <p:nvPr>
            <p:custDataLst>
              <p:tags r:id="rId11"/>
            </p:custDataLst>
          </p:nvPr>
        </p:nvPicPr>
        <p:blipFill rotWithShape="1">
          <a:blip r:embed="rId21" cstate="print">
            <a:extLst>
              <a:ext uri="{28A0092B-C50C-407E-A947-70E740481C1C}">
                <a14:useLocalDpi xmlns:a14="http://schemas.microsoft.com/office/drawing/2010/main" val="0"/>
              </a:ext>
            </a:extLst>
          </a:blip>
          <a:srcRect r="3497"/>
          <a:stretch>
            <a:fillRect/>
          </a:stretch>
        </p:blipFill>
        <p:spPr>
          <a:xfrm>
            <a:off x="9086850" y="3721100"/>
            <a:ext cx="2868930" cy="2011680"/>
          </a:xfrm>
          <a:prstGeom prst="rect">
            <a:avLst/>
          </a:prstGeom>
        </p:spPr>
      </p:pic>
      <p:sp>
        <p:nvSpPr>
          <p:cNvPr id="7" name="矩形 6"/>
          <p:cNvSpPr/>
          <p:nvPr>
            <p:custDataLst>
              <p:tags r:id="rId12"/>
            </p:custDataLst>
          </p:nvPr>
        </p:nvSpPr>
        <p:spPr>
          <a:xfrm>
            <a:off x="9055735" y="1559560"/>
            <a:ext cx="2888615" cy="2068830"/>
          </a:xfrm>
          <a:prstGeom prst="rect">
            <a:avLst/>
          </a:prstGeom>
          <a:solidFill>
            <a:srgbClr val="0024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kumimoji="1" lang="zh-CN" altLang="en-US" sz="2670" b="1" dirty="0">
              <a:solidFill>
                <a:prstClr val="white"/>
              </a:solidFill>
              <a:latin typeface="Arial" panose="020B0604020202020204" pitchFamily="34" charset="0"/>
              <a:ea typeface="宋体" panose="02010600030101010101" pitchFamily="2" charset="-122"/>
              <a:sym typeface="Arial" panose="020B0604020202020204" pitchFamily="34" charset="0"/>
            </a:endParaRPr>
          </a:p>
        </p:txBody>
      </p:sp>
      <p:sp>
        <p:nvSpPr>
          <p:cNvPr id="53" name="TextBox 16"/>
          <p:cNvSpPr txBox="1"/>
          <p:nvPr>
            <p:custDataLst>
              <p:tags r:id="rId13"/>
            </p:custDataLst>
          </p:nvPr>
        </p:nvSpPr>
        <p:spPr>
          <a:xfrm>
            <a:off x="9361170" y="2380615"/>
            <a:ext cx="2176780" cy="709930"/>
          </a:xfrm>
          <a:prstGeom prst="rect">
            <a:avLst/>
          </a:prstGeom>
          <a:noFill/>
        </p:spPr>
        <p:txBody>
          <a:bodyPr wrap="square" lIns="0" tIns="0" rIns="0" bIns="0" rtlCol="0">
            <a:noAutofit/>
          </a:bodyPr>
          <a:lstStyle/>
          <a:p>
            <a:pPr algn="ctr"/>
            <a:r>
              <a:rPr lang="zh-CN" altLang="en-US" sz="2400" dirty="0">
                <a:solidFill>
                  <a:schemeClr val="bg1"/>
                </a:solidFill>
                <a:latin typeface="宋体" panose="02010600030101010101" pitchFamily="2" charset="-122"/>
                <a:ea typeface="宋体" panose="02010600030101010101" pitchFamily="2" charset="-122"/>
                <a:sym typeface="Arial" panose="020B0604020202020204" pitchFamily="34" charset="0"/>
              </a:rPr>
              <a:t>文  化  艺  术</a:t>
            </a:r>
            <a:endParaRPr lang="en-US" altLang="zh-CN" sz="2400" dirty="0">
              <a:solidFill>
                <a:schemeClr val="bg1"/>
              </a:solidFill>
              <a:latin typeface="宋体" panose="02010600030101010101" pitchFamily="2" charset="-122"/>
              <a:ea typeface="宋体" panose="02010600030101010101" pitchFamily="2" charset="-122"/>
              <a:sym typeface="Arial" panose="020B0604020202020204" pitchFamily="34" charset="0"/>
            </a:endParaRPr>
          </a:p>
          <a:p>
            <a:pPr algn="ctr"/>
            <a:r>
              <a:rPr lang="en-US" altLang="zh-CN" sz="2400" dirty="0">
                <a:solidFill>
                  <a:schemeClr val="bg1"/>
                </a:solidFill>
                <a:latin typeface="Arial" panose="020B0604020202020204" pitchFamily="34" charset="0"/>
                <a:ea typeface="宋体" panose="02010600030101010101" pitchFamily="2" charset="-122"/>
                <a:sym typeface="Arial" panose="020B0604020202020204" pitchFamily="34" charset="0"/>
              </a:rPr>
              <a:t>Culture &amp; Art</a:t>
            </a:r>
          </a:p>
          <a:p>
            <a:pPr algn="ctr"/>
            <a:r>
              <a:rPr lang="zh-CN" altLang="en-US" sz="2400" dirty="0">
                <a:solidFill>
                  <a:schemeClr val="bg1"/>
                </a:solidFill>
                <a:latin typeface="Arial" panose="020B0604020202020204" pitchFamily="34" charset="0"/>
                <a:ea typeface="宋体" panose="02010600030101010101" pitchFamily="2" charset="-122"/>
                <a:sym typeface="Arial" panose="020B0604020202020204" pitchFamily="34" charset="0"/>
              </a:rPr>
              <a:t>  </a:t>
            </a:r>
            <a:endParaRPr lang="en-US" altLang="zh-CN" sz="24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11" name="TextBox 16"/>
          <p:cNvSpPr txBox="1"/>
          <p:nvPr>
            <p:custDataLst>
              <p:tags r:id="rId14"/>
            </p:custDataLst>
          </p:nvPr>
        </p:nvSpPr>
        <p:spPr>
          <a:xfrm>
            <a:off x="6647815" y="4336415"/>
            <a:ext cx="2162810" cy="790575"/>
          </a:xfrm>
          <a:prstGeom prst="rect">
            <a:avLst/>
          </a:prstGeom>
          <a:noFill/>
        </p:spPr>
        <p:txBody>
          <a:bodyPr wrap="square" lIns="0" tIns="0" rIns="0" bIns="0" rtlCol="0">
            <a:noAutofit/>
          </a:bodyPr>
          <a:lstStyle/>
          <a:p>
            <a:pPr algn="ctr"/>
            <a:r>
              <a:rPr lang="zh-CN" altLang="en-US" sz="2400" dirty="0">
                <a:solidFill>
                  <a:schemeClr val="bg1"/>
                </a:solidFill>
                <a:latin typeface="宋体" panose="02010600030101010101" pitchFamily="2" charset="-122"/>
                <a:ea typeface="宋体" panose="02010600030101010101" pitchFamily="2" charset="-122"/>
                <a:sym typeface="Arial" panose="020B0604020202020204" pitchFamily="34" charset="0"/>
              </a:rPr>
              <a:t>澳  门  景  观</a:t>
            </a:r>
            <a:r>
              <a:rPr lang="en-US" altLang="zh-CN" sz="2400" dirty="0">
                <a:solidFill>
                  <a:schemeClr val="bg1"/>
                </a:solidFill>
                <a:latin typeface="Arial" panose="020B0604020202020204" pitchFamily="34" charset="0"/>
                <a:ea typeface="黑体" panose="02010609060101010101" pitchFamily="49" charset="-122"/>
                <a:cs typeface="Arial" panose="020B0604020202020204" pitchFamily="34" charset="0"/>
                <a:sym typeface="Arial" panose="020B0604020202020204" pitchFamily="34" charset="0"/>
              </a:rPr>
              <a:t>Macau  View</a:t>
            </a:r>
            <a:endParaRPr lang="zh-CN" altLang="en-US" sz="2400" dirty="0">
              <a:solidFill>
                <a:schemeClr val="bg1"/>
              </a:solidFill>
              <a:latin typeface="Arial" panose="020B0604020202020204" pitchFamily="34" charset="0"/>
              <a:ea typeface="黑体" panose="02010609060101010101" pitchFamily="49" charset="-122"/>
              <a:cs typeface="Arial" panose="020B0604020202020204" pitchFamily="34" charset="0"/>
              <a:sym typeface="Arial" panose="020B0604020202020204" pitchFamily="34" charset="0"/>
            </a:endParaRPr>
          </a:p>
          <a:p>
            <a:pPr algn="just"/>
            <a:endParaRPr lang="en-US" altLang="zh-CN" sz="2400" dirty="0">
              <a:solidFill>
                <a:schemeClr val="bg1"/>
              </a:solidFill>
              <a:latin typeface="微软雅黑 Light" panose="020B0502040204020203" pitchFamily="34" charset="-122"/>
              <a:ea typeface="微软雅黑 Light" panose="020B0502040204020203" pitchFamily="34" charset="-122"/>
              <a:sym typeface="Arial" panose="020B0604020202020204" pitchFamily="34" charset="0"/>
            </a:endParaRPr>
          </a:p>
        </p:txBody>
      </p:sp>
      <p:sp>
        <p:nvSpPr>
          <p:cNvPr id="14" name="TextBox 16"/>
          <p:cNvSpPr txBox="1"/>
          <p:nvPr>
            <p:custDataLst>
              <p:tags r:id="rId15"/>
            </p:custDataLst>
          </p:nvPr>
        </p:nvSpPr>
        <p:spPr>
          <a:xfrm>
            <a:off x="867139" y="4388072"/>
            <a:ext cx="1933211" cy="738664"/>
          </a:xfrm>
          <a:prstGeom prst="rect">
            <a:avLst/>
          </a:prstGeom>
          <a:noFill/>
        </p:spPr>
        <p:txBody>
          <a:bodyPr wrap="square" lIns="0" tIns="0" rIns="0" bIns="0" rtlCol="0">
            <a:spAutoFit/>
          </a:bodyPr>
          <a:lstStyle/>
          <a:p>
            <a:r>
              <a:rPr lang="en-US" altLang="zh-CN" sz="2400" dirty="0">
                <a:solidFill>
                  <a:schemeClr val="bg1"/>
                </a:solidFill>
                <a:latin typeface="宋体" panose="02010600030101010101" pitchFamily="2" charset="-122"/>
                <a:ea typeface="宋体" panose="02010600030101010101" pitchFamily="2" charset="-122"/>
                <a:sym typeface="Arial" panose="020B0604020202020204" pitchFamily="34" charset="0"/>
              </a:rPr>
              <a:t>230</a:t>
            </a:r>
            <a:r>
              <a:rPr lang="zh-CN" altLang="en-US" sz="2400" dirty="0">
                <a:solidFill>
                  <a:schemeClr val="bg1"/>
                </a:solidFill>
                <a:latin typeface="宋体" panose="02010600030101010101" pitchFamily="2" charset="-122"/>
                <a:ea typeface="宋体" panose="02010600030101010101" pitchFamily="2" charset="-122"/>
                <a:sym typeface="Arial" panose="020B0604020202020204" pitchFamily="34" charset="0"/>
              </a:rPr>
              <a:t>间客房</a:t>
            </a:r>
            <a:endParaRPr lang="en-US" altLang="zh-CN" sz="2400" dirty="0">
              <a:solidFill>
                <a:schemeClr val="bg1"/>
              </a:solidFill>
              <a:latin typeface="宋体" panose="02010600030101010101" pitchFamily="2" charset="-122"/>
              <a:ea typeface="宋体" panose="02010600030101010101" pitchFamily="2" charset="-122"/>
              <a:sym typeface="Arial" panose="020B0604020202020204" pitchFamily="34" charset="0"/>
            </a:endParaRPr>
          </a:p>
          <a:p>
            <a:r>
              <a:rPr lang="en-US" altLang="zh-CN" sz="2400" dirty="0">
                <a:solidFill>
                  <a:schemeClr val="bg1"/>
                </a:solidFill>
                <a:latin typeface="Arial" panose="020B0604020202020204" pitchFamily="34" charset="0"/>
                <a:ea typeface="宋体" panose="02010600030101010101" pitchFamily="2" charset="-122"/>
                <a:sym typeface="Arial" panose="020B0604020202020204" pitchFamily="34" charset="0"/>
              </a:rPr>
              <a:t>230 Keys</a:t>
            </a:r>
            <a:endParaRPr lang="zh-CN" altLang="en-US" sz="24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C696394F-8524-41C2-B9EF-1ACE5EC15538}"/>
              </a:ext>
            </a:extLst>
          </p:cNvPr>
          <p:cNvSpPr>
            <a:spLocks noGrp="1"/>
          </p:cNvSpPr>
          <p:nvPr>
            <p:ph type="title"/>
          </p:nvPr>
        </p:nvSpPr>
        <p:spPr>
          <a:xfrm>
            <a:off x="838200" y="365125"/>
            <a:ext cx="10515600" cy="1325563"/>
          </a:xfrm>
        </p:spPr>
        <p:txBody>
          <a:bodyPr anchor="ctr">
            <a:normAutofit/>
          </a:bodyPr>
          <a:lstStyle/>
          <a:p>
            <a:r>
              <a:rPr lang="en-US" dirty="0"/>
              <a:t>LEVEL 1 HOTEL OUTLOOK  </a:t>
            </a:r>
          </a:p>
        </p:txBody>
      </p:sp>
      <p:sp>
        <p:nvSpPr>
          <p:cNvPr id="5" name="页脚占位符 4">
            <a:extLst>
              <a:ext uri="{FF2B5EF4-FFF2-40B4-BE49-F238E27FC236}">
                <a16:creationId xmlns:a16="http://schemas.microsoft.com/office/drawing/2014/main" id="{C086D0DF-F082-4431-8517-AF92A4B4A294}"/>
              </a:ext>
            </a:extLst>
          </p:cNvPr>
          <p:cNvSpPr>
            <a:spLocks noGrp="1"/>
          </p:cNvSpPr>
          <p:nvPr>
            <p:ph type="ftr" sz="quarter" idx="11"/>
          </p:nvPr>
        </p:nvSpPr>
        <p:spPr>
          <a:xfrm>
            <a:off x="364734" y="6356351"/>
            <a:ext cx="1968357" cy="365125"/>
          </a:xfrm>
        </p:spPr>
        <p:txBody>
          <a:bodyPr anchor="ctr">
            <a:normAutofit/>
          </a:bodyPr>
          <a:lstStyle/>
          <a:p>
            <a:pPr>
              <a:spcAft>
                <a:spcPts val="600"/>
              </a:spcAft>
            </a:pPr>
            <a:r>
              <a:rPr lang="en-SG" dirty="0"/>
              <a:t>HENGQIN ZHUHAI</a:t>
            </a:r>
            <a:endParaRPr lang="en-SG"/>
          </a:p>
        </p:txBody>
      </p:sp>
      <p:sp>
        <p:nvSpPr>
          <p:cNvPr id="6" name="灯片编号占位符 5">
            <a:extLst>
              <a:ext uri="{FF2B5EF4-FFF2-40B4-BE49-F238E27FC236}">
                <a16:creationId xmlns:a16="http://schemas.microsoft.com/office/drawing/2014/main" id="{33984AA1-8EC5-4FFE-9D84-19720FA4A111}"/>
              </a:ext>
            </a:extLst>
          </p:cNvPr>
          <p:cNvSpPr>
            <a:spLocks noGrp="1"/>
          </p:cNvSpPr>
          <p:nvPr>
            <p:ph type="sldNum" sz="quarter" idx="12"/>
          </p:nvPr>
        </p:nvSpPr>
        <p:spPr>
          <a:xfrm>
            <a:off x="11353799" y="6363271"/>
            <a:ext cx="473467" cy="358204"/>
          </a:xfrm>
        </p:spPr>
        <p:txBody>
          <a:bodyPr anchor="ctr">
            <a:normAutofit/>
          </a:bodyPr>
          <a:lstStyle/>
          <a:p>
            <a:pPr>
              <a:spcAft>
                <a:spcPts val="600"/>
              </a:spcAft>
            </a:pPr>
            <a:fld id="{E9880C2E-3714-44FF-95B2-14E30FC6AB1C}" type="slidenum">
              <a:rPr lang="en-SG" smtClean="0"/>
              <a:pPr>
                <a:spcAft>
                  <a:spcPts val="600"/>
                </a:spcAft>
              </a:pPr>
              <a:t>21</a:t>
            </a:fld>
            <a:endParaRPr lang="en-SG"/>
          </a:p>
        </p:txBody>
      </p:sp>
      <p:pic>
        <p:nvPicPr>
          <p:cNvPr id="3" name="Picture 2">
            <a:extLst>
              <a:ext uri="{FF2B5EF4-FFF2-40B4-BE49-F238E27FC236}">
                <a16:creationId xmlns:a16="http://schemas.microsoft.com/office/drawing/2014/main" id="{E13B5A9E-35B7-C8FB-ED2B-55BECD347AD0}"/>
              </a:ext>
            </a:extLst>
          </p:cNvPr>
          <p:cNvPicPr>
            <a:picLocks noChangeAspect="1"/>
          </p:cNvPicPr>
          <p:nvPr/>
        </p:nvPicPr>
        <p:blipFill rotWithShape="1">
          <a:blip r:embed="rId3"/>
          <a:srcRect t="24385" b="20305"/>
          <a:stretch/>
        </p:blipFill>
        <p:spPr>
          <a:xfrm>
            <a:off x="838199" y="1512625"/>
            <a:ext cx="10515600" cy="4175138"/>
          </a:xfrm>
          <a:prstGeom prst="rect">
            <a:avLst/>
          </a:prstGeom>
          <a:noFill/>
        </p:spPr>
      </p:pic>
    </p:spTree>
    <p:extLst>
      <p:ext uri="{BB962C8B-B14F-4D97-AF65-F5344CB8AC3E}">
        <p14:creationId xmlns:p14="http://schemas.microsoft.com/office/powerpoint/2010/main" val="604360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C696394F-8524-41C2-B9EF-1ACE5EC15538}"/>
              </a:ext>
            </a:extLst>
          </p:cNvPr>
          <p:cNvSpPr>
            <a:spLocks noGrp="1"/>
          </p:cNvSpPr>
          <p:nvPr>
            <p:ph type="title"/>
          </p:nvPr>
        </p:nvSpPr>
        <p:spPr>
          <a:xfrm>
            <a:off x="838200" y="365125"/>
            <a:ext cx="10515600" cy="1325563"/>
          </a:xfrm>
        </p:spPr>
        <p:txBody>
          <a:bodyPr anchor="ctr">
            <a:normAutofit/>
          </a:bodyPr>
          <a:lstStyle/>
          <a:p>
            <a:r>
              <a:rPr lang="en-US" dirty="0"/>
              <a:t>LEVEL 1 – HOTEL LOBBY  </a:t>
            </a:r>
          </a:p>
        </p:txBody>
      </p:sp>
      <p:sp>
        <p:nvSpPr>
          <p:cNvPr id="5" name="页脚占位符 4">
            <a:extLst>
              <a:ext uri="{FF2B5EF4-FFF2-40B4-BE49-F238E27FC236}">
                <a16:creationId xmlns:a16="http://schemas.microsoft.com/office/drawing/2014/main" id="{C086D0DF-F082-4431-8517-AF92A4B4A294}"/>
              </a:ext>
            </a:extLst>
          </p:cNvPr>
          <p:cNvSpPr>
            <a:spLocks noGrp="1"/>
          </p:cNvSpPr>
          <p:nvPr>
            <p:ph type="ftr" sz="quarter" idx="11"/>
          </p:nvPr>
        </p:nvSpPr>
        <p:spPr>
          <a:xfrm>
            <a:off x="364734" y="6356351"/>
            <a:ext cx="1968357" cy="365125"/>
          </a:xfrm>
        </p:spPr>
        <p:txBody>
          <a:bodyPr anchor="ctr">
            <a:normAutofit/>
          </a:bodyPr>
          <a:lstStyle/>
          <a:p>
            <a:pPr>
              <a:spcAft>
                <a:spcPts val="600"/>
              </a:spcAft>
            </a:pPr>
            <a:r>
              <a:rPr lang="en-SG" dirty="0"/>
              <a:t>HENGQIN ZHUHAI</a:t>
            </a:r>
            <a:endParaRPr lang="en-SG"/>
          </a:p>
        </p:txBody>
      </p:sp>
      <p:sp>
        <p:nvSpPr>
          <p:cNvPr id="6" name="灯片编号占位符 5">
            <a:extLst>
              <a:ext uri="{FF2B5EF4-FFF2-40B4-BE49-F238E27FC236}">
                <a16:creationId xmlns:a16="http://schemas.microsoft.com/office/drawing/2014/main" id="{33984AA1-8EC5-4FFE-9D84-19720FA4A111}"/>
              </a:ext>
            </a:extLst>
          </p:cNvPr>
          <p:cNvSpPr>
            <a:spLocks noGrp="1"/>
          </p:cNvSpPr>
          <p:nvPr>
            <p:ph type="sldNum" sz="quarter" idx="12"/>
          </p:nvPr>
        </p:nvSpPr>
        <p:spPr>
          <a:xfrm>
            <a:off x="11353799" y="6363271"/>
            <a:ext cx="473467" cy="358204"/>
          </a:xfrm>
        </p:spPr>
        <p:txBody>
          <a:bodyPr anchor="ctr">
            <a:normAutofit/>
          </a:bodyPr>
          <a:lstStyle/>
          <a:p>
            <a:pPr>
              <a:spcAft>
                <a:spcPts val="600"/>
              </a:spcAft>
            </a:pPr>
            <a:fld id="{E9880C2E-3714-44FF-95B2-14E30FC6AB1C}" type="slidenum">
              <a:rPr lang="en-SG" smtClean="0"/>
              <a:pPr>
                <a:spcAft>
                  <a:spcPts val="600"/>
                </a:spcAft>
              </a:pPr>
              <a:t>22</a:t>
            </a:fld>
            <a:endParaRPr lang="en-SG"/>
          </a:p>
        </p:txBody>
      </p:sp>
      <p:pic>
        <p:nvPicPr>
          <p:cNvPr id="3" name="Picture 2">
            <a:extLst>
              <a:ext uri="{FF2B5EF4-FFF2-40B4-BE49-F238E27FC236}">
                <a16:creationId xmlns:a16="http://schemas.microsoft.com/office/drawing/2014/main" id="{B0031599-92B0-2561-5455-2B7E902E9594}"/>
              </a:ext>
            </a:extLst>
          </p:cNvPr>
          <p:cNvPicPr>
            <a:picLocks noChangeAspect="1"/>
          </p:cNvPicPr>
          <p:nvPr/>
        </p:nvPicPr>
        <p:blipFill rotWithShape="1">
          <a:blip r:embed="rId3"/>
          <a:srcRect t="35642" b="17336"/>
          <a:stretch/>
        </p:blipFill>
        <p:spPr>
          <a:xfrm>
            <a:off x="838200" y="1333479"/>
            <a:ext cx="10515600" cy="4191041"/>
          </a:xfrm>
          <a:prstGeom prst="rect">
            <a:avLst/>
          </a:prstGeom>
          <a:noFill/>
        </p:spPr>
      </p:pic>
    </p:spTree>
    <p:extLst>
      <p:ext uri="{BB962C8B-B14F-4D97-AF65-F5344CB8AC3E}">
        <p14:creationId xmlns:p14="http://schemas.microsoft.com/office/powerpoint/2010/main" val="1256930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C696394F-8524-41C2-B9EF-1ACE5EC15538}"/>
              </a:ext>
            </a:extLst>
          </p:cNvPr>
          <p:cNvSpPr>
            <a:spLocks noGrp="1"/>
          </p:cNvSpPr>
          <p:nvPr>
            <p:ph type="title"/>
          </p:nvPr>
        </p:nvSpPr>
        <p:spPr>
          <a:xfrm>
            <a:off x="838200" y="365125"/>
            <a:ext cx="10515600" cy="1325563"/>
          </a:xfrm>
        </p:spPr>
        <p:txBody>
          <a:bodyPr anchor="ctr">
            <a:normAutofit/>
          </a:bodyPr>
          <a:lstStyle/>
          <a:p>
            <a:r>
              <a:rPr lang="en-US" dirty="0"/>
              <a:t>LEVEL 8-17 – MOKE UP ROOM TYPE A  </a:t>
            </a:r>
          </a:p>
        </p:txBody>
      </p:sp>
      <p:sp>
        <p:nvSpPr>
          <p:cNvPr id="5" name="页脚占位符 4">
            <a:extLst>
              <a:ext uri="{FF2B5EF4-FFF2-40B4-BE49-F238E27FC236}">
                <a16:creationId xmlns:a16="http://schemas.microsoft.com/office/drawing/2014/main" id="{C086D0DF-F082-4431-8517-AF92A4B4A294}"/>
              </a:ext>
            </a:extLst>
          </p:cNvPr>
          <p:cNvSpPr>
            <a:spLocks noGrp="1"/>
          </p:cNvSpPr>
          <p:nvPr>
            <p:ph type="ftr" sz="quarter" idx="11"/>
          </p:nvPr>
        </p:nvSpPr>
        <p:spPr>
          <a:xfrm>
            <a:off x="364734" y="6356351"/>
            <a:ext cx="1968357" cy="365125"/>
          </a:xfrm>
        </p:spPr>
        <p:txBody>
          <a:bodyPr anchor="ctr">
            <a:normAutofit/>
          </a:bodyPr>
          <a:lstStyle/>
          <a:p>
            <a:pPr>
              <a:spcAft>
                <a:spcPts val="600"/>
              </a:spcAft>
            </a:pPr>
            <a:r>
              <a:rPr lang="en-SG" dirty="0"/>
              <a:t>HENGQIN ZHUHAI</a:t>
            </a:r>
            <a:endParaRPr lang="en-SG"/>
          </a:p>
        </p:txBody>
      </p:sp>
      <p:sp>
        <p:nvSpPr>
          <p:cNvPr id="6" name="灯片编号占位符 5">
            <a:extLst>
              <a:ext uri="{FF2B5EF4-FFF2-40B4-BE49-F238E27FC236}">
                <a16:creationId xmlns:a16="http://schemas.microsoft.com/office/drawing/2014/main" id="{33984AA1-8EC5-4FFE-9D84-19720FA4A111}"/>
              </a:ext>
            </a:extLst>
          </p:cNvPr>
          <p:cNvSpPr>
            <a:spLocks noGrp="1"/>
          </p:cNvSpPr>
          <p:nvPr>
            <p:ph type="sldNum" sz="quarter" idx="12"/>
          </p:nvPr>
        </p:nvSpPr>
        <p:spPr>
          <a:xfrm>
            <a:off x="11353799" y="6363271"/>
            <a:ext cx="473467" cy="358204"/>
          </a:xfrm>
        </p:spPr>
        <p:txBody>
          <a:bodyPr anchor="ctr">
            <a:normAutofit/>
          </a:bodyPr>
          <a:lstStyle/>
          <a:p>
            <a:pPr>
              <a:spcAft>
                <a:spcPts val="600"/>
              </a:spcAft>
            </a:pPr>
            <a:fld id="{E9880C2E-3714-44FF-95B2-14E30FC6AB1C}" type="slidenum">
              <a:rPr lang="en-SG" smtClean="0"/>
              <a:pPr>
                <a:spcAft>
                  <a:spcPts val="600"/>
                </a:spcAft>
              </a:pPr>
              <a:t>23</a:t>
            </a:fld>
            <a:endParaRPr lang="en-SG"/>
          </a:p>
        </p:txBody>
      </p:sp>
      <p:pic>
        <p:nvPicPr>
          <p:cNvPr id="3" name="Picture 2">
            <a:extLst>
              <a:ext uri="{FF2B5EF4-FFF2-40B4-BE49-F238E27FC236}">
                <a16:creationId xmlns:a16="http://schemas.microsoft.com/office/drawing/2014/main" id="{A1A1167A-A94D-0E60-0BFF-DAD0749C3211}"/>
              </a:ext>
            </a:extLst>
          </p:cNvPr>
          <p:cNvPicPr>
            <a:picLocks noChangeAspect="1"/>
          </p:cNvPicPr>
          <p:nvPr/>
        </p:nvPicPr>
        <p:blipFill>
          <a:blip r:embed="rId3"/>
          <a:stretch>
            <a:fillRect/>
          </a:stretch>
        </p:blipFill>
        <p:spPr>
          <a:xfrm>
            <a:off x="838200" y="1614115"/>
            <a:ext cx="10515600" cy="3917099"/>
          </a:xfrm>
          <a:prstGeom prst="rect">
            <a:avLst/>
          </a:prstGeom>
          <a:noFill/>
        </p:spPr>
      </p:pic>
    </p:spTree>
    <p:extLst>
      <p:ext uri="{BB962C8B-B14F-4D97-AF65-F5344CB8AC3E}">
        <p14:creationId xmlns:p14="http://schemas.microsoft.com/office/powerpoint/2010/main" val="64017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C696394F-8524-41C2-B9EF-1ACE5EC15538}"/>
              </a:ext>
            </a:extLst>
          </p:cNvPr>
          <p:cNvSpPr>
            <a:spLocks noGrp="1"/>
          </p:cNvSpPr>
          <p:nvPr>
            <p:ph type="title"/>
          </p:nvPr>
        </p:nvSpPr>
        <p:spPr>
          <a:xfrm>
            <a:off x="838200" y="365125"/>
            <a:ext cx="10515600" cy="1325563"/>
          </a:xfrm>
        </p:spPr>
        <p:txBody>
          <a:bodyPr anchor="ctr">
            <a:normAutofit/>
          </a:bodyPr>
          <a:lstStyle/>
          <a:p>
            <a:r>
              <a:rPr lang="en-US" dirty="0"/>
              <a:t>LEVEL 8-17 – MOKE UP ROOM TYPE B </a:t>
            </a:r>
          </a:p>
        </p:txBody>
      </p:sp>
      <p:sp>
        <p:nvSpPr>
          <p:cNvPr id="5" name="页脚占位符 4">
            <a:extLst>
              <a:ext uri="{FF2B5EF4-FFF2-40B4-BE49-F238E27FC236}">
                <a16:creationId xmlns:a16="http://schemas.microsoft.com/office/drawing/2014/main" id="{C086D0DF-F082-4431-8517-AF92A4B4A294}"/>
              </a:ext>
            </a:extLst>
          </p:cNvPr>
          <p:cNvSpPr>
            <a:spLocks noGrp="1"/>
          </p:cNvSpPr>
          <p:nvPr>
            <p:ph type="ftr" sz="quarter" idx="11"/>
          </p:nvPr>
        </p:nvSpPr>
        <p:spPr>
          <a:xfrm>
            <a:off x="364734" y="6356351"/>
            <a:ext cx="1968357" cy="365125"/>
          </a:xfrm>
        </p:spPr>
        <p:txBody>
          <a:bodyPr anchor="ctr">
            <a:normAutofit/>
          </a:bodyPr>
          <a:lstStyle/>
          <a:p>
            <a:pPr>
              <a:spcAft>
                <a:spcPts val="600"/>
              </a:spcAft>
            </a:pPr>
            <a:r>
              <a:rPr lang="en-SG" dirty="0"/>
              <a:t>HENGQIN ZHUHAI</a:t>
            </a:r>
            <a:endParaRPr lang="en-SG"/>
          </a:p>
        </p:txBody>
      </p:sp>
      <p:sp>
        <p:nvSpPr>
          <p:cNvPr id="6" name="灯片编号占位符 5">
            <a:extLst>
              <a:ext uri="{FF2B5EF4-FFF2-40B4-BE49-F238E27FC236}">
                <a16:creationId xmlns:a16="http://schemas.microsoft.com/office/drawing/2014/main" id="{33984AA1-8EC5-4FFE-9D84-19720FA4A111}"/>
              </a:ext>
            </a:extLst>
          </p:cNvPr>
          <p:cNvSpPr>
            <a:spLocks noGrp="1"/>
          </p:cNvSpPr>
          <p:nvPr>
            <p:ph type="sldNum" sz="quarter" idx="12"/>
          </p:nvPr>
        </p:nvSpPr>
        <p:spPr>
          <a:xfrm>
            <a:off x="11353799" y="6363271"/>
            <a:ext cx="473467" cy="358204"/>
          </a:xfrm>
        </p:spPr>
        <p:txBody>
          <a:bodyPr anchor="ctr">
            <a:normAutofit/>
          </a:bodyPr>
          <a:lstStyle/>
          <a:p>
            <a:pPr>
              <a:spcAft>
                <a:spcPts val="600"/>
              </a:spcAft>
            </a:pPr>
            <a:fld id="{E9880C2E-3714-44FF-95B2-14E30FC6AB1C}" type="slidenum">
              <a:rPr lang="en-SG" smtClean="0"/>
              <a:pPr>
                <a:spcAft>
                  <a:spcPts val="600"/>
                </a:spcAft>
              </a:pPr>
              <a:t>24</a:t>
            </a:fld>
            <a:endParaRPr lang="en-SG"/>
          </a:p>
        </p:txBody>
      </p:sp>
      <p:pic>
        <p:nvPicPr>
          <p:cNvPr id="3" name="Picture 2">
            <a:extLst>
              <a:ext uri="{FF2B5EF4-FFF2-40B4-BE49-F238E27FC236}">
                <a16:creationId xmlns:a16="http://schemas.microsoft.com/office/drawing/2014/main" id="{4DA61FCA-5185-EF33-8645-DF95B9CA1BDF}"/>
              </a:ext>
            </a:extLst>
          </p:cNvPr>
          <p:cNvPicPr>
            <a:picLocks noChangeAspect="1"/>
          </p:cNvPicPr>
          <p:nvPr/>
        </p:nvPicPr>
        <p:blipFill rotWithShape="1">
          <a:blip r:embed="rId3"/>
          <a:srcRect t="11646" b="32831"/>
          <a:stretch/>
        </p:blipFill>
        <p:spPr>
          <a:xfrm>
            <a:off x="838199" y="1690688"/>
            <a:ext cx="10515600" cy="3795047"/>
          </a:xfrm>
          <a:prstGeom prst="rect">
            <a:avLst/>
          </a:prstGeom>
          <a:noFill/>
        </p:spPr>
      </p:pic>
    </p:spTree>
    <p:extLst>
      <p:ext uri="{BB962C8B-B14F-4D97-AF65-F5344CB8AC3E}">
        <p14:creationId xmlns:p14="http://schemas.microsoft.com/office/powerpoint/2010/main" val="2718347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C696394F-8524-41C2-B9EF-1ACE5EC15538}"/>
              </a:ext>
            </a:extLst>
          </p:cNvPr>
          <p:cNvSpPr>
            <a:spLocks noGrp="1"/>
          </p:cNvSpPr>
          <p:nvPr>
            <p:ph type="title"/>
          </p:nvPr>
        </p:nvSpPr>
        <p:spPr>
          <a:xfrm>
            <a:off x="838200" y="365125"/>
            <a:ext cx="10515600" cy="1325563"/>
          </a:xfrm>
        </p:spPr>
        <p:txBody>
          <a:bodyPr anchor="ctr">
            <a:normAutofit/>
          </a:bodyPr>
          <a:lstStyle/>
          <a:p>
            <a:r>
              <a:rPr lang="en-US" dirty="0"/>
              <a:t>LEVEL 8-17 – PUBLIC CORRIDOR &amp; LIFT LOBBY</a:t>
            </a:r>
          </a:p>
        </p:txBody>
      </p:sp>
      <p:sp>
        <p:nvSpPr>
          <p:cNvPr id="5" name="页脚占位符 4">
            <a:extLst>
              <a:ext uri="{FF2B5EF4-FFF2-40B4-BE49-F238E27FC236}">
                <a16:creationId xmlns:a16="http://schemas.microsoft.com/office/drawing/2014/main" id="{C086D0DF-F082-4431-8517-AF92A4B4A294}"/>
              </a:ext>
            </a:extLst>
          </p:cNvPr>
          <p:cNvSpPr>
            <a:spLocks noGrp="1"/>
          </p:cNvSpPr>
          <p:nvPr>
            <p:ph type="ftr" sz="quarter" idx="11"/>
          </p:nvPr>
        </p:nvSpPr>
        <p:spPr>
          <a:xfrm>
            <a:off x="364734" y="6356351"/>
            <a:ext cx="1968357" cy="365125"/>
          </a:xfrm>
        </p:spPr>
        <p:txBody>
          <a:bodyPr anchor="ctr">
            <a:normAutofit/>
          </a:bodyPr>
          <a:lstStyle/>
          <a:p>
            <a:pPr>
              <a:spcAft>
                <a:spcPts val="600"/>
              </a:spcAft>
            </a:pPr>
            <a:r>
              <a:rPr lang="en-SG" dirty="0"/>
              <a:t>HENGQIN ZHUHAI</a:t>
            </a:r>
            <a:endParaRPr lang="en-SG"/>
          </a:p>
        </p:txBody>
      </p:sp>
      <p:sp>
        <p:nvSpPr>
          <p:cNvPr id="6" name="灯片编号占位符 5">
            <a:extLst>
              <a:ext uri="{FF2B5EF4-FFF2-40B4-BE49-F238E27FC236}">
                <a16:creationId xmlns:a16="http://schemas.microsoft.com/office/drawing/2014/main" id="{33984AA1-8EC5-4FFE-9D84-19720FA4A111}"/>
              </a:ext>
            </a:extLst>
          </p:cNvPr>
          <p:cNvSpPr>
            <a:spLocks noGrp="1"/>
          </p:cNvSpPr>
          <p:nvPr>
            <p:ph type="sldNum" sz="quarter" idx="12"/>
          </p:nvPr>
        </p:nvSpPr>
        <p:spPr>
          <a:xfrm>
            <a:off x="11353799" y="6363271"/>
            <a:ext cx="473467" cy="358204"/>
          </a:xfrm>
        </p:spPr>
        <p:txBody>
          <a:bodyPr anchor="ctr">
            <a:normAutofit/>
          </a:bodyPr>
          <a:lstStyle/>
          <a:p>
            <a:pPr>
              <a:spcAft>
                <a:spcPts val="600"/>
              </a:spcAft>
            </a:pPr>
            <a:fld id="{E9880C2E-3714-44FF-95B2-14E30FC6AB1C}" type="slidenum">
              <a:rPr lang="en-SG" smtClean="0"/>
              <a:pPr>
                <a:spcAft>
                  <a:spcPts val="600"/>
                </a:spcAft>
              </a:pPr>
              <a:t>25</a:t>
            </a:fld>
            <a:endParaRPr lang="en-SG"/>
          </a:p>
        </p:txBody>
      </p:sp>
      <p:pic>
        <p:nvPicPr>
          <p:cNvPr id="3" name="Picture 2">
            <a:extLst>
              <a:ext uri="{FF2B5EF4-FFF2-40B4-BE49-F238E27FC236}">
                <a16:creationId xmlns:a16="http://schemas.microsoft.com/office/drawing/2014/main" id="{55056DA7-680D-4F12-3ACA-878C7002CE89}"/>
              </a:ext>
            </a:extLst>
          </p:cNvPr>
          <p:cNvPicPr>
            <a:picLocks noChangeAspect="1"/>
          </p:cNvPicPr>
          <p:nvPr/>
        </p:nvPicPr>
        <p:blipFill rotWithShape="1">
          <a:blip r:embed="rId3"/>
          <a:srcRect l="755" r="9192" b="1"/>
          <a:stretch/>
        </p:blipFill>
        <p:spPr>
          <a:xfrm>
            <a:off x="838199" y="1423059"/>
            <a:ext cx="10515600" cy="4305299"/>
          </a:xfrm>
          <a:prstGeom prst="rect">
            <a:avLst/>
          </a:prstGeom>
          <a:noFill/>
        </p:spPr>
      </p:pic>
    </p:spTree>
    <p:extLst>
      <p:ext uri="{BB962C8B-B14F-4D97-AF65-F5344CB8AC3E}">
        <p14:creationId xmlns:p14="http://schemas.microsoft.com/office/powerpoint/2010/main" val="248510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FF3EEC63-B8F9-45C9-A279-3485F651182C}" type="slidenum">
              <a:rPr lang="en-US" smtClean="0"/>
              <a:t>26</a:t>
            </a:fld>
            <a:endParaRPr lang="en-US"/>
          </a:p>
        </p:txBody>
      </p:sp>
      <p:pic>
        <p:nvPicPr>
          <p:cNvPr id="2" name="图片 1"/>
          <p:cNvPicPr>
            <a:picLocks noChangeAspect="1"/>
          </p:cNvPicPr>
          <p:nvPr>
            <p:custDataLst>
              <p:tags r:id="rId1"/>
            </p:custDataLst>
          </p:nvPr>
        </p:nvPicPr>
        <p:blipFill>
          <a:blip r:embed="rId6"/>
          <a:stretch>
            <a:fillRect/>
          </a:stretch>
        </p:blipFill>
        <p:spPr>
          <a:xfrm>
            <a:off x="5989255" y="790004"/>
            <a:ext cx="4510405" cy="2775585"/>
          </a:xfrm>
          <a:prstGeom prst="rect">
            <a:avLst/>
          </a:prstGeom>
        </p:spPr>
      </p:pic>
      <p:pic>
        <p:nvPicPr>
          <p:cNvPr id="5" name="图片 4"/>
          <p:cNvPicPr>
            <a:picLocks noChangeAspect="1"/>
          </p:cNvPicPr>
          <p:nvPr>
            <p:custDataLst>
              <p:tags r:id="rId2"/>
            </p:custDataLst>
          </p:nvPr>
        </p:nvPicPr>
        <p:blipFill>
          <a:blip r:embed="rId7"/>
          <a:stretch>
            <a:fillRect/>
          </a:stretch>
        </p:blipFill>
        <p:spPr>
          <a:xfrm>
            <a:off x="5967030" y="3679190"/>
            <a:ext cx="4532630" cy="2762885"/>
          </a:xfrm>
          <a:prstGeom prst="rect">
            <a:avLst/>
          </a:prstGeom>
        </p:spPr>
      </p:pic>
      <p:graphicFrame>
        <p:nvGraphicFramePr>
          <p:cNvPr id="6" name="表格 5"/>
          <p:cNvGraphicFramePr>
            <a:graphicFrameLocks noGrp="1"/>
          </p:cNvGraphicFramePr>
          <p:nvPr>
            <p:custDataLst>
              <p:tags r:id="rId3"/>
            </p:custDataLst>
            <p:extLst>
              <p:ext uri="{D42A27DB-BD31-4B8C-83A1-F6EECF244321}">
                <p14:modId xmlns:p14="http://schemas.microsoft.com/office/powerpoint/2010/main" val="439170342"/>
              </p:ext>
            </p:extLst>
          </p:nvPr>
        </p:nvGraphicFramePr>
        <p:xfrm>
          <a:off x="966098" y="928057"/>
          <a:ext cx="4930587" cy="4750278"/>
        </p:xfrm>
        <a:graphic>
          <a:graphicData uri="http://schemas.openxmlformats.org/drawingml/2006/table">
            <a:tbl>
              <a:tblPr firstRow="1" bandRow="1">
                <a:tableStyleId>{5C22544A-7EE6-4342-B048-85BDC9FD1C3A}</a:tableStyleId>
              </a:tblPr>
              <a:tblGrid>
                <a:gridCol w="1772391">
                  <a:extLst>
                    <a:ext uri="{9D8B030D-6E8A-4147-A177-3AD203B41FA5}">
                      <a16:colId xmlns:a16="http://schemas.microsoft.com/office/drawing/2014/main" val="20000"/>
                    </a:ext>
                  </a:extLst>
                </a:gridCol>
                <a:gridCol w="1358295">
                  <a:extLst>
                    <a:ext uri="{9D8B030D-6E8A-4147-A177-3AD203B41FA5}">
                      <a16:colId xmlns:a16="http://schemas.microsoft.com/office/drawing/2014/main" val="20001"/>
                    </a:ext>
                  </a:extLst>
                </a:gridCol>
                <a:gridCol w="1799901">
                  <a:extLst>
                    <a:ext uri="{9D8B030D-6E8A-4147-A177-3AD203B41FA5}">
                      <a16:colId xmlns:a16="http://schemas.microsoft.com/office/drawing/2014/main" val="1673039623"/>
                    </a:ext>
                  </a:extLst>
                </a:gridCol>
              </a:tblGrid>
              <a:tr h="636988">
                <a:tc>
                  <a:txBody>
                    <a:bodyPr/>
                    <a:lstStyle/>
                    <a:p>
                      <a:pPr algn="ctr">
                        <a:lnSpc>
                          <a:spcPct val="300000"/>
                        </a:lnSpc>
                      </a:pPr>
                      <a:r>
                        <a:rPr lang="zh-CN" altLang="en-US" sz="1400" dirty="0">
                          <a:solidFill>
                            <a:sysClr val="windowText" lastClr="000000"/>
                          </a:solidFill>
                          <a:latin typeface="宋体" panose="02010600030101010101" pitchFamily="2" charset="-122"/>
                          <a:ea typeface="宋体" panose="02010600030101010101" pitchFamily="2" charset="-122"/>
                        </a:rPr>
                        <a:t>房型</a:t>
                      </a:r>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4C927"/>
                      </a:solidFill>
                      <a:prstDash val="solid"/>
                      <a:round/>
                      <a:headEnd type="none" w="med" len="med"/>
                      <a:tailEnd type="none" w="med" len="med"/>
                    </a:lnB>
                    <a:noFill/>
                  </a:tcPr>
                </a:tc>
                <a:tc>
                  <a:txBody>
                    <a:bodyPr/>
                    <a:lstStyle/>
                    <a:p>
                      <a:pPr algn="ctr">
                        <a:lnSpc>
                          <a:spcPct val="300000"/>
                        </a:lnSpc>
                      </a:pPr>
                      <a:r>
                        <a:rPr lang="zh-CN" altLang="en-US" sz="1400" dirty="0">
                          <a:solidFill>
                            <a:sysClr val="windowText" lastClr="000000"/>
                          </a:solidFill>
                          <a:latin typeface="宋体" panose="02010600030101010101" pitchFamily="2" charset="-122"/>
                          <a:ea typeface="宋体" panose="02010600030101010101" pitchFamily="2" charset="-122"/>
                        </a:rPr>
                        <a:t>          数量</a:t>
                      </a:r>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4C927"/>
                      </a:solidFill>
                      <a:prstDash val="solid"/>
                      <a:round/>
                      <a:headEnd type="none" w="med" len="med"/>
                      <a:tailEnd type="none" w="med" len="med"/>
                    </a:lnB>
                    <a:noFill/>
                  </a:tcPr>
                </a:tc>
                <a:tc>
                  <a:txBody>
                    <a:bodyPr/>
                    <a:lstStyle/>
                    <a:p>
                      <a:pPr algn="ctr">
                        <a:lnSpc>
                          <a:spcPct val="300000"/>
                        </a:lnSpc>
                      </a:pPr>
                      <a:r>
                        <a:rPr lang="zh-CN" altLang="en-US" sz="1400" dirty="0">
                          <a:solidFill>
                            <a:sysClr val="windowText" lastClr="000000"/>
                          </a:solidFill>
                          <a:latin typeface="宋体" panose="02010600030101010101" pitchFamily="2" charset="-122"/>
                          <a:ea typeface="宋体" panose="02010600030101010101" pitchFamily="2" charset="-122"/>
                        </a:rPr>
                        <a:t>面积</a:t>
                      </a:r>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4C927"/>
                      </a:solidFill>
                      <a:prstDash val="solid"/>
                      <a:round/>
                      <a:headEnd type="none" w="med" len="med"/>
                      <a:tailEnd type="none" w="med" len="med"/>
                    </a:lnB>
                    <a:noFill/>
                  </a:tcPr>
                </a:tc>
                <a:extLst>
                  <a:ext uri="{0D108BD9-81ED-4DB2-BD59-A6C34878D82A}">
                    <a16:rowId xmlns:a16="http://schemas.microsoft.com/office/drawing/2014/main" val="10000"/>
                  </a:ext>
                </a:extLst>
              </a:tr>
              <a:tr h="671858">
                <a:tc gridSpan="3">
                  <a:txBody>
                    <a:bodyPr/>
                    <a:lstStyle/>
                    <a:p>
                      <a:pPr algn="l" fontAlgn="ctr"/>
                      <a:r>
                        <a:rPr lang="zh-CN" altLang="en-US" sz="1100" b="1" i="0" u="none" strike="noStrike" dirty="0">
                          <a:effectLst/>
                          <a:latin typeface="宋体" panose="02010600030101010101" pitchFamily="2" charset="-122"/>
                          <a:ea typeface="宋体" panose="02010600030101010101" pitchFamily="2" charset="-122"/>
                        </a:rPr>
                        <a:t>悦居豪华房 </a:t>
                      </a:r>
                      <a:endParaRPr lang="en-US" altLang="zh-CN" sz="1100" b="1" i="0" u="none" strike="noStrike" dirty="0">
                        <a:effectLst/>
                        <a:latin typeface="宋体" panose="02010600030101010101" pitchFamily="2" charset="-122"/>
                        <a:ea typeface="宋体" panose="02010600030101010101" pitchFamily="2" charset="-122"/>
                      </a:endParaRPr>
                    </a:p>
                    <a:p>
                      <a:pPr algn="l" fontAlgn="ctr"/>
                      <a:r>
                        <a:rPr lang="en-US" altLang="zh-CN" sz="1100" b="1" i="0" u="none" strike="noStrike" dirty="0">
                          <a:effectLst/>
                          <a:latin typeface="Arial" panose="020B0604020202020204" pitchFamily="34" charset="0"/>
                          <a:ea typeface="宋体" panose="02010600030101010101" pitchFamily="2" charset="-122"/>
                          <a:cs typeface="Arial" panose="020B0604020202020204" pitchFamily="34" charset="0"/>
                        </a:rPr>
                        <a:t>Habitat Deluxe</a:t>
                      </a:r>
                      <a:r>
                        <a:rPr lang="zh-CN" altLang="en-US" sz="1100" b="1" i="0" u="none" strike="noStrike" dirty="0">
                          <a:effectLst/>
                          <a:latin typeface="Arial" panose="020B0604020202020204" pitchFamily="34" charset="0"/>
                          <a:ea typeface="宋体" panose="02010600030101010101" pitchFamily="2" charset="-122"/>
                          <a:cs typeface="Arial" panose="020B0604020202020204" pitchFamily="34" charset="0"/>
                        </a:rPr>
                        <a:t> </a:t>
                      </a:r>
                      <a:r>
                        <a:rPr lang="en-US" altLang="zh-CN" sz="1100" b="1" i="0" u="none" strike="noStrike" dirty="0">
                          <a:effectLst/>
                          <a:latin typeface="Arial" panose="020B0604020202020204" pitchFamily="34" charset="0"/>
                          <a:ea typeface="宋体" panose="02010600030101010101" pitchFamily="2" charset="-122"/>
                          <a:cs typeface="Arial" panose="020B0604020202020204" pitchFamily="34" charset="0"/>
                        </a:rPr>
                        <a:t>Room</a:t>
                      </a:r>
                      <a:r>
                        <a:rPr lang="zh-CN" altLang="en-US" sz="1100" b="1" i="0" u="none" strike="noStrike" dirty="0">
                          <a:effectLst/>
                          <a:latin typeface="Arial" panose="020B0604020202020204" pitchFamily="34" charset="0"/>
                          <a:ea typeface="宋体" panose="02010600030101010101" pitchFamily="2" charset="-122"/>
                          <a:cs typeface="Arial" panose="020B0604020202020204" pitchFamily="34" charset="0"/>
                        </a:rPr>
                        <a:t>                                   </a:t>
                      </a:r>
                      <a:r>
                        <a:rPr lang="en-US" altLang="zh-CN" sz="1100" b="1" i="0" u="none" strike="noStrike" dirty="0">
                          <a:effectLst/>
                          <a:latin typeface="Arial" panose="020B0604020202020204" pitchFamily="34" charset="0"/>
                          <a:ea typeface="宋体" panose="02010600030101010101" pitchFamily="2" charset="-122"/>
                          <a:cs typeface="Arial" panose="020B0604020202020204" pitchFamily="34" charset="0"/>
                        </a:rPr>
                        <a:t>104                      28-31</a:t>
                      </a:r>
                      <a:endParaRPr lang="zh-CN" altLang="en-US" sz="1100" b="1" i="0" u="none" strike="noStrike"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4C927"/>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4C927"/>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4C927"/>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56417">
                <a:tc gridSpan="3">
                  <a:txBody>
                    <a:bodyPr/>
                    <a:lstStyle/>
                    <a:p>
                      <a:pPr algn="l" fontAlgn="ctr"/>
                      <a:r>
                        <a:rPr lang="zh-CN" altLang="en-US" sz="1100" b="1" i="0" u="none" strike="noStrike" dirty="0">
                          <a:effectLst/>
                          <a:latin typeface="宋体" panose="02010600030101010101" pitchFamily="2" charset="-122"/>
                          <a:ea typeface="宋体" panose="02010600030101010101" pitchFamily="2" charset="-122"/>
                        </a:rPr>
                        <a:t>悦居澳门景观房  </a:t>
                      </a:r>
                      <a:endParaRPr lang="en-US" altLang="zh-CN" sz="1100" b="1" i="0" u="none" strike="noStrike" dirty="0">
                        <a:effectLst/>
                        <a:latin typeface="宋体" panose="02010600030101010101" pitchFamily="2" charset="-122"/>
                        <a:ea typeface="宋体" panose="02010600030101010101" pitchFamily="2" charset="-122"/>
                      </a:endParaRPr>
                    </a:p>
                    <a:p>
                      <a:pPr algn="l" fontAlgn="ctr"/>
                      <a:r>
                        <a:rPr lang="en-US" altLang="zh-CN" sz="1100" b="1" i="0" u="none" strike="noStrike" dirty="0">
                          <a:effectLst/>
                          <a:latin typeface="Arial" panose="020B0604020202020204" pitchFamily="34" charset="0"/>
                          <a:ea typeface="宋体" panose="02010600030101010101" pitchFamily="2" charset="-122"/>
                          <a:cs typeface="Arial" panose="020B0604020202020204" pitchFamily="34" charset="0"/>
                        </a:rPr>
                        <a:t>Habitat Macau View</a:t>
                      </a:r>
                      <a:r>
                        <a:rPr lang="zh-CN" altLang="en-US" sz="1100" b="1" i="0" u="none" strike="noStrike" dirty="0">
                          <a:effectLst/>
                          <a:latin typeface="Arial" panose="020B0604020202020204" pitchFamily="34" charset="0"/>
                          <a:ea typeface="宋体" panose="02010600030101010101" pitchFamily="2" charset="-122"/>
                          <a:cs typeface="Arial" panose="020B0604020202020204" pitchFamily="34" charset="0"/>
                        </a:rPr>
                        <a:t> </a:t>
                      </a:r>
                      <a:r>
                        <a:rPr lang="en-US" altLang="zh-CN" sz="1100" b="1" i="0" u="none" strike="noStrike" dirty="0">
                          <a:effectLst/>
                          <a:latin typeface="Arial" panose="020B0604020202020204" pitchFamily="34" charset="0"/>
                          <a:ea typeface="宋体" panose="02010600030101010101" pitchFamily="2" charset="-122"/>
                          <a:cs typeface="Arial" panose="020B0604020202020204" pitchFamily="34" charset="0"/>
                        </a:rPr>
                        <a:t>Room</a:t>
                      </a:r>
                      <a:r>
                        <a:rPr lang="zh-CN" altLang="en-US" sz="1100" b="1" i="0" u="none" strike="noStrike" dirty="0">
                          <a:effectLst/>
                          <a:latin typeface="Arial" panose="020B0604020202020204" pitchFamily="34" charset="0"/>
                          <a:ea typeface="宋体" panose="02010600030101010101" pitchFamily="2" charset="-122"/>
                          <a:cs typeface="Arial" panose="020B0604020202020204" pitchFamily="34" charset="0"/>
                        </a:rPr>
                        <a:t>                           </a:t>
                      </a:r>
                      <a:r>
                        <a:rPr lang="en-US" altLang="zh-CN" sz="1100" b="1" i="0" u="none" strike="noStrike" dirty="0">
                          <a:effectLst/>
                          <a:latin typeface="Arial" panose="020B0604020202020204" pitchFamily="34" charset="0"/>
                          <a:ea typeface="宋体" panose="02010600030101010101" pitchFamily="2" charset="-122"/>
                          <a:cs typeface="Arial" panose="020B0604020202020204" pitchFamily="34" charset="0"/>
                        </a:rPr>
                        <a:t>48                       28-31</a:t>
                      </a:r>
                      <a:endParaRPr lang="zh-CN" altLang="en-US" sz="1100" b="1" i="0" u="none" strike="noStrike"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5799">
                <a:tc gridSpan="3">
                  <a:txBody>
                    <a:bodyPr/>
                    <a:lstStyle/>
                    <a:p>
                      <a:pPr algn="l" fontAlgn="ctr"/>
                      <a:r>
                        <a:rPr lang="zh-CN" altLang="en-US" sz="1100" b="1" i="0" u="none" strike="noStrike" dirty="0">
                          <a:effectLst/>
                          <a:latin typeface="宋体" panose="02010600030101010101" pitchFamily="2" charset="-122"/>
                          <a:ea typeface="宋体" panose="02010600030101010101" pitchFamily="2" charset="-122"/>
                        </a:rPr>
                        <a:t>悦居尊贵房     </a:t>
                      </a:r>
                      <a:endParaRPr lang="en-US" altLang="zh-CN" sz="1100" b="1" i="0" u="none" strike="noStrike" dirty="0">
                        <a:effectLst/>
                        <a:latin typeface="宋体" panose="02010600030101010101" pitchFamily="2" charset="-122"/>
                        <a:ea typeface="宋体" panose="02010600030101010101" pitchFamily="2" charset="-122"/>
                      </a:endParaRPr>
                    </a:p>
                    <a:p>
                      <a:pPr algn="l" fontAlgn="ctr"/>
                      <a:r>
                        <a:rPr lang="en-US" altLang="zh-CN" sz="1100" b="1" i="0" u="none" strike="noStrike" dirty="0">
                          <a:effectLst/>
                          <a:latin typeface="Arial" panose="020B0604020202020204" pitchFamily="34" charset="0"/>
                          <a:ea typeface="宋体" panose="02010600030101010101" pitchFamily="2" charset="-122"/>
                          <a:cs typeface="Arial" panose="020B0604020202020204" pitchFamily="34" charset="0"/>
                        </a:rPr>
                        <a:t>Habitat Premium</a:t>
                      </a:r>
                      <a:r>
                        <a:rPr lang="zh-CN" altLang="en-US" sz="1100" b="1" i="0" u="none" strike="noStrike" dirty="0">
                          <a:effectLst/>
                          <a:latin typeface="Arial" panose="020B0604020202020204" pitchFamily="34" charset="0"/>
                          <a:ea typeface="宋体" panose="02010600030101010101" pitchFamily="2" charset="-122"/>
                          <a:cs typeface="Arial" panose="020B0604020202020204" pitchFamily="34" charset="0"/>
                        </a:rPr>
                        <a:t> </a:t>
                      </a:r>
                      <a:r>
                        <a:rPr lang="en-US" altLang="zh-CN" sz="1100" b="1" i="0" u="none" strike="noStrike" dirty="0">
                          <a:effectLst/>
                          <a:latin typeface="Arial" panose="020B0604020202020204" pitchFamily="34" charset="0"/>
                          <a:ea typeface="宋体" panose="02010600030101010101" pitchFamily="2" charset="-122"/>
                          <a:cs typeface="Arial" panose="020B0604020202020204" pitchFamily="34" charset="0"/>
                        </a:rPr>
                        <a:t>Room</a:t>
                      </a:r>
                      <a:r>
                        <a:rPr lang="zh-CN" altLang="en-US" sz="1100" b="1" i="0" u="none" strike="noStrike" dirty="0">
                          <a:effectLst/>
                          <a:latin typeface="Arial" panose="020B0604020202020204" pitchFamily="34" charset="0"/>
                          <a:ea typeface="宋体" panose="02010600030101010101" pitchFamily="2" charset="-122"/>
                          <a:cs typeface="Arial" panose="020B0604020202020204" pitchFamily="34" charset="0"/>
                        </a:rPr>
                        <a:t>                                </a:t>
                      </a:r>
                      <a:r>
                        <a:rPr lang="en-US" altLang="zh-CN" sz="1100" b="1" i="0" u="none" strike="noStrike" dirty="0">
                          <a:effectLst/>
                          <a:latin typeface="Arial" panose="020B0604020202020204" pitchFamily="34" charset="0"/>
                          <a:ea typeface="宋体" panose="02010600030101010101" pitchFamily="2" charset="-122"/>
                          <a:cs typeface="Arial" panose="020B0604020202020204" pitchFamily="34" charset="0"/>
                        </a:rPr>
                        <a:t>17                       35-38</a:t>
                      </a:r>
                      <a:endParaRPr lang="zh-CN" altLang="en-US" sz="1100" b="1" i="0" u="none" strike="noStrike"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15181">
                <a:tc gridSpan="3">
                  <a:txBody>
                    <a:bodyPr/>
                    <a:lstStyle/>
                    <a:p>
                      <a:pPr algn="l" fontAlgn="ctr"/>
                      <a:r>
                        <a:rPr lang="zh-CN" altLang="en-US" sz="1100" b="1" i="0" u="none" strike="noStrike" dirty="0">
                          <a:effectLst/>
                          <a:latin typeface="宋体" panose="02010600030101010101" pitchFamily="2" charset="-122"/>
                          <a:ea typeface="宋体" panose="02010600030101010101" pitchFamily="2" charset="-122"/>
                        </a:rPr>
                        <a:t>悦居尊贵澳门景观房  </a:t>
                      </a:r>
                      <a:endParaRPr lang="en-US" altLang="zh-CN" sz="1100" b="1" i="0" u="none" strike="noStrike" dirty="0">
                        <a:effectLst/>
                        <a:latin typeface="宋体" panose="02010600030101010101" pitchFamily="2" charset="-122"/>
                        <a:ea typeface="宋体" panose="02010600030101010101" pitchFamily="2" charset="-122"/>
                      </a:endParaRPr>
                    </a:p>
                    <a:p>
                      <a:pPr algn="l" fontAlgn="ctr"/>
                      <a:r>
                        <a:rPr lang="en-US" altLang="zh-CN" sz="1100" b="1" i="0" u="none" strike="noStrike" dirty="0">
                          <a:effectLst/>
                          <a:latin typeface="Arial" panose="020B0604020202020204" pitchFamily="34" charset="0"/>
                          <a:ea typeface="宋体" panose="02010600030101010101" pitchFamily="2" charset="-122"/>
                          <a:cs typeface="Arial" panose="020B0604020202020204" pitchFamily="34" charset="0"/>
                        </a:rPr>
                        <a:t>Habitat Premium Macau View</a:t>
                      </a:r>
                      <a:r>
                        <a:rPr lang="zh-CN" altLang="en-US" sz="1100" b="1" i="0" u="none" strike="noStrike" dirty="0">
                          <a:effectLst/>
                          <a:latin typeface="Arial" panose="020B0604020202020204" pitchFamily="34" charset="0"/>
                          <a:ea typeface="宋体" panose="02010600030101010101" pitchFamily="2" charset="-122"/>
                          <a:cs typeface="Arial" panose="020B0604020202020204" pitchFamily="34" charset="0"/>
                        </a:rPr>
                        <a:t> </a:t>
                      </a:r>
                      <a:r>
                        <a:rPr lang="en-US" altLang="zh-CN" sz="1100" b="1" i="0" u="none" strike="noStrike" dirty="0">
                          <a:effectLst/>
                          <a:latin typeface="Arial" panose="020B0604020202020204" pitchFamily="34" charset="0"/>
                          <a:ea typeface="宋体" panose="02010600030101010101" pitchFamily="2" charset="-122"/>
                          <a:cs typeface="Arial" panose="020B0604020202020204" pitchFamily="34" charset="0"/>
                        </a:rPr>
                        <a:t>Room</a:t>
                      </a:r>
                      <a:r>
                        <a:rPr lang="zh-CN" altLang="en-US" sz="1100" b="1" i="0" u="none" strike="noStrike" dirty="0">
                          <a:effectLst/>
                          <a:latin typeface="Arial" panose="020B0604020202020204" pitchFamily="34" charset="0"/>
                          <a:ea typeface="宋体" panose="02010600030101010101" pitchFamily="2" charset="-122"/>
                          <a:cs typeface="Arial" panose="020B0604020202020204" pitchFamily="34" charset="0"/>
                        </a:rPr>
                        <a:t>          </a:t>
                      </a:r>
                      <a:r>
                        <a:rPr lang="en-US" altLang="zh-CN" sz="1100" b="1" i="0" u="none" strike="noStrike" dirty="0">
                          <a:effectLst/>
                          <a:latin typeface="Arial" panose="020B0604020202020204" pitchFamily="34" charset="0"/>
                          <a:ea typeface="宋体" panose="02010600030101010101" pitchFamily="2" charset="-122"/>
                          <a:cs typeface="Arial" panose="020B0604020202020204" pitchFamily="34" charset="0"/>
                        </a:rPr>
                        <a:t>15                       35-38</a:t>
                      </a:r>
                      <a:endParaRPr lang="zh-CN" altLang="en-US" sz="1100" b="1" i="0" u="none" strike="noStrike"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5598">
                <a:tc gridSpan="3">
                  <a:txBody>
                    <a:bodyPr/>
                    <a:lstStyle/>
                    <a:p>
                      <a:pPr algn="l" fontAlgn="ctr"/>
                      <a:r>
                        <a:rPr lang="zh-CN" altLang="en-US" sz="1100" b="1" i="0" u="none" strike="noStrike" dirty="0">
                          <a:solidFill>
                            <a:srgbClr val="000000"/>
                          </a:solidFill>
                          <a:effectLst/>
                          <a:latin typeface="宋体" panose="02010600030101010101" pitchFamily="2" charset="-122"/>
                          <a:ea typeface="宋体" panose="02010600030101010101" pitchFamily="2" charset="-122"/>
                        </a:rPr>
                        <a:t>悦居行政房 </a:t>
                      </a:r>
                      <a:endParaRPr lang="en-US" altLang="zh-CN" sz="1100" b="1" i="0" u="none" strike="noStrike" dirty="0">
                        <a:solidFill>
                          <a:srgbClr val="000000"/>
                        </a:solidFill>
                        <a:effectLst/>
                        <a:latin typeface="宋体" panose="02010600030101010101" pitchFamily="2" charset="-122"/>
                        <a:ea typeface="宋体" panose="02010600030101010101" pitchFamily="2" charset="-122"/>
                      </a:endParaRPr>
                    </a:p>
                    <a:p>
                      <a:pPr algn="l" fontAlgn="ctr"/>
                      <a:r>
                        <a:rPr lang="en-US" altLang="zh-CN" sz="1100" b="1" i="0" u="none" strike="noStrike" dirty="0">
                          <a:solidFill>
                            <a:srgbClr val="000000"/>
                          </a:solidFill>
                          <a:effectLst/>
                          <a:latin typeface="Arial" panose="020B0604020202020204" pitchFamily="34" charset="0"/>
                          <a:ea typeface="宋体" panose="02010600030101010101" pitchFamily="2" charset="-122"/>
                          <a:cs typeface="Arial" panose="020B0604020202020204" pitchFamily="34" charset="0"/>
                        </a:rPr>
                        <a:t>Habitat Club</a:t>
                      </a:r>
                      <a:r>
                        <a:rPr lang="zh-CN" altLang="en-US" sz="1100" b="1" i="0" u="none" strike="noStrike" dirty="0">
                          <a:solidFill>
                            <a:srgbClr val="000000"/>
                          </a:solidFill>
                          <a:effectLst/>
                          <a:latin typeface="Arial" panose="020B0604020202020204" pitchFamily="34" charset="0"/>
                          <a:ea typeface="宋体" panose="02010600030101010101" pitchFamily="2" charset="-122"/>
                          <a:cs typeface="Arial" panose="020B0604020202020204" pitchFamily="34" charset="0"/>
                        </a:rPr>
                        <a:t> </a:t>
                      </a:r>
                      <a:r>
                        <a:rPr lang="en-US" altLang="zh-CN" sz="1100" b="1" i="0" u="none" strike="noStrike" dirty="0">
                          <a:solidFill>
                            <a:srgbClr val="000000"/>
                          </a:solidFill>
                          <a:effectLst/>
                          <a:latin typeface="Arial" panose="020B0604020202020204" pitchFamily="34" charset="0"/>
                          <a:ea typeface="宋体" panose="02010600030101010101" pitchFamily="2" charset="-122"/>
                          <a:cs typeface="Arial" panose="020B0604020202020204" pitchFamily="34" charset="0"/>
                        </a:rPr>
                        <a:t>Room</a:t>
                      </a:r>
                      <a:r>
                        <a:rPr lang="zh-CN" altLang="en-US" sz="1100" b="1" i="0" u="none" strike="noStrike" dirty="0">
                          <a:solidFill>
                            <a:srgbClr val="000000"/>
                          </a:solidFill>
                          <a:effectLst/>
                          <a:latin typeface="Arial" panose="020B0604020202020204" pitchFamily="34" charset="0"/>
                          <a:ea typeface="宋体" panose="02010600030101010101" pitchFamily="2" charset="-122"/>
                          <a:cs typeface="Arial" panose="020B0604020202020204" pitchFamily="34" charset="0"/>
                        </a:rPr>
                        <a:t>                                       </a:t>
                      </a:r>
                      <a:r>
                        <a:rPr lang="en-US" altLang="zh-CN" sz="1100" b="1" i="0" u="none" strike="noStrike" dirty="0">
                          <a:solidFill>
                            <a:srgbClr val="000000"/>
                          </a:solidFill>
                          <a:effectLst/>
                          <a:latin typeface="Arial" panose="020B0604020202020204" pitchFamily="34" charset="0"/>
                          <a:ea typeface="宋体" panose="02010600030101010101" pitchFamily="2" charset="-122"/>
                          <a:cs typeface="Arial" panose="020B0604020202020204" pitchFamily="34" charset="0"/>
                        </a:rPr>
                        <a:t>38                       28-31</a:t>
                      </a:r>
                      <a:endParaRPr lang="zh-CN" altLang="en-US" sz="1100" b="1" i="0" u="none" strike="noStrike"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48437">
                <a:tc gridSpan="3">
                  <a:txBody>
                    <a:bodyPr/>
                    <a:lstStyle/>
                    <a:p>
                      <a:pPr algn="l" fontAlgn="ctr">
                        <a:lnSpc>
                          <a:spcPct val="150000"/>
                        </a:lnSpc>
                      </a:pPr>
                      <a:r>
                        <a:rPr lang="zh-CN" altLang="en-US" sz="1100" b="1" i="0" u="none" strike="noStrike" dirty="0">
                          <a:effectLst/>
                          <a:latin typeface="宋体" panose="02010600030101010101" pitchFamily="2" charset="-122"/>
                          <a:ea typeface="宋体" panose="02010600030101010101" pitchFamily="2" charset="-122"/>
                        </a:rPr>
                        <a:t>悦居尊贵行政房</a:t>
                      </a:r>
                      <a:endParaRPr lang="en-US" altLang="zh-CN" sz="1100" b="1" i="0" u="none" strike="noStrike" dirty="0">
                        <a:effectLst/>
                        <a:latin typeface="宋体" panose="02010600030101010101" pitchFamily="2" charset="-122"/>
                        <a:ea typeface="宋体" panose="02010600030101010101" pitchFamily="2" charset="-122"/>
                      </a:endParaRPr>
                    </a:p>
                    <a:p>
                      <a:pPr algn="l" fontAlgn="ctr">
                        <a:lnSpc>
                          <a:spcPct val="150000"/>
                        </a:lnSpc>
                      </a:pPr>
                      <a:r>
                        <a:rPr lang="en-US" altLang="zh-CN" sz="1100" b="1" i="0" u="none" strike="noStrike" dirty="0">
                          <a:effectLst/>
                          <a:latin typeface="Arial" panose="020B0604020202020204" pitchFamily="34" charset="0"/>
                          <a:ea typeface="宋体" panose="02010600030101010101" pitchFamily="2" charset="-122"/>
                          <a:cs typeface="Arial" panose="020B0604020202020204" pitchFamily="34" charset="0"/>
                        </a:rPr>
                        <a:t>Habitat Premium</a:t>
                      </a:r>
                      <a:r>
                        <a:rPr lang="zh-CN" altLang="en-US" sz="1100" b="1" i="0" u="none" strike="noStrike" dirty="0">
                          <a:effectLst/>
                          <a:latin typeface="Arial" panose="020B0604020202020204" pitchFamily="34" charset="0"/>
                          <a:ea typeface="宋体" panose="02010600030101010101" pitchFamily="2" charset="-122"/>
                          <a:cs typeface="Arial" panose="020B0604020202020204" pitchFamily="34" charset="0"/>
                        </a:rPr>
                        <a:t> </a:t>
                      </a:r>
                      <a:r>
                        <a:rPr lang="en-US" altLang="zh-CN" sz="1100" b="1" i="0" u="none" strike="noStrike" dirty="0">
                          <a:effectLst/>
                          <a:latin typeface="Arial" panose="020B0604020202020204" pitchFamily="34" charset="0"/>
                          <a:ea typeface="+mn-ea"/>
                          <a:cs typeface="Arial" panose="020B0604020202020204" pitchFamily="34" charset="0"/>
                        </a:rPr>
                        <a:t>Club Room</a:t>
                      </a:r>
                      <a:r>
                        <a:rPr lang="zh-CN" altLang="en-US" sz="1100" b="1" i="0" u="none" strike="noStrike" dirty="0">
                          <a:effectLst/>
                          <a:latin typeface="Arial" panose="020B0604020202020204" pitchFamily="34" charset="0"/>
                          <a:ea typeface="宋体" panose="02010600030101010101" pitchFamily="2" charset="-122"/>
                          <a:cs typeface="Arial" panose="020B0604020202020204" pitchFamily="34" charset="0"/>
                        </a:rPr>
                        <a:t>                       </a:t>
                      </a:r>
                      <a:r>
                        <a:rPr lang="en-US" altLang="zh-CN" sz="1100" b="1" i="0" u="none" strike="noStrike" dirty="0">
                          <a:effectLst/>
                          <a:latin typeface="Arial" panose="020B0604020202020204" pitchFamily="34" charset="0"/>
                          <a:ea typeface="宋体" panose="02010600030101010101" pitchFamily="2" charset="-122"/>
                          <a:cs typeface="Arial" panose="020B0604020202020204" pitchFamily="34" charset="0"/>
                        </a:rPr>
                        <a:t>8                        35-38</a:t>
                      </a:r>
                      <a:endParaRPr lang="zh-CN" altLang="en-US" sz="1100" b="1" i="0" u="none" strike="noStrike"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0" name="文本框 9">
            <a:extLst>
              <a:ext uri="{FF2B5EF4-FFF2-40B4-BE49-F238E27FC236}">
                <a16:creationId xmlns:a16="http://schemas.microsoft.com/office/drawing/2014/main" id="{1220B517-54B6-9D3C-8D2D-7D5F174B9587}"/>
              </a:ext>
            </a:extLst>
          </p:cNvPr>
          <p:cNvSpPr txBox="1"/>
          <p:nvPr/>
        </p:nvSpPr>
        <p:spPr>
          <a:xfrm>
            <a:off x="894380" y="5718466"/>
            <a:ext cx="4930587" cy="276999"/>
          </a:xfrm>
          <a:prstGeom prst="rect">
            <a:avLst/>
          </a:prstGeom>
          <a:noFill/>
        </p:spPr>
        <p:txBody>
          <a:bodyPr wrap="square">
            <a:spAutoFit/>
          </a:bodyPr>
          <a:lstStyle/>
          <a:p>
            <a:r>
              <a:rPr lang="zh-CN" altLang="en-US" sz="1200" b="1" dirty="0">
                <a:solidFill>
                  <a:schemeClr val="dk1"/>
                </a:solidFill>
                <a:latin typeface="宋体" panose="02010600030101010101" pitchFamily="2" charset="-122"/>
                <a:ea typeface="宋体" panose="02010600030101010101" pitchFamily="2" charset="-122"/>
              </a:rPr>
              <a:t>         总计                      </a:t>
            </a:r>
            <a:r>
              <a:rPr lang="en-US" altLang="zh-CN" sz="1200" b="1" dirty="0">
                <a:solidFill>
                  <a:schemeClr val="dk1"/>
                </a:solidFill>
                <a:latin typeface="宋体" panose="02010600030101010101" pitchFamily="2" charset="-122"/>
                <a:ea typeface="宋体" panose="02010600030101010101" pitchFamily="2" charset="-122"/>
              </a:rPr>
              <a:t>230             /</a:t>
            </a:r>
            <a:endParaRPr lang="zh-CN" altLang="en-US" sz="1200" b="1" dirty="0">
              <a:solidFill>
                <a:schemeClr val="dk1"/>
              </a:solidFill>
              <a:latin typeface="宋体" panose="02010600030101010101" pitchFamily="2" charset="-122"/>
              <a:ea typeface="宋体" panose="02010600030101010101" pitchFamily="2"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FF3EEC63-B8F9-45C9-A279-3485F651182C}" type="slidenum">
              <a:rPr lang="en-US" smtClean="0"/>
              <a:t>27</a:t>
            </a:fld>
            <a:endParaRPr lang="en-US"/>
          </a:p>
        </p:txBody>
      </p:sp>
      <p:sp>
        <p:nvSpPr>
          <p:cNvPr id="9" name="标题 8"/>
          <p:cNvSpPr>
            <a:spLocks noGrp="1"/>
          </p:cNvSpPr>
          <p:nvPr>
            <p:ph type="title"/>
            <p:custDataLst>
              <p:tags r:id="rId1"/>
            </p:custDataLst>
          </p:nvPr>
        </p:nvSpPr>
        <p:spPr>
          <a:xfrm>
            <a:off x="741947" y="722386"/>
            <a:ext cx="10515600" cy="718820"/>
          </a:xfrm>
        </p:spPr>
        <p:txBody>
          <a:bodyPr>
            <a:normAutofit fontScale="90000"/>
          </a:bodyPr>
          <a:lstStyle/>
          <a:p>
            <a:r>
              <a:rPr lang="en-US" sz="3100" b="0" dirty="0">
                <a:ea typeface="黑体" panose="02010609060101010101" pitchFamily="49" charset="-122"/>
                <a:sym typeface="+mn-ea"/>
              </a:rPr>
              <a:t>RESTAURANT - TOWNSQUARE</a:t>
            </a:r>
            <a:br>
              <a:rPr lang="en-US" sz="3100" b="0" dirty="0">
                <a:ea typeface="黑体" panose="02010609060101010101" pitchFamily="49" charset="-122"/>
                <a:sym typeface="+mn-ea"/>
              </a:rPr>
            </a:br>
            <a:r>
              <a:rPr lang="en-US" sz="3100" b="0" dirty="0">
                <a:latin typeface="宋体" panose="02010600030101010101" pitchFamily="2" charset="-122"/>
                <a:ea typeface="宋体" panose="02010600030101010101" pitchFamily="2" charset="-122"/>
                <a:sym typeface="+mn-ea"/>
              </a:rPr>
              <a:t>餐厅 - 思 方 汇</a:t>
            </a:r>
            <a:br>
              <a:rPr lang="en-US" altLang="zh-CN" sz="2400" dirty="0">
                <a:solidFill>
                  <a:srgbClr val="4EC1E0"/>
                </a:solidFill>
                <a:sym typeface="+mn-ea"/>
              </a:rPr>
            </a:br>
            <a:endParaRPr lang="zh-CN" altLang="en-US" sz="2400" dirty="0">
              <a:ea typeface="宋体" panose="02010600030101010101" pitchFamily="2" charset="-122"/>
              <a:sym typeface="+mn-ea"/>
            </a:endParaRPr>
          </a:p>
        </p:txBody>
      </p:sp>
      <p:sp>
        <p:nvSpPr>
          <p:cNvPr id="15" name="矩形 14"/>
          <p:cNvSpPr/>
          <p:nvPr>
            <p:custDataLst>
              <p:tags r:id="rId2"/>
            </p:custDataLst>
          </p:nvPr>
        </p:nvSpPr>
        <p:spPr>
          <a:xfrm>
            <a:off x="436526" y="1464173"/>
            <a:ext cx="2269892" cy="4425950"/>
          </a:xfrm>
          <a:prstGeom prst="rect">
            <a:avLst/>
          </a:prstGeom>
          <a:solidFill>
            <a:srgbClr val="002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r>
              <a:rPr lang="en-US" altLang="zh-CN" dirty="0">
                <a:solidFill>
                  <a:schemeClr val="bg1"/>
                </a:solidFill>
                <a:effectLst/>
                <a:latin typeface="Arial" panose="020B0604020202020204" pitchFamily="34" charset="0"/>
                <a:ea typeface="微软雅黑 Light" panose="020B0502040204020203" pitchFamily="34" charset="-122"/>
                <a:cs typeface="Arial" panose="020B0604020202020204" pitchFamily="34" charset="0"/>
                <a:sym typeface="+mn-ea"/>
              </a:rPr>
              <a:t>  </a:t>
            </a:r>
            <a:r>
              <a:rPr lang="en-US" altLang="zh-CN" sz="1200" dirty="0">
                <a:solidFill>
                  <a:schemeClr val="bg1"/>
                </a:solidFill>
                <a:effectLst/>
                <a:latin typeface="Arial" panose="020B0604020202020204" pitchFamily="34" charset="0"/>
                <a:ea typeface="微软雅黑 Light" panose="020B0502040204020203" pitchFamily="34" charset="-122"/>
                <a:cs typeface="Arial" panose="020B0604020202020204" pitchFamily="34" charset="0"/>
                <a:sym typeface="+mn-ea"/>
              </a:rPr>
              <a:t>  </a:t>
            </a:r>
            <a:endParaRPr lang="en-US" altLang="zh-CN" sz="1200" dirty="0">
              <a:solidFill>
                <a:schemeClr val="bg1"/>
              </a:solidFill>
              <a:effectLst/>
              <a:latin typeface="Arial" panose="020B0604020202020204" pitchFamily="34" charset="0"/>
              <a:ea typeface="黑体" panose="02010609060101010101" pitchFamily="49" charset="-122"/>
              <a:cs typeface="Arial" panose="020B0604020202020204" pitchFamily="34" charset="0"/>
              <a:sym typeface="+mn-ea"/>
            </a:endParaRPr>
          </a:p>
          <a:p>
            <a:pPr algn="just" fontAlgn="base"/>
            <a:r>
              <a:rPr lang="zh-CN" altLang="en-US" sz="1200" dirty="0">
                <a:solidFill>
                  <a:schemeClr val="bg1"/>
                </a:solidFill>
                <a:effectLst/>
                <a:latin typeface="宋体" panose="02010600030101010101" pitchFamily="2" charset="-122"/>
                <a:ea typeface="宋体" panose="02010600030101010101" pitchFamily="2" charset="-122"/>
                <a:cs typeface="Arial" panose="020B0604020202020204" pitchFamily="34" charset="0"/>
                <a:sym typeface="+mn-ea"/>
              </a:rPr>
              <a:t>思方汇是一个独特的室内外相结合的餐厅</a:t>
            </a:r>
            <a:r>
              <a:rPr lang="en-US" altLang="zh-CN" sz="1200" dirty="0">
                <a:solidFill>
                  <a:schemeClr val="bg1"/>
                </a:solidFill>
                <a:effectLst/>
                <a:latin typeface="宋体" panose="02010600030101010101" pitchFamily="2" charset="-122"/>
                <a:ea typeface="宋体" panose="02010600030101010101" pitchFamily="2" charset="-122"/>
                <a:cs typeface="Arial" panose="020B0604020202020204" pitchFamily="34" charset="0"/>
                <a:sym typeface="+mn-ea"/>
              </a:rPr>
              <a:t>,</a:t>
            </a:r>
            <a:r>
              <a:rPr lang="zh-CN" altLang="en-US" sz="1200" dirty="0">
                <a:solidFill>
                  <a:schemeClr val="bg1"/>
                </a:solidFill>
                <a:effectLst/>
                <a:latin typeface="宋体" panose="02010600030101010101" pitchFamily="2" charset="-122"/>
                <a:ea typeface="宋体" panose="02010600030101010101" pitchFamily="2" charset="-122"/>
                <a:cs typeface="Arial" panose="020B0604020202020204" pitchFamily="34" charset="0"/>
                <a:sym typeface="+mn-ea"/>
              </a:rPr>
              <a:t> </a:t>
            </a:r>
            <a:r>
              <a:rPr lang="en-US" altLang="zh-CN" sz="1200" dirty="0">
                <a:solidFill>
                  <a:schemeClr val="bg1"/>
                </a:solidFill>
                <a:latin typeface="宋体" panose="02010600030101010101" pitchFamily="2" charset="-122"/>
                <a:ea typeface="宋体" panose="02010600030101010101" pitchFamily="2" charset="-122"/>
                <a:cs typeface="Arial" panose="020B0604020202020204" pitchFamily="34" charset="0"/>
                <a:sym typeface="+mn-ea"/>
              </a:rPr>
              <a:t>260</a:t>
            </a:r>
            <a:r>
              <a:rPr lang="zh-CN" altLang="en-US" sz="1200" dirty="0">
                <a:solidFill>
                  <a:schemeClr val="bg1"/>
                </a:solidFill>
                <a:latin typeface="宋体" panose="02010600030101010101" pitchFamily="2" charset="-122"/>
                <a:ea typeface="宋体" panose="02010600030101010101" pitchFamily="2" charset="-122"/>
                <a:cs typeface="Arial" panose="020B0604020202020204" pitchFamily="34" charset="0"/>
                <a:sym typeface="+mn-ea"/>
              </a:rPr>
              <a:t>个餐位，</a:t>
            </a:r>
            <a:r>
              <a:rPr lang="zh-CN" altLang="en-US" sz="1200" dirty="0">
                <a:solidFill>
                  <a:schemeClr val="bg1"/>
                </a:solidFill>
                <a:effectLst/>
                <a:latin typeface="宋体" panose="02010600030101010101" pitchFamily="2" charset="-122"/>
                <a:ea typeface="宋体" panose="02010600030101010101" pitchFamily="2" charset="-122"/>
                <a:cs typeface="Arial" panose="020B0604020202020204" pitchFamily="34" charset="0"/>
                <a:sym typeface="+mn-ea"/>
              </a:rPr>
              <a:t>提供全天候美食。独有的户外露台，是用餐与社交的「氧气」空间，让你在商务工作之余，身心得以休憩和放松。</a:t>
            </a:r>
            <a:endParaRPr lang="en-US" altLang="zh-CN" sz="600" dirty="0">
              <a:solidFill>
                <a:schemeClr val="bg1"/>
              </a:solidFill>
              <a:effectLst/>
              <a:latin typeface="宋体" panose="02010600030101010101" pitchFamily="2" charset="-122"/>
              <a:ea typeface="宋体" panose="02010600030101010101" pitchFamily="2" charset="-122"/>
              <a:cs typeface="Arial" panose="020B0604020202020204" pitchFamily="34" charset="0"/>
              <a:sym typeface="+mn-ea"/>
            </a:endParaRPr>
          </a:p>
          <a:p>
            <a:pPr algn="just" fontAlgn="base"/>
            <a:endParaRPr lang="en-US" altLang="zh-CN" sz="600" dirty="0">
              <a:solidFill>
                <a:schemeClr val="bg1"/>
              </a:solidFill>
              <a:latin typeface="Arial" panose="020B0604020202020204" pitchFamily="34" charset="0"/>
              <a:ea typeface="黑体" panose="02010609060101010101" pitchFamily="49" charset="-122"/>
              <a:cs typeface="Arial" panose="020B0604020202020204" pitchFamily="34" charset="0"/>
            </a:endParaRPr>
          </a:p>
          <a:p>
            <a:pPr algn="just" fontAlgn="base"/>
            <a:endParaRPr lang="en-US" altLang="zh-CN" sz="600" dirty="0">
              <a:solidFill>
                <a:schemeClr val="bg1"/>
              </a:solidFill>
              <a:latin typeface="Arial" panose="020B0604020202020204" pitchFamily="34" charset="0"/>
              <a:ea typeface="黑体" panose="02010609060101010101" pitchFamily="49" charset="-122"/>
              <a:cs typeface="Arial" panose="020B0604020202020204" pitchFamily="34" charset="0"/>
            </a:endParaRPr>
          </a:p>
          <a:p>
            <a:pPr algn="just" fontAlgn="base"/>
            <a:endParaRPr lang="en-US" altLang="zh-CN" sz="600" dirty="0">
              <a:solidFill>
                <a:schemeClr val="bg1"/>
              </a:solidFill>
              <a:latin typeface="Arial" panose="020B0604020202020204" pitchFamily="34" charset="0"/>
              <a:ea typeface="黑体" panose="02010609060101010101" pitchFamily="49" charset="-122"/>
              <a:cs typeface="Arial" panose="020B0604020202020204" pitchFamily="34" charset="0"/>
            </a:endParaRPr>
          </a:p>
          <a:p>
            <a:pPr algn="just" fontAlgn="base"/>
            <a:endParaRPr lang="en-US" altLang="zh-CN" sz="600" dirty="0">
              <a:solidFill>
                <a:schemeClr val="bg1"/>
              </a:solidFill>
              <a:latin typeface="Arial" panose="020B0604020202020204" pitchFamily="34" charset="0"/>
              <a:ea typeface="黑体" panose="02010609060101010101" pitchFamily="49" charset="-122"/>
              <a:cs typeface="Arial" panose="020B0604020202020204" pitchFamily="34" charset="0"/>
            </a:endParaRPr>
          </a:p>
          <a:p>
            <a:pPr algn="just" fontAlgn="base"/>
            <a:r>
              <a:rPr lang="en-US" sz="1200" dirty="0">
                <a:solidFill>
                  <a:schemeClr val="bg1"/>
                </a:solidFill>
                <a:latin typeface="Arial" panose="020B0604020202020204" pitchFamily="34" charset="0"/>
                <a:ea typeface="黑体" panose="02010609060101010101" pitchFamily="49" charset="-122"/>
                <a:cs typeface="Arial" panose="020B0604020202020204" pitchFamily="34" charset="0"/>
                <a:sym typeface="+mn-ea"/>
              </a:rPr>
              <a:t>T</a:t>
            </a:r>
            <a:r>
              <a:rPr lang="en-US" altLang="zh-CN" sz="1200" dirty="0">
                <a:solidFill>
                  <a:schemeClr val="bg1"/>
                </a:solidFill>
                <a:latin typeface="Arial" panose="020B0604020202020204" pitchFamily="34" charset="0"/>
                <a:ea typeface="黑体" panose="02010609060101010101" pitchFamily="49" charset="-122"/>
                <a:cs typeface="Arial" panose="020B0604020202020204" pitchFamily="34" charset="0"/>
                <a:sym typeface="+mn-ea"/>
              </a:rPr>
              <a:t>ownsquare </a:t>
            </a:r>
            <a:r>
              <a:rPr lang="en-US" sz="1200" dirty="0">
                <a:solidFill>
                  <a:schemeClr val="bg1"/>
                </a:solidFill>
                <a:latin typeface="Arial" panose="020B0604020202020204" pitchFamily="34" charset="0"/>
                <a:ea typeface="黑体" panose="02010609060101010101" pitchFamily="49" charset="-122"/>
                <a:cs typeface="Arial" panose="020B0604020202020204" pitchFamily="34" charset="0"/>
                <a:sym typeface="+mn-ea"/>
              </a:rPr>
              <a:t>is a unique “indoor-outdoor” interactive guest space </a:t>
            </a:r>
            <a:r>
              <a:rPr lang="en-US" altLang="zh-CN" sz="1200" dirty="0">
                <a:solidFill>
                  <a:schemeClr val="bg1"/>
                </a:solidFill>
                <a:latin typeface="Arial" panose="020B0604020202020204" pitchFamily="34" charset="0"/>
                <a:ea typeface="黑体" panose="02010609060101010101" pitchFamily="49" charset="-122"/>
                <a:cs typeface="Arial" panose="020B0604020202020204" pitchFamily="34" charset="0"/>
                <a:sym typeface="+mn-ea"/>
              </a:rPr>
              <a:t>with 260 seats</a:t>
            </a:r>
            <a:r>
              <a:rPr lang="en-US" sz="1200" dirty="0">
                <a:solidFill>
                  <a:schemeClr val="bg1"/>
                </a:solidFill>
                <a:latin typeface="Arial" panose="020B0604020202020204" pitchFamily="34" charset="0"/>
                <a:ea typeface="黑体" panose="02010609060101010101" pitchFamily="49" charset="-122"/>
                <a:cs typeface="Arial" panose="020B0604020202020204" pitchFamily="34" charset="0"/>
                <a:sym typeface="+mn-ea"/>
              </a:rPr>
              <a:t>. Creating a community focused food and beverage operation that is casual and relaxed whilst delivering high quality product with engaged service style that exceeds guest needs.</a:t>
            </a:r>
            <a:endParaRPr lang="en-US" sz="1200" dirty="0">
              <a:ea typeface="黑体" panose="02010609060101010101" pitchFamily="49" charset="-122"/>
            </a:endParaRPr>
          </a:p>
        </p:txBody>
      </p:sp>
      <p:pic>
        <p:nvPicPr>
          <p:cNvPr id="12" name="Picture 4" descr="A picture containing floor, indoor, tiled&#10;&#10;Description automatically generated"/>
          <p:cNvPicPr>
            <a:picLocks noChangeAspect="1"/>
          </p:cNvPicPr>
          <p:nvPr>
            <p:custDataLst>
              <p:tags r:id="rId3"/>
            </p:custDataLst>
          </p:nvPr>
        </p:nvPicPr>
        <p:blipFill>
          <a:blip r:embed="rId11" cstate="screen"/>
          <a:stretch>
            <a:fillRect/>
          </a:stretch>
        </p:blipFill>
        <p:spPr>
          <a:xfrm>
            <a:off x="2715327" y="1464173"/>
            <a:ext cx="2444750" cy="4425950"/>
          </a:xfrm>
          <a:prstGeom prst="rect">
            <a:avLst/>
          </a:prstGeom>
        </p:spPr>
      </p:pic>
      <p:pic>
        <p:nvPicPr>
          <p:cNvPr id="5" name="图片 4" descr="图片包含 室内, 天花板, 房间, 图书馆&#10;&#10;描述已自动生成"/>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5176189" y="1480123"/>
            <a:ext cx="2635652" cy="4410000"/>
          </a:xfrm>
          <a:prstGeom prst="rect">
            <a:avLst/>
          </a:prstGeom>
        </p:spPr>
      </p:pic>
      <p:pic>
        <p:nvPicPr>
          <p:cNvPr id="6" name="图片 5" descr="建筑的摆设布局&#10;&#10;低可信度描述已自动生成"/>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7809973" y="1483647"/>
            <a:ext cx="3761740" cy="2125980"/>
          </a:xfrm>
          <a:prstGeom prst="rect">
            <a:avLst/>
          </a:prstGeom>
        </p:spPr>
      </p:pic>
      <p:pic>
        <p:nvPicPr>
          <p:cNvPr id="11" name="图片 10"/>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7805893" y="3609627"/>
            <a:ext cx="1393190" cy="2280496"/>
          </a:xfrm>
          <a:prstGeom prst="rect">
            <a:avLst/>
          </a:prstGeom>
        </p:spPr>
      </p:pic>
      <p:pic>
        <p:nvPicPr>
          <p:cNvPr id="7" name="图片 6" descr="桌子上摆放着许多绿色的椅子&#10;&#10;低可信度描述已自动生成"/>
          <p:cNvPicPr>
            <a:picLocks noChangeAspect="1"/>
          </p:cNvPicPr>
          <p:nvPr>
            <p:custDataLst>
              <p:tags r:id="rId7"/>
            </p:custDataLst>
          </p:nvPr>
        </p:nvPicPr>
        <p:blipFill>
          <a:blip r:embed="rId15" cstate="print">
            <a:extLst>
              <a:ext uri="{28A0092B-C50C-407E-A947-70E740481C1C}">
                <a14:useLocalDpi xmlns:a14="http://schemas.microsoft.com/office/drawing/2010/main" val="0"/>
              </a:ext>
            </a:extLst>
          </a:blip>
          <a:stretch>
            <a:fillRect/>
          </a:stretch>
        </p:blipFill>
        <p:spPr>
          <a:xfrm>
            <a:off x="9199083" y="3609627"/>
            <a:ext cx="2372630" cy="2280496"/>
          </a:xfrm>
          <a:prstGeom prst="rect">
            <a:avLst/>
          </a:prstGeom>
        </p:spPr>
      </p:pic>
      <p:pic>
        <p:nvPicPr>
          <p:cNvPr id="30" name="object 8"/>
          <p:cNvPicPr/>
          <p:nvPr>
            <p:custDataLst>
              <p:tags r:id="rId8"/>
            </p:custDataLst>
          </p:nvPr>
        </p:nvPicPr>
        <p:blipFill>
          <a:blip r:embed="rId16" cstate="print"/>
          <a:stretch>
            <a:fillRect/>
          </a:stretch>
        </p:blipFill>
        <p:spPr>
          <a:xfrm>
            <a:off x="1114799" y="1649422"/>
            <a:ext cx="969624" cy="39470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C696394F-8524-41C2-B9EF-1ACE5EC15538}"/>
              </a:ext>
            </a:extLst>
          </p:cNvPr>
          <p:cNvSpPr>
            <a:spLocks noGrp="1"/>
          </p:cNvSpPr>
          <p:nvPr>
            <p:ph type="title"/>
          </p:nvPr>
        </p:nvSpPr>
        <p:spPr>
          <a:xfrm>
            <a:off x="838200" y="365125"/>
            <a:ext cx="10515600" cy="1325563"/>
          </a:xfrm>
        </p:spPr>
        <p:txBody>
          <a:bodyPr anchor="ctr">
            <a:normAutofit/>
          </a:bodyPr>
          <a:lstStyle/>
          <a:p>
            <a:r>
              <a:rPr lang="en-US" dirty="0"/>
              <a:t>LEVEL 5 – LOUNGE AREA</a:t>
            </a:r>
          </a:p>
        </p:txBody>
      </p:sp>
      <p:sp>
        <p:nvSpPr>
          <p:cNvPr id="5" name="页脚占位符 4">
            <a:extLst>
              <a:ext uri="{FF2B5EF4-FFF2-40B4-BE49-F238E27FC236}">
                <a16:creationId xmlns:a16="http://schemas.microsoft.com/office/drawing/2014/main" id="{C086D0DF-F082-4431-8517-AF92A4B4A294}"/>
              </a:ext>
            </a:extLst>
          </p:cNvPr>
          <p:cNvSpPr>
            <a:spLocks noGrp="1"/>
          </p:cNvSpPr>
          <p:nvPr>
            <p:ph type="ftr" sz="quarter" idx="11"/>
          </p:nvPr>
        </p:nvSpPr>
        <p:spPr>
          <a:xfrm>
            <a:off x="364734" y="6356351"/>
            <a:ext cx="1968357" cy="365125"/>
          </a:xfrm>
        </p:spPr>
        <p:txBody>
          <a:bodyPr anchor="ctr">
            <a:normAutofit/>
          </a:bodyPr>
          <a:lstStyle/>
          <a:p>
            <a:pPr>
              <a:spcAft>
                <a:spcPts val="600"/>
              </a:spcAft>
            </a:pPr>
            <a:r>
              <a:rPr lang="en-SG" dirty="0"/>
              <a:t>HENGQIN ZHUHAI</a:t>
            </a:r>
            <a:endParaRPr lang="en-SG"/>
          </a:p>
        </p:txBody>
      </p:sp>
      <p:sp>
        <p:nvSpPr>
          <p:cNvPr id="6" name="灯片编号占位符 5">
            <a:extLst>
              <a:ext uri="{FF2B5EF4-FFF2-40B4-BE49-F238E27FC236}">
                <a16:creationId xmlns:a16="http://schemas.microsoft.com/office/drawing/2014/main" id="{33984AA1-8EC5-4FFE-9D84-19720FA4A111}"/>
              </a:ext>
            </a:extLst>
          </p:cNvPr>
          <p:cNvSpPr>
            <a:spLocks noGrp="1"/>
          </p:cNvSpPr>
          <p:nvPr>
            <p:ph type="sldNum" sz="quarter" idx="12"/>
          </p:nvPr>
        </p:nvSpPr>
        <p:spPr>
          <a:xfrm>
            <a:off x="11353799" y="6363271"/>
            <a:ext cx="473467" cy="358204"/>
          </a:xfrm>
        </p:spPr>
        <p:txBody>
          <a:bodyPr anchor="ctr">
            <a:normAutofit/>
          </a:bodyPr>
          <a:lstStyle/>
          <a:p>
            <a:pPr>
              <a:spcAft>
                <a:spcPts val="600"/>
              </a:spcAft>
            </a:pPr>
            <a:fld id="{E9880C2E-3714-44FF-95B2-14E30FC6AB1C}" type="slidenum">
              <a:rPr lang="en-SG" smtClean="0"/>
              <a:pPr>
                <a:spcAft>
                  <a:spcPts val="600"/>
                </a:spcAft>
              </a:pPr>
              <a:t>28</a:t>
            </a:fld>
            <a:endParaRPr lang="en-SG"/>
          </a:p>
        </p:txBody>
      </p:sp>
      <p:pic>
        <p:nvPicPr>
          <p:cNvPr id="3" name="Picture 2">
            <a:extLst>
              <a:ext uri="{FF2B5EF4-FFF2-40B4-BE49-F238E27FC236}">
                <a16:creationId xmlns:a16="http://schemas.microsoft.com/office/drawing/2014/main" id="{D730DF03-F71D-9179-21DE-FF9C14683F74}"/>
              </a:ext>
            </a:extLst>
          </p:cNvPr>
          <p:cNvPicPr>
            <a:picLocks noChangeAspect="1"/>
          </p:cNvPicPr>
          <p:nvPr/>
        </p:nvPicPr>
        <p:blipFill rotWithShape="1">
          <a:blip r:embed="rId3"/>
          <a:srcRect t="39059" b="10289"/>
          <a:stretch/>
        </p:blipFill>
        <p:spPr>
          <a:xfrm>
            <a:off x="838200" y="1725600"/>
            <a:ext cx="10515600" cy="4175138"/>
          </a:xfrm>
          <a:prstGeom prst="rect">
            <a:avLst/>
          </a:prstGeom>
          <a:noFill/>
        </p:spPr>
      </p:pic>
    </p:spTree>
    <p:extLst>
      <p:ext uri="{BB962C8B-B14F-4D97-AF65-F5344CB8AC3E}">
        <p14:creationId xmlns:p14="http://schemas.microsoft.com/office/powerpoint/2010/main" val="3673095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C696394F-8524-41C2-B9EF-1ACE5EC15538}"/>
              </a:ext>
            </a:extLst>
          </p:cNvPr>
          <p:cNvSpPr>
            <a:spLocks noGrp="1"/>
          </p:cNvSpPr>
          <p:nvPr>
            <p:ph type="title"/>
          </p:nvPr>
        </p:nvSpPr>
        <p:spPr>
          <a:xfrm>
            <a:off x="838200" y="365125"/>
            <a:ext cx="10515600" cy="1325563"/>
          </a:xfrm>
        </p:spPr>
        <p:txBody>
          <a:bodyPr anchor="ctr">
            <a:normAutofit/>
          </a:bodyPr>
          <a:lstStyle/>
          <a:p>
            <a:r>
              <a:rPr lang="en-US" dirty="0"/>
              <a:t>LEVEL 5 – TOWNSQUARE CAFÉ &amp; BAR</a:t>
            </a:r>
          </a:p>
        </p:txBody>
      </p:sp>
      <p:sp>
        <p:nvSpPr>
          <p:cNvPr id="5" name="页脚占位符 4">
            <a:extLst>
              <a:ext uri="{FF2B5EF4-FFF2-40B4-BE49-F238E27FC236}">
                <a16:creationId xmlns:a16="http://schemas.microsoft.com/office/drawing/2014/main" id="{C086D0DF-F082-4431-8517-AF92A4B4A294}"/>
              </a:ext>
            </a:extLst>
          </p:cNvPr>
          <p:cNvSpPr>
            <a:spLocks noGrp="1"/>
          </p:cNvSpPr>
          <p:nvPr>
            <p:ph type="ftr" sz="quarter" idx="11"/>
          </p:nvPr>
        </p:nvSpPr>
        <p:spPr>
          <a:xfrm>
            <a:off x="364734" y="6356351"/>
            <a:ext cx="1968357" cy="365125"/>
          </a:xfrm>
        </p:spPr>
        <p:txBody>
          <a:bodyPr anchor="ctr">
            <a:normAutofit/>
          </a:bodyPr>
          <a:lstStyle/>
          <a:p>
            <a:pPr>
              <a:spcAft>
                <a:spcPts val="600"/>
              </a:spcAft>
            </a:pPr>
            <a:r>
              <a:rPr lang="en-SG" dirty="0"/>
              <a:t>HENGQIN ZHUHAI</a:t>
            </a:r>
            <a:endParaRPr lang="en-SG"/>
          </a:p>
        </p:txBody>
      </p:sp>
      <p:sp>
        <p:nvSpPr>
          <p:cNvPr id="6" name="灯片编号占位符 5">
            <a:extLst>
              <a:ext uri="{FF2B5EF4-FFF2-40B4-BE49-F238E27FC236}">
                <a16:creationId xmlns:a16="http://schemas.microsoft.com/office/drawing/2014/main" id="{33984AA1-8EC5-4FFE-9D84-19720FA4A111}"/>
              </a:ext>
            </a:extLst>
          </p:cNvPr>
          <p:cNvSpPr>
            <a:spLocks noGrp="1"/>
          </p:cNvSpPr>
          <p:nvPr>
            <p:ph type="sldNum" sz="quarter" idx="12"/>
          </p:nvPr>
        </p:nvSpPr>
        <p:spPr>
          <a:xfrm>
            <a:off x="11353799" y="6363271"/>
            <a:ext cx="473467" cy="358204"/>
          </a:xfrm>
        </p:spPr>
        <p:txBody>
          <a:bodyPr anchor="ctr">
            <a:normAutofit/>
          </a:bodyPr>
          <a:lstStyle/>
          <a:p>
            <a:pPr>
              <a:spcAft>
                <a:spcPts val="600"/>
              </a:spcAft>
            </a:pPr>
            <a:fld id="{E9880C2E-3714-44FF-95B2-14E30FC6AB1C}" type="slidenum">
              <a:rPr lang="en-SG" smtClean="0"/>
              <a:pPr>
                <a:spcAft>
                  <a:spcPts val="600"/>
                </a:spcAft>
              </a:pPr>
              <a:t>29</a:t>
            </a:fld>
            <a:endParaRPr lang="en-SG"/>
          </a:p>
        </p:txBody>
      </p:sp>
      <p:pic>
        <p:nvPicPr>
          <p:cNvPr id="4" name="Picture 3">
            <a:extLst>
              <a:ext uri="{FF2B5EF4-FFF2-40B4-BE49-F238E27FC236}">
                <a16:creationId xmlns:a16="http://schemas.microsoft.com/office/drawing/2014/main" id="{1249C771-9F06-3646-FCF8-E1E66F05574E}"/>
              </a:ext>
            </a:extLst>
          </p:cNvPr>
          <p:cNvPicPr>
            <a:picLocks noChangeAspect="1"/>
          </p:cNvPicPr>
          <p:nvPr/>
        </p:nvPicPr>
        <p:blipFill rotWithShape="1">
          <a:blip r:embed="rId3"/>
          <a:srcRect l="1404" r="921" b="-1"/>
          <a:stretch/>
        </p:blipFill>
        <p:spPr>
          <a:xfrm>
            <a:off x="838199" y="1934240"/>
            <a:ext cx="10515600" cy="3795047"/>
          </a:xfrm>
          <a:prstGeom prst="rect">
            <a:avLst/>
          </a:prstGeom>
          <a:noFill/>
        </p:spPr>
      </p:pic>
    </p:spTree>
    <p:extLst>
      <p:ext uri="{BB962C8B-B14F-4D97-AF65-F5344CB8AC3E}">
        <p14:creationId xmlns:p14="http://schemas.microsoft.com/office/powerpoint/2010/main" val="3593423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2FA4ACAA-89E7-4D30-A368-42054454E4FC}"/>
              </a:ext>
            </a:extLst>
          </p:cNvPr>
          <p:cNvSpPr>
            <a:spLocks noGrp="1"/>
          </p:cNvSpPr>
          <p:nvPr>
            <p:ph type="sldNum" sz="quarter" idx="12"/>
          </p:nvPr>
        </p:nvSpPr>
        <p:spPr/>
        <p:txBody>
          <a:bodyPr/>
          <a:lstStyle/>
          <a:p>
            <a:fld id="{E9880C2E-3714-44FF-95B2-14E30FC6AB1C}" type="slidenum">
              <a:rPr lang="en-SG" smtClean="0"/>
              <a:t>3</a:t>
            </a:fld>
            <a:endParaRPr lang="en-SG" dirty="0"/>
          </a:p>
        </p:txBody>
      </p:sp>
      <p:sp>
        <p:nvSpPr>
          <p:cNvPr id="8" name="标题 1">
            <a:extLst>
              <a:ext uri="{FF2B5EF4-FFF2-40B4-BE49-F238E27FC236}">
                <a16:creationId xmlns:a16="http://schemas.microsoft.com/office/drawing/2014/main" id="{4E2CD315-E1D6-1CE0-C9B5-E9C2B0ACE566}"/>
              </a:ext>
            </a:extLst>
          </p:cNvPr>
          <p:cNvSpPr txBox="1">
            <a:spLocks/>
          </p:cNvSpPr>
          <p:nvPr/>
        </p:nvSpPr>
        <p:spPr>
          <a:xfrm>
            <a:off x="1813433" y="2143325"/>
            <a:ext cx="6779849" cy="21375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cap="all" baseline="0">
                <a:solidFill>
                  <a:srgbClr val="002453"/>
                </a:solidFill>
                <a:latin typeface="Arial" panose="020B0604020202020204" pitchFamily="34" charset="0"/>
                <a:ea typeface="+mj-ea"/>
                <a:cs typeface="Arial" panose="020B0604020202020204" pitchFamily="34" charset="0"/>
              </a:defRPr>
            </a:lvl1pPr>
          </a:lstStyle>
          <a:p>
            <a:pPr algn="ctr">
              <a:lnSpc>
                <a:spcPct val="150000"/>
              </a:lnSpc>
            </a:pPr>
            <a:br>
              <a:rPr lang="en-US" b="0" dirty="0">
                <a:ea typeface="黑体" panose="02010609060101010101" pitchFamily="49" charset="-122"/>
              </a:rPr>
            </a:br>
            <a:r>
              <a:rPr lang="en-US" b="0" dirty="0">
                <a:ea typeface="黑体" panose="02010609060101010101" pitchFamily="49" charset="-122"/>
              </a:rPr>
              <a:t>Hengqin Guangdong-Macao In-Depth Cooperation Zone </a:t>
            </a:r>
          </a:p>
          <a:p>
            <a:pPr algn="ctr">
              <a:lnSpc>
                <a:spcPct val="150000"/>
              </a:lnSpc>
            </a:pPr>
            <a:r>
              <a:rPr lang="zh-CN" altLang="en-US" b="0" dirty="0">
                <a:latin typeface="宋体" panose="02010600030101010101" pitchFamily="2" charset="-122"/>
                <a:ea typeface="宋体" panose="02010600030101010101" pitchFamily="2" charset="-122"/>
              </a:rPr>
              <a:t>横琴粤澳深度合作区</a:t>
            </a:r>
            <a:endParaRPr lang="en-US" b="0" dirty="0">
              <a:latin typeface="宋体" panose="02010600030101010101" pitchFamily="2" charset="-122"/>
              <a:ea typeface="宋体" panose="02010600030101010101" pitchFamily="2" charset="-122"/>
            </a:endParaRPr>
          </a:p>
        </p:txBody>
      </p:sp>
      <p:sp>
        <p:nvSpPr>
          <p:cNvPr id="4" name="流程图: 接点 3">
            <a:extLst>
              <a:ext uri="{FF2B5EF4-FFF2-40B4-BE49-F238E27FC236}">
                <a16:creationId xmlns:a16="http://schemas.microsoft.com/office/drawing/2014/main" id="{5D857AA8-0AB3-ED9A-145F-DC3667058EAC}"/>
              </a:ext>
            </a:extLst>
          </p:cNvPr>
          <p:cNvSpPr/>
          <p:nvPr/>
        </p:nvSpPr>
        <p:spPr>
          <a:xfrm>
            <a:off x="962024" y="2384584"/>
            <a:ext cx="514350" cy="511564"/>
          </a:xfrm>
          <a:prstGeom prst="flowChartConnector">
            <a:avLst/>
          </a:prstGeom>
          <a:solidFill>
            <a:srgbClr val="4EC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pPr>
            <a:r>
              <a:rPr lang="en-US" sz="2800" cap="all" dirty="0">
                <a:solidFill>
                  <a:schemeClr val="bg1"/>
                </a:solidFill>
                <a:latin typeface="PingFang SC"/>
                <a:ea typeface="+mj-ea"/>
                <a:cs typeface="Arial" panose="020B0604020202020204" pitchFamily="34" charset="0"/>
              </a:rPr>
              <a:t>1</a:t>
            </a:r>
          </a:p>
        </p:txBody>
      </p:sp>
    </p:spTree>
    <p:extLst>
      <p:ext uri="{BB962C8B-B14F-4D97-AF65-F5344CB8AC3E}">
        <p14:creationId xmlns:p14="http://schemas.microsoft.com/office/powerpoint/2010/main" val="1360039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C696394F-8524-41C2-B9EF-1ACE5EC15538}"/>
              </a:ext>
            </a:extLst>
          </p:cNvPr>
          <p:cNvSpPr>
            <a:spLocks noGrp="1"/>
          </p:cNvSpPr>
          <p:nvPr>
            <p:ph type="title"/>
          </p:nvPr>
        </p:nvSpPr>
        <p:spPr>
          <a:xfrm>
            <a:off x="838200" y="365125"/>
            <a:ext cx="10515600" cy="1325563"/>
          </a:xfrm>
        </p:spPr>
        <p:txBody>
          <a:bodyPr anchor="ctr">
            <a:normAutofit/>
          </a:bodyPr>
          <a:lstStyle/>
          <a:p>
            <a:r>
              <a:rPr lang="en-US" dirty="0"/>
              <a:t>LEVEL 5 – OUTDOOR TERRACE &amp; BAR</a:t>
            </a:r>
          </a:p>
        </p:txBody>
      </p:sp>
      <p:sp>
        <p:nvSpPr>
          <p:cNvPr id="5" name="页脚占位符 4">
            <a:extLst>
              <a:ext uri="{FF2B5EF4-FFF2-40B4-BE49-F238E27FC236}">
                <a16:creationId xmlns:a16="http://schemas.microsoft.com/office/drawing/2014/main" id="{C086D0DF-F082-4431-8517-AF92A4B4A294}"/>
              </a:ext>
            </a:extLst>
          </p:cNvPr>
          <p:cNvSpPr>
            <a:spLocks noGrp="1"/>
          </p:cNvSpPr>
          <p:nvPr>
            <p:ph type="ftr" sz="quarter" idx="11"/>
          </p:nvPr>
        </p:nvSpPr>
        <p:spPr>
          <a:xfrm>
            <a:off x="364734" y="6356351"/>
            <a:ext cx="1968357" cy="365125"/>
          </a:xfrm>
        </p:spPr>
        <p:txBody>
          <a:bodyPr anchor="ctr">
            <a:normAutofit/>
          </a:bodyPr>
          <a:lstStyle/>
          <a:p>
            <a:pPr>
              <a:spcAft>
                <a:spcPts val="600"/>
              </a:spcAft>
            </a:pPr>
            <a:r>
              <a:rPr lang="en-SG" dirty="0"/>
              <a:t>HENGQIN ZHUHAI</a:t>
            </a:r>
            <a:endParaRPr lang="en-SG"/>
          </a:p>
        </p:txBody>
      </p:sp>
      <p:sp>
        <p:nvSpPr>
          <p:cNvPr id="6" name="灯片编号占位符 5">
            <a:extLst>
              <a:ext uri="{FF2B5EF4-FFF2-40B4-BE49-F238E27FC236}">
                <a16:creationId xmlns:a16="http://schemas.microsoft.com/office/drawing/2014/main" id="{33984AA1-8EC5-4FFE-9D84-19720FA4A111}"/>
              </a:ext>
            </a:extLst>
          </p:cNvPr>
          <p:cNvSpPr>
            <a:spLocks noGrp="1"/>
          </p:cNvSpPr>
          <p:nvPr>
            <p:ph type="sldNum" sz="quarter" idx="12"/>
          </p:nvPr>
        </p:nvSpPr>
        <p:spPr>
          <a:xfrm>
            <a:off x="11353799" y="6363271"/>
            <a:ext cx="473467" cy="358204"/>
          </a:xfrm>
        </p:spPr>
        <p:txBody>
          <a:bodyPr anchor="ctr">
            <a:normAutofit/>
          </a:bodyPr>
          <a:lstStyle/>
          <a:p>
            <a:pPr>
              <a:spcAft>
                <a:spcPts val="600"/>
              </a:spcAft>
            </a:pPr>
            <a:fld id="{E9880C2E-3714-44FF-95B2-14E30FC6AB1C}" type="slidenum">
              <a:rPr lang="en-SG" smtClean="0"/>
              <a:pPr>
                <a:spcAft>
                  <a:spcPts val="600"/>
                </a:spcAft>
              </a:pPr>
              <a:t>30</a:t>
            </a:fld>
            <a:endParaRPr lang="en-SG"/>
          </a:p>
        </p:txBody>
      </p:sp>
      <p:pic>
        <p:nvPicPr>
          <p:cNvPr id="3" name="Picture 2">
            <a:extLst>
              <a:ext uri="{FF2B5EF4-FFF2-40B4-BE49-F238E27FC236}">
                <a16:creationId xmlns:a16="http://schemas.microsoft.com/office/drawing/2014/main" id="{49036BFD-0196-7B81-F704-ABBD72FDE165}"/>
              </a:ext>
            </a:extLst>
          </p:cNvPr>
          <p:cNvPicPr>
            <a:picLocks noChangeAspect="1"/>
          </p:cNvPicPr>
          <p:nvPr/>
        </p:nvPicPr>
        <p:blipFill rotWithShape="1">
          <a:blip r:embed="rId3"/>
          <a:srcRect t="11668" b="24456"/>
          <a:stretch/>
        </p:blipFill>
        <p:spPr>
          <a:xfrm>
            <a:off x="838200" y="1972340"/>
            <a:ext cx="10515600" cy="3795047"/>
          </a:xfrm>
          <a:prstGeom prst="rect">
            <a:avLst/>
          </a:prstGeom>
          <a:noFill/>
        </p:spPr>
      </p:pic>
    </p:spTree>
    <p:extLst>
      <p:ext uri="{BB962C8B-B14F-4D97-AF65-F5344CB8AC3E}">
        <p14:creationId xmlns:p14="http://schemas.microsoft.com/office/powerpoint/2010/main" val="937134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81C32751-EC76-45AD-B76A-C153B64B45BC}"/>
              </a:ext>
            </a:extLst>
          </p:cNvPr>
          <p:cNvSpPr>
            <a:spLocks noGrp="1"/>
          </p:cNvSpPr>
          <p:nvPr>
            <p:ph type="title"/>
          </p:nvPr>
        </p:nvSpPr>
        <p:spPr>
          <a:xfrm>
            <a:off x="838200" y="365126"/>
            <a:ext cx="10515600" cy="967564"/>
          </a:xfrm>
        </p:spPr>
        <p:txBody>
          <a:bodyPr>
            <a:normAutofit/>
          </a:bodyPr>
          <a:lstStyle/>
          <a:p>
            <a:r>
              <a:rPr lang="en-US" sz="2400" b="0" dirty="0">
                <a:ea typeface="黑体" panose="02010609060101010101" pitchFamily="49" charset="-122"/>
              </a:rPr>
              <a:t>T</a:t>
            </a:r>
            <a:r>
              <a:rPr lang="en-US" altLang="zh-CN" sz="2400" b="0" dirty="0">
                <a:ea typeface="黑体" panose="02010609060101010101" pitchFamily="49" charset="-122"/>
              </a:rPr>
              <a:t>ownsquare basic information </a:t>
            </a:r>
            <a:r>
              <a:rPr lang="zh-CN" altLang="en-US" sz="2400" b="0" dirty="0">
                <a:latin typeface="+mj-ea"/>
              </a:rPr>
              <a:t>思方汇基本信息</a:t>
            </a:r>
            <a:endParaRPr lang="en-US" sz="2400" b="0" dirty="0">
              <a:latin typeface="+mj-ea"/>
            </a:endParaRPr>
          </a:p>
        </p:txBody>
      </p:sp>
      <p:sp>
        <p:nvSpPr>
          <p:cNvPr id="4" name="灯片编号占位符 3">
            <a:extLst>
              <a:ext uri="{FF2B5EF4-FFF2-40B4-BE49-F238E27FC236}">
                <a16:creationId xmlns:a16="http://schemas.microsoft.com/office/drawing/2014/main" id="{59421CD0-1FCC-40F2-8CBE-879880566368}"/>
              </a:ext>
            </a:extLst>
          </p:cNvPr>
          <p:cNvSpPr>
            <a:spLocks noGrp="1"/>
          </p:cNvSpPr>
          <p:nvPr>
            <p:ph type="sldNum" sz="quarter" idx="12"/>
          </p:nvPr>
        </p:nvSpPr>
        <p:spPr/>
        <p:txBody>
          <a:bodyPr/>
          <a:lstStyle/>
          <a:p>
            <a:fld id="{FF3EEC63-B8F9-45C9-A279-3485F651182C}" type="slidenum">
              <a:rPr lang="en-US" smtClean="0"/>
              <a:t>31</a:t>
            </a:fld>
            <a:endParaRPr lang="en-US"/>
          </a:p>
        </p:txBody>
      </p:sp>
      <p:sp>
        <p:nvSpPr>
          <p:cNvPr id="5" name="Rectangle 1">
            <a:extLst>
              <a:ext uri="{FF2B5EF4-FFF2-40B4-BE49-F238E27FC236}">
                <a16:creationId xmlns:a16="http://schemas.microsoft.com/office/drawing/2014/main" id="{3D7C6E1F-C439-4E0C-8FA0-137E7A94A3E3}"/>
              </a:ext>
            </a:extLst>
          </p:cNvPr>
          <p:cNvSpPr/>
          <p:nvPr/>
        </p:nvSpPr>
        <p:spPr>
          <a:xfrm>
            <a:off x="838200" y="1716069"/>
            <a:ext cx="10515599" cy="3693319"/>
          </a:xfrm>
          <a:prstGeom prst="rect">
            <a:avLst/>
          </a:prstGeom>
          <a:noFill/>
        </p:spPr>
        <p:txBody>
          <a:bodyPr wrap="square">
            <a:spAutoFit/>
          </a:bodyPr>
          <a:lstStyle/>
          <a:p>
            <a:r>
              <a:rPr lang="en-US" altLang="zh-CN" dirty="0">
                <a:latin typeface="Arial" panose="020B0604020202020204" pitchFamily="34" charset="0"/>
                <a:cs typeface="Arial" panose="020B0604020202020204" pitchFamily="34" charset="0"/>
              </a:rPr>
              <a:t>Location </a:t>
            </a:r>
            <a:r>
              <a:rPr lang="zh-CN" altLang="en-US" dirty="0">
                <a:latin typeface="Arial" panose="020B0604020202020204" pitchFamily="34" charset="0"/>
                <a:cs typeface="Arial" panose="020B0604020202020204" pitchFamily="34" charset="0"/>
              </a:rPr>
              <a:t>位置</a:t>
            </a:r>
            <a:r>
              <a:rPr lang="en-US" altLang="zh-CN" dirty="0">
                <a:latin typeface="Arial" panose="020B0604020202020204" pitchFamily="34" charset="0"/>
                <a:cs typeface="Arial" panose="020B0604020202020204" pitchFamily="34" charset="0"/>
              </a:rPr>
              <a:t>:  5th Floor</a:t>
            </a:r>
            <a:r>
              <a:rPr lang="zh-CN" altLang="en-US" dirty="0">
                <a:latin typeface="Arial" panose="020B0604020202020204" pitchFamily="34" charset="0"/>
                <a:cs typeface="Arial" panose="020B0604020202020204" pitchFamily="34" charset="0"/>
              </a:rPr>
              <a:t> </a:t>
            </a:r>
            <a:endParaRPr lang="en-US" altLang="zh-CN" dirty="0">
              <a:latin typeface="Arial" panose="020B0604020202020204" pitchFamily="34" charset="0"/>
              <a:cs typeface="Arial" panose="020B0604020202020204" pitchFamily="34" charset="0"/>
            </a:endParaRP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Capacity </a:t>
            </a:r>
            <a:r>
              <a:rPr lang="zh-CN" altLang="en-US" dirty="0">
                <a:latin typeface="Arial" panose="020B0604020202020204" pitchFamily="34" charset="0"/>
                <a:cs typeface="Arial" panose="020B0604020202020204" pitchFamily="34" charset="0"/>
              </a:rPr>
              <a:t>座位</a:t>
            </a:r>
            <a:r>
              <a:rPr lang="en-US" altLang="zh-CN" dirty="0">
                <a:latin typeface="Arial" panose="020B0604020202020204" pitchFamily="34" charset="0"/>
                <a:cs typeface="Arial" panose="020B0604020202020204" pitchFamily="34" charset="0"/>
              </a:rPr>
              <a:t>:  260 Seats</a:t>
            </a: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Operation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Hours </a:t>
            </a:r>
            <a:r>
              <a:rPr lang="zh-CN" altLang="en-US" dirty="0">
                <a:latin typeface="Arial" panose="020B0604020202020204" pitchFamily="34" charset="0"/>
                <a:cs typeface="Arial" panose="020B0604020202020204" pitchFamily="34" charset="0"/>
              </a:rPr>
              <a:t>运营时间</a:t>
            </a:r>
            <a:r>
              <a:rPr lang="en-US" altLang="zh-CN" dirty="0">
                <a:latin typeface="Arial" panose="020B0604020202020204" pitchFamily="34" charset="0"/>
                <a:cs typeface="Arial" panose="020B0604020202020204" pitchFamily="34" charset="0"/>
              </a:rPr>
              <a:t>:  6:30 – 22:30</a:t>
            </a:r>
          </a:p>
          <a:p>
            <a:r>
              <a:rPr lang="zh-CN" altLang="en-US" dirty="0">
                <a:latin typeface="Arial" panose="020B0604020202020204" pitchFamily="34" charset="0"/>
                <a:cs typeface="Arial" panose="020B0604020202020204" pitchFamily="34" charset="0"/>
              </a:rPr>
              <a:t>  </a:t>
            </a:r>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Breakfast </a:t>
            </a:r>
            <a:r>
              <a:rPr lang="zh-CN" altLang="zh-CN" dirty="0">
                <a:latin typeface="Arial" panose="020B0604020202020204" pitchFamily="34" charset="0"/>
                <a:cs typeface="Arial" panose="020B0604020202020204" pitchFamily="34" charset="0"/>
              </a:rPr>
              <a:t>早餐</a:t>
            </a:r>
            <a:r>
              <a:rPr lang="en-US" altLang="zh-CN" dirty="0">
                <a:latin typeface="Arial" panose="020B0604020202020204" pitchFamily="34" charset="0"/>
                <a:cs typeface="Arial" panose="020B0604020202020204" pitchFamily="34" charset="0"/>
              </a:rPr>
              <a:t>:  6:30-10:30</a:t>
            </a:r>
          </a:p>
          <a:p>
            <a:r>
              <a:rPr lang="en-US" altLang="zh-CN" dirty="0">
                <a:latin typeface="Arial" panose="020B0604020202020204" pitchFamily="34" charset="0"/>
                <a:cs typeface="Arial" panose="020B0604020202020204" pitchFamily="34" charset="0"/>
              </a:rPr>
              <a:t>    </a:t>
            </a:r>
            <a:endParaRPr lang="fr-FR"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Lunch </a:t>
            </a:r>
            <a:r>
              <a:rPr lang="zh-CN" altLang="en-US" dirty="0">
                <a:latin typeface="Arial" panose="020B0604020202020204" pitchFamily="34" charset="0"/>
                <a:cs typeface="Arial" panose="020B0604020202020204" pitchFamily="34" charset="0"/>
              </a:rPr>
              <a:t>午餐</a:t>
            </a:r>
            <a:r>
              <a:rPr lang="en-US" altLang="zh-CN" dirty="0">
                <a:latin typeface="Arial" panose="020B0604020202020204" pitchFamily="34" charset="0"/>
                <a:cs typeface="Arial" panose="020B0604020202020204" pitchFamily="34" charset="0"/>
              </a:rPr>
              <a:t>: 11:30-14:30</a:t>
            </a: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Afternoon tea </a:t>
            </a:r>
            <a:r>
              <a:rPr lang="zh-CN" altLang="en-US" dirty="0">
                <a:latin typeface="Arial" panose="020B0604020202020204" pitchFamily="34" charset="0"/>
                <a:cs typeface="Arial" panose="020B0604020202020204" pitchFamily="34" charset="0"/>
              </a:rPr>
              <a:t>下午茶</a:t>
            </a:r>
            <a:r>
              <a:rPr lang="en-US" altLang="zh-CN" dirty="0">
                <a:latin typeface="Arial" panose="020B0604020202020204" pitchFamily="34" charset="0"/>
                <a:cs typeface="Arial" panose="020B0604020202020204" pitchFamily="34" charset="0"/>
              </a:rPr>
              <a:t>: 15:00-17:00</a:t>
            </a: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Dinner </a:t>
            </a:r>
            <a:r>
              <a:rPr lang="zh-CN" altLang="en-US" dirty="0">
                <a:latin typeface="Arial" panose="020B0604020202020204" pitchFamily="34" charset="0"/>
                <a:cs typeface="Arial" panose="020B0604020202020204" pitchFamily="34" charset="0"/>
              </a:rPr>
              <a:t>晚餐</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18:00-22:00</a:t>
            </a:r>
          </a:p>
        </p:txBody>
      </p:sp>
      <p:pic>
        <p:nvPicPr>
          <p:cNvPr id="3" name="Picture 2" descr="A room with tables and chairs&#10;&#10;Description automatically generated with low confidence">
            <a:extLst>
              <a:ext uri="{FF2B5EF4-FFF2-40B4-BE49-F238E27FC236}">
                <a16:creationId xmlns:a16="http://schemas.microsoft.com/office/drawing/2014/main" id="{6296EC3D-51CF-4D4F-9F21-EB447380E4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2571" y="1710966"/>
            <a:ext cx="4931228" cy="3698421"/>
          </a:xfrm>
          <a:prstGeom prst="rect">
            <a:avLst/>
          </a:prstGeom>
        </p:spPr>
      </p:pic>
    </p:spTree>
    <p:extLst>
      <p:ext uri="{BB962C8B-B14F-4D97-AF65-F5344CB8AC3E}">
        <p14:creationId xmlns:p14="http://schemas.microsoft.com/office/powerpoint/2010/main" val="3692819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81C32751-EC76-45AD-B76A-C153B64B45BC}"/>
              </a:ext>
            </a:extLst>
          </p:cNvPr>
          <p:cNvSpPr>
            <a:spLocks noGrp="1"/>
          </p:cNvSpPr>
          <p:nvPr>
            <p:ph type="title"/>
          </p:nvPr>
        </p:nvSpPr>
        <p:spPr>
          <a:xfrm>
            <a:off x="838200" y="365126"/>
            <a:ext cx="10515600" cy="967564"/>
          </a:xfrm>
        </p:spPr>
        <p:txBody>
          <a:bodyPr>
            <a:normAutofit/>
          </a:bodyPr>
          <a:lstStyle/>
          <a:p>
            <a:r>
              <a:rPr lang="en-US" sz="2400" b="0" dirty="0">
                <a:ea typeface="黑体" panose="02010609060101010101" pitchFamily="49" charset="-122"/>
              </a:rPr>
              <a:t>T</a:t>
            </a:r>
            <a:r>
              <a:rPr lang="en-US" altLang="zh-CN" sz="2400" b="0" dirty="0">
                <a:ea typeface="黑体" panose="02010609060101010101" pitchFamily="49" charset="-122"/>
              </a:rPr>
              <a:t>ownsquare concept </a:t>
            </a:r>
            <a:r>
              <a:rPr lang="zh-CN" altLang="en-US" sz="2400" b="0" dirty="0">
                <a:latin typeface="+mj-ea"/>
              </a:rPr>
              <a:t>思方汇经营理念</a:t>
            </a:r>
            <a:endParaRPr lang="en-US" sz="2400" b="0" dirty="0">
              <a:latin typeface="+mj-ea"/>
            </a:endParaRPr>
          </a:p>
        </p:txBody>
      </p:sp>
      <p:sp>
        <p:nvSpPr>
          <p:cNvPr id="4" name="灯片编号占位符 3">
            <a:extLst>
              <a:ext uri="{FF2B5EF4-FFF2-40B4-BE49-F238E27FC236}">
                <a16:creationId xmlns:a16="http://schemas.microsoft.com/office/drawing/2014/main" id="{59421CD0-1FCC-40F2-8CBE-879880566368}"/>
              </a:ext>
            </a:extLst>
          </p:cNvPr>
          <p:cNvSpPr>
            <a:spLocks noGrp="1"/>
          </p:cNvSpPr>
          <p:nvPr>
            <p:ph type="sldNum" sz="quarter" idx="12"/>
          </p:nvPr>
        </p:nvSpPr>
        <p:spPr/>
        <p:txBody>
          <a:bodyPr/>
          <a:lstStyle/>
          <a:p>
            <a:fld id="{FF3EEC63-B8F9-45C9-A279-3485F651182C}" type="slidenum">
              <a:rPr lang="en-US" smtClean="0"/>
              <a:t>32</a:t>
            </a:fld>
            <a:endParaRPr lang="en-US"/>
          </a:p>
        </p:txBody>
      </p:sp>
      <p:pic>
        <p:nvPicPr>
          <p:cNvPr id="5" name="Picture 4" descr="A picture containing text&#10;&#10;Description automatically generated">
            <a:extLst>
              <a:ext uri="{FF2B5EF4-FFF2-40B4-BE49-F238E27FC236}">
                <a16:creationId xmlns:a16="http://schemas.microsoft.com/office/drawing/2014/main" id="{32C34AA1-3ABD-4367-B6D9-70FEBC382A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208238"/>
            <a:ext cx="3350166" cy="5040000"/>
          </a:xfrm>
          <a:prstGeom prst="rect">
            <a:avLst/>
          </a:prstGeom>
        </p:spPr>
      </p:pic>
      <p:sp>
        <p:nvSpPr>
          <p:cNvPr id="6" name="TextBox 5">
            <a:extLst>
              <a:ext uri="{FF2B5EF4-FFF2-40B4-BE49-F238E27FC236}">
                <a16:creationId xmlns:a16="http://schemas.microsoft.com/office/drawing/2014/main" id="{F4450D3F-072F-4DA0-9CC2-06AE6812507A}"/>
              </a:ext>
            </a:extLst>
          </p:cNvPr>
          <p:cNvSpPr txBox="1"/>
          <p:nvPr/>
        </p:nvSpPr>
        <p:spPr>
          <a:xfrm>
            <a:off x="4384082" y="1132038"/>
            <a:ext cx="7443184" cy="5001113"/>
          </a:xfrm>
          <a:prstGeom prst="rect">
            <a:avLst/>
          </a:prstGeom>
          <a:noFill/>
        </p:spPr>
        <p:txBody>
          <a:bodyPr wrap="square">
            <a:spAutoFit/>
          </a:bodyPr>
          <a:lstStyle/>
          <a:p>
            <a:pPr marL="0" indent="0" algn="just">
              <a:lnSpc>
                <a:spcPct val="150000"/>
              </a:lnSpc>
              <a:spcBef>
                <a:spcPts val="600"/>
              </a:spcBef>
              <a:spcAft>
                <a:spcPts val="600"/>
              </a:spcAft>
              <a:buNone/>
            </a:pPr>
            <a:r>
              <a:rPr lang="en-US" sz="1500" dirty="0">
                <a:solidFill>
                  <a:schemeClr val="tx1">
                    <a:lumMod val="85000"/>
                    <a:lumOff val="15000"/>
                  </a:schemeClr>
                </a:solidFill>
                <a:latin typeface="Arial" panose="020B0604020202020204" pitchFamily="34" charset="0"/>
                <a:cs typeface="Arial" panose="020B0604020202020204" pitchFamily="34" charset="0"/>
              </a:rPr>
              <a:t>Level 5 of Artyzen Habitat </a:t>
            </a:r>
            <a:r>
              <a:rPr lang="en-US" sz="1500" dirty="0" err="1">
                <a:solidFill>
                  <a:schemeClr val="tx1">
                    <a:lumMod val="85000"/>
                    <a:lumOff val="15000"/>
                  </a:schemeClr>
                </a:solidFill>
                <a:latin typeface="Arial" panose="020B0604020202020204" pitchFamily="34" charset="0"/>
                <a:cs typeface="Arial" panose="020B0604020202020204" pitchFamily="34" charset="0"/>
              </a:rPr>
              <a:t>Hengqin</a:t>
            </a:r>
            <a:r>
              <a:rPr lang="en-US" sz="1500" dirty="0">
                <a:solidFill>
                  <a:schemeClr val="tx1">
                    <a:lumMod val="85000"/>
                    <a:lumOff val="15000"/>
                  </a:schemeClr>
                </a:solidFill>
                <a:latin typeface="Arial" panose="020B0604020202020204" pitchFamily="34" charset="0"/>
                <a:cs typeface="Arial" panose="020B0604020202020204" pitchFamily="34" charset="0"/>
              </a:rPr>
              <a:t> is a unique “indoor-outdoor” interactive guest space. Creating a community focused food and beverage operation that is casual and relaxed whilst delivering high quality product with engaged service style that exceeds guest needs.</a:t>
            </a:r>
          </a:p>
          <a:p>
            <a:pPr marL="0" indent="0" algn="just">
              <a:lnSpc>
                <a:spcPct val="150000"/>
              </a:lnSpc>
              <a:spcBef>
                <a:spcPts val="600"/>
              </a:spcBef>
              <a:spcAft>
                <a:spcPts val="600"/>
              </a:spcAft>
              <a:buNone/>
            </a:pPr>
            <a:r>
              <a:rPr lang="zh-CN" altLang="en-US" sz="1500" dirty="0">
                <a:latin typeface="+mn-ea"/>
                <a:cs typeface="Arial" panose="020B0604020202020204" pitchFamily="34" charset="0"/>
              </a:rPr>
              <a:t>横琴雅辰悦居五层是一个独特的室内外共享空间。它创建了一个以社区为中心的独特餐饮运营，休闲与放松的同时提供高质量的产品和超越客人需求的敬业服务风格</a:t>
            </a:r>
            <a:r>
              <a:rPr lang="zh-CN" altLang="en-US" sz="1500" b="0" i="0" dirty="0">
                <a:solidFill>
                  <a:srgbClr val="333333"/>
                </a:solidFill>
                <a:effectLst/>
                <a:latin typeface="+mn-ea"/>
              </a:rPr>
              <a:t>。</a:t>
            </a:r>
            <a:endParaRPr lang="en-US" altLang="zh-CN" sz="1500" b="0" i="0" dirty="0">
              <a:solidFill>
                <a:srgbClr val="333333"/>
              </a:solidFill>
              <a:effectLst/>
              <a:latin typeface="+mn-ea"/>
            </a:endParaRPr>
          </a:p>
          <a:p>
            <a:pPr algn="just">
              <a:lnSpc>
                <a:spcPct val="150000"/>
              </a:lnSpc>
              <a:spcBef>
                <a:spcPts val="600"/>
              </a:spcBef>
              <a:spcAft>
                <a:spcPts val="600"/>
              </a:spcAft>
            </a:pPr>
            <a:r>
              <a:rPr lang="en-US" altLang="zh-CN" sz="1500" dirty="0">
                <a:solidFill>
                  <a:schemeClr val="tx1">
                    <a:lumMod val="85000"/>
                    <a:lumOff val="15000"/>
                  </a:schemeClr>
                </a:solidFill>
                <a:latin typeface="Arial" panose="020B0604020202020204" pitchFamily="34" charset="0"/>
                <a:cs typeface="Arial" panose="020B0604020202020204" pitchFamily="34" charset="0"/>
              </a:rPr>
              <a:t>The flexible multi-use F&amp;B and event spaces provide guests with an oasis in the middle of the busy modern metropolis hub. The offerings here will allow guests to drop in for a quick coffee,  semi buffet breakfast, light lunch, relaxing dinner and home catering options.</a:t>
            </a:r>
          </a:p>
          <a:p>
            <a:pPr algn="just">
              <a:lnSpc>
                <a:spcPct val="150000"/>
              </a:lnSpc>
              <a:spcBef>
                <a:spcPts val="600"/>
              </a:spcBef>
              <a:spcAft>
                <a:spcPts val="600"/>
              </a:spcAft>
            </a:pPr>
            <a:r>
              <a:rPr lang="zh-CN" altLang="en-US" sz="1500" b="0" i="0" dirty="0">
                <a:solidFill>
                  <a:srgbClr val="333333"/>
                </a:solidFill>
                <a:effectLst/>
                <a:latin typeface="+mn-ea"/>
              </a:rPr>
              <a:t>灵活的多功能餐饮和活动空间，为客人提供了一个在繁忙现代都市中的绿洲。在这里，客人可以放松</a:t>
            </a:r>
            <a:r>
              <a:rPr lang="zh-CN" altLang="en-US" sz="1500" dirty="0">
                <a:solidFill>
                  <a:srgbClr val="333333"/>
                </a:solidFill>
                <a:latin typeface="+mn-ea"/>
              </a:rPr>
              <a:t>的</a:t>
            </a:r>
            <a:r>
              <a:rPr lang="zh-CN" altLang="en-US" sz="1500" b="0" i="0" dirty="0">
                <a:solidFill>
                  <a:srgbClr val="333333"/>
                </a:solidFill>
                <a:effectLst/>
                <a:latin typeface="+mn-ea"/>
              </a:rPr>
              <a:t>来一杯咖啡，我们还提供全日早餐、轻午餐、晚餐和家庭餐饮的更多选择。</a:t>
            </a:r>
            <a:endParaRPr lang="en-US" altLang="zh-CN" sz="1500" dirty="0">
              <a:solidFill>
                <a:schemeClr val="tx1">
                  <a:lumMod val="85000"/>
                  <a:lumOff val="15000"/>
                </a:schemeClr>
              </a:solidFill>
              <a:latin typeface="+mn-ea"/>
              <a:cs typeface="Arial" panose="020B0604020202020204" pitchFamily="34" charset="0"/>
            </a:endParaRPr>
          </a:p>
        </p:txBody>
      </p:sp>
    </p:spTree>
    <p:extLst>
      <p:ext uri="{BB962C8B-B14F-4D97-AF65-F5344CB8AC3E}">
        <p14:creationId xmlns:p14="http://schemas.microsoft.com/office/powerpoint/2010/main" val="2454248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81C32751-EC76-45AD-B76A-C153B64B45BC}"/>
              </a:ext>
            </a:extLst>
          </p:cNvPr>
          <p:cNvSpPr>
            <a:spLocks noGrp="1"/>
          </p:cNvSpPr>
          <p:nvPr>
            <p:ph type="title"/>
          </p:nvPr>
        </p:nvSpPr>
        <p:spPr>
          <a:xfrm>
            <a:off x="838199" y="539297"/>
            <a:ext cx="10515600" cy="967564"/>
          </a:xfrm>
        </p:spPr>
        <p:txBody>
          <a:bodyPr>
            <a:normAutofit/>
          </a:bodyPr>
          <a:lstStyle/>
          <a:p>
            <a:r>
              <a:rPr lang="en-US" sz="2400" b="0" dirty="0">
                <a:ea typeface="黑体" panose="02010609060101010101" pitchFamily="49" charset="-122"/>
              </a:rPr>
              <a:t>T</a:t>
            </a:r>
            <a:r>
              <a:rPr lang="en-US" altLang="zh-CN" sz="2400" b="0" dirty="0">
                <a:ea typeface="黑体" panose="02010609060101010101" pitchFamily="49" charset="-122"/>
              </a:rPr>
              <a:t>ownsquare Menu concept &amp; unique selling point</a:t>
            </a:r>
            <a:br>
              <a:rPr lang="en-US" altLang="zh-CN" sz="2400" b="0" dirty="0">
                <a:ea typeface="黑体" panose="02010609060101010101" pitchFamily="49" charset="-122"/>
              </a:rPr>
            </a:br>
            <a:r>
              <a:rPr lang="zh-CN" altLang="en-US" sz="2400" b="0" dirty="0">
                <a:latin typeface="+mj-ea"/>
              </a:rPr>
              <a:t>思方汇菜单理念及独特卖点</a:t>
            </a:r>
            <a:endParaRPr lang="en-US" sz="2400" b="0" dirty="0">
              <a:latin typeface="+mj-ea"/>
            </a:endParaRPr>
          </a:p>
        </p:txBody>
      </p:sp>
      <p:sp>
        <p:nvSpPr>
          <p:cNvPr id="4" name="灯片编号占位符 3">
            <a:extLst>
              <a:ext uri="{FF2B5EF4-FFF2-40B4-BE49-F238E27FC236}">
                <a16:creationId xmlns:a16="http://schemas.microsoft.com/office/drawing/2014/main" id="{59421CD0-1FCC-40F2-8CBE-879880566368}"/>
              </a:ext>
            </a:extLst>
          </p:cNvPr>
          <p:cNvSpPr>
            <a:spLocks noGrp="1"/>
          </p:cNvSpPr>
          <p:nvPr>
            <p:ph type="sldNum" sz="quarter" idx="12"/>
          </p:nvPr>
        </p:nvSpPr>
        <p:spPr/>
        <p:txBody>
          <a:bodyPr/>
          <a:lstStyle/>
          <a:p>
            <a:fld id="{FF3EEC63-B8F9-45C9-A279-3485F651182C}" type="slidenum">
              <a:rPr lang="en-US" smtClean="0"/>
              <a:t>33</a:t>
            </a:fld>
            <a:endParaRPr lang="en-US"/>
          </a:p>
        </p:txBody>
      </p:sp>
      <p:sp>
        <p:nvSpPr>
          <p:cNvPr id="5" name="标题 7">
            <a:extLst>
              <a:ext uri="{FF2B5EF4-FFF2-40B4-BE49-F238E27FC236}">
                <a16:creationId xmlns:a16="http://schemas.microsoft.com/office/drawing/2014/main" id="{9E6EBC67-1718-4904-AD93-AAD95A02F298}"/>
              </a:ext>
            </a:extLst>
          </p:cNvPr>
          <p:cNvSpPr txBox="1"/>
          <p:nvPr/>
        </p:nvSpPr>
        <p:spPr>
          <a:xfrm>
            <a:off x="838199" y="1512531"/>
            <a:ext cx="6121400" cy="5212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cap="all" baseline="0">
                <a:solidFill>
                  <a:srgbClr val="002453"/>
                </a:solidFill>
                <a:latin typeface="Arial" panose="020B0604020202020204" pitchFamily="34" charset="0"/>
                <a:ea typeface="+mj-ea"/>
                <a:cs typeface="Arial" panose="020B0604020202020204" pitchFamily="34" charset="0"/>
              </a:defRPr>
            </a:lvl1pPr>
          </a:lstStyle>
          <a:p>
            <a:r>
              <a:rPr lang="en-US" altLang="zh-CN" sz="1800" dirty="0">
                <a:sym typeface="+mn-ea"/>
              </a:rPr>
              <a:t>Breakfast Semi-buffet </a:t>
            </a:r>
            <a:r>
              <a:rPr lang="zh-CN" altLang="en-US" sz="1800" dirty="0">
                <a:sym typeface="+mn-ea"/>
              </a:rPr>
              <a:t>早餐半自助餐 </a:t>
            </a:r>
            <a:endParaRPr lang="zh-CN" altLang="en-US" sz="1800" dirty="0"/>
          </a:p>
        </p:txBody>
      </p:sp>
      <p:sp>
        <p:nvSpPr>
          <p:cNvPr id="6" name="文本框 5">
            <a:extLst>
              <a:ext uri="{FF2B5EF4-FFF2-40B4-BE49-F238E27FC236}">
                <a16:creationId xmlns:a16="http://schemas.microsoft.com/office/drawing/2014/main" id="{8D0970DB-9BD7-43D0-A306-DE30B922E38B}"/>
              </a:ext>
            </a:extLst>
          </p:cNvPr>
          <p:cNvSpPr txBox="1"/>
          <p:nvPr/>
        </p:nvSpPr>
        <p:spPr>
          <a:xfrm>
            <a:off x="838199" y="2046426"/>
            <a:ext cx="6121400" cy="4811574"/>
          </a:xfrm>
          <a:prstGeom prst="rect">
            <a:avLst/>
          </a:prstGeom>
          <a:noFill/>
          <a:ln>
            <a:solidFill>
              <a:schemeClr val="bg1"/>
            </a:solidFill>
          </a:ln>
        </p:spPr>
        <p:txBody>
          <a:bodyPr wrap="square" rtlCol="0">
            <a:spAutoFit/>
          </a:bodyPr>
          <a:lstStyle/>
          <a:p>
            <a:pPr marL="285750" indent="-285750" algn="l">
              <a:lnSpc>
                <a:spcPct val="150000"/>
              </a:lnSpc>
              <a:spcBef>
                <a:spcPts val="60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G</a:t>
            </a:r>
            <a:r>
              <a:rPr dirty="0">
                <a:latin typeface="Arial" panose="020B0604020202020204" pitchFamily="34" charset="0"/>
                <a:cs typeface="Arial" panose="020B0604020202020204" pitchFamily="34" charset="0"/>
              </a:rPr>
              <a:t>reen and healthy customized</a:t>
            </a:r>
            <a:r>
              <a:rPr lang="en-US" dirty="0">
                <a:latin typeface="Arial" panose="020B0604020202020204" pitchFamily="34" charset="0"/>
                <a:cs typeface="Arial" panose="020B0604020202020204" pitchFamily="34" charset="0"/>
              </a:rPr>
              <a:t>                                           </a:t>
            </a:r>
            <a:r>
              <a:rPr lang="zh-CN" altLang="en-US" i="0" dirty="0">
                <a:solidFill>
                  <a:srgbClr val="2A2B2E"/>
                </a:solidFill>
                <a:effectLst/>
                <a:latin typeface="PingFang SC"/>
              </a:rPr>
              <a:t>绿色健康的定制</a:t>
            </a:r>
            <a:r>
              <a:rPr lang="zh-CN" altLang="en-US" dirty="0">
                <a:solidFill>
                  <a:srgbClr val="2A2B2E"/>
                </a:solidFill>
                <a:latin typeface="PingFang SC"/>
              </a:rPr>
              <a:t>早餐</a:t>
            </a:r>
            <a:endParaRPr lang="en-US" altLang="zh-CN" i="0" dirty="0">
              <a:solidFill>
                <a:srgbClr val="2A2B2E"/>
              </a:solidFill>
              <a:effectLst/>
              <a:latin typeface="PingFang SC"/>
            </a:endParaRPr>
          </a:p>
          <a:p>
            <a:pPr marL="285750" indent="-285750" algn="l">
              <a:lnSpc>
                <a:spcPct val="150000"/>
              </a:lnSpc>
              <a:spcBef>
                <a:spcPts val="600"/>
              </a:spcBef>
              <a:spcAft>
                <a:spcPts val="600"/>
              </a:spcAft>
              <a:buFont typeface="Arial" panose="020B0604020202020204" pitchFamily="34" charset="0"/>
              <a:buChar char="•"/>
            </a:pPr>
            <a:r>
              <a:rPr lang="en-US" altLang="zh-CN" b="0" i="0" dirty="0">
                <a:solidFill>
                  <a:srgbClr val="333333"/>
                </a:solidFill>
                <a:effectLst/>
                <a:latin typeface="Arial" panose="020B0604020202020204" pitchFamily="34" charset="0"/>
              </a:rPr>
              <a:t>Local seasonal ingredients are used to reflect regional representativeness                                                             </a:t>
            </a:r>
            <a:r>
              <a:rPr lang="zh-CN" altLang="en-US" dirty="0">
                <a:solidFill>
                  <a:srgbClr val="2A2B2E"/>
                </a:solidFill>
                <a:latin typeface="PingFang SC"/>
                <a:sym typeface="+mn-ea"/>
              </a:rPr>
              <a:t>选用当地季节食材，展现地区代表性</a:t>
            </a:r>
            <a:endParaRPr lang="en-US" altLang="zh-CN" dirty="0">
              <a:solidFill>
                <a:srgbClr val="2A2B2E"/>
              </a:solidFill>
              <a:latin typeface="PingFang SC"/>
              <a:sym typeface="+mn-ea"/>
            </a:endParaRPr>
          </a:p>
          <a:p>
            <a:pPr marL="285750" indent="-285750" algn="l">
              <a:lnSpc>
                <a:spcPct val="150000"/>
              </a:lnSpc>
              <a:spcBef>
                <a:spcPts val="600"/>
              </a:spcBef>
              <a:spcAft>
                <a:spcPts val="600"/>
              </a:spcAft>
              <a:buFont typeface="Arial" panose="020B0604020202020204" pitchFamily="34" charset="0"/>
              <a:buChar char="•"/>
            </a:pPr>
            <a:r>
              <a:rPr lang="en-US" altLang="zh-CN" dirty="0">
                <a:solidFill>
                  <a:srgbClr val="333333"/>
                </a:solidFill>
                <a:latin typeface="Arial" panose="020B0604020202020204" pitchFamily="34" charset="0"/>
                <a:sym typeface="+mn-ea"/>
              </a:rPr>
              <a:t>Open kitchen live cooking style                                                        </a:t>
            </a:r>
            <a:r>
              <a:rPr lang="zh-CN" altLang="en-US" dirty="0">
                <a:solidFill>
                  <a:srgbClr val="333333"/>
                </a:solidFill>
                <a:latin typeface="Arial" panose="020B0604020202020204" pitchFamily="34" charset="0"/>
                <a:sym typeface="+mn-ea"/>
              </a:rPr>
              <a:t>开放式厨房现场烹饪</a:t>
            </a:r>
            <a:endParaRPr lang="en-US" altLang="zh-CN" dirty="0">
              <a:solidFill>
                <a:srgbClr val="333333"/>
              </a:solidFill>
              <a:latin typeface="Arial" panose="020B0604020202020204" pitchFamily="34" charset="0"/>
              <a:sym typeface="+mn-ea"/>
            </a:endParaRPr>
          </a:p>
          <a:p>
            <a:pPr marL="285750" indent="-285750">
              <a:lnSpc>
                <a:spcPct val="150000"/>
              </a:lnSpc>
              <a:spcBef>
                <a:spcPts val="600"/>
              </a:spcBef>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sym typeface="+mn-ea"/>
              </a:rPr>
              <a:t>Live cooking eggs station, more types of eggs selection.</a:t>
            </a:r>
            <a:r>
              <a:rPr lang="zh-CN" altLang="en-US" dirty="0">
                <a:sym typeface="+mn-ea"/>
              </a:rPr>
              <a:t>现场制作的鸡蛋档口，提供多样鸡蛋选择。</a:t>
            </a:r>
            <a:endParaRPr lang="zh-CN" altLang="en-US" dirty="0"/>
          </a:p>
          <a:p>
            <a:pPr marL="285750" indent="-285750" algn="l">
              <a:lnSpc>
                <a:spcPct val="150000"/>
              </a:lnSpc>
              <a:spcBef>
                <a:spcPts val="600"/>
              </a:spcBef>
              <a:spcAft>
                <a:spcPts val="600"/>
              </a:spcAft>
              <a:buFont typeface="Arial" panose="020B0604020202020204" pitchFamily="34" charset="0"/>
              <a:buChar char="•"/>
            </a:pPr>
            <a:endParaRPr lang="en-US" dirty="0">
              <a:solidFill>
                <a:srgbClr val="333333"/>
              </a:solidFill>
              <a:latin typeface="Arial" panose="020B0604020202020204" pitchFamily="34" charset="0"/>
            </a:endParaRPr>
          </a:p>
        </p:txBody>
      </p:sp>
      <p:pic>
        <p:nvPicPr>
          <p:cNvPr id="8" name="图片 7">
            <a:extLst>
              <a:ext uri="{FF2B5EF4-FFF2-40B4-BE49-F238E27FC236}">
                <a16:creationId xmlns:a16="http://schemas.microsoft.com/office/drawing/2014/main" id="{40B83507-BD3B-4F19-B9A5-4EADE2521C38}"/>
              </a:ext>
            </a:extLst>
          </p:cNvPr>
          <p:cNvPicPr>
            <a:picLocks noChangeAspect="1"/>
          </p:cNvPicPr>
          <p:nvPr/>
        </p:nvPicPr>
        <p:blipFill rotWithShape="1">
          <a:blip r:embed="rId2"/>
          <a:srcRect t="13253"/>
          <a:stretch/>
        </p:blipFill>
        <p:spPr>
          <a:xfrm>
            <a:off x="7540663" y="4071256"/>
            <a:ext cx="3591396" cy="1813042"/>
          </a:xfrm>
          <a:prstGeom prst="rect">
            <a:avLst/>
          </a:prstGeom>
        </p:spPr>
      </p:pic>
      <p:pic>
        <p:nvPicPr>
          <p:cNvPr id="9" name="图片 8">
            <a:extLst>
              <a:ext uri="{FF2B5EF4-FFF2-40B4-BE49-F238E27FC236}">
                <a16:creationId xmlns:a16="http://schemas.microsoft.com/office/drawing/2014/main" id="{493B19F4-0F52-490E-9A03-122DABC0DBC1}"/>
              </a:ext>
            </a:extLst>
          </p:cNvPr>
          <p:cNvPicPr>
            <a:picLocks noChangeAspect="1"/>
          </p:cNvPicPr>
          <p:nvPr/>
        </p:nvPicPr>
        <p:blipFill>
          <a:blip r:embed="rId3"/>
          <a:stretch>
            <a:fillRect/>
          </a:stretch>
        </p:blipFill>
        <p:spPr>
          <a:xfrm>
            <a:off x="7540663" y="1888899"/>
            <a:ext cx="3551002" cy="2151611"/>
          </a:xfrm>
          <a:prstGeom prst="rect">
            <a:avLst/>
          </a:prstGeom>
        </p:spPr>
      </p:pic>
    </p:spTree>
    <p:extLst>
      <p:ext uri="{BB962C8B-B14F-4D97-AF65-F5344CB8AC3E}">
        <p14:creationId xmlns:p14="http://schemas.microsoft.com/office/powerpoint/2010/main" val="2400864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81C32751-EC76-45AD-B76A-C153B64B45BC}"/>
              </a:ext>
            </a:extLst>
          </p:cNvPr>
          <p:cNvSpPr>
            <a:spLocks noGrp="1"/>
          </p:cNvSpPr>
          <p:nvPr>
            <p:ph type="title"/>
          </p:nvPr>
        </p:nvSpPr>
        <p:spPr>
          <a:xfrm>
            <a:off x="838199" y="539297"/>
            <a:ext cx="10515600" cy="967564"/>
          </a:xfrm>
        </p:spPr>
        <p:txBody>
          <a:bodyPr>
            <a:normAutofit/>
          </a:bodyPr>
          <a:lstStyle/>
          <a:p>
            <a:r>
              <a:rPr lang="en-US" sz="2400" b="0" dirty="0">
                <a:ea typeface="黑体" panose="02010609060101010101" pitchFamily="49" charset="-122"/>
              </a:rPr>
              <a:t>T</a:t>
            </a:r>
            <a:r>
              <a:rPr lang="en-US" altLang="zh-CN" sz="2400" b="0" dirty="0">
                <a:ea typeface="黑体" panose="02010609060101010101" pitchFamily="49" charset="-122"/>
              </a:rPr>
              <a:t>ownsquare Menu concept &amp; unique selling point</a:t>
            </a:r>
            <a:br>
              <a:rPr lang="en-US" altLang="zh-CN" sz="2400" b="0" dirty="0">
                <a:ea typeface="黑体" panose="02010609060101010101" pitchFamily="49" charset="-122"/>
              </a:rPr>
            </a:br>
            <a:r>
              <a:rPr lang="zh-CN" altLang="en-US" sz="2400" b="0" dirty="0">
                <a:latin typeface="+mj-ea"/>
              </a:rPr>
              <a:t>思方汇菜单理念及独特卖点</a:t>
            </a:r>
            <a:endParaRPr lang="en-US" sz="2400" b="0" dirty="0">
              <a:latin typeface="+mj-ea"/>
            </a:endParaRPr>
          </a:p>
        </p:txBody>
      </p:sp>
      <p:sp>
        <p:nvSpPr>
          <p:cNvPr id="4" name="灯片编号占位符 3">
            <a:extLst>
              <a:ext uri="{FF2B5EF4-FFF2-40B4-BE49-F238E27FC236}">
                <a16:creationId xmlns:a16="http://schemas.microsoft.com/office/drawing/2014/main" id="{59421CD0-1FCC-40F2-8CBE-879880566368}"/>
              </a:ext>
            </a:extLst>
          </p:cNvPr>
          <p:cNvSpPr>
            <a:spLocks noGrp="1"/>
          </p:cNvSpPr>
          <p:nvPr>
            <p:ph type="sldNum" sz="quarter" idx="12"/>
          </p:nvPr>
        </p:nvSpPr>
        <p:spPr/>
        <p:txBody>
          <a:bodyPr/>
          <a:lstStyle/>
          <a:p>
            <a:fld id="{FF3EEC63-B8F9-45C9-A279-3485F651182C}" type="slidenum">
              <a:rPr lang="en-US" smtClean="0"/>
              <a:t>34</a:t>
            </a:fld>
            <a:endParaRPr lang="en-US"/>
          </a:p>
        </p:txBody>
      </p:sp>
      <p:pic>
        <p:nvPicPr>
          <p:cNvPr id="5" name="Picture 3">
            <a:extLst>
              <a:ext uri="{FF2B5EF4-FFF2-40B4-BE49-F238E27FC236}">
                <a16:creationId xmlns:a16="http://schemas.microsoft.com/office/drawing/2014/main" id="{5A9DFFC8-3C37-425D-A8CC-35523048FD4A}"/>
              </a:ext>
            </a:extLst>
          </p:cNvPr>
          <p:cNvPicPr>
            <a:picLocks noChangeAspect="1" noChangeArrowheads="1"/>
          </p:cNvPicPr>
          <p:nvPr/>
        </p:nvPicPr>
        <p:blipFill>
          <a:blip r:embed="rId3"/>
          <a:srcRect/>
          <a:stretch>
            <a:fillRect/>
          </a:stretch>
        </p:blipFill>
        <p:spPr bwMode="auto">
          <a:xfrm>
            <a:off x="9341394" y="1838624"/>
            <a:ext cx="2012405" cy="1984724"/>
          </a:xfrm>
          <a:prstGeom prst="rect">
            <a:avLst/>
          </a:prstGeom>
          <a:noFill/>
        </p:spPr>
      </p:pic>
      <p:pic>
        <p:nvPicPr>
          <p:cNvPr id="9" name="图片 8">
            <a:extLst>
              <a:ext uri="{FF2B5EF4-FFF2-40B4-BE49-F238E27FC236}">
                <a16:creationId xmlns:a16="http://schemas.microsoft.com/office/drawing/2014/main" id="{63C1A417-86C4-4E61-B4A2-D7691DFAB506}"/>
              </a:ext>
            </a:extLst>
          </p:cNvPr>
          <p:cNvPicPr>
            <a:picLocks noChangeAspect="1"/>
          </p:cNvPicPr>
          <p:nvPr/>
        </p:nvPicPr>
        <p:blipFill>
          <a:blip r:embed="rId4"/>
          <a:stretch>
            <a:fillRect/>
          </a:stretch>
        </p:blipFill>
        <p:spPr>
          <a:xfrm>
            <a:off x="9361714" y="3823348"/>
            <a:ext cx="1992085" cy="2018406"/>
          </a:xfrm>
          <a:prstGeom prst="rect">
            <a:avLst/>
          </a:prstGeom>
        </p:spPr>
      </p:pic>
      <p:sp>
        <p:nvSpPr>
          <p:cNvPr id="11" name="文本框 10">
            <a:extLst>
              <a:ext uri="{FF2B5EF4-FFF2-40B4-BE49-F238E27FC236}">
                <a16:creationId xmlns:a16="http://schemas.microsoft.com/office/drawing/2014/main" id="{EB4AAEEA-81F0-4265-9B73-A6F4533FC177}"/>
              </a:ext>
            </a:extLst>
          </p:cNvPr>
          <p:cNvSpPr txBox="1"/>
          <p:nvPr/>
        </p:nvSpPr>
        <p:spPr>
          <a:xfrm>
            <a:off x="838199" y="2002933"/>
            <a:ext cx="6868887" cy="4501297"/>
          </a:xfrm>
          <a:prstGeom prst="rect">
            <a:avLst/>
          </a:prstGeom>
          <a:noFill/>
          <a:ln>
            <a:solidFill>
              <a:schemeClr val="bg1"/>
            </a:solidFill>
          </a:ln>
        </p:spPr>
        <p:txBody>
          <a:bodyPr wrap="square" rtlCol="0">
            <a:spAutoFit/>
          </a:bodyPr>
          <a:lstStyle>
            <a:defPPr>
              <a:defRPr lang="en-US"/>
            </a:defPPr>
            <a:lvl1pPr marL="285750" indent="-285750">
              <a:lnSpc>
                <a:spcPct val="150000"/>
              </a:lnSpc>
              <a:spcBef>
                <a:spcPts val="600"/>
              </a:spcBef>
              <a:spcAft>
                <a:spcPts val="600"/>
              </a:spcAft>
              <a:buFont typeface="Arial" panose="020B0604020202020204" pitchFamily="34" charset="0"/>
              <a:buChar char="•"/>
              <a:defRPr>
                <a:latin typeface="Arial" panose="020B0604020202020204" pitchFamily="34" charset="0"/>
                <a:cs typeface="Arial" panose="020B0604020202020204" pitchFamily="34" charset="0"/>
              </a:defRPr>
            </a:lvl1pPr>
          </a:lstStyle>
          <a:p>
            <a:r>
              <a:rPr lang="en-US" altLang="zh-CN" dirty="0">
                <a:sym typeface="+mn-ea"/>
              </a:rPr>
              <a:t>L</a:t>
            </a:r>
            <a:r>
              <a:rPr lang="zh-CN" altLang="en-US" dirty="0">
                <a:sym typeface="+mn-ea"/>
              </a:rPr>
              <a:t>ocal speciality congee</a:t>
            </a:r>
            <a:r>
              <a:rPr lang="en-US" altLang="zh-CN" dirty="0">
                <a:sym typeface="+mn-ea"/>
              </a:rPr>
              <a:t>,</a:t>
            </a:r>
            <a:r>
              <a:rPr lang="en-US" altLang="zh-CN" dirty="0"/>
              <a:t> choose Guangdong </a:t>
            </a:r>
            <a:r>
              <a:rPr lang="en-US" altLang="zh-CN" dirty="0" err="1"/>
              <a:t>Luodin</a:t>
            </a:r>
            <a:r>
              <a:rPr lang="en-US" altLang="zh-CN" dirty="0"/>
              <a:t> rice and use soup instead of water for porridge. The combination of cooking soup culture and congee culture in Guangdong.                                                               </a:t>
            </a:r>
            <a:r>
              <a:rPr lang="zh-CN" altLang="en-US" dirty="0">
                <a:sym typeface="+mn-ea"/>
              </a:rPr>
              <a:t>特色粥品，选用广东罗定大米，用靓汤取代水煲粥。把广东的煲汤文化与粥文化相结合。    </a:t>
            </a:r>
            <a:endParaRPr lang="en-US" altLang="zh-CN" dirty="0">
              <a:sym typeface="+mn-ea"/>
            </a:endParaRPr>
          </a:p>
          <a:p>
            <a:r>
              <a:rPr lang="en-US" altLang="zh-CN" dirty="0">
                <a:sym typeface="+mn-ea"/>
              </a:rPr>
              <a:t>F</a:t>
            </a:r>
            <a:r>
              <a:rPr lang="zh-CN" altLang="en-US" dirty="0">
                <a:sym typeface="+mn-ea"/>
              </a:rPr>
              <a:t>resh</a:t>
            </a:r>
            <a:r>
              <a:rPr lang="en-US" altLang="zh-CN" dirty="0" err="1">
                <a:sym typeface="+mn-ea"/>
              </a:rPr>
              <a:t>ly</a:t>
            </a:r>
            <a:r>
              <a:rPr lang="zh-CN" altLang="en-US" dirty="0">
                <a:sym typeface="+mn-ea"/>
              </a:rPr>
              <a:t> baked croissant or </a:t>
            </a:r>
            <a:r>
              <a:rPr lang="en-US" altLang="zh-CN" dirty="0">
                <a:sym typeface="+mn-ea"/>
              </a:rPr>
              <a:t>special egg</a:t>
            </a:r>
            <a:r>
              <a:rPr lang="en-US" altLang="zh-CN" dirty="0"/>
              <a:t> tart</a:t>
            </a:r>
            <a:r>
              <a:rPr lang="zh-CN" altLang="en-US" dirty="0">
                <a:sym typeface="+mn-ea"/>
              </a:rPr>
              <a:t> </a:t>
            </a:r>
            <a:r>
              <a:rPr lang="en-US" altLang="zh-CN" dirty="0">
                <a:sym typeface="+mn-ea"/>
              </a:rPr>
              <a:t>pass around to the guests.                                                                                        </a:t>
            </a:r>
            <a:r>
              <a:rPr lang="zh-CN" altLang="en-US" dirty="0">
                <a:sym typeface="+mn-ea"/>
              </a:rPr>
              <a:t>每日新鲜出炉的牛角包或者特别的蛋挞会派送给客人。</a:t>
            </a:r>
            <a:endParaRPr lang="en-US" altLang="zh-CN" dirty="0">
              <a:sym typeface="+mn-ea"/>
            </a:endParaRPr>
          </a:p>
          <a:p>
            <a:r>
              <a:rPr lang="en-US" altLang="zh-CN" dirty="0">
                <a:sym typeface="+mn-ea"/>
              </a:rPr>
              <a:t>Seasonal f</a:t>
            </a:r>
            <a:r>
              <a:rPr lang="zh-CN" altLang="en-US" dirty="0">
                <a:sym typeface="+mn-ea"/>
              </a:rPr>
              <a:t>resh </a:t>
            </a:r>
            <a:r>
              <a:rPr lang="en-US" altLang="zh-CN" dirty="0">
                <a:sym typeface="+mn-ea"/>
              </a:rPr>
              <a:t>fruit &amp; f</a:t>
            </a:r>
            <a:r>
              <a:rPr lang="zh-CN" altLang="en-US" dirty="0">
                <a:sym typeface="+mn-ea"/>
              </a:rPr>
              <a:t>resh </a:t>
            </a:r>
            <a:r>
              <a:rPr lang="en-US" altLang="zh-CN" dirty="0">
                <a:sym typeface="+mn-ea"/>
              </a:rPr>
              <a:t>squeezed juice                                          </a:t>
            </a:r>
            <a:r>
              <a:rPr lang="zh-CN" altLang="en-US" dirty="0">
                <a:sym typeface="+mn-ea"/>
              </a:rPr>
              <a:t>选用当地当季的水果和精心配比的鲜榨蔬果汁。</a:t>
            </a:r>
          </a:p>
        </p:txBody>
      </p:sp>
      <p:sp>
        <p:nvSpPr>
          <p:cNvPr id="10" name="标题 7">
            <a:extLst>
              <a:ext uri="{FF2B5EF4-FFF2-40B4-BE49-F238E27FC236}">
                <a16:creationId xmlns:a16="http://schemas.microsoft.com/office/drawing/2014/main" id="{E82D187F-0102-4E20-8BD8-6CA3231E3D8A}"/>
              </a:ext>
            </a:extLst>
          </p:cNvPr>
          <p:cNvSpPr txBox="1"/>
          <p:nvPr/>
        </p:nvSpPr>
        <p:spPr>
          <a:xfrm>
            <a:off x="838199" y="1512531"/>
            <a:ext cx="6121400" cy="5212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cap="all" baseline="0">
                <a:solidFill>
                  <a:srgbClr val="002453"/>
                </a:solidFill>
                <a:latin typeface="Arial" panose="020B0604020202020204" pitchFamily="34" charset="0"/>
                <a:ea typeface="+mj-ea"/>
                <a:cs typeface="Arial" panose="020B0604020202020204" pitchFamily="34" charset="0"/>
              </a:defRPr>
            </a:lvl1pPr>
          </a:lstStyle>
          <a:p>
            <a:r>
              <a:rPr lang="en-US" altLang="zh-CN" sz="1800" dirty="0">
                <a:sym typeface="+mn-ea"/>
              </a:rPr>
              <a:t>Breakfast Semi-buffet </a:t>
            </a:r>
            <a:r>
              <a:rPr lang="zh-CN" altLang="en-US" sz="1800" dirty="0">
                <a:sym typeface="+mn-ea"/>
              </a:rPr>
              <a:t>早餐半自助餐 </a:t>
            </a:r>
            <a:endParaRPr lang="zh-CN" altLang="en-US" sz="1800" dirty="0"/>
          </a:p>
        </p:txBody>
      </p:sp>
    </p:spTree>
    <p:extLst>
      <p:ext uri="{BB962C8B-B14F-4D97-AF65-F5344CB8AC3E}">
        <p14:creationId xmlns:p14="http://schemas.microsoft.com/office/powerpoint/2010/main" val="4035241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81C32751-EC76-45AD-B76A-C153B64B45BC}"/>
              </a:ext>
            </a:extLst>
          </p:cNvPr>
          <p:cNvSpPr>
            <a:spLocks noGrp="1"/>
          </p:cNvSpPr>
          <p:nvPr>
            <p:ph type="title"/>
          </p:nvPr>
        </p:nvSpPr>
        <p:spPr>
          <a:xfrm>
            <a:off x="838199" y="539297"/>
            <a:ext cx="10515600" cy="967564"/>
          </a:xfrm>
        </p:spPr>
        <p:txBody>
          <a:bodyPr>
            <a:normAutofit/>
          </a:bodyPr>
          <a:lstStyle/>
          <a:p>
            <a:r>
              <a:rPr lang="en-US" sz="2400" b="0" dirty="0">
                <a:ea typeface="黑体" panose="02010609060101010101" pitchFamily="49" charset="-122"/>
              </a:rPr>
              <a:t>T</a:t>
            </a:r>
            <a:r>
              <a:rPr lang="en-US" altLang="zh-CN" sz="2400" b="0" dirty="0">
                <a:ea typeface="黑体" panose="02010609060101010101" pitchFamily="49" charset="-122"/>
              </a:rPr>
              <a:t>ownsquare Menu concept &amp; unique selling point</a:t>
            </a:r>
            <a:br>
              <a:rPr lang="en-US" altLang="zh-CN" sz="2400" b="0" dirty="0">
                <a:ea typeface="黑体" panose="02010609060101010101" pitchFamily="49" charset="-122"/>
              </a:rPr>
            </a:br>
            <a:r>
              <a:rPr lang="zh-CN" altLang="en-US" sz="2400" b="0" dirty="0">
                <a:latin typeface="+mj-ea"/>
              </a:rPr>
              <a:t>思方汇菜单理念及独特卖点</a:t>
            </a:r>
            <a:endParaRPr lang="en-US" sz="2400" b="0" dirty="0">
              <a:latin typeface="+mj-ea"/>
            </a:endParaRPr>
          </a:p>
        </p:txBody>
      </p:sp>
      <p:sp>
        <p:nvSpPr>
          <p:cNvPr id="4" name="灯片编号占位符 3">
            <a:extLst>
              <a:ext uri="{FF2B5EF4-FFF2-40B4-BE49-F238E27FC236}">
                <a16:creationId xmlns:a16="http://schemas.microsoft.com/office/drawing/2014/main" id="{59421CD0-1FCC-40F2-8CBE-879880566368}"/>
              </a:ext>
            </a:extLst>
          </p:cNvPr>
          <p:cNvSpPr>
            <a:spLocks noGrp="1"/>
          </p:cNvSpPr>
          <p:nvPr>
            <p:ph type="sldNum" sz="quarter" idx="12"/>
          </p:nvPr>
        </p:nvSpPr>
        <p:spPr/>
        <p:txBody>
          <a:bodyPr/>
          <a:lstStyle/>
          <a:p>
            <a:fld id="{FF3EEC63-B8F9-45C9-A279-3485F651182C}" type="slidenum">
              <a:rPr lang="en-US" smtClean="0"/>
              <a:t>35</a:t>
            </a:fld>
            <a:endParaRPr lang="en-US"/>
          </a:p>
        </p:txBody>
      </p:sp>
      <p:sp>
        <p:nvSpPr>
          <p:cNvPr id="12" name="标题 7">
            <a:extLst>
              <a:ext uri="{FF2B5EF4-FFF2-40B4-BE49-F238E27FC236}">
                <a16:creationId xmlns:a16="http://schemas.microsoft.com/office/drawing/2014/main" id="{33625322-727F-4E02-9331-0B918BFD8A1F}"/>
              </a:ext>
            </a:extLst>
          </p:cNvPr>
          <p:cNvSpPr txBox="1"/>
          <p:nvPr/>
        </p:nvSpPr>
        <p:spPr>
          <a:xfrm>
            <a:off x="938544" y="1381805"/>
            <a:ext cx="6121400" cy="5212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cap="all" baseline="0">
                <a:solidFill>
                  <a:srgbClr val="002453"/>
                </a:solidFill>
                <a:latin typeface="Arial" panose="020B0604020202020204" pitchFamily="34" charset="0"/>
                <a:ea typeface="+mj-ea"/>
                <a:cs typeface="Arial" panose="020B0604020202020204" pitchFamily="34" charset="0"/>
              </a:defRPr>
            </a:lvl1pPr>
          </a:lstStyle>
          <a:p>
            <a:r>
              <a:rPr lang="en-US" altLang="zh-CN" sz="1600" dirty="0">
                <a:sym typeface="+mn-ea"/>
              </a:rPr>
              <a:t>LUNCH</a:t>
            </a:r>
            <a:r>
              <a:rPr lang="en-US" altLang="zh-CN" sz="1800" dirty="0">
                <a:sym typeface="+mn-ea"/>
              </a:rPr>
              <a:t> &amp; Dinner </a:t>
            </a:r>
            <a:r>
              <a:rPr lang="zh-CN" altLang="en-US" sz="1800" dirty="0">
                <a:latin typeface="宋体" panose="02010600030101010101" pitchFamily="2" charset="-122"/>
                <a:ea typeface="宋体" panose="02010600030101010101" pitchFamily="2" charset="-122"/>
                <a:sym typeface="+mn-ea"/>
              </a:rPr>
              <a:t>午餐 </a:t>
            </a:r>
            <a:r>
              <a:rPr lang="en-US" altLang="zh-CN" sz="1800" dirty="0">
                <a:latin typeface="宋体" panose="02010600030101010101" pitchFamily="2" charset="-122"/>
                <a:ea typeface="宋体" panose="02010600030101010101" pitchFamily="2" charset="-122"/>
                <a:sym typeface="+mn-ea"/>
              </a:rPr>
              <a:t>&amp; </a:t>
            </a:r>
            <a:r>
              <a:rPr lang="zh-CN" altLang="en-US" sz="1800" dirty="0">
                <a:latin typeface="宋体" panose="02010600030101010101" pitchFamily="2" charset="-122"/>
                <a:ea typeface="宋体" panose="02010600030101010101" pitchFamily="2" charset="-122"/>
                <a:sym typeface="+mn-ea"/>
              </a:rPr>
              <a:t>晚餐</a:t>
            </a:r>
            <a:endParaRPr lang="zh-CN" altLang="en-US" sz="1800" dirty="0">
              <a:latin typeface="宋体" panose="02010600030101010101" pitchFamily="2" charset="-122"/>
              <a:ea typeface="宋体" panose="02010600030101010101" pitchFamily="2" charset="-122"/>
            </a:endParaRPr>
          </a:p>
        </p:txBody>
      </p:sp>
      <p:sp>
        <p:nvSpPr>
          <p:cNvPr id="8" name="文本框 7">
            <a:extLst>
              <a:ext uri="{FF2B5EF4-FFF2-40B4-BE49-F238E27FC236}">
                <a16:creationId xmlns:a16="http://schemas.microsoft.com/office/drawing/2014/main" id="{3027AE54-96A1-47DE-AE83-BC41DA93AEC5}"/>
              </a:ext>
            </a:extLst>
          </p:cNvPr>
          <p:cNvSpPr txBox="1"/>
          <p:nvPr/>
        </p:nvSpPr>
        <p:spPr>
          <a:xfrm>
            <a:off x="938543" y="1862202"/>
            <a:ext cx="7584971" cy="4071949"/>
          </a:xfrm>
          <a:prstGeom prst="rect">
            <a:avLst/>
          </a:prstGeom>
          <a:noFill/>
        </p:spPr>
        <p:txBody>
          <a:bodyPr wrap="square">
            <a:spAutoFit/>
          </a:bodyPr>
          <a:lstStyle/>
          <a:p>
            <a:pPr algn="just">
              <a:lnSpc>
                <a:spcPct val="150000"/>
              </a:lnSpc>
              <a:spcBef>
                <a:spcPts val="600"/>
              </a:spcBef>
              <a:spcAft>
                <a:spcPts val="600"/>
              </a:spcAft>
            </a:pPr>
            <a:r>
              <a:rPr lang="en-US" altLang="zh-CN" sz="1400" dirty="0">
                <a:latin typeface="Arial" panose="020B0604020202020204" pitchFamily="34" charset="0"/>
                <a:cs typeface="Arial" panose="020B0604020202020204" pitchFamily="34" charset="0"/>
              </a:rPr>
              <a:t>Lunch and dinner with a la carte style. Western food with a focus on Mediterranean cuisine, It also combines some of the characteristics of Portuguese food and local ingredients, including Portuguese sausage, grilled sardines, Portuguese salted cod, grilled </a:t>
            </a:r>
            <a:r>
              <a:rPr lang="en-US" altLang="zh-CN" sz="1400" dirty="0" err="1">
                <a:latin typeface="Arial" panose="020B0604020202020204" pitchFamily="34" charset="0"/>
                <a:cs typeface="Arial" panose="020B0604020202020204" pitchFamily="34" charset="0"/>
              </a:rPr>
              <a:t>Hengqin</a:t>
            </a:r>
            <a:r>
              <a:rPr lang="en-US" altLang="zh-CN" sz="1400" dirty="0">
                <a:latin typeface="Arial" panose="020B0604020202020204" pitchFamily="34" charset="0"/>
                <a:cs typeface="Arial" panose="020B0604020202020204" pitchFamily="34" charset="0"/>
              </a:rPr>
              <a:t> oysters, etc. It also makes full use of the open kitchen, and its unique rotisserie, pizza oven. Live cooking.</a:t>
            </a:r>
          </a:p>
          <a:p>
            <a:pPr algn="just">
              <a:lnSpc>
                <a:spcPct val="150000"/>
              </a:lnSpc>
              <a:spcBef>
                <a:spcPts val="600"/>
              </a:spcBef>
              <a:spcAft>
                <a:spcPts val="600"/>
              </a:spcAft>
            </a:pPr>
            <a:r>
              <a:rPr lang="en-US" altLang="zh-CN" sz="1400" b="0" i="0" dirty="0">
                <a:solidFill>
                  <a:srgbClr val="333333"/>
                </a:solidFill>
                <a:effectLst/>
                <a:latin typeface="Arial" panose="020B0604020202020204" pitchFamily="34" charset="0"/>
              </a:rPr>
              <a:t>In addition to the original menu, we will also introduce seasonal and festive special menus to provide guests with more choices.</a:t>
            </a:r>
            <a:endParaRPr lang="en-US" altLang="zh-CN" sz="1400" dirty="0"/>
          </a:p>
          <a:p>
            <a:pPr algn="l">
              <a:lnSpc>
                <a:spcPct val="150000"/>
              </a:lnSpc>
              <a:spcBef>
                <a:spcPts val="600"/>
              </a:spcBef>
              <a:spcAft>
                <a:spcPts val="600"/>
              </a:spcAft>
            </a:pPr>
            <a:r>
              <a:rPr lang="zh-CN" altLang="en-US" sz="1400" dirty="0"/>
              <a:t>思方汇午晚餐，以零点形式呈现。提供以地中海风味为主的西餐，还结合了葡萄牙饮食的一些特色及本地特有食材，包括有：葡萄牙香肠，烤沙丁鱼，葡式腌鳕鱼等。横琴毗邻南海，菜单中也有丰富的海鲜选择，烤横琴生蚝，地中海风味焗海鲜，乌鱼子意大利面，都是我们的特色。同时还有充分利用开放厨房，以及独有的烤肉炉，披萨炉。现场制作，增加与客人的互动。</a:t>
            </a:r>
            <a:endParaRPr lang="en-US" altLang="zh-CN" sz="1400" dirty="0"/>
          </a:p>
          <a:p>
            <a:pPr algn="l">
              <a:lnSpc>
                <a:spcPct val="150000"/>
              </a:lnSpc>
              <a:spcBef>
                <a:spcPts val="600"/>
              </a:spcBef>
              <a:spcAft>
                <a:spcPts val="600"/>
              </a:spcAft>
            </a:pPr>
            <a:r>
              <a:rPr lang="zh-CN" altLang="en-US" sz="1400" dirty="0">
                <a:solidFill>
                  <a:srgbClr val="2A2B2E"/>
                </a:solidFill>
                <a:latin typeface="PingFang SC"/>
              </a:rPr>
              <a:t>在固有菜单的同时，我们还会推出应季和节日的特别菜单，供给客人更多的选择。</a:t>
            </a:r>
          </a:p>
        </p:txBody>
      </p:sp>
      <p:pic>
        <p:nvPicPr>
          <p:cNvPr id="9" name="Picture 12" descr="Oyster Station for Outdoor Reception in front of New Orleans Museum of Art Wedding in City Park with Lovegood Wedding &amp; Event Rentals featuring vintage furniture and decor. NOMA was the perfect background for this December wedding in New Orleans with berry, velvet bridesmaid dresses and a vintage red car to match the overall romantic aesthetic.">
            <a:extLst>
              <a:ext uri="{FF2B5EF4-FFF2-40B4-BE49-F238E27FC236}">
                <a16:creationId xmlns:a16="http://schemas.microsoft.com/office/drawing/2014/main" id="{D38D2BB5-814D-4386-9065-382F695C2B36}"/>
              </a:ext>
            </a:extLst>
          </p:cNvPr>
          <p:cNvPicPr>
            <a:picLocks noChangeAspect="1" noChangeArrowheads="1"/>
          </p:cNvPicPr>
          <p:nvPr/>
        </p:nvPicPr>
        <p:blipFill rotWithShape="1">
          <a:blip r:embed="rId2"/>
          <a:srcRect t="7960"/>
          <a:stretch/>
        </p:blipFill>
        <p:spPr bwMode="auto">
          <a:xfrm>
            <a:off x="9607990" y="1684461"/>
            <a:ext cx="1745808" cy="20535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This contains an image of: ">
            <a:extLst>
              <a:ext uri="{FF2B5EF4-FFF2-40B4-BE49-F238E27FC236}">
                <a16:creationId xmlns:a16="http://schemas.microsoft.com/office/drawing/2014/main" id="{70333BAE-6E0A-4F4D-B57A-C4DD1DC20FBE}"/>
              </a:ext>
            </a:extLst>
          </p:cNvPr>
          <p:cNvPicPr>
            <a:picLocks noChangeAspect="1"/>
          </p:cNvPicPr>
          <p:nvPr/>
        </p:nvPicPr>
        <p:blipFill rotWithShape="1">
          <a:blip r:embed="rId3"/>
          <a:srcRect t="10066" b="10362"/>
          <a:stretch/>
        </p:blipFill>
        <p:spPr bwMode="auto">
          <a:xfrm>
            <a:off x="9607990" y="3805676"/>
            <a:ext cx="1745809" cy="2053526"/>
          </a:xfrm>
          <a:prstGeom prst="rect">
            <a:avLst/>
          </a:prstGeom>
          <a:noFill/>
          <a:ln>
            <a:noFill/>
          </a:ln>
        </p:spPr>
      </p:pic>
    </p:spTree>
    <p:extLst>
      <p:ext uri="{BB962C8B-B14F-4D97-AF65-F5344CB8AC3E}">
        <p14:creationId xmlns:p14="http://schemas.microsoft.com/office/powerpoint/2010/main" val="3794210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81C32751-EC76-45AD-B76A-C153B64B45BC}"/>
              </a:ext>
            </a:extLst>
          </p:cNvPr>
          <p:cNvSpPr>
            <a:spLocks noGrp="1"/>
          </p:cNvSpPr>
          <p:nvPr>
            <p:ph type="title"/>
          </p:nvPr>
        </p:nvSpPr>
        <p:spPr>
          <a:xfrm>
            <a:off x="838199" y="539297"/>
            <a:ext cx="10515600" cy="967564"/>
          </a:xfrm>
        </p:spPr>
        <p:txBody>
          <a:bodyPr>
            <a:normAutofit/>
          </a:bodyPr>
          <a:lstStyle/>
          <a:p>
            <a:r>
              <a:rPr lang="en-US" sz="2400" b="0" dirty="0">
                <a:ea typeface="黑体" panose="02010609060101010101" pitchFamily="49" charset="-122"/>
              </a:rPr>
              <a:t>T</a:t>
            </a:r>
            <a:r>
              <a:rPr lang="en-US" altLang="zh-CN" sz="2400" b="0" dirty="0">
                <a:ea typeface="黑体" panose="02010609060101010101" pitchFamily="49" charset="-122"/>
              </a:rPr>
              <a:t>ownsquare Menu concept &amp; unique selling point</a:t>
            </a:r>
            <a:br>
              <a:rPr lang="en-US" altLang="zh-CN" sz="2400" b="0" dirty="0">
                <a:ea typeface="黑体" panose="02010609060101010101" pitchFamily="49" charset="-122"/>
              </a:rPr>
            </a:br>
            <a:r>
              <a:rPr lang="zh-CN" altLang="en-US" sz="2400" b="0" dirty="0">
                <a:latin typeface="+mj-ea"/>
              </a:rPr>
              <a:t>思方汇菜单理念及独特卖点</a:t>
            </a:r>
            <a:endParaRPr lang="en-US" sz="2400" b="0" dirty="0">
              <a:latin typeface="+mj-ea"/>
            </a:endParaRPr>
          </a:p>
        </p:txBody>
      </p:sp>
      <p:sp>
        <p:nvSpPr>
          <p:cNvPr id="4" name="灯片编号占位符 3">
            <a:extLst>
              <a:ext uri="{FF2B5EF4-FFF2-40B4-BE49-F238E27FC236}">
                <a16:creationId xmlns:a16="http://schemas.microsoft.com/office/drawing/2014/main" id="{59421CD0-1FCC-40F2-8CBE-879880566368}"/>
              </a:ext>
            </a:extLst>
          </p:cNvPr>
          <p:cNvSpPr>
            <a:spLocks noGrp="1"/>
          </p:cNvSpPr>
          <p:nvPr>
            <p:ph type="sldNum" sz="quarter" idx="12"/>
          </p:nvPr>
        </p:nvSpPr>
        <p:spPr/>
        <p:txBody>
          <a:bodyPr/>
          <a:lstStyle/>
          <a:p>
            <a:fld id="{FF3EEC63-B8F9-45C9-A279-3485F651182C}" type="slidenum">
              <a:rPr lang="en-US" smtClean="0"/>
              <a:t>36</a:t>
            </a:fld>
            <a:endParaRPr lang="en-US"/>
          </a:p>
        </p:txBody>
      </p:sp>
      <p:sp>
        <p:nvSpPr>
          <p:cNvPr id="10" name="标题 7">
            <a:extLst>
              <a:ext uri="{FF2B5EF4-FFF2-40B4-BE49-F238E27FC236}">
                <a16:creationId xmlns:a16="http://schemas.microsoft.com/office/drawing/2014/main" id="{0FB4AF45-2E54-45BE-9B1D-9C8661F6280F}"/>
              </a:ext>
            </a:extLst>
          </p:cNvPr>
          <p:cNvSpPr txBox="1"/>
          <p:nvPr/>
        </p:nvSpPr>
        <p:spPr>
          <a:xfrm>
            <a:off x="838199" y="1381805"/>
            <a:ext cx="6121400" cy="5212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cap="all" baseline="0">
                <a:solidFill>
                  <a:srgbClr val="002453"/>
                </a:solidFill>
                <a:latin typeface="Arial" panose="020B0604020202020204" pitchFamily="34" charset="0"/>
                <a:ea typeface="+mj-ea"/>
                <a:cs typeface="Arial" panose="020B0604020202020204" pitchFamily="34" charset="0"/>
              </a:defRPr>
            </a:lvl1pPr>
          </a:lstStyle>
          <a:p>
            <a:r>
              <a:rPr lang="en-US" altLang="zh-CN" sz="1600" dirty="0"/>
              <a:t>Pizza oven </a:t>
            </a:r>
            <a:r>
              <a:rPr lang="zh-CN" altLang="en-US" sz="1800" dirty="0">
                <a:sym typeface="+mn-ea"/>
              </a:rPr>
              <a:t>披萨炉</a:t>
            </a:r>
            <a:endParaRPr lang="zh-CN" altLang="en-US" sz="1800" dirty="0"/>
          </a:p>
        </p:txBody>
      </p:sp>
      <p:sp>
        <p:nvSpPr>
          <p:cNvPr id="8" name="文本框 7">
            <a:extLst>
              <a:ext uri="{FF2B5EF4-FFF2-40B4-BE49-F238E27FC236}">
                <a16:creationId xmlns:a16="http://schemas.microsoft.com/office/drawing/2014/main" id="{B20DDF17-351E-4153-B852-9C49E2872176}"/>
              </a:ext>
            </a:extLst>
          </p:cNvPr>
          <p:cNvSpPr txBox="1"/>
          <p:nvPr/>
        </p:nvSpPr>
        <p:spPr>
          <a:xfrm>
            <a:off x="838198" y="1802115"/>
            <a:ext cx="8077201" cy="4728667"/>
          </a:xfrm>
          <a:prstGeom prst="rect">
            <a:avLst/>
          </a:prstGeom>
          <a:noFill/>
        </p:spPr>
        <p:txBody>
          <a:bodyPr wrap="square">
            <a:spAutoFit/>
          </a:bodyPr>
          <a:lstStyle/>
          <a:p>
            <a:pPr marL="0" indent="0" algn="just">
              <a:lnSpc>
                <a:spcPct val="150000"/>
              </a:lnSpc>
              <a:spcBef>
                <a:spcPts val="600"/>
              </a:spcBef>
              <a:spcAft>
                <a:spcPts val="600"/>
              </a:spcAft>
              <a:buNone/>
            </a:pPr>
            <a:r>
              <a:rPr lang="en-US" altLang="zh-CN" sz="1400" dirty="0">
                <a:solidFill>
                  <a:srgbClr val="101214"/>
                </a:solidFill>
                <a:latin typeface="Arial" panose="020B0604020202020204" pitchFamily="34" charset="0"/>
                <a:cs typeface="Arial" panose="020B0604020202020204" pitchFamily="34" charset="0"/>
              </a:rPr>
              <a:t>I</a:t>
            </a:r>
            <a:r>
              <a:rPr lang="en-US" altLang="zh-CN" sz="1400" b="0" i="0" dirty="0">
                <a:solidFill>
                  <a:srgbClr val="101214"/>
                </a:solidFill>
                <a:effectLst/>
                <a:latin typeface="Arial" panose="020B0604020202020204" pitchFamily="34" charset="0"/>
                <a:cs typeface="Arial" panose="020B0604020202020204" pitchFamily="34" charset="0"/>
              </a:rPr>
              <a:t>t's a busy day in the pizza oven. We have food baked from the oven in the morning, in the middle of the evening, fresh baked bread, egg tarts for breakfast. For lunch and dinner, we introduce the classic Neapolitan pizza, the original Italian pizza, we use Neapolitan certified flour, with a traditional recipe, to recreate the classic. In addition, we have introduced a healthy pizza base in order to make pizza more healthy because it is high in salt. Adding vegetable juice to the base of the pie reduces the salt content of the pizza while preserving tradition, making this traditional dish more special and healthy. The pizza oven is versatile, and we have a secret roast of East China Sea large yellow croaker, which is cultivated in the best waters of Fujian province and semi-wild. It's very delicious.</a:t>
            </a:r>
          </a:p>
          <a:p>
            <a:pPr marL="0" indent="0" algn="just">
              <a:lnSpc>
                <a:spcPct val="150000"/>
              </a:lnSpc>
              <a:spcBef>
                <a:spcPts val="600"/>
              </a:spcBef>
              <a:spcAft>
                <a:spcPts val="600"/>
              </a:spcAft>
              <a:buNone/>
            </a:pPr>
            <a:r>
              <a:rPr lang="zh-CN" altLang="en-US" sz="1400" dirty="0">
                <a:solidFill>
                  <a:srgbClr val="2A2B2E"/>
                </a:solidFill>
                <a:latin typeface="Arial" panose="020B0604020202020204" pitchFamily="34" charset="0"/>
                <a:cs typeface="Arial" panose="020B0604020202020204" pitchFamily="34" charset="0"/>
              </a:rPr>
              <a:t>披萨炉一天都会很忙碌，早中晚我们都会有从里面烤制的食物，早餐会有现烤出炉的面包，蛋挞。午晚餐我们推出经典的那不勒斯披萨，那不勒斯披萨是意大利披萨的始祖，我们选用了那不勒斯认证的面粉，用传统的配方，再现经典。此外我们为了披萨这个高盐食物更健康，我们推出了一款健康披萨饼底，在饼底中加入蔬菜汁，能保留传统的同时，降低了披萨的含盐量，让这个传统美食更特别，更健康。披萨炉是多用途的，我们还有一道秘烤东海大黄鱼，选用了福建最优质海域养殖，半野生状态下的大黄鱼，非常鲜美。</a:t>
            </a:r>
            <a:endParaRPr lang="en-US" altLang="zh-CN" sz="1400" dirty="0">
              <a:solidFill>
                <a:srgbClr val="2A2B2E"/>
              </a:solidFill>
              <a:latin typeface="Arial" panose="020B0604020202020204" pitchFamily="34" charset="0"/>
              <a:cs typeface="Arial" panose="020B0604020202020204" pitchFamily="34" charset="0"/>
            </a:endParaRPr>
          </a:p>
        </p:txBody>
      </p:sp>
      <p:pic>
        <p:nvPicPr>
          <p:cNvPr id="11" name="Picture 16" descr="Pizzeria Popolare">
            <a:extLst>
              <a:ext uri="{FF2B5EF4-FFF2-40B4-BE49-F238E27FC236}">
                <a16:creationId xmlns:a16="http://schemas.microsoft.com/office/drawing/2014/main" id="{16D38DBD-C060-4794-8394-ADAE5B8F681B}"/>
              </a:ext>
            </a:extLst>
          </p:cNvPr>
          <p:cNvPicPr>
            <a:picLocks noChangeAspect="1" noChangeArrowheads="1"/>
          </p:cNvPicPr>
          <p:nvPr/>
        </p:nvPicPr>
        <p:blipFill>
          <a:blip r:embed="rId2"/>
          <a:srcRect/>
          <a:stretch>
            <a:fillRect/>
          </a:stretch>
        </p:blipFill>
        <p:spPr bwMode="auto">
          <a:xfrm>
            <a:off x="9165923" y="3606095"/>
            <a:ext cx="2187876" cy="220021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descr="图片包含 室内, 火, 披萨, 桌子&#10;&#10;描述已自动生成">
            <a:extLst>
              <a:ext uri="{FF2B5EF4-FFF2-40B4-BE49-F238E27FC236}">
                <a16:creationId xmlns:a16="http://schemas.microsoft.com/office/drawing/2014/main" id="{658F30DD-7FC2-4848-9896-A8725101F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5923" y="1680668"/>
            <a:ext cx="2187876" cy="1886559"/>
          </a:xfrm>
          <a:prstGeom prst="rect">
            <a:avLst/>
          </a:prstGeom>
        </p:spPr>
      </p:pic>
    </p:spTree>
    <p:extLst>
      <p:ext uri="{BB962C8B-B14F-4D97-AF65-F5344CB8AC3E}">
        <p14:creationId xmlns:p14="http://schemas.microsoft.com/office/powerpoint/2010/main" val="1415622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81C32751-EC76-45AD-B76A-C153B64B45BC}"/>
              </a:ext>
            </a:extLst>
          </p:cNvPr>
          <p:cNvSpPr>
            <a:spLocks noGrp="1"/>
          </p:cNvSpPr>
          <p:nvPr>
            <p:ph type="title"/>
          </p:nvPr>
        </p:nvSpPr>
        <p:spPr>
          <a:xfrm>
            <a:off x="838199" y="539297"/>
            <a:ext cx="10515600" cy="967564"/>
          </a:xfrm>
        </p:spPr>
        <p:txBody>
          <a:bodyPr>
            <a:normAutofit/>
          </a:bodyPr>
          <a:lstStyle/>
          <a:p>
            <a:r>
              <a:rPr lang="en-US" sz="2400" b="0" dirty="0">
                <a:ea typeface="黑体" panose="02010609060101010101" pitchFamily="49" charset="-122"/>
              </a:rPr>
              <a:t>T</a:t>
            </a:r>
            <a:r>
              <a:rPr lang="en-US" altLang="zh-CN" sz="2400" b="0" dirty="0">
                <a:ea typeface="黑体" panose="02010609060101010101" pitchFamily="49" charset="-122"/>
              </a:rPr>
              <a:t>ownsquare Menu concept &amp; unique selling point</a:t>
            </a:r>
            <a:br>
              <a:rPr lang="en-US" altLang="zh-CN" sz="2400" b="0" dirty="0">
                <a:ea typeface="黑体" panose="02010609060101010101" pitchFamily="49" charset="-122"/>
              </a:rPr>
            </a:br>
            <a:r>
              <a:rPr lang="zh-CN" altLang="en-US" sz="2400" b="0" dirty="0">
                <a:latin typeface="+mj-ea"/>
              </a:rPr>
              <a:t>思方汇菜单理念及独特卖点</a:t>
            </a:r>
            <a:endParaRPr lang="en-US" sz="2400" b="0" dirty="0">
              <a:latin typeface="+mj-ea"/>
            </a:endParaRPr>
          </a:p>
        </p:txBody>
      </p:sp>
      <p:sp>
        <p:nvSpPr>
          <p:cNvPr id="4" name="灯片编号占位符 3">
            <a:extLst>
              <a:ext uri="{FF2B5EF4-FFF2-40B4-BE49-F238E27FC236}">
                <a16:creationId xmlns:a16="http://schemas.microsoft.com/office/drawing/2014/main" id="{59421CD0-1FCC-40F2-8CBE-879880566368}"/>
              </a:ext>
            </a:extLst>
          </p:cNvPr>
          <p:cNvSpPr>
            <a:spLocks noGrp="1"/>
          </p:cNvSpPr>
          <p:nvPr>
            <p:ph type="sldNum" sz="quarter" idx="12"/>
          </p:nvPr>
        </p:nvSpPr>
        <p:spPr/>
        <p:txBody>
          <a:bodyPr/>
          <a:lstStyle/>
          <a:p>
            <a:fld id="{FF3EEC63-B8F9-45C9-A279-3485F651182C}" type="slidenum">
              <a:rPr lang="en-US" smtClean="0"/>
              <a:t>37</a:t>
            </a:fld>
            <a:endParaRPr lang="en-US"/>
          </a:p>
        </p:txBody>
      </p:sp>
      <p:sp>
        <p:nvSpPr>
          <p:cNvPr id="10" name="标题 7">
            <a:extLst>
              <a:ext uri="{FF2B5EF4-FFF2-40B4-BE49-F238E27FC236}">
                <a16:creationId xmlns:a16="http://schemas.microsoft.com/office/drawing/2014/main" id="{EB975C5E-C7CF-4E9E-B513-E6DBA21C7FDD}"/>
              </a:ext>
            </a:extLst>
          </p:cNvPr>
          <p:cNvSpPr txBox="1"/>
          <p:nvPr/>
        </p:nvSpPr>
        <p:spPr>
          <a:xfrm>
            <a:off x="838199" y="1392085"/>
            <a:ext cx="6121400" cy="5212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cap="all" baseline="0">
                <a:solidFill>
                  <a:srgbClr val="002453"/>
                </a:solidFill>
                <a:latin typeface="Arial" panose="020B0604020202020204" pitchFamily="34" charset="0"/>
                <a:ea typeface="+mj-ea"/>
                <a:cs typeface="Arial" panose="020B0604020202020204" pitchFamily="34" charset="0"/>
              </a:defRPr>
            </a:lvl1pPr>
          </a:lstStyle>
          <a:p>
            <a:r>
              <a:rPr lang="en-US" altLang="zh-CN" sz="1600" dirty="0"/>
              <a:t>Rotisserie </a:t>
            </a:r>
            <a:r>
              <a:rPr lang="zh-CN" altLang="en-US" sz="1800" dirty="0">
                <a:sym typeface="+mn-ea"/>
              </a:rPr>
              <a:t>烤肉炉</a:t>
            </a:r>
            <a:endParaRPr lang="zh-CN" altLang="en-US" sz="1800" dirty="0"/>
          </a:p>
        </p:txBody>
      </p:sp>
      <p:sp>
        <p:nvSpPr>
          <p:cNvPr id="11" name="Content Placeholder 2">
            <a:extLst>
              <a:ext uri="{FF2B5EF4-FFF2-40B4-BE49-F238E27FC236}">
                <a16:creationId xmlns:a16="http://schemas.microsoft.com/office/drawing/2014/main" id="{C459C88F-006D-408B-B8D3-701CEC34E285}"/>
              </a:ext>
            </a:extLst>
          </p:cNvPr>
          <p:cNvSpPr txBox="1">
            <a:spLocks/>
          </p:cNvSpPr>
          <p:nvPr/>
        </p:nvSpPr>
        <p:spPr>
          <a:xfrm>
            <a:off x="838199" y="2044018"/>
            <a:ext cx="7532915" cy="427468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lnSpc>
                <a:spcPct val="90000"/>
              </a:lnSpc>
              <a:spcBef>
                <a:spcPts val="1000"/>
              </a:spcBef>
              <a:buFont typeface="Arial" panose="020B0604020202020204" pitchFamily="34" charset="0"/>
              <a:buChar char="•"/>
              <a:defRPr sz="1600" kern="1200">
                <a:solidFill>
                  <a:srgbClr val="002453"/>
                </a:solidFill>
                <a:latin typeface="Arial" panose="020B0604020202020204" pitchFamily="34" charset="0"/>
                <a:ea typeface="+mn-ea"/>
                <a:cs typeface="Arial" panose="020B0604020202020204" pitchFamily="34" charset="0"/>
              </a:defRPr>
            </a:lvl1pPr>
            <a:lvl2pPr marL="8001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rgbClr val="002453"/>
                </a:solidFill>
                <a:latin typeface="Arial" panose="020B0604020202020204" pitchFamily="34" charset="0"/>
                <a:ea typeface="+mn-ea"/>
                <a:cs typeface="Arial" panose="020B0604020202020204" pitchFamily="34" charset="0"/>
              </a:defRPr>
            </a:lvl2pPr>
            <a:lvl3pPr marL="1428750" indent="-285750" algn="l" defTabSz="914400" rtl="0" eaLnBrk="1" latinLnBrk="0" hangingPunct="1">
              <a:lnSpc>
                <a:spcPct val="90000"/>
              </a:lnSpc>
              <a:spcBef>
                <a:spcPts val="500"/>
              </a:spcBef>
              <a:buFont typeface="Arial" panose="020B0604020202020204" pitchFamily="34" charset="0"/>
              <a:buChar char="•"/>
              <a:defRPr sz="1800" kern="1200">
                <a:solidFill>
                  <a:srgbClr val="002453"/>
                </a:solidFill>
                <a:latin typeface="Arial" panose="020B0604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kern="1200">
                <a:solidFill>
                  <a:srgbClr val="002453"/>
                </a:solidFill>
                <a:latin typeface="Arial" panose="020B0604020202020204" pitchFamily="34" charset="0"/>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400" kern="1200">
                <a:solidFill>
                  <a:srgbClr val="002453"/>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600"/>
              </a:spcBef>
              <a:spcAft>
                <a:spcPts val="600"/>
              </a:spcAft>
              <a:buFont typeface="Arial" panose="020B0604020202020204" pitchFamily="34" charset="0"/>
              <a:buNone/>
            </a:pPr>
            <a:r>
              <a:rPr lang="en-US" altLang="zh-CN" dirty="0">
                <a:solidFill>
                  <a:srgbClr val="101214"/>
                </a:solidFill>
              </a:rPr>
              <a:t>Rotisserie furnace, is one of the unique selling point Townsquare, we have a special menu, barbecue furnace for guests to choose from, there are two special grilled chicken, a brittle spring chicken is a combination of Chinese and western characteristics, one is made of African bird's eye chilies homemade peri sauce grilled chicken, and barbecue flavor, such as Turkey flavor roast Angus beef ribs, Brazil flavor roast Iberian black pigs, For family gatherings, order a flavor roast New Zealand leg of lamb. There will also be special seasonal menus based on seasonal changes. We also accept take-out food reservations.</a:t>
            </a:r>
          </a:p>
          <a:p>
            <a:pPr marL="0" indent="0">
              <a:lnSpc>
                <a:spcPct val="150000"/>
              </a:lnSpc>
              <a:spcBef>
                <a:spcPts val="600"/>
              </a:spcBef>
              <a:spcAft>
                <a:spcPts val="600"/>
              </a:spcAft>
              <a:buFont typeface="Arial" panose="020B0604020202020204" pitchFamily="34" charset="0"/>
              <a:buNone/>
            </a:pPr>
            <a:r>
              <a:rPr lang="zh-CN" altLang="en-US" dirty="0">
                <a:solidFill>
                  <a:srgbClr val="2A2B2E"/>
                </a:solidFill>
              </a:rPr>
              <a:t>烤肉炉，是思方汇的独特卖点之一，我们有一份特别的烤肉炉菜单，供客人选择，有两种特别的烤鸡，一个是中西结合的特色脆皮春鸡，一个是用非洲鸟眼辣椒自制辣酱做的烤鸡，还有各国风味烤肉，如土耳其风味烤安格斯牛肋排，巴西风味烤伊比利亚黑毛猪，如果家庭聚会还可以预定一个风味烤新西兰羊腿。另外还会根据季节变化推出应季的特别菜单。我们还接受外带食品预定。</a:t>
            </a:r>
            <a:endParaRPr lang="en-US" altLang="zh-CN" dirty="0">
              <a:solidFill>
                <a:srgbClr val="2A2B2E"/>
              </a:solidFill>
            </a:endParaRPr>
          </a:p>
          <a:p>
            <a:endParaRPr lang="en-US" sz="600" dirty="0"/>
          </a:p>
        </p:txBody>
      </p:sp>
      <p:pic>
        <p:nvPicPr>
          <p:cNvPr id="12" name="图片 11" descr="桌子上有烤箱&#10;&#10;低可信度描述已自动生成">
            <a:extLst>
              <a:ext uri="{FF2B5EF4-FFF2-40B4-BE49-F238E27FC236}">
                <a16:creationId xmlns:a16="http://schemas.microsoft.com/office/drawing/2014/main" id="{C4EB3F1C-ACF7-40CF-91E1-FE2C056BE2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7803" y="1210629"/>
            <a:ext cx="2365996" cy="2218371"/>
          </a:xfrm>
          <a:prstGeom prst="rect">
            <a:avLst/>
          </a:prstGeom>
        </p:spPr>
      </p:pic>
      <p:pic>
        <p:nvPicPr>
          <p:cNvPr id="13" name="Picture 2" descr="Roli Roti truck at San Francisco Ferry Plaza Farmer's Market | by phomchick">
            <a:extLst>
              <a:ext uri="{FF2B5EF4-FFF2-40B4-BE49-F238E27FC236}">
                <a16:creationId xmlns:a16="http://schemas.microsoft.com/office/drawing/2014/main" id="{35698C62-68FF-4722-BE48-594C00559A20}"/>
              </a:ext>
            </a:extLst>
          </p:cNvPr>
          <p:cNvPicPr>
            <a:picLocks noChangeAspect="1" noChangeArrowheads="1"/>
          </p:cNvPicPr>
          <p:nvPr/>
        </p:nvPicPr>
        <p:blipFill>
          <a:blip r:embed="rId3"/>
          <a:srcRect/>
          <a:stretch>
            <a:fillRect/>
          </a:stretch>
        </p:blipFill>
        <p:spPr bwMode="auto">
          <a:xfrm>
            <a:off x="8755497" y="3673232"/>
            <a:ext cx="2598302" cy="1974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918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81C32751-EC76-45AD-B76A-C153B64B45BC}"/>
              </a:ext>
            </a:extLst>
          </p:cNvPr>
          <p:cNvSpPr>
            <a:spLocks noGrp="1"/>
          </p:cNvSpPr>
          <p:nvPr>
            <p:ph type="title"/>
          </p:nvPr>
        </p:nvSpPr>
        <p:spPr>
          <a:xfrm>
            <a:off x="838200" y="365126"/>
            <a:ext cx="10515600" cy="967564"/>
          </a:xfrm>
        </p:spPr>
        <p:txBody>
          <a:bodyPr>
            <a:normAutofit/>
          </a:bodyPr>
          <a:lstStyle/>
          <a:p>
            <a:r>
              <a:rPr lang="en-US" sz="2400" b="0" dirty="0">
                <a:ea typeface="黑体" panose="02010609060101010101" pitchFamily="49" charset="-122"/>
              </a:rPr>
              <a:t>T</a:t>
            </a:r>
            <a:r>
              <a:rPr lang="en-US" altLang="zh-CN" sz="2400" b="0" dirty="0">
                <a:ea typeface="黑体" panose="02010609060101010101" pitchFamily="49" charset="-122"/>
              </a:rPr>
              <a:t>ownsquare beverage concept </a:t>
            </a:r>
            <a:r>
              <a:rPr lang="zh-CN" altLang="en-US" sz="2400" b="0" dirty="0">
                <a:latin typeface="+mj-ea"/>
              </a:rPr>
              <a:t>思方汇酒水理念</a:t>
            </a:r>
            <a:endParaRPr lang="en-US" sz="2400" b="0" dirty="0">
              <a:latin typeface="+mj-ea"/>
            </a:endParaRPr>
          </a:p>
        </p:txBody>
      </p:sp>
      <p:sp>
        <p:nvSpPr>
          <p:cNvPr id="4" name="灯片编号占位符 3">
            <a:extLst>
              <a:ext uri="{FF2B5EF4-FFF2-40B4-BE49-F238E27FC236}">
                <a16:creationId xmlns:a16="http://schemas.microsoft.com/office/drawing/2014/main" id="{59421CD0-1FCC-40F2-8CBE-879880566368}"/>
              </a:ext>
            </a:extLst>
          </p:cNvPr>
          <p:cNvSpPr>
            <a:spLocks noGrp="1"/>
          </p:cNvSpPr>
          <p:nvPr>
            <p:ph type="sldNum" sz="quarter" idx="12"/>
          </p:nvPr>
        </p:nvSpPr>
        <p:spPr/>
        <p:txBody>
          <a:bodyPr/>
          <a:lstStyle/>
          <a:p>
            <a:fld id="{FF3EEC63-B8F9-45C9-A279-3485F651182C}" type="slidenum">
              <a:rPr lang="en-US" smtClean="0"/>
              <a:t>38</a:t>
            </a:fld>
            <a:endParaRPr lang="en-US"/>
          </a:p>
        </p:txBody>
      </p:sp>
      <p:sp>
        <p:nvSpPr>
          <p:cNvPr id="5" name="TextBox 4">
            <a:extLst>
              <a:ext uri="{FF2B5EF4-FFF2-40B4-BE49-F238E27FC236}">
                <a16:creationId xmlns:a16="http://schemas.microsoft.com/office/drawing/2014/main" id="{21BEF62B-6FBF-445C-8EA6-F2901E4B6710}"/>
              </a:ext>
            </a:extLst>
          </p:cNvPr>
          <p:cNvSpPr txBox="1"/>
          <p:nvPr/>
        </p:nvSpPr>
        <p:spPr>
          <a:xfrm>
            <a:off x="1081587" y="5485170"/>
            <a:ext cx="2166256" cy="369332"/>
          </a:xfrm>
          <a:prstGeom prst="rect">
            <a:avLst/>
          </a:prstGeom>
          <a:noFill/>
        </p:spPr>
        <p:txBody>
          <a:bodyPr wrap="square">
            <a:spAutoFit/>
          </a:bodyPr>
          <a:lstStyle/>
          <a:p>
            <a:pPr algn="just"/>
            <a:endParaRPr lang="en-US"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937B4D3D-2F1A-423B-82BC-1AD825A185E8}"/>
              </a:ext>
            </a:extLst>
          </p:cNvPr>
          <p:cNvSpPr txBox="1"/>
          <p:nvPr/>
        </p:nvSpPr>
        <p:spPr>
          <a:xfrm>
            <a:off x="5486399" y="1784203"/>
            <a:ext cx="5867400" cy="3978077"/>
          </a:xfrm>
          <a:prstGeom prst="rect">
            <a:avLst/>
          </a:prstGeom>
          <a:noFill/>
        </p:spPr>
        <p:txBody>
          <a:bodyPr wrap="square">
            <a:spAutoFit/>
          </a:bodyPr>
          <a:lstStyle/>
          <a:p>
            <a:pPr marL="285750" indent="-285750">
              <a:lnSpc>
                <a:spcPct val="150000"/>
              </a:lnSpc>
              <a:spcBef>
                <a:spcPts val="600"/>
              </a:spcBef>
              <a:spcAft>
                <a:spcPts val="600"/>
              </a:spcAft>
              <a:buFont typeface="Arial" panose="020B0604020202020204" pitchFamily="34" charset="0"/>
              <a:buChar char="•"/>
            </a:pPr>
            <a:r>
              <a:rPr lang="en-US" altLang="zh-CN" sz="1800" dirty="0">
                <a:solidFill>
                  <a:schemeClr val="tx1"/>
                </a:solidFill>
                <a:latin typeface="Arial" panose="020B0604020202020204" pitchFamily="34" charset="0"/>
                <a:cs typeface="Arial" panose="020B0604020202020204" pitchFamily="34" charset="0"/>
              </a:rPr>
              <a:t>All types of coffee                                                              </a:t>
            </a:r>
            <a:r>
              <a:rPr lang="zh-CN" altLang="en-US" sz="1800" dirty="0">
                <a:solidFill>
                  <a:schemeClr val="tx1"/>
                </a:solidFill>
                <a:latin typeface="Arial" panose="020B0604020202020204" pitchFamily="34" charset="0"/>
                <a:cs typeface="Arial" panose="020B0604020202020204" pitchFamily="34" charset="0"/>
              </a:rPr>
              <a:t>各种经典咖啡</a:t>
            </a:r>
            <a:endParaRPr lang="en-US" altLang="zh-CN" sz="1800" dirty="0">
              <a:solidFill>
                <a:schemeClr val="tx1"/>
              </a:solidFill>
              <a:latin typeface="Arial" panose="020B0604020202020204" pitchFamily="34" charset="0"/>
              <a:cs typeface="Arial" panose="020B0604020202020204" pitchFamily="34" charset="0"/>
            </a:endParaRPr>
          </a:p>
          <a:p>
            <a:pPr marL="285750" indent="-285750">
              <a:lnSpc>
                <a:spcPct val="150000"/>
              </a:lnSpc>
              <a:spcBef>
                <a:spcPts val="600"/>
              </a:spcBef>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C</a:t>
            </a:r>
            <a:r>
              <a:rPr lang="en-US" altLang="zh-CN" sz="1800" dirty="0">
                <a:solidFill>
                  <a:schemeClr val="tx1"/>
                </a:solidFill>
                <a:latin typeface="Arial" panose="020B0604020202020204" pitchFamily="34" charset="0"/>
                <a:cs typeface="Arial" panose="020B0604020202020204" pitchFamily="34" charset="0"/>
              </a:rPr>
              <a:t>old brew &amp; pour-</a:t>
            </a:r>
            <a:r>
              <a:rPr lang="en-US" altLang="zh-CN" dirty="0">
                <a:latin typeface="Arial" panose="020B0604020202020204" pitchFamily="34" charset="0"/>
                <a:cs typeface="Arial" panose="020B0604020202020204" pitchFamily="34" charset="0"/>
              </a:rPr>
              <a:t>over </a:t>
            </a:r>
            <a:r>
              <a:rPr lang="en-US" altLang="zh-CN" sz="1800" dirty="0">
                <a:solidFill>
                  <a:schemeClr val="tx1"/>
                </a:solidFill>
                <a:latin typeface="Arial" panose="020B0604020202020204" pitchFamily="34" charset="0"/>
                <a:cs typeface="Arial" panose="020B0604020202020204" pitchFamily="34" charset="0"/>
              </a:rPr>
              <a:t>coffee</a:t>
            </a:r>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冷萃及手冲咖啡</a:t>
            </a:r>
            <a:endParaRPr lang="en-US" altLang="zh-CN" sz="1800" dirty="0">
              <a:solidFill>
                <a:schemeClr val="tx1"/>
              </a:solidFill>
              <a:latin typeface="Arial" panose="020B0604020202020204" pitchFamily="34" charset="0"/>
              <a:cs typeface="Arial" panose="020B0604020202020204" pitchFamily="34" charset="0"/>
            </a:endParaRPr>
          </a:p>
          <a:p>
            <a:pPr marL="285750" indent="-285750">
              <a:lnSpc>
                <a:spcPct val="150000"/>
              </a:lnSpc>
              <a:spcBef>
                <a:spcPts val="600"/>
              </a:spcBef>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Selected Western teas</a:t>
            </a:r>
          </a:p>
          <a:p>
            <a:pPr>
              <a:lnSpc>
                <a:spcPct val="150000"/>
              </a:lnSpc>
              <a:spcBef>
                <a:spcPts val="600"/>
              </a:spcBef>
              <a:spcAft>
                <a:spcPts val="600"/>
              </a:spcAft>
            </a:pPr>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精选西式茶</a:t>
            </a:r>
            <a:endParaRPr lang="en-US" altLang="zh-CN" dirty="0">
              <a:latin typeface="Arial" panose="020B0604020202020204" pitchFamily="34" charset="0"/>
              <a:cs typeface="Arial" panose="020B0604020202020204" pitchFamily="34" charset="0"/>
            </a:endParaRPr>
          </a:p>
          <a:p>
            <a:pPr marL="285750" indent="-285750">
              <a:lnSpc>
                <a:spcPct val="150000"/>
              </a:lnSpc>
              <a:spcBef>
                <a:spcPts val="600"/>
              </a:spcBef>
              <a:spcAft>
                <a:spcPts val="6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Freshly baked breads and desserts                              </a:t>
            </a:r>
            <a:r>
              <a:rPr lang="zh-CN" altLang="en-US" dirty="0">
                <a:latin typeface="Arial" panose="020B0604020202020204" pitchFamily="34" charset="0"/>
                <a:cs typeface="Arial" panose="020B0604020202020204" pitchFamily="34" charset="0"/>
              </a:rPr>
              <a:t>新鲜出炉的面包及可口的甜品</a:t>
            </a:r>
            <a:endParaRPr lang="en-US" altLang="zh-CN" dirty="0">
              <a:latin typeface="Arial" panose="020B0604020202020204" pitchFamily="34" charset="0"/>
              <a:cs typeface="Arial" panose="020B0604020202020204" pitchFamily="34" charset="0"/>
            </a:endParaRPr>
          </a:p>
        </p:txBody>
      </p:sp>
      <p:pic>
        <p:nvPicPr>
          <p:cNvPr id="16" name="图片 15" descr="桌子上有杯饮料&#10;&#10;中度可信度描述已自动生成">
            <a:extLst>
              <a:ext uri="{FF2B5EF4-FFF2-40B4-BE49-F238E27FC236}">
                <a16:creationId xmlns:a16="http://schemas.microsoft.com/office/drawing/2014/main" id="{C7602DC1-CF31-449E-AA14-CC971A486F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784203"/>
            <a:ext cx="1920000" cy="1440000"/>
          </a:xfrm>
          <a:prstGeom prst="rect">
            <a:avLst/>
          </a:prstGeom>
        </p:spPr>
      </p:pic>
      <p:pic>
        <p:nvPicPr>
          <p:cNvPr id="31" name="图片 30" descr="杯子里的咖啡&#10;&#10;描述已自动生成">
            <a:extLst>
              <a:ext uri="{FF2B5EF4-FFF2-40B4-BE49-F238E27FC236}">
                <a16:creationId xmlns:a16="http://schemas.microsoft.com/office/drawing/2014/main" id="{A142217E-8BC1-4D0E-9FBA-B5397F851425}"/>
              </a:ext>
            </a:extLst>
          </p:cNvPr>
          <p:cNvPicPr>
            <a:picLocks noChangeAspect="1"/>
          </p:cNvPicPr>
          <p:nvPr/>
        </p:nvPicPr>
        <p:blipFill rotWithShape="1">
          <a:blip r:embed="rId3">
            <a:extLst>
              <a:ext uri="{28A0092B-C50C-407E-A947-70E740481C1C}">
                <a14:useLocalDpi xmlns:a14="http://schemas.microsoft.com/office/drawing/2010/main" val="0"/>
              </a:ext>
            </a:extLst>
          </a:blip>
          <a:srcRect l="5372" r="22261"/>
          <a:stretch/>
        </p:blipFill>
        <p:spPr>
          <a:xfrm>
            <a:off x="2840415" y="1784203"/>
            <a:ext cx="2166256" cy="4486660"/>
          </a:xfrm>
          <a:prstGeom prst="rect">
            <a:avLst/>
          </a:prstGeom>
        </p:spPr>
      </p:pic>
      <p:pic>
        <p:nvPicPr>
          <p:cNvPr id="35" name="Picture 6" descr="A picture containing cup, orange&#10;&#10;Description automatically generated">
            <a:extLst>
              <a:ext uri="{FF2B5EF4-FFF2-40B4-BE49-F238E27FC236}">
                <a16:creationId xmlns:a16="http://schemas.microsoft.com/office/drawing/2014/main" id="{22B27AC3-E368-4199-A11E-AF9A449EC7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076"/>
          <a:stretch/>
        </p:blipFill>
        <p:spPr>
          <a:xfrm>
            <a:off x="838201" y="4825666"/>
            <a:ext cx="1910357" cy="1440000"/>
          </a:xfrm>
          <a:prstGeom prst="rect">
            <a:avLst/>
          </a:prstGeom>
        </p:spPr>
      </p:pic>
      <p:pic>
        <p:nvPicPr>
          <p:cNvPr id="36" name="Picture 18" descr="This contains an image of: 9 of Athens' Best Artisanal Bakeries - Greece Is">
            <a:extLst>
              <a:ext uri="{FF2B5EF4-FFF2-40B4-BE49-F238E27FC236}">
                <a16:creationId xmlns:a16="http://schemas.microsoft.com/office/drawing/2014/main" id="{37AC5849-F6F2-4A41-AAAC-1A2314074D35}"/>
              </a:ext>
            </a:extLst>
          </p:cNvPr>
          <p:cNvPicPr>
            <a:picLocks noChangeAspect="1" noChangeArrowheads="1"/>
          </p:cNvPicPr>
          <p:nvPr/>
        </p:nvPicPr>
        <p:blipFill rotWithShape="1">
          <a:blip r:embed="rId5"/>
          <a:srcRect t="18932"/>
          <a:stretch/>
        </p:blipFill>
        <p:spPr bwMode="auto">
          <a:xfrm>
            <a:off x="862544" y="3307532"/>
            <a:ext cx="1886014" cy="1458832"/>
          </a:xfrm>
          <a:prstGeom prst="rect">
            <a:avLst/>
          </a:prstGeom>
          <a:noFill/>
          <a:extLst>
            <a:ext uri="{909E8E84-426E-40DD-AFC4-6F175D3DCCD1}">
              <a14:hiddenFill xmlns:a14="http://schemas.microsoft.com/office/drawing/2010/main">
                <a:solidFill>
                  <a:srgbClr val="FFFFFF"/>
                </a:solidFill>
              </a14:hiddenFill>
            </a:ext>
          </a:extLst>
        </p:spPr>
      </p:pic>
      <p:sp>
        <p:nvSpPr>
          <p:cNvPr id="10" name="标题 7">
            <a:extLst>
              <a:ext uri="{FF2B5EF4-FFF2-40B4-BE49-F238E27FC236}">
                <a16:creationId xmlns:a16="http://schemas.microsoft.com/office/drawing/2014/main" id="{29A167CD-A10F-49EC-9E39-549BA0846C3B}"/>
              </a:ext>
            </a:extLst>
          </p:cNvPr>
          <p:cNvSpPr txBox="1"/>
          <p:nvPr/>
        </p:nvSpPr>
        <p:spPr>
          <a:xfrm>
            <a:off x="838200" y="1207253"/>
            <a:ext cx="7023346" cy="5232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cap="all" baseline="0">
                <a:solidFill>
                  <a:srgbClr val="002453"/>
                </a:solidFill>
                <a:latin typeface="Arial" panose="020B0604020202020204" pitchFamily="34" charset="0"/>
                <a:ea typeface="+mj-ea"/>
                <a:cs typeface="Arial" panose="020B0604020202020204" pitchFamily="34" charset="0"/>
              </a:defRPr>
            </a:lvl1pPr>
          </a:lstStyle>
          <a:p>
            <a:r>
              <a:rPr lang="en-US" sz="1800" cap="none" dirty="0"/>
              <a:t> C</a:t>
            </a:r>
            <a:r>
              <a:rPr lang="en-US" altLang="zh-CN" sz="1800" cap="none" dirty="0"/>
              <a:t>offee bar</a:t>
            </a:r>
            <a:r>
              <a:rPr lang="en-US" sz="1800" cap="none" dirty="0"/>
              <a:t> </a:t>
            </a:r>
            <a:r>
              <a:rPr lang="zh-CN" altLang="en-US" sz="1800" cap="none" dirty="0"/>
              <a:t>咖啡吧</a:t>
            </a:r>
            <a:endParaRPr lang="en-US" sz="1800" cap="none" dirty="0"/>
          </a:p>
        </p:txBody>
      </p:sp>
    </p:spTree>
    <p:extLst>
      <p:ext uri="{BB962C8B-B14F-4D97-AF65-F5344CB8AC3E}">
        <p14:creationId xmlns:p14="http://schemas.microsoft.com/office/powerpoint/2010/main" val="987066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81C32751-EC76-45AD-B76A-C153B64B45BC}"/>
              </a:ext>
            </a:extLst>
          </p:cNvPr>
          <p:cNvSpPr>
            <a:spLocks noGrp="1"/>
          </p:cNvSpPr>
          <p:nvPr>
            <p:ph type="title"/>
          </p:nvPr>
        </p:nvSpPr>
        <p:spPr>
          <a:xfrm>
            <a:off x="838200" y="365126"/>
            <a:ext cx="10515600" cy="967564"/>
          </a:xfrm>
        </p:spPr>
        <p:txBody>
          <a:bodyPr>
            <a:normAutofit/>
          </a:bodyPr>
          <a:lstStyle/>
          <a:p>
            <a:r>
              <a:rPr lang="en-US" sz="2400" b="0" dirty="0"/>
              <a:t>T</a:t>
            </a:r>
            <a:r>
              <a:rPr lang="en-US" altLang="zh-CN" sz="2400" b="0" dirty="0"/>
              <a:t>ownsquare beverage concept </a:t>
            </a:r>
            <a:r>
              <a:rPr lang="zh-CN" altLang="en-US" sz="2400" b="0" dirty="0"/>
              <a:t>思方汇酒水理念</a:t>
            </a:r>
            <a:endParaRPr lang="en-US" sz="2400" b="0" dirty="0"/>
          </a:p>
        </p:txBody>
      </p:sp>
      <p:sp>
        <p:nvSpPr>
          <p:cNvPr id="4" name="灯片编号占位符 3">
            <a:extLst>
              <a:ext uri="{FF2B5EF4-FFF2-40B4-BE49-F238E27FC236}">
                <a16:creationId xmlns:a16="http://schemas.microsoft.com/office/drawing/2014/main" id="{59421CD0-1FCC-40F2-8CBE-879880566368}"/>
              </a:ext>
            </a:extLst>
          </p:cNvPr>
          <p:cNvSpPr>
            <a:spLocks noGrp="1"/>
          </p:cNvSpPr>
          <p:nvPr>
            <p:ph type="sldNum" sz="quarter" idx="12"/>
          </p:nvPr>
        </p:nvSpPr>
        <p:spPr/>
        <p:txBody>
          <a:bodyPr/>
          <a:lstStyle/>
          <a:p>
            <a:fld id="{FF3EEC63-B8F9-45C9-A279-3485F651182C}" type="slidenum">
              <a:rPr lang="en-US" smtClean="0"/>
              <a:t>39</a:t>
            </a:fld>
            <a:endParaRPr lang="en-US"/>
          </a:p>
        </p:txBody>
      </p:sp>
      <p:sp>
        <p:nvSpPr>
          <p:cNvPr id="5" name="标题 7">
            <a:extLst>
              <a:ext uri="{FF2B5EF4-FFF2-40B4-BE49-F238E27FC236}">
                <a16:creationId xmlns:a16="http://schemas.microsoft.com/office/drawing/2014/main" id="{AF1617E0-3FB4-4024-8631-7D1283201422}"/>
              </a:ext>
            </a:extLst>
          </p:cNvPr>
          <p:cNvSpPr txBox="1"/>
          <p:nvPr/>
        </p:nvSpPr>
        <p:spPr>
          <a:xfrm>
            <a:off x="838200" y="1207253"/>
            <a:ext cx="7023346" cy="5232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cap="all" baseline="0">
                <a:solidFill>
                  <a:srgbClr val="002453"/>
                </a:solidFill>
                <a:latin typeface="Arial" panose="020B0604020202020204" pitchFamily="34" charset="0"/>
                <a:ea typeface="+mj-ea"/>
                <a:cs typeface="Arial" panose="020B0604020202020204" pitchFamily="34" charset="0"/>
              </a:defRPr>
            </a:lvl1pPr>
          </a:lstStyle>
          <a:p>
            <a:r>
              <a:rPr lang="en-US" sz="1800" cap="none" dirty="0"/>
              <a:t> Bar on the terrace </a:t>
            </a:r>
            <a:r>
              <a:rPr lang="zh-CN" altLang="en-US" sz="1800" cap="none" dirty="0"/>
              <a:t>户外露台吧</a:t>
            </a:r>
            <a:endParaRPr lang="en-US" sz="1800" cap="none" dirty="0"/>
          </a:p>
        </p:txBody>
      </p:sp>
      <p:sp>
        <p:nvSpPr>
          <p:cNvPr id="6" name="Content Placeholder 2">
            <a:extLst>
              <a:ext uri="{FF2B5EF4-FFF2-40B4-BE49-F238E27FC236}">
                <a16:creationId xmlns:a16="http://schemas.microsoft.com/office/drawing/2014/main" id="{2F6F76FB-9C64-4320-90F2-FC0E6475D9F1}"/>
              </a:ext>
            </a:extLst>
          </p:cNvPr>
          <p:cNvSpPr txBox="1">
            <a:spLocks/>
          </p:cNvSpPr>
          <p:nvPr/>
        </p:nvSpPr>
        <p:spPr>
          <a:xfrm>
            <a:off x="838200" y="4059360"/>
            <a:ext cx="4538745" cy="2136337"/>
          </a:xfrm>
          <a:prstGeom prst="rect">
            <a:avLst/>
          </a:prstGeom>
        </p:spPr>
        <p:txBody>
          <a:bodyPr vert="horz" lIns="91440" tIns="45720" rIns="91440" bIns="45720" rtlCol="0">
            <a:noAutofit/>
          </a:bodyPr>
          <a:lstStyle>
            <a:defPPr>
              <a:defRPr lang="en-US"/>
            </a:defPPr>
            <a:lvl1pPr marL="342900" indent="-342900">
              <a:lnSpc>
                <a:spcPct val="100000"/>
              </a:lnSpc>
              <a:spcBef>
                <a:spcPts val="600"/>
              </a:spcBef>
              <a:spcAft>
                <a:spcPts val="600"/>
              </a:spcAft>
              <a:buFont typeface="Arial" panose="020B0604020202020204" pitchFamily="34" charset="0"/>
              <a:buChar char="•"/>
              <a:defRPr>
                <a:latin typeface="Arial" panose="020B0604020202020204" pitchFamily="34" charset="0"/>
                <a:cs typeface="Arial" panose="020B0604020202020204" pitchFamily="34" charset="0"/>
              </a:defRPr>
            </a:lvl1pPr>
            <a:lvl2pPr marL="800100" marR="0" indent="-342900" fontAlgn="auto">
              <a:lnSpc>
                <a:spcPct val="90000"/>
              </a:lnSpc>
              <a:spcBef>
                <a:spcPts val="500"/>
              </a:spcBef>
              <a:spcAft>
                <a:spcPts val="0"/>
              </a:spcAft>
              <a:buClrTx/>
              <a:buSzTx/>
              <a:buFont typeface="Arial" panose="020B0604020202020204" pitchFamily="34" charset="0"/>
              <a:buChar char="•"/>
              <a:defRPr sz="2000">
                <a:solidFill>
                  <a:srgbClr val="002453"/>
                </a:solidFill>
                <a:latin typeface="Arial" panose="020B0604020202020204" pitchFamily="34" charset="0"/>
                <a:cs typeface="Arial" panose="020B0604020202020204" pitchFamily="34" charset="0"/>
              </a:defRPr>
            </a:lvl2pPr>
            <a:lvl3pPr marL="1428750" indent="-285750">
              <a:lnSpc>
                <a:spcPct val="90000"/>
              </a:lnSpc>
              <a:spcBef>
                <a:spcPts val="500"/>
              </a:spcBef>
              <a:buFont typeface="Arial" panose="020B0604020202020204" pitchFamily="34" charset="0"/>
              <a:buChar char="•"/>
              <a:defRPr>
                <a:solidFill>
                  <a:srgbClr val="002453"/>
                </a:solidFill>
                <a:latin typeface="Arial" panose="020B0604020202020204" pitchFamily="34" charset="0"/>
              </a:defRPr>
            </a:lvl3pPr>
            <a:lvl4pPr marL="1657350" indent="-285750">
              <a:lnSpc>
                <a:spcPct val="90000"/>
              </a:lnSpc>
              <a:spcBef>
                <a:spcPts val="500"/>
              </a:spcBef>
              <a:buFont typeface="Arial" panose="020B0604020202020204" pitchFamily="34" charset="0"/>
              <a:buChar char="•"/>
              <a:defRPr sz="1600">
                <a:solidFill>
                  <a:srgbClr val="002453"/>
                </a:solidFill>
                <a:latin typeface="Arial" panose="020B0604020202020204" pitchFamily="34" charset="0"/>
              </a:defRPr>
            </a:lvl4pPr>
            <a:lvl5pPr marL="2000250" indent="-171450">
              <a:lnSpc>
                <a:spcPct val="90000"/>
              </a:lnSpc>
              <a:spcBef>
                <a:spcPts val="500"/>
              </a:spcBef>
              <a:buFont typeface="Arial" panose="020B0604020202020204" pitchFamily="34" charset="0"/>
              <a:buChar char="•"/>
              <a:defRPr sz="1400">
                <a:solidFill>
                  <a:srgbClr val="002453"/>
                </a:solidFill>
                <a:latin typeface="Arial" panose="020B0604020202020204" pitchFamily="34" charset="0"/>
              </a:defRPr>
            </a:lvl5pPr>
            <a:lvl6pPr indent="0">
              <a:lnSpc>
                <a:spcPct val="90000"/>
              </a:lnSpc>
              <a:spcBef>
                <a:spcPts val="500"/>
              </a:spcBef>
              <a:buFontTx/>
              <a:buNone/>
              <a:defRPr sz="12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dirty="0"/>
              <a:t>Freshly squeezed juice                             </a:t>
            </a:r>
            <a:r>
              <a:rPr lang="zh-CN" altLang="en-US" dirty="0"/>
              <a:t>鲜榨蔬果汁</a:t>
            </a:r>
            <a:endParaRPr lang="en-US" altLang="zh-CN" dirty="0"/>
          </a:p>
          <a:p>
            <a:r>
              <a:rPr lang="en-US" altLang="zh-CN" dirty="0"/>
              <a:t>Health milkshake                                      </a:t>
            </a:r>
            <a:r>
              <a:rPr lang="zh-CN" altLang="en-US" dirty="0"/>
              <a:t>健康奶昔</a:t>
            </a:r>
            <a:endParaRPr lang="en-US" altLang="zh-CN" dirty="0"/>
          </a:p>
          <a:p>
            <a:r>
              <a:rPr lang="en-US" altLang="zh-CN" dirty="0"/>
              <a:t>Cold fruit wine                                          </a:t>
            </a:r>
            <a:r>
              <a:rPr lang="zh-CN" altLang="en-US" dirty="0"/>
              <a:t>冷水果酒</a:t>
            </a:r>
            <a:endParaRPr lang="en-US" altLang="zh-CN" dirty="0"/>
          </a:p>
        </p:txBody>
      </p:sp>
      <p:pic>
        <p:nvPicPr>
          <p:cNvPr id="10" name="图片 9" descr="桌子上放着花瓶&#10;&#10;描述已自动生成">
            <a:extLst>
              <a:ext uri="{FF2B5EF4-FFF2-40B4-BE49-F238E27FC236}">
                <a16:creationId xmlns:a16="http://schemas.microsoft.com/office/drawing/2014/main" id="{FCB43C12-735F-41BB-9682-227A24F2F6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682"/>
          <a:stretch/>
        </p:blipFill>
        <p:spPr>
          <a:xfrm>
            <a:off x="838200" y="1993745"/>
            <a:ext cx="1472628" cy="1772155"/>
          </a:xfrm>
          <a:prstGeom prst="rect">
            <a:avLst/>
          </a:prstGeom>
        </p:spPr>
      </p:pic>
      <p:pic>
        <p:nvPicPr>
          <p:cNvPr id="12" name="图片 11" descr="桌子上有一些绿色的水果&#10;&#10;中度可信度描述已自动生成">
            <a:extLst>
              <a:ext uri="{FF2B5EF4-FFF2-40B4-BE49-F238E27FC236}">
                <a16:creationId xmlns:a16="http://schemas.microsoft.com/office/drawing/2014/main" id="{340F4187-CC09-4EE7-A98F-617109D9BB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099" b="21270"/>
          <a:stretch/>
        </p:blipFill>
        <p:spPr>
          <a:xfrm>
            <a:off x="2373295" y="2007243"/>
            <a:ext cx="1472629" cy="1757419"/>
          </a:xfrm>
          <a:prstGeom prst="rect">
            <a:avLst/>
          </a:prstGeom>
        </p:spPr>
      </p:pic>
      <p:pic>
        <p:nvPicPr>
          <p:cNvPr id="14" name="图片 13" descr="桌子上放了不同类型的水果&#10;&#10;中度可信度描述已自动生成">
            <a:extLst>
              <a:ext uri="{FF2B5EF4-FFF2-40B4-BE49-F238E27FC236}">
                <a16:creationId xmlns:a16="http://schemas.microsoft.com/office/drawing/2014/main" id="{9CD067E7-42AA-4871-8F18-9DD887ED5A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025" r="23124" b="7214"/>
          <a:stretch/>
        </p:blipFill>
        <p:spPr>
          <a:xfrm>
            <a:off x="3910805" y="1985478"/>
            <a:ext cx="1472628" cy="1771474"/>
          </a:xfrm>
          <a:prstGeom prst="rect">
            <a:avLst/>
          </a:prstGeom>
        </p:spPr>
      </p:pic>
      <p:pic>
        <p:nvPicPr>
          <p:cNvPr id="15" name="图片 14" descr="桌子上放了不同类型的饮料&#10;&#10;中度可信度描述已自动生成">
            <a:extLst>
              <a:ext uri="{FF2B5EF4-FFF2-40B4-BE49-F238E27FC236}">
                <a16:creationId xmlns:a16="http://schemas.microsoft.com/office/drawing/2014/main" id="{C32F44C4-A441-4A50-B8FD-239EB690F0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0476"/>
          <a:stretch/>
        </p:blipFill>
        <p:spPr>
          <a:xfrm>
            <a:off x="6219952" y="1963824"/>
            <a:ext cx="1570459" cy="1757419"/>
          </a:xfrm>
          <a:prstGeom prst="rect">
            <a:avLst/>
          </a:prstGeom>
        </p:spPr>
      </p:pic>
      <p:pic>
        <p:nvPicPr>
          <p:cNvPr id="16" name="图片 15" descr="桌子上有许多食物&#10;&#10;描述已自动生成">
            <a:extLst>
              <a:ext uri="{FF2B5EF4-FFF2-40B4-BE49-F238E27FC236}">
                <a16:creationId xmlns:a16="http://schemas.microsoft.com/office/drawing/2014/main" id="{D1F7F084-AA7A-4BA5-A835-A864BAF6AD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660" b="8659"/>
          <a:stretch/>
        </p:blipFill>
        <p:spPr>
          <a:xfrm>
            <a:off x="7861546" y="1969700"/>
            <a:ext cx="1634490" cy="1757419"/>
          </a:xfrm>
          <a:prstGeom prst="rect">
            <a:avLst/>
          </a:prstGeom>
        </p:spPr>
      </p:pic>
      <p:pic>
        <p:nvPicPr>
          <p:cNvPr id="17" name="图片 16" descr="图片包含 人, 男人, 女人, 站&#10;&#10;描述已自动生成">
            <a:extLst>
              <a:ext uri="{FF2B5EF4-FFF2-40B4-BE49-F238E27FC236}">
                <a16:creationId xmlns:a16="http://schemas.microsoft.com/office/drawing/2014/main" id="{D221C0ED-8CC9-4D47-9664-19C013DD42E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788" t="31111" r="54330" b="8659"/>
          <a:stretch/>
        </p:blipFill>
        <p:spPr>
          <a:xfrm>
            <a:off x="9561767" y="1992506"/>
            <a:ext cx="1570459" cy="1757418"/>
          </a:xfrm>
          <a:prstGeom prst="rect">
            <a:avLst/>
          </a:prstGeom>
        </p:spPr>
      </p:pic>
      <p:sp>
        <p:nvSpPr>
          <p:cNvPr id="18" name="Content Placeholder 2">
            <a:extLst>
              <a:ext uri="{FF2B5EF4-FFF2-40B4-BE49-F238E27FC236}">
                <a16:creationId xmlns:a16="http://schemas.microsoft.com/office/drawing/2014/main" id="{B965BF67-4A72-446D-AC91-FBD46F49A0A6}"/>
              </a:ext>
            </a:extLst>
          </p:cNvPr>
          <p:cNvSpPr txBox="1">
            <a:spLocks/>
          </p:cNvSpPr>
          <p:nvPr/>
        </p:nvSpPr>
        <p:spPr>
          <a:xfrm>
            <a:off x="6227056" y="4059359"/>
            <a:ext cx="4905170" cy="2136337"/>
          </a:xfrm>
          <a:prstGeom prst="rect">
            <a:avLst/>
          </a:prstGeom>
        </p:spPr>
        <p:txBody>
          <a:bodyPr vert="horz" lIns="91440" tIns="45720" rIns="91440" bIns="45720" rtlCol="0">
            <a:noAutofit/>
          </a:bodyPr>
          <a:lstStyle>
            <a:defPPr>
              <a:defRPr lang="en-US"/>
            </a:defPPr>
            <a:lvl1pPr marL="342900" indent="-342900">
              <a:lnSpc>
                <a:spcPct val="100000"/>
              </a:lnSpc>
              <a:spcBef>
                <a:spcPts val="600"/>
              </a:spcBef>
              <a:spcAft>
                <a:spcPts val="600"/>
              </a:spcAft>
              <a:buFont typeface="Arial" panose="020B0604020202020204" pitchFamily="34" charset="0"/>
              <a:buChar char="•"/>
              <a:defRPr>
                <a:latin typeface="Arial" panose="020B0604020202020204" pitchFamily="34" charset="0"/>
                <a:cs typeface="Arial" panose="020B0604020202020204" pitchFamily="34" charset="0"/>
              </a:defRPr>
            </a:lvl1pPr>
            <a:lvl2pPr marL="800100" marR="0" indent="-342900" fontAlgn="auto">
              <a:lnSpc>
                <a:spcPct val="90000"/>
              </a:lnSpc>
              <a:spcBef>
                <a:spcPts val="500"/>
              </a:spcBef>
              <a:spcAft>
                <a:spcPts val="0"/>
              </a:spcAft>
              <a:buClrTx/>
              <a:buSzTx/>
              <a:buFont typeface="Arial" panose="020B0604020202020204" pitchFamily="34" charset="0"/>
              <a:buChar char="•"/>
              <a:defRPr sz="2000">
                <a:solidFill>
                  <a:srgbClr val="002453"/>
                </a:solidFill>
                <a:latin typeface="Arial" panose="020B0604020202020204" pitchFamily="34" charset="0"/>
                <a:cs typeface="Arial" panose="020B0604020202020204" pitchFamily="34" charset="0"/>
              </a:defRPr>
            </a:lvl2pPr>
            <a:lvl3pPr marL="1428750" indent="-285750">
              <a:lnSpc>
                <a:spcPct val="90000"/>
              </a:lnSpc>
              <a:spcBef>
                <a:spcPts val="500"/>
              </a:spcBef>
              <a:buFont typeface="Arial" panose="020B0604020202020204" pitchFamily="34" charset="0"/>
              <a:buChar char="•"/>
              <a:defRPr>
                <a:solidFill>
                  <a:srgbClr val="002453"/>
                </a:solidFill>
                <a:latin typeface="Arial" panose="020B0604020202020204" pitchFamily="34" charset="0"/>
              </a:defRPr>
            </a:lvl3pPr>
            <a:lvl4pPr marL="1657350" indent="-285750">
              <a:lnSpc>
                <a:spcPct val="90000"/>
              </a:lnSpc>
              <a:spcBef>
                <a:spcPts val="500"/>
              </a:spcBef>
              <a:buFont typeface="Arial" panose="020B0604020202020204" pitchFamily="34" charset="0"/>
              <a:buChar char="•"/>
              <a:defRPr sz="1600">
                <a:solidFill>
                  <a:srgbClr val="002453"/>
                </a:solidFill>
                <a:latin typeface="Arial" panose="020B0604020202020204" pitchFamily="34" charset="0"/>
              </a:defRPr>
            </a:lvl4pPr>
            <a:lvl5pPr marL="2000250" indent="-171450">
              <a:lnSpc>
                <a:spcPct val="90000"/>
              </a:lnSpc>
              <a:spcBef>
                <a:spcPts val="500"/>
              </a:spcBef>
              <a:buFont typeface="Arial" panose="020B0604020202020204" pitchFamily="34" charset="0"/>
              <a:buChar char="•"/>
              <a:defRPr sz="1400">
                <a:solidFill>
                  <a:srgbClr val="002453"/>
                </a:solidFill>
                <a:latin typeface="Arial" panose="020B0604020202020204" pitchFamily="34" charset="0"/>
              </a:defRPr>
            </a:lvl5pPr>
            <a:lvl6pPr indent="0">
              <a:lnSpc>
                <a:spcPct val="90000"/>
              </a:lnSpc>
              <a:spcBef>
                <a:spcPts val="500"/>
              </a:spcBef>
              <a:buFontTx/>
              <a:buNone/>
              <a:defRPr sz="12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dirty="0"/>
              <a:t>Champagne &amp; sparkling wine on the ice  </a:t>
            </a:r>
            <a:r>
              <a:rPr lang="zh-CN" altLang="en-US" dirty="0"/>
              <a:t>冰镇的香槟及起泡酒</a:t>
            </a:r>
            <a:endParaRPr lang="en-US" altLang="zh-CN" dirty="0"/>
          </a:p>
          <a:p>
            <a:r>
              <a:rPr lang="en-US" altLang="zh-CN" dirty="0"/>
              <a:t>Delicate and delicious bites                        </a:t>
            </a:r>
            <a:r>
              <a:rPr lang="zh-CN" altLang="en-US" dirty="0"/>
              <a:t>精致美味的配酒小吃</a:t>
            </a:r>
            <a:endParaRPr lang="en-US" altLang="zh-CN" dirty="0"/>
          </a:p>
          <a:p>
            <a:r>
              <a:rPr lang="en-US" altLang="zh-CN" dirty="0"/>
              <a:t>Great live performance                             </a:t>
            </a:r>
            <a:r>
              <a:rPr lang="zh-CN" altLang="en-US" dirty="0"/>
              <a:t>精彩的现场表演</a:t>
            </a:r>
            <a:endParaRPr lang="en-US" altLang="zh-CN" dirty="0"/>
          </a:p>
          <a:p>
            <a:endParaRPr lang="en-US" altLang="zh-CN" dirty="0"/>
          </a:p>
        </p:txBody>
      </p:sp>
    </p:spTree>
    <p:extLst>
      <p:ext uri="{BB962C8B-B14F-4D97-AF65-F5344CB8AC3E}">
        <p14:creationId xmlns:p14="http://schemas.microsoft.com/office/powerpoint/2010/main" val="2633353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A32EF3B-015E-274C-0705-37B912718CDF}"/>
              </a:ext>
            </a:extLst>
          </p:cNvPr>
          <p:cNvSpPr/>
          <p:nvPr/>
        </p:nvSpPr>
        <p:spPr>
          <a:xfrm>
            <a:off x="3617511" y="3233508"/>
            <a:ext cx="862264" cy="47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矩形 1">
            <a:extLst>
              <a:ext uri="{FF2B5EF4-FFF2-40B4-BE49-F238E27FC236}">
                <a16:creationId xmlns:a16="http://schemas.microsoft.com/office/drawing/2014/main" id="{95FBBAF5-E1B9-F309-B428-765BC3DBD492}"/>
              </a:ext>
            </a:extLst>
          </p:cNvPr>
          <p:cNvSpPr/>
          <p:nvPr/>
        </p:nvSpPr>
        <p:spPr>
          <a:xfrm flipH="1">
            <a:off x="0" y="208139"/>
            <a:ext cx="373462" cy="707886"/>
          </a:xfrm>
          <a:prstGeom prst="rect">
            <a:avLst/>
          </a:prstGeom>
          <a:solidFill>
            <a:srgbClr val="4EC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a:extLst>
              <a:ext uri="{FF2B5EF4-FFF2-40B4-BE49-F238E27FC236}">
                <a16:creationId xmlns:a16="http://schemas.microsoft.com/office/drawing/2014/main" id="{27411CA2-E5E4-2807-4C50-161F1A19191F}"/>
              </a:ext>
            </a:extLst>
          </p:cNvPr>
          <p:cNvSpPr txBox="1"/>
          <p:nvPr/>
        </p:nvSpPr>
        <p:spPr>
          <a:xfrm>
            <a:off x="373462" y="224883"/>
            <a:ext cx="11075993" cy="707886"/>
          </a:xfrm>
          <a:prstGeom prst="rect">
            <a:avLst/>
          </a:prstGeom>
          <a:solidFill>
            <a:schemeClr val="bg1"/>
          </a:solidFill>
        </p:spPr>
        <p:txBody>
          <a:bodyPr wrap="square">
            <a:spAutoFit/>
          </a:bodyPr>
          <a:lstStyle/>
          <a:p>
            <a:pPr fontAlgn="base"/>
            <a:r>
              <a:rPr lang="zh-CN" altLang="en-US" sz="2000" dirty="0">
                <a:solidFill>
                  <a:srgbClr val="4EC1E0"/>
                </a:solidFill>
                <a:latin typeface="宋体" panose="02010600030101010101" pitchFamily="2" charset="-122"/>
                <a:ea typeface="宋体" panose="02010600030101010101" pitchFamily="2" charset="-122"/>
              </a:rPr>
              <a:t>横琴粤澳深度合作区范围</a:t>
            </a:r>
            <a:endParaRPr lang="en-US" altLang="zh-CN" sz="2000" b="0" i="0" dirty="0">
              <a:solidFill>
                <a:srgbClr val="4EC1E0"/>
              </a:solidFill>
              <a:effectLst/>
              <a:latin typeface="宋体" panose="02010600030101010101" pitchFamily="2" charset="-122"/>
              <a:ea typeface="宋体" panose="02010600030101010101" pitchFamily="2" charset="-122"/>
            </a:endParaRPr>
          </a:p>
          <a:p>
            <a:pPr fontAlgn="base"/>
            <a:r>
              <a:rPr lang="en-US" sz="2000" dirty="0">
                <a:solidFill>
                  <a:srgbClr val="4EC1E0"/>
                </a:solidFill>
                <a:latin typeface="Arial" panose="020B0604020202020204" pitchFamily="34" charset="0"/>
                <a:ea typeface="Noto Sans SC Light" panose="020B0300000000000000" pitchFamily="34" charset="-122"/>
                <a:cs typeface="Arial" panose="020B0604020202020204" pitchFamily="34" charset="0"/>
              </a:rPr>
              <a:t>Hengqin Checkpoint of the Cooperation Zone</a:t>
            </a:r>
            <a:endParaRPr lang="zh-CN" altLang="en-US" sz="2000" b="0" i="0" dirty="0">
              <a:solidFill>
                <a:srgbClr val="4EC1E0"/>
              </a:solidFill>
              <a:effectLst/>
              <a:latin typeface="Arial" panose="020B0604020202020204" pitchFamily="34" charset="0"/>
              <a:ea typeface="Noto Sans SC Light" panose="020B0300000000000000" pitchFamily="34" charset="-122"/>
              <a:cs typeface="Arial" panose="020B0604020202020204" pitchFamily="34" charset="0"/>
            </a:endParaRPr>
          </a:p>
        </p:txBody>
      </p:sp>
      <p:pic>
        <p:nvPicPr>
          <p:cNvPr id="3" name="Picture 1">
            <a:extLst>
              <a:ext uri="{FF2B5EF4-FFF2-40B4-BE49-F238E27FC236}">
                <a16:creationId xmlns:a16="http://schemas.microsoft.com/office/drawing/2014/main" id="{591FE7B3-4296-19D2-167A-96B2F6C1D967}"/>
              </a:ext>
            </a:extLst>
          </p:cNvPr>
          <p:cNvPicPr>
            <a:picLocks noChangeAspect="1"/>
          </p:cNvPicPr>
          <p:nvPr/>
        </p:nvPicPr>
        <p:blipFill>
          <a:blip r:embed="rId3"/>
          <a:stretch>
            <a:fillRect/>
          </a:stretch>
        </p:blipFill>
        <p:spPr>
          <a:xfrm>
            <a:off x="7369791" y="1185672"/>
            <a:ext cx="4453719" cy="4426054"/>
          </a:xfrm>
          <a:prstGeom prst="rect">
            <a:avLst/>
          </a:prstGeom>
        </p:spPr>
      </p:pic>
      <p:sp>
        <p:nvSpPr>
          <p:cNvPr id="5" name="任意多边形: 形状 4">
            <a:extLst>
              <a:ext uri="{FF2B5EF4-FFF2-40B4-BE49-F238E27FC236}">
                <a16:creationId xmlns:a16="http://schemas.microsoft.com/office/drawing/2014/main" id="{0DD9879B-19CA-4AA4-92CA-C024A13ED7AC}"/>
              </a:ext>
            </a:extLst>
          </p:cNvPr>
          <p:cNvSpPr>
            <a:spLocks/>
          </p:cNvSpPr>
          <p:nvPr/>
        </p:nvSpPr>
        <p:spPr bwMode="auto">
          <a:xfrm flipV="1">
            <a:off x="0" y="6457890"/>
            <a:ext cx="12192000" cy="400110"/>
          </a:xfrm>
          <a:custGeom>
            <a:avLst/>
            <a:gdLst>
              <a:gd name="connsiteX0" fmla="*/ 9060132 w 12192000"/>
              <a:gd name="connsiteY0" fmla="*/ 973534 h 973920"/>
              <a:gd name="connsiteX1" fmla="*/ 12118686 w 12192000"/>
              <a:gd name="connsiteY1" fmla="*/ 412845 h 973920"/>
              <a:gd name="connsiteX2" fmla="*/ 12192000 w 12192000"/>
              <a:gd name="connsiteY2" fmla="*/ 385024 h 973920"/>
              <a:gd name="connsiteX3" fmla="*/ 12192000 w 12192000"/>
              <a:gd name="connsiteY3" fmla="*/ 0 h 973920"/>
              <a:gd name="connsiteX4" fmla="*/ 0 w 12192000"/>
              <a:gd name="connsiteY4" fmla="*/ 0 h 973920"/>
              <a:gd name="connsiteX5" fmla="*/ 0 w 12192000"/>
              <a:gd name="connsiteY5" fmla="*/ 329777 h 973920"/>
              <a:gd name="connsiteX6" fmla="*/ 3509 w 12192000"/>
              <a:gd name="connsiteY6" fmla="*/ 312716 h 973920"/>
              <a:gd name="connsiteX7" fmla="*/ 4828342 w 12192000"/>
              <a:gd name="connsiteY7" fmla="*/ 542237 h 973920"/>
              <a:gd name="connsiteX8" fmla="*/ 9060132 w 12192000"/>
              <a:gd name="connsiteY8" fmla="*/ 973534 h 97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973920">
                <a:moveTo>
                  <a:pt x="9060132" y="973534"/>
                </a:moveTo>
                <a:cubicBezTo>
                  <a:pt x="10437910" y="962616"/>
                  <a:pt x="11278895" y="721912"/>
                  <a:pt x="12118686" y="412845"/>
                </a:cubicBezTo>
                <a:lnTo>
                  <a:pt x="12192000" y="385024"/>
                </a:lnTo>
                <a:lnTo>
                  <a:pt x="12192000" y="0"/>
                </a:lnTo>
                <a:lnTo>
                  <a:pt x="0" y="0"/>
                </a:lnTo>
                <a:lnTo>
                  <a:pt x="0" y="329777"/>
                </a:lnTo>
                <a:lnTo>
                  <a:pt x="3509" y="312716"/>
                </a:lnTo>
                <a:cubicBezTo>
                  <a:pt x="43860" y="200737"/>
                  <a:pt x="477208" y="-200742"/>
                  <a:pt x="4828342" y="542237"/>
                </a:cubicBezTo>
                <a:cubicBezTo>
                  <a:pt x="6691521" y="860657"/>
                  <a:pt x="8026800" y="981723"/>
                  <a:pt x="9060132" y="973534"/>
                </a:cubicBezTo>
                <a:close/>
              </a:path>
            </a:pathLst>
          </a:custGeom>
          <a:solidFill>
            <a:srgbClr val="002453"/>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9" name="文本框 8">
            <a:extLst>
              <a:ext uri="{FF2B5EF4-FFF2-40B4-BE49-F238E27FC236}">
                <a16:creationId xmlns:a16="http://schemas.microsoft.com/office/drawing/2014/main" id="{9DD269BE-09E6-948F-50A2-AA11D84EB7DD}"/>
              </a:ext>
            </a:extLst>
          </p:cNvPr>
          <p:cNvSpPr txBox="1"/>
          <p:nvPr/>
        </p:nvSpPr>
        <p:spPr>
          <a:xfrm>
            <a:off x="368490" y="1231433"/>
            <a:ext cx="6705388" cy="4478149"/>
          </a:xfrm>
          <a:prstGeom prst="rect">
            <a:avLst/>
          </a:prstGeom>
          <a:noFill/>
        </p:spPr>
        <p:txBody>
          <a:bodyPr wrap="square">
            <a:spAutoFit/>
          </a:bodyPr>
          <a:lstStyle/>
          <a:p>
            <a:pPr marL="285750" indent="-285750" algn="just">
              <a:buFontTx/>
              <a:buChar char="-"/>
            </a:pPr>
            <a:r>
              <a:rPr lang="zh-CN" altLang="en-US" sz="1500" b="1" dirty="0">
                <a:latin typeface="Arial" panose="020B0604020202020204" pitchFamily="34" charset="0"/>
                <a:ea typeface="宋体" panose="02010600030101010101" pitchFamily="2" charset="-122"/>
                <a:cs typeface="Arial" panose="020B0604020202020204" pitchFamily="34" charset="0"/>
              </a:rPr>
              <a:t>横琴粤澳深度合作区</a:t>
            </a:r>
            <a:r>
              <a:rPr lang="zh-CN" altLang="en-US" sz="1500" dirty="0">
                <a:latin typeface="Arial" panose="020B0604020202020204" pitchFamily="34" charset="0"/>
                <a:ea typeface="宋体" panose="02010600030101010101" pitchFamily="2" charset="-122"/>
                <a:cs typeface="Arial" panose="020B0604020202020204" pitchFamily="34" charset="0"/>
              </a:rPr>
              <a:t>实施范围为横琴岛“一线”和“二线”之间的海关监管区域，总面积约</a:t>
            </a:r>
            <a:r>
              <a:rPr lang="en-US" altLang="zh-CN" sz="1500" dirty="0">
                <a:latin typeface="Arial" panose="020B0604020202020204" pitchFamily="34" charset="0"/>
                <a:ea typeface="宋体" panose="02010600030101010101" pitchFamily="2" charset="-122"/>
                <a:cs typeface="Arial" panose="020B0604020202020204" pitchFamily="34" charset="0"/>
              </a:rPr>
              <a:t>106</a:t>
            </a:r>
            <a:r>
              <a:rPr lang="zh-CN" altLang="en-US" sz="1500" dirty="0">
                <a:latin typeface="Arial" panose="020B0604020202020204" pitchFamily="34" charset="0"/>
                <a:ea typeface="宋体" panose="02010600030101010101" pitchFamily="2" charset="-122"/>
                <a:cs typeface="Arial" panose="020B0604020202020204" pitchFamily="34" charset="0"/>
              </a:rPr>
              <a:t>平方公里。横琴与澳门特别行政区之间设为“一线”，横琴与中华人民共和国海关境内其他地区之间设为“二线”，根据横琴全岛客观现实情况对合作区进行分区施策管理。</a:t>
            </a:r>
            <a:endParaRPr lang="en-US" altLang="zh-CN" sz="1500" dirty="0">
              <a:latin typeface="Arial" panose="020B0604020202020204" pitchFamily="34" charset="0"/>
              <a:ea typeface="宋体" panose="02010600030101010101" pitchFamily="2" charset="-122"/>
              <a:cs typeface="Arial" panose="020B0604020202020204" pitchFamily="34" charset="0"/>
            </a:endParaRPr>
          </a:p>
          <a:p>
            <a:pPr marL="285750" indent="-285750" algn="just">
              <a:buFontTx/>
              <a:buChar char="-"/>
            </a:pPr>
            <a:endParaRPr lang="en-US" altLang="zh-CN" sz="1500" dirty="0">
              <a:latin typeface="Arial" panose="020B0604020202020204" pitchFamily="34" charset="0"/>
              <a:ea typeface="宋体" panose="02010600030101010101" pitchFamily="2" charset="-122"/>
              <a:cs typeface="Arial" panose="020B0604020202020204" pitchFamily="34" charset="0"/>
            </a:endParaRPr>
          </a:p>
          <a:p>
            <a:pPr marL="285750" indent="-285750" algn="just">
              <a:buFontTx/>
              <a:buChar char="-"/>
            </a:pPr>
            <a:r>
              <a:rPr lang="en-US" sz="1500" dirty="0">
                <a:latin typeface="Arial" panose="020B0604020202020204" pitchFamily="34" charset="0"/>
                <a:ea typeface="宋体" panose="02010600030101010101" pitchFamily="2" charset="-122"/>
                <a:cs typeface="Arial" panose="020B0604020202020204" pitchFamily="34" charset="0"/>
              </a:rPr>
              <a:t>The cooperation zone covering a customs-supervised area between the "</a:t>
            </a:r>
            <a:r>
              <a:rPr lang="en-US" sz="1500" b="1" dirty="0">
                <a:latin typeface="Arial" panose="020B0604020202020204" pitchFamily="34" charset="0"/>
                <a:ea typeface="宋体" panose="02010600030101010101" pitchFamily="2" charset="-122"/>
                <a:cs typeface="Arial" panose="020B0604020202020204" pitchFamily="34" charset="0"/>
              </a:rPr>
              <a:t>first line</a:t>
            </a:r>
            <a:r>
              <a:rPr lang="en-US" sz="1500" dirty="0">
                <a:latin typeface="Arial" panose="020B0604020202020204" pitchFamily="34" charset="0"/>
                <a:ea typeface="宋体" panose="02010600030101010101" pitchFamily="2" charset="-122"/>
                <a:cs typeface="Arial" panose="020B0604020202020204" pitchFamily="34" charset="0"/>
              </a:rPr>
              <a:t>" and "</a:t>
            </a:r>
            <a:r>
              <a:rPr lang="en-US" sz="1500" b="1" dirty="0">
                <a:latin typeface="Arial" panose="020B0604020202020204" pitchFamily="34" charset="0"/>
                <a:ea typeface="宋体" panose="02010600030101010101" pitchFamily="2" charset="-122"/>
                <a:cs typeface="Arial" panose="020B0604020202020204" pitchFamily="34" charset="0"/>
              </a:rPr>
              <a:t>second line</a:t>
            </a:r>
            <a:r>
              <a:rPr lang="en-US" sz="1500" dirty="0">
                <a:latin typeface="Arial" panose="020B0604020202020204" pitchFamily="34" charset="0"/>
                <a:ea typeface="宋体" panose="02010600030101010101" pitchFamily="2" charset="-122"/>
                <a:cs typeface="Arial" panose="020B0604020202020204" pitchFamily="34" charset="0"/>
              </a:rPr>
              <a:t>" of Hengqin Island. The "first-line" refers to Hengqin Island and Macao, while the "second-line" refers to the area between Hengqin Island and other Chinese customs. Future will implement "first-line" release and "second-line" control of goods. </a:t>
            </a:r>
          </a:p>
          <a:p>
            <a:pPr marL="285750" indent="-285750" algn="just">
              <a:buFontTx/>
              <a:buChar char="-"/>
            </a:pPr>
            <a:endParaRPr lang="en-US" sz="1500" dirty="0">
              <a:latin typeface="Arial" panose="020B0604020202020204" pitchFamily="34" charset="0"/>
              <a:ea typeface="宋体" panose="02010600030101010101" pitchFamily="2" charset="-122"/>
              <a:cs typeface="Arial" panose="020B0604020202020204" pitchFamily="34" charset="0"/>
            </a:endParaRPr>
          </a:p>
          <a:p>
            <a:pPr marL="285750" indent="-285750" algn="just">
              <a:buFontTx/>
              <a:buChar char="-"/>
            </a:pPr>
            <a:r>
              <a:rPr lang="zh-CN" altLang="en-US" sz="1500" b="0" i="0" dirty="0">
                <a:effectLst/>
                <a:latin typeface="Arial" panose="020B0604020202020204" pitchFamily="34" charset="0"/>
                <a:ea typeface="宋体" panose="02010600030101010101" pitchFamily="2" charset="-122"/>
                <a:cs typeface="Arial" panose="020B0604020202020204" pitchFamily="34" charset="0"/>
              </a:rPr>
              <a:t>到</a:t>
            </a:r>
            <a:r>
              <a:rPr lang="en-US" altLang="zh-CN" sz="1500" b="0" i="0" dirty="0">
                <a:effectLst/>
                <a:latin typeface="Arial" panose="020B0604020202020204" pitchFamily="34" charset="0"/>
                <a:ea typeface="宋体" panose="02010600030101010101" pitchFamily="2" charset="-122"/>
                <a:cs typeface="Arial" panose="020B0604020202020204" pitchFamily="34" charset="0"/>
              </a:rPr>
              <a:t>2035</a:t>
            </a:r>
            <a:r>
              <a:rPr lang="zh-CN" altLang="en-US" sz="1500" b="0" i="0" dirty="0">
                <a:effectLst/>
                <a:latin typeface="Arial" panose="020B0604020202020204" pitchFamily="34" charset="0"/>
                <a:ea typeface="宋体" panose="02010600030101010101" pitchFamily="2" charset="-122"/>
                <a:cs typeface="Arial" panose="020B0604020202020204" pitchFamily="34" charset="0"/>
              </a:rPr>
              <a:t>年，“一国两制”强大生命力和优越性全面彰显，合作区经济实力和科技竞争力大幅提升，公共服务和社会保障体系高效运转，琴澳一体化发展机制更加完善，促进澳门经济适度多元发展的目标基本实现。</a:t>
            </a:r>
            <a:endParaRPr lang="en-US" altLang="zh-CN" sz="1500" b="0" i="0" dirty="0">
              <a:effectLst/>
              <a:latin typeface="Arial" panose="020B0604020202020204" pitchFamily="34" charset="0"/>
              <a:ea typeface="宋体" panose="02010600030101010101" pitchFamily="2" charset="-122"/>
              <a:cs typeface="Arial" panose="020B0604020202020204" pitchFamily="34" charset="0"/>
            </a:endParaRPr>
          </a:p>
          <a:p>
            <a:pPr marL="285750" indent="-285750" algn="just">
              <a:buFontTx/>
              <a:buChar char="-"/>
            </a:pPr>
            <a:endParaRPr lang="en-US" altLang="zh-CN" sz="1500" b="0" i="0" dirty="0">
              <a:effectLst/>
              <a:latin typeface="Arial" panose="020B0604020202020204" pitchFamily="34" charset="0"/>
              <a:ea typeface="宋体" panose="02010600030101010101" pitchFamily="2" charset="-122"/>
              <a:cs typeface="Arial" panose="020B0604020202020204" pitchFamily="34" charset="0"/>
            </a:endParaRPr>
          </a:p>
          <a:p>
            <a:pPr marL="285750" indent="-285750" algn="just">
              <a:buFontTx/>
              <a:buChar char="-"/>
            </a:pPr>
            <a:r>
              <a:rPr lang="en-US" sz="1500" dirty="0">
                <a:latin typeface="Arial" panose="020B0604020202020204" pitchFamily="34" charset="0"/>
                <a:ea typeface="宋体" panose="02010600030101010101" pitchFamily="2" charset="-122"/>
                <a:cs typeface="Arial" panose="020B0604020202020204" pitchFamily="34" charset="0"/>
              </a:rPr>
              <a:t>By 2035, the zone's economic strength and technological competence will be greatly enhanced with an efficient public service and social security system and better collaboration mechanism between Hengqin and Macao. </a:t>
            </a:r>
          </a:p>
        </p:txBody>
      </p:sp>
    </p:spTree>
    <p:extLst>
      <p:ext uri="{BB962C8B-B14F-4D97-AF65-F5344CB8AC3E}">
        <p14:creationId xmlns:p14="http://schemas.microsoft.com/office/powerpoint/2010/main" val="3542744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81C32751-EC76-45AD-B76A-C153B64B45BC}"/>
              </a:ext>
            </a:extLst>
          </p:cNvPr>
          <p:cNvSpPr>
            <a:spLocks noGrp="1"/>
          </p:cNvSpPr>
          <p:nvPr>
            <p:ph type="title"/>
          </p:nvPr>
        </p:nvSpPr>
        <p:spPr>
          <a:xfrm>
            <a:off x="838200" y="365126"/>
            <a:ext cx="10515600" cy="967564"/>
          </a:xfrm>
        </p:spPr>
        <p:txBody>
          <a:bodyPr>
            <a:normAutofit/>
          </a:bodyPr>
          <a:lstStyle/>
          <a:p>
            <a:r>
              <a:rPr lang="en-US" sz="2400" b="0" dirty="0"/>
              <a:t>T</a:t>
            </a:r>
            <a:r>
              <a:rPr lang="en-US" altLang="zh-CN" sz="2400" b="0" dirty="0"/>
              <a:t>ownsquare beverage concept </a:t>
            </a:r>
            <a:r>
              <a:rPr lang="zh-CN" altLang="en-US" sz="2400" b="0" dirty="0"/>
              <a:t>思方汇酒水理念</a:t>
            </a:r>
            <a:endParaRPr lang="en-US" sz="2400" b="0" dirty="0"/>
          </a:p>
        </p:txBody>
      </p:sp>
      <p:sp>
        <p:nvSpPr>
          <p:cNvPr id="4" name="灯片编号占位符 3">
            <a:extLst>
              <a:ext uri="{FF2B5EF4-FFF2-40B4-BE49-F238E27FC236}">
                <a16:creationId xmlns:a16="http://schemas.microsoft.com/office/drawing/2014/main" id="{59421CD0-1FCC-40F2-8CBE-879880566368}"/>
              </a:ext>
            </a:extLst>
          </p:cNvPr>
          <p:cNvSpPr>
            <a:spLocks noGrp="1"/>
          </p:cNvSpPr>
          <p:nvPr>
            <p:ph type="sldNum" sz="quarter" idx="12"/>
          </p:nvPr>
        </p:nvSpPr>
        <p:spPr/>
        <p:txBody>
          <a:bodyPr/>
          <a:lstStyle/>
          <a:p>
            <a:fld id="{FF3EEC63-B8F9-45C9-A279-3485F651182C}" type="slidenum">
              <a:rPr lang="en-US" smtClean="0"/>
              <a:t>40</a:t>
            </a:fld>
            <a:endParaRPr lang="en-US"/>
          </a:p>
        </p:txBody>
      </p:sp>
      <p:sp>
        <p:nvSpPr>
          <p:cNvPr id="6" name="标题 7">
            <a:extLst>
              <a:ext uri="{FF2B5EF4-FFF2-40B4-BE49-F238E27FC236}">
                <a16:creationId xmlns:a16="http://schemas.microsoft.com/office/drawing/2014/main" id="{8C51116A-BF3B-4512-9FA1-0E6FBBDEDB5F}"/>
              </a:ext>
            </a:extLst>
          </p:cNvPr>
          <p:cNvSpPr txBox="1"/>
          <p:nvPr/>
        </p:nvSpPr>
        <p:spPr>
          <a:xfrm>
            <a:off x="838200" y="1163328"/>
            <a:ext cx="7023346" cy="5232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cap="all" baseline="0">
                <a:solidFill>
                  <a:srgbClr val="002453"/>
                </a:solidFill>
                <a:latin typeface="Arial" panose="020B0604020202020204" pitchFamily="34" charset="0"/>
                <a:ea typeface="+mj-ea"/>
                <a:cs typeface="Arial" panose="020B0604020202020204" pitchFamily="34" charset="0"/>
              </a:defRPr>
            </a:lvl1pPr>
          </a:lstStyle>
          <a:p>
            <a:r>
              <a:rPr lang="en-US" altLang="zh-CN" sz="1800" cap="none" dirty="0"/>
              <a:t>Cocktail bar </a:t>
            </a:r>
            <a:r>
              <a:rPr lang="zh-CN" altLang="en-US" sz="1800" cap="none" dirty="0"/>
              <a:t>鸡尾酒吧</a:t>
            </a:r>
            <a:r>
              <a:rPr lang="en-US" altLang="zh-CN" sz="1800" cap="none" dirty="0"/>
              <a:t> </a:t>
            </a:r>
          </a:p>
        </p:txBody>
      </p:sp>
      <p:sp>
        <p:nvSpPr>
          <p:cNvPr id="9" name="Content Placeholder 2">
            <a:extLst>
              <a:ext uri="{FF2B5EF4-FFF2-40B4-BE49-F238E27FC236}">
                <a16:creationId xmlns:a16="http://schemas.microsoft.com/office/drawing/2014/main" id="{4ACED524-C154-485F-9064-98BD39227D90}"/>
              </a:ext>
            </a:extLst>
          </p:cNvPr>
          <p:cNvSpPr txBox="1">
            <a:spLocks/>
          </p:cNvSpPr>
          <p:nvPr/>
        </p:nvSpPr>
        <p:spPr>
          <a:xfrm>
            <a:off x="838200" y="1846134"/>
            <a:ext cx="4212771" cy="3803552"/>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1600" kern="1200">
                <a:solidFill>
                  <a:srgbClr val="002453"/>
                </a:solidFill>
                <a:latin typeface="Arial" panose="020B0604020202020204" pitchFamily="34" charset="0"/>
                <a:ea typeface="+mn-ea"/>
                <a:cs typeface="Arial" panose="020B0604020202020204" pitchFamily="34" charset="0"/>
              </a:defRPr>
            </a:lvl1pPr>
            <a:lvl2pPr marL="8001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defRPr sz="2000" kern="1200">
                <a:solidFill>
                  <a:srgbClr val="002453"/>
                </a:solidFill>
                <a:latin typeface="Arial" panose="020B0604020202020204" pitchFamily="34" charset="0"/>
                <a:ea typeface="+mn-ea"/>
                <a:cs typeface="Arial" panose="020B0604020202020204" pitchFamily="34" charset="0"/>
              </a:defRPr>
            </a:lvl2pPr>
            <a:lvl3pPr marL="1428750" indent="-285750" algn="l" defTabSz="914400" rtl="0" eaLnBrk="1" latinLnBrk="0" hangingPunct="1">
              <a:lnSpc>
                <a:spcPct val="90000"/>
              </a:lnSpc>
              <a:spcBef>
                <a:spcPts val="500"/>
              </a:spcBef>
              <a:buFont typeface="Arial" panose="020B0604020202020204" pitchFamily="34" charset="0"/>
              <a:buChar char="•"/>
              <a:defRPr sz="1800" kern="1200">
                <a:solidFill>
                  <a:srgbClr val="002453"/>
                </a:solidFill>
                <a:latin typeface="Arial" panose="020B0604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kern="1200">
                <a:solidFill>
                  <a:srgbClr val="002453"/>
                </a:solidFill>
                <a:latin typeface="Arial" panose="020B0604020202020204" pitchFamily="34" charset="0"/>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400" kern="1200">
                <a:solidFill>
                  <a:srgbClr val="002453"/>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600"/>
              </a:spcBef>
              <a:spcAft>
                <a:spcPts val="600"/>
              </a:spcAft>
            </a:pPr>
            <a:r>
              <a:rPr lang="en-US" altLang="zh-CN" sz="1800" dirty="0">
                <a:solidFill>
                  <a:schemeClr val="tx1"/>
                </a:solidFill>
              </a:rPr>
              <a:t>Variety of classic cocktails                                                  </a:t>
            </a:r>
            <a:r>
              <a:rPr lang="zh-CN" altLang="en-US" sz="1800" dirty="0">
                <a:solidFill>
                  <a:schemeClr val="tx1"/>
                </a:solidFill>
              </a:rPr>
              <a:t>各种经典鸡尾酒</a:t>
            </a:r>
            <a:endParaRPr lang="en-US" altLang="zh-CN" sz="1800" dirty="0">
              <a:solidFill>
                <a:schemeClr val="tx1"/>
              </a:solidFill>
            </a:endParaRPr>
          </a:p>
          <a:p>
            <a:pPr>
              <a:lnSpc>
                <a:spcPct val="150000"/>
              </a:lnSpc>
              <a:spcBef>
                <a:spcPts val="600"/>
              </a:spcBef>
              <a:spcAft>
                <a:spcPts val="600"/>
              </a:spcAft>
            </a:pPr>
            <a:r>
              <a:rPr lang="en-US" altLang="zh-CN" sz="1800" dirty="0">
                <a:solidFill>
                  <a:schemeClr val="tx1"/>
                </a:solidFill>
              </a:rPr>
              <a:t>Selection of Mocktails                              </a:t>
            </a:r>
            <a:r>
              <a:rPr lang="zh-CN" altLang="en-US" sz="1800" dirty="0">
                <a:solidFill>
                  <a:schemeClr val="tx1"/>
                </a:solidFill>
              </a:rPr>
              <a:t>精选无酒精饮料</a:t>
            </a:r>
            <a:endParaRPr lang="en-US" altLang="zh-CN" sz="1800" dirty="0">
              <a:solidFill>
                <a:schemeClr val="tx1"/>
              </a:solidFill>
            </a:endParaRPr>
          </a:p>
          <a:p>
            <a:pPr>
              <a:lnSpc>
                <a:spcPct val="150000"/>
              </a:lnSpc>
              <a:spcBef>
                <a:spcPts val="600"/>
              </a:spcBef>
              <a:spcAft>
                <a:spcPts val="600"/>
              </a:spcAft>
            </a:pPr>
            <a:r>
              <a:rPr lang="en-US" altLang="zh-CN" sz="1800" dirty="0">
                <a:solidFill>
                  <a:schemeClr val="tx1"/>
                </a:solidFill>
              </a:rPr>
              <a:t>Creative unique cocktails with local culture, stories and art                                            </a:t>
            </a:r>
            <a:r>
              <a:rPr lang="zh-CN" altLang="en-US" sz="1800" dirty="0">
                <a:solidFill>
                  <a:schemeClr val="tx1"/>
                </a:solidFill>
              </a:rPr>
              <a:t>有创意的，独特的鸡尾酒，富有本地文化，有故事，有艺术气息</a:t>
            </a:r>
            <a:endParaRPr lang="en-US" altLang="zh-CN" sz="1800" dirty="0">
              <a:solidFill>
                <a:schemeClr val="tx1"/>
              </a:solidFill>
            </a:endParaRPr>
          </a:p>
        </p:txBody>
      </p:sp>
      <p:pic>
        <p:nvPicPr>
          <p:cNvPr id="18" name="Picture 6" descr="Aperol Spritz">
            <a:extLst>
              <a:ext uri="{FF2B5EF4-FFF2-40B4-BE49-F238E27FC236}">
                <a16:creationId xmlns:a16="http://schemas.microsoft.com/office/drawing/2014/main" id="{C69B7137-16E0-4EC3-9CA8-229CD5046010}"/>
              </a:ext>
            </a:extLst>
          </p:cNvPr>
          <p:cNvPicPr>
            <a:picLocks noChangeAspect="1" noChangeArrowheads="1"/>
          </p:cNvPicPr>
          <p:nvPr/>
        </p:nvPicPr>
        <p:blipFill rotWithShape="1">
          <a:blip r:embed="rId3"/>
          <a:srcRect t="11465" r="11497" b="12283"/>
          <a:stretch/>
        </p:blipFill>
        <p:spPr bwMode="auto">
          <a:xfrm>
            <a:off x="9760740" y="1594300"/>
            <a:ext cx="159305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0" descr="桌子上摆放着广告卡片和粉色的花&#10;&#10;描述已自动生成">
            <a:extLst>
              <a:ext uri="{FF2B5EF4-FFF2-40B4-BE49-F238E27FC236}">
                <a16:creationId xmlns:a16="http://schemas.microsoft.com/office/drawing/2014/main" id="{451EA221-91D2-405D-9A10-7D96BBF8776F}"/>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19433" b="20159"/>
          <a:stretch/>
        </p:blipFill>
        <p:spPr>
          <a:xfrm>
            <a:off x="7917231" y="1594300"/>
            <a:ext cx="1787824" cy="2160000"/>
          </a:xfrm>
          <a:prstGeom prst="rect">
            <a:avLst/>
          </a:prstGeom>
        </p:spPr>
      </p:pic>
      <p:pic>
        <p:nvPicPr>
          <p:cNvPr id="40" name="图片 39">
            <a:extLst>
              <a:ext uri="{FF2B5EF4-FFF2-40B4-BE49-F238E27FC236}">
                <a16:creationId xmlns:a16="http://schemas.microsoft.com/office/drawing/2014/main" id="{E7633419-A917-4504-BBC3-4643796C7B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754" r="15897" b="10894"/>
          <a:stretch/>
        </p:blipFill>
        <p:spPr>
          <a:xfrm>
            <a:off x="7917231" y="3788227"/>
            <a:ext cx="3492253" cy="2057402"/>
          </a:xfrm>
          <a:prstGeom prst="rect">
            <a:avLst/>
          </a:prstGeom>
        </p:spPr>
      </p:pic>
    </p:spTree>
    <p:extLst>
      <p:ext uri="{BB962C8B-B14F-4D97-AF65-F5344CB8AC3E}">
        <p14:creationId xmlns:p14="http://schemas.microsoft.com/office/powerpoint/2010/main" val="1015711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900579" y="613612"/>
            <a:ext cx="6741696" cy="731110"/>
          </a:xfrm>
        </p:spPr>
        <p:txBody>
          <a:bodyPr>
            <a:noAutofit/>
          </a:bodyPr>
          <a:lstStyle/>
          <a:p>
            <a:r>
              <a:rPr lang="en-US" altLang="zh-CN" b="0" dirty="0">
                <a:ea typeface="黑体" panose="02010609060101010101" pitchFamily="49" charset="-122"/>
              </a:rPr>
              <a:t>MEETINGS &amp; EVENTS</a:t>
            </a:r>
            <a:r>
              <a:rPr lang="zh-CN" altLang="en-US" b="0" dirty="0">
                <a:ea typeface="黑体" panose="02010609060101010101" pitchFamily="49" charset="-122"/>
              </a:rPr>
              <a:t>、</a:t>
            </a:r>
            <a:r>
              <a:rPr lang="en-US" altLang="zh-CN" b="0" dirty="0">
                <a:ea typeface="黑体" panose="02010609060101010101" pitchFamily="49" charset="-122"/>
              </a:rPr>
              <a:t>RECREATION </a:t>
            </a:r>
            <a:br>
              <a:rPr lang="en-US" altLang="zh-CN" b="0" dirty="0">
                <a:ea typeface="黑体" panose="02010609060101010101" pitchFamily="49" charset="-122"/>
              </a:rPr>
            </a:br>
            <a:r>
              <a:rPr lang="zh-CN" altLang="en-US" b="0" dirty="0">
                <a:latin typeface="宋体" panose="02010600030101010101" pitchFamily="2" charset="-122"/>
                <a:ea typeface="宋体" panose="02010600030101010101" pitchFamily="2" charset="-122"/>
              </a:rPr>
              <a:t>会议与宴会、娱乐活动场所</a:t>
            </a:r>
            <a:endParaRPr lang="en-US" b="0" dirty="0">
              <a:latin typeface="宋体" panose="02010600030101010101" pitchFamily="2" charset="-122"/>
              <a:ea typeface="宋体" panose="02010600030101010101" pitchFamily="2" charset="-122"/>
            </a:endParaRPr>
          </a:p>
        </p:txBody>
      </p:sp>
      <p:sp>
        <p:nvSpPr>
          <p:cNvPr id="4" name="灯片编号占位符 3"/>
          <p:cNvSpPr>
            <a:spLocks noGrp="1"/>
          </p:cNvSpPr>
          <p:nvPr>
            <p:ph type="sldNum" sz="quarter" idx="12"/>
          </p:nvPr>
        </p:nvSpPr>
        <p:spPr/>
        <p:txBody>
          <a:bodyPr/>
          <a:lstStyle/>
          <a:p>
            <a:fld id="{FF3EEC63-B8F9-45C9-A279-3485F651182C}" type="slidenum">
              <a:rPr lang="en-US" smtClean="0"/>
              <a:t>41</a:t>
            </a:fld>
            <a:endParaRPr lang="en-US"/>
          </a:p>
        </p:txBody>
      </p:sp>
      <p:pic>
        <p:nvPicPr>
          <p:cNvPr id="10" name="图片 9" descr="房间的摆设布局&#10;&#10;中度可信度描述已自动生成">
            <a:extLst>
              <a:ext uri="{FF2B5EF4-FFF2-40B4-BE49-F238E27FC236}">
                <a16:creationId xmlns:a16="http://schemas.microsoft.com/office/drawing/2014/main" id="{0024AF93-88BD-4949-A07E-7EBEA92970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40"/>
          <a:stretch>
            <a:fillRect/>
          </a:stretch>
        </p:blipFill>
        <p:spPr>
          <a:xfrm>
            <a:off x="688883" y="1371137"/>
            <a:ext cx="3354807" cy="2300252"/>
          </a:xfrm>
          <a:prstGeom prst="rect">
            <a:avLst/>
          </a:prstGeom>
        </p:spPr>
      </p:pic>
      <p:pic>
        <p:nvPicPr>
          <p:cNvPr id="11" name="图片 10" descr="房间的摆设布局&#10;&#10;中度可信度描述已自动生成">
            <a:extLst>
              <a:ext uri="{FF2B5EF4-FFF2-40B4-BE49-F238E27FC236}">
                <a16:creationId xmlns:a16="http://schemas.microsoft.com/office/drawing/2014/main" id="{2C140C64-7B36-4D6B-BFCA-1BE98115FF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9760" y="1359569"/>
            <a:ext cx="3384995" cy="2311821"/>
          </a:xfrm>
          <a:prstGeom prst="rect">
            <a:avLst/>
          </a:prstGeom>
        </p:spPr>
      </p:pic>
      <p:pic>
        <p:nvPicPr>
          <p:cNvPr id="13" name="图片 12" descr="房间里的摆设布局&#10;&#10;中度可信度描述已自动生成">
            <a:extLst>
              <a:ext uri="{FF2B5EF4-FFF2-40B4-BE49-F238E27FC236}">
                <a16:creationId xmlns:a16="http://schemas.microsoft.com/office/drawing/2014/main" id="{9B9BF77B-F3FB-42F5-AC52-04A50CFDB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1282" y="1359105"/>
            <a:ext cx="3671328" cy="2315796"/>
          </a:xfrm>
          <a:prstGeom prst="rect">
            <a:avLst/>
          </a:prstGeom>
        </p:spPr>
      </p:pic>
      <p:sp>
        <p:nvSpPr>
          <p:cNvPr id="15" name="圆角矩形 51">
            <a:extLst>
              <a:ext uri="{FF2B5EF4-FFF2-40B4-BE49-F238E27FC236}">
                <a16:creationId xmlns:a16="http://schemas.microsoft.com/office/drawing/2014/main" id="{BD6794AE-5082-4F5E-84A7-963BBE48BCA9}"/>
              </a:ext>
            </a:extLst>
          </p:cNvPr>
          <p:cNvSpPr/>
          <p:nvPr/>
        </p:nvSpPr>
        <p:spPr>
          <a:xfrm>
            <a:off x="0" y="3674901"/>
            <a:ext cx="12192000" cy="461665"/>
          </a:xfrm>
          <a:prstGeom prst="roundRect">
            <a:avLst>
              <a:gd name="adj" fmla="val 0"/>
            </a:avLst>
          </a:prstGeom>
          <a:solidFill>
            <a:srgbClr val="002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100000"/>
              </a:lnSpc>
              <a:spcBef>
                <a:spcPct val="0"/>
              </a:spcBef>
              <a:buFont typeface="Arial" panose="020B0604020202020204" pitchFamily="34" charset="0"/>
              <a:buNone/>
            </a:pPr>
            <a:endParaRPr lang="en-US" altLang="zh-CN" sz="1800" dirty="0">
              <a:solidFill>
                <a:srgbClr val="FF0000"/>
              </a:solidFill>
              <a:latin typeface="Arial" panose="020B0604020202020204" pitchFamily="34" charset="0"/>
              <a:ea typeface="宋体" panose="02010600030101010101" pitchFamily="2" charset="-122"/>
              <a:cs typeface="Arial" panose="020B0604020202020204" pitchFamily="34" charset="0"/>
              <a:sym typeface="方正兰亭黑_GBK" pitchFamily="2" charset="-122"/>
            </a:endParaRPr>
          </a:p>
        </p:txBody>
      </p:sp>
      <p:sp>
        <p:nvSpPr>
          <p:cNvPr id="17" name="文本框 16">
            <a:extLst>
              <a:ext uri="{FF2B5EF4-FFF2-40B4-BE49-F238E27FC236}">
                <a16:creationId xmlns:a16="http://schemas.microsoft.com/office/drawing/2014/main" id="{C614E681-83BC-41C0-8553-FD25944E72C9}"/>
              </a:ext>
            </a:extLst>
          </p:cNvPr>
          <p:cNvSpPr txBox="1"/>
          <p:nvPr/>
        </p:nvSpPr>
        <p:spPr>
          <a:xfrm>
            <a:off x="1146603" y="3666666"/>
            <a:ext cx="2121608" cy="461665"/>
          </a:xfrm>
          <a:prstGeom prst="rect">
            <a:avLst/>
          </a:prstGeom>
          <a:noFill/>
        </p:spPr>
        <p:txBody>
          <a:bodyPr wrap="square">
            <a:spAutoFit/>
          </a:bodyPr>
          <a:lstStyle/>
          <a:p>
            <a:pPr algn="ctr" eaLnBrk="1" hangingPunct="1">
              <a:lnSpc>
                <a:spcPct val="100000"/>
              </a:lnSpc>
              <a:spcBef>
                <a:spcPct val="0"/>
              </a:spcBef>
              <a:buFont typeface="Arial" panose="020B0604020202020204" pitchFamily="34" charset="0"/>
              <a:buNone/>
            </a:pPr>
            <a:r>
              <a:rPr lang="zh-CN" altLang="en-US" sz="1200" dirty="0">
                <a:solidFill>
                  <a:schemeClr val="bg1"/>
                </a:solidFill>
                <a:latin typeface="宋体" panose="02010600030101010101" pitchFamily="2" charset="-122"/>
                <a:ea typeface="宋体" panose="02010600030101010101" pitchFamily="2" charset="-122"/>
                <a:cs typeface="Arial" panose="020B0604020202020204" pitchFamily="34" charset="0"/>
                <a:sym typeface="方正兰亭黑_GBK" pitchFamily="2" charset="-122"/>
              </a:rPr>
              <a:t>多功能厅</a:t>
            </a:r>
            <a:endParaRPr lang="en-US" altLang="zh-CN" sz="1200" dirty="0">
              <a:solidFill>
                <a:schemeClr val="bg1"/>
              </a:solidFill>
              <a:latin typeface="宋体" panose="02010600030101010101" pitchFamily="2" charset="-122"/>
              <a:ea typeface="宋体" panose="02010600030101010101" pitchFamily="2" charset="-122"/>
              <a:cs typeface="Arial" panose="020B0604020202020204" pitchFamily="34" charset="0"/>
              <a:sym typeface="方正兰亭黑_GBK" pitchFamily="2" charset="-122"/>
            </a:endParaRPr>
          </a:p>
          <a:p>
            <a:pPr algn="ctr">
              <a:spcBef>
                <a:spcPct val="0"/>
              </a:spcBef>
            </a:pPr>
            <a:r>
              <a:rPr lang="en-US" altLang="zh-CN" sz="1200" dirty="0">
                <a:solidFill>
                  <a:schemeClr val="bg1"/>
                </a:solidFill>
                <a:latin typeface="Arial" panose="020B0604020202020204" pitchFamily="34" charset="0"/>
                <a:ea typeface="宋体" panose="02010600030101010101" pitchFamily="2" charset="-122"/>
                <a:cs typeface="Arial" panose="020B0604020202020204" pitchFamily="34" charset="0"/>
                <a:sym typeface="方正兰亭黑_GBK" pitchFamily="2" charset="-122"/>
              </a:rPr>
              <a:t>Multi-function Rooms</a:t>
            </a:r>
          </a:p>
        </p:txBody>
      </p:sp>
      <p:sp>
        <p:nvSpPr>
          <p:cNvPr id="18" name="文本框 17">
            <a:extLst>
              <a:ext uri="{FF2B5EF4-FFF2-40B4-BE49-F238E27FC236}">
                <a16:creationId xmlns:a16="http://schemas.microsoft.com/office/drawing/2014/main" id="{64880566-CA55-4314-A79E-76E900A19402}"/>
              </a:ext>
            </a:extLst>
          </p:cNvPr>
          <p:cNvSpPr txBox="1"/>
          <p:nvPr/>
        </p:nvSpPr>
        <p:spPr>
          <a:xfrm>
            <a:off x="7660985" y="3682495"/>
            <a:ext cx="3681786" cy="738664"/>
          </a:xfrm>
          <a:prstGeom prst="rect">
            <a:avLst/>
          </a:prstGeom>
          <a:noFill/>
        </p:spPr>
        <p:txBody>
          <a:bodyPr wrap="square">
            <a:spAutoFit/>
          </a:bodyPr>
          <a:lstStyle/>
          <a:p>
            <a:pPr algn="ctr" eaLnBrk="1" hangingPunct="1">
              <a:lnSpc>
                <a:spcPct val="100000"/>
              </a:lnSpc>
              <a:spcBef>
                <a:spcPct val="0"/>
              </a:spcBef>
              <a:buFont typeface="Arial" panose="020B0604020202020204" pitchFamily="34" charset="0"/>
              <a:buNone/>
            </a:pPr>
            <a:r>
              <a:rPr lang="zh-CN" altLang="en-US" sz="1200" dirty="0">
                <a:solidFill>
                  <a:schemeClr val="bg1"/>
                </a:solidFill>
                <a:latin typeface="宋体" panose="02010600030101010101" pitchFamily="2" charset="-122"/>
                <a:ea typeface="宋体" panose="02010600030101010101" pitchFamily="2" charset="-122"/>
                <a:cs typeface="Arial" panose="020B0604020202020204" pitchFamily="34" charset="0"/>
                <a:sym typeface="方正兰亭黑_GBK" pitchFamily="2" charset="-122"/>
              </a:rPr>
              <a:t>健身房</a:t>
            </a:r>
            <a:endParaRPr lang="en-US" altLang="zh-CN" sz="1200" dirty="0">
              <a:solidFill>
                <a:schemeClr val="bg1"/>
              </a:solidFill>
              <a:latin typeface="宋体" panose="02010600030101010101" pitchFamily="2" charset="-122"/>
              <a:ea typeface="宋体" panose="02010600030101010101" pitchFamily="2" charset="-122"/>
              <a:cs typeface="Arial" panose="020B0604020202020204" pitchFamily="34" charset="0"/>
              <a:sym typeface="方正兰亭黑_GBK" pitchFamily="2" charset="-122"/>
            </a:endParaRPr>
          </a:p>
          <a:p>
            <a:pPr algn="ctr" eaLnBrk="1" hangingPunct="1">
              <a:lnSpc>
                <a:spcPct val="100000"/>
              </a:lnSpc>
              <a:spcBef>
                <a:spcPct val="0"/>
              </a:spcBef>
              <a:buFont typeface="Arial" panose="020B0604020202020204" pitchFamily="34" charset="0"/>
              <a:buNone/>
            </a:pPr>
            <a:r>
              <a:rPr lang="en-US" altLang="zh-CN" sz="1200" dirty="0">
                <a:solidFill>
                  <a:schemeClr val="bg1"/>
                </a:solidFill>
                <a:latin typeface="Arial" panose="020B0604020202020204" pitchFamily="34" charset="0"/>
                <a:ea typeface="黑体" panose="02010609060101010101" pitchFamily="49" charset="-122"/>
                <a:cs typeface="Arial" panose="020B0604020202020204" pitchFamily="34" charset="0"/>
                <a:sym typeface="方正兰亭黑_GBK" pitchFamily="2" charset="-122"/>
              </a:rPr>
              <a:t>Gym</a:t>
            </a:r>
          </a:p>
          <a:p>
            <a:pPr algn="ctr" eaLnBrk="1" hangingPunct="1">
              <a:lnSpc>
                <a:spcPct val="100000"/>
              </a:lnSpc>
              <a:spcBef>
                <a:spcPct val="0"/>
              </a:spcBef>
              <a:buFont typeface="Arial" panose="020B0604020202020204" pitchFamily="34" charset="0"/>
              <a:buNone/>
            </a:pPr>
            <a:endParaRPr lang="en-US" altLang="zh-CN" sz="1800" dirty="0">
              <a:solidFill>
                <a:srgbClr val="FF0000"/>
              </a:solidFill>
              <a:latin typeface="Arial" panose="020B0604020202020204" pitchFamily="34" charset="0"/>
              <a:ea typeface="宋体" panose="02010600030101010101" pitchFamily="2" charset="-122"/>
              <a:cs typeface="Arial" panose="020B0604020202020204" pitchFamily="34" charset="0"/>
              <a:sym typeface="方正兰亭黑_GBK" pitchFamily="2" charset="-122"/>
            </a:endParaRPr>
          </a:p>
        </p:txBody>
      </p:sp>
      <p:sp>
        <p:nvSpPr>
          <p:cNvPr id="20" name="文本框 19">
            <a:extLst>
              <a:ext uri="{FF2B5EF4-FFF2-40B4-BE49-F238E27FC236}">
                <a16:creationId xmlns:a16="http://schemas.microsoft.com/office/drawing/2014/main" id="{971C9285-EF81-4CFD-9F9F-9943786D2F09}"/>
              </a:ext>
            </a:extLst>
          </p:cNvPr>
          <p:cNvSpPr txBox="1"/>
          <p:nvPr/>
        </p:nvSpPr>
        <p:spPr>
          <a:xfrm>
            <a:off x="4156125" y="3666666"/>
            <a:ext cx="3358630" cy="461665"/>
          </a:xfrm>
          <a:prstGeom prst="rect">
            <a:avLst/>
          </a:prstGeom>
          <a:noFill/>
        </p:spPr>
        <p:txBody>
          <a:bodyPr wrap="square">
            <a:spAutoFit/>
          </a:bodyPr>
          <a:lstStyle/>
          <a:p>
            <a:pPr algn="ctr" eaLnBrk="1" hangingPunct="1">
              <a:lnSpc>
                <a:spcPct val="100000"/>
              </a:lnSpc>
              <a:spcBef>
                <a:spcPct val="0"/>
              </a:spcBef>
              <a:buFont typeface="Arial" panose="020B0604020202020204" pitchFamily="34" charset="0"/>
              <a:buNone/>
            </a:pPr>
            <a:r>
              <a:rPr lang="zh-CN" altLang="en-US" sz="1200" dirty="0">
                <a:solidFill>
                  <a:schemeClr val="bg1"/>
                </a:solidFill>
                <a:latin typeface="宋体" panose="02010600030101010101" pitchFamily="2" charset="-122"/>
                <a:ea typeface="宋体" panose="02010600030101010101" pitchFamily="2" charset="-122"/>
                <a:cs typeface="Arial" panose="020B0604020202020204" pitchFamily="34" charset="0"/>
                <a:sym typeface="方正兰亭黑_GBK" pitchFamily="2" charset="-122"/>
              </a:rPr>
              <a:t>休息室</a:t>
            </a:r>
            <a:endParaRPr lang="en-US" altLang="zh-CN" sz="1200" dirty="0">
              <a:solidFill>
                <a:schemeClr val="bg1"/>
              </a:solidFill>
              <a:latin typeface="宋体" panose="02010600030101010101" pitchFamily="2" charset="-122"/>
              <a:ea typeface="宋体" panose="02010600030101010101" pitchFamily="2" charset="-122"/>
              <a:cs typeface="Arial" panose="020B0604020202020204" pitchFamily="34" charset="0"/>
              <a:sym typeface="方正兰亭黑_GBK" pitchFamily="2" charset="-122"/>
            </a:endParaRPr>
          </a:p>
          <a:p>
            <a:pPr algn="ctr" eaLnBrk="1" hangingPunct="1">
              <a:lnSpc>
                <a:spcPct val="100000"/>
              </a:lnSpc>
              <a:spcBef>
                <a:spcPct val="0"/>
              </a:spcBef>
              <a:buFont typeface="Arial" panose="020B0604020202020204" pitchFamily="34" charset="0"/>
              <a:buNone/>
            </a:pPr>
            <a:r>
              <a:rPr lang="en-US" altLang="zh-CN" sz="1200" dirty="0">
                <a:solidFill>
                  <a:schemeClr val="bg1"/>
                </a:solidFill>
                <a:latin typeface="Arial" panose="020B0604020202020204" pitchFamily="34" charset="0"/>
                <a:ea typeface="黑体" panose="02010609060101010101" pitchFamily="49" charset="-122"/>
                <a:cs typeface="Arial" panose="020B0604020202020204" pitchFamily="34" charset="0"/>
                <a:sym typeface="方正兰亭黑_GBK" pitchFamily="2" charset="-122"/>
              </a:rPr>
              <a:t>Break-Out Lounge</a:t>
            </a:r>
          </a:p>
        </p:txBody>
      </p:sp>
      <p:sp>
        <p:nvSpPr>
          <p:cNvPr id="22" name="文本框 21">
            <a:extLst>
              <a:ext uri="{FF2B5EF4-FFF2-40B4-BE49-F238E27FC236}">
                <a16:creationId xmlns:a16="http://schemas.microsoft.com/office/drawing/2014/main" id="{F7F4D05F-F4BF-4891-A4AD-9F98239F0B5A}"/>
              </a:ext>
            </a:extLst>
          </p:cNvPr>
          <p:cNvSpPr txBox="1"/>
          <p:nvPr/>
        </p:nvSpPr>
        <p:spPr>
          <a:xfrm>
            <a:off x="304574" y="4148598"/>
            <a:ext cx="7137989" cy="2524281"/>
          </a:xfrm>
          <a:prstGeom prst="rect">
            <a:avLst/>
          </a:prstGeom>
          <a:noFill/>
        </p:spPr>
        <p:txBody>
          <a:bodyPr wrap="square">
            <a:spAutoFit/>
          </a:bodyPr>
          <a:lstStyle/>
          <a:p>
            <a:pPr algn="just" eaLnBrk="1" hangingPunct="1">
              <a:lnSpc>
                <a:spcPct val="125000"/>
              </a:lnSpc>
              <a:spcBef>
                <a:spcPct val="0"/>
              </a:spcBef>
              <a:buFont typeface="Arial" panose="020B0604020202020204" pitchFamily="34" charset="0"/>
              <a:buNone/>
            </a:pPr>
            <a:r>
              <a:rPr lang="zh-CN" altLang="en-US" sz="1600" kern="0" dirty="0">
                <a:latin typeface="宋体" panose="02010600030101010101" pitchFamily="2" charset="-122"/>
                <a:ea typeface="宋体" panose="02010600030101010101" pitchFamily="2" charset="-122"/>
                <a:cs typeface="Arial" panose="020B0604020202020204" pitchFamily="34" charset="0"/>
              </a:rPr>
              <a:t>酒店有多个多功能厅，配备了先进的多媒体技术，可举办灵活性的中小型会议、网络会议、发布会及高端私人派对等各种活动，满足宾客的多样需求。</a:t>
            </a:r>
            <a:endParaRPr lang="en-US" altLang="zh-CN" sz="1600" kern="0" dirty="0">
              <a:latin typeface="宋体" panose="02010600030101010101" pitchFamily="2" charset="-122"/>
              <a:ea typeface="宋体" panose="02010600030101010101" pitchFamily="2" charset="-122"/>
              <a:cs typeface="Arial" panose="020B0604020202020204" pitchFamily="34" charset="0"/>
            </a:endParaRPr>
          </a:p>
          <a:p>
            <a:pPr algn="just" eaLnBrk="1" hangingPunct="1">
              <a:lnSpc>
                <a:spcPct val="125000"/>
              </a:lnSpc>
              <a:spcBef>
                <a:spcPct val="0"/>
              </a:spcBef>
              <a:buFont typeface="Arial" panose="020B0604020202020204" pitchFamily="34" charset="0"/>
              <a:buNone/>
            </a:pPr>
            <a:endParaRPr lang="en-US" altLang="zh-CN" sz="1600" dirty="0">
              <a:solidFill>
                <a:srgbClr val="39393A"/>
              </a:solidFill>
              <a:effectLst/>
              <a:latin typeface="Arial" panose="020B0604020202020204" pitchFamily="34" charset="0"/>
              <a:ea typeface="黑体" panose="02010609060101010101" pitchFamily="49" charset="-122"/>
              <a:cs typeface="Arial" panose="020B0604020202020204" pitchFamily="34" charset="0"/>
            </a:endParaRPr>
          </a:p>
          <a:p>
            <a:pPr algn="just" eaLnBrk="1" hangingPunct="1">
              <a:lnSpc>
                <a:spcPct val="125000"/>
              </a:lnSpc>
              <a:spcBef>
                <a:spcPct val="0"/>
              </a:spcBef>
              <a:buFont typeface="Arial" panose="020B0604020202020204" pitchFamily="34" charset="0"/>
              <a:buNone/>
            </a:pPr>
            <a:r>
              <a:rPr lang="en-US" altLang="zh-CN" sz="1600" dirty="0">
                <a:solidFill>
                  <a:srgbClr val="39393A"/>
                </a:solidFill>
                <a:effectLst/>
                <a:latin typeface="Arial" panose="020B0604020202020204" pitchFamily="34" charset="0"/>
                <a:ea typeface="黑体" panose="02010609060101010101" pitchFamily="49" charset="-122"/>
                <a:cs typeface="Arial" panose="020B0604020202020204" pitchFamily="34" charset="0"/>
              </a:rPr>
              <a:t>Hotel offers multi-function rooms  that can be adapted for your needs</a:t>
            </a:r>
            <a:r>
              <a:rPr lang="en-US" altLang="zh-CN" sz="1600" dirty="0">
                <a:solidFill>
                  <a:srgbClr val="39393A"/>
                </a:solidFill>
                <a:latin typeface="Arial" panose="020B0604020202020204" pitchFamily="34" charset="0"/>
                <a:ea typeface="黑体" panose="02010609060101010101" pitchFamily="49" charset="-122"/>
                <a:cs typeface="Arial" panose="020B0604020202020204" pitchFamily="34" charset="0"/>
              </a:rPr>
              <a:t>.</a:t>
            </a:r>
            <a:r>
              <a:rPr lang="zh-CN" altLang="en-US" sz="1600" dirty="0">
                <a:solidFill>
                  <a:srgbClr val="39393A"/>
                </a:solidFill>
                <a:latin typeface="Arial" panose="020B0604020202020204" pitchFamily="34" charset="0"/>
                <a:ea typeface="黑体" panose="02010609060101010101" pitchFamily="49" charset="-122"/>
                <a:cs typeface="Arial" panose="020B0604020202020204" pitchFamily="34" charset="0"/>
              </a:rPr>
              <a:t> </a:t>
            </a:r>
            <a:r>
              <a:rPr lang="en-US" altLang="zh-CN" sz="1600" dirty="0">
                <a:solidFill>
                  <a:srgbClr val="39393A"/>
                </a:solidFill>
                <a:latin typeface="Arial" panose="020B0604020202020204" pitchFamily="34" charset="0"/>
                <a:ea typeface="黑体" panose="02010609060101010101" pitchFamily="49" charset="-122"/>
                <a:cs typeface="Arial" panose="020B0604020202020204" pitchFamily="34" charset="0"/>
              </a:rPr>
              <a:t>Equipped with multimedia capabilities of state–of-art technology, these rooms are </a:t>
            </a:r>
            <a:r>
              <a:rPr lang="en-US" altLang="zh-CN" sz="1600" dirty="0">
                <a:solidFill>
                  <a:srgbClr val="39393A"/>
                </a:solidFill>
                <a:effectLst/>
                <a:latin typeface="Arial" panose="020B0604020202020204" pitchFamily="34" charset="0"/>
                <a:ea typeface="黑体" panose="02010609060101010101" pitchFamily="49" charset="-122"/>
                <a:cs typeface="Arial" panose="020B0604020202020204" pitchFamily="34" charset="0"/>
              </a:rPr>
              <a:t>available to accommodate up variety of requirement, such as middle scale meetings/events that require flexibility, organized networking sessions, product launching press conference and high-level private </a:t>
            </a:r>
            <a:r>
              <a:rPr lang="en-US" altLang="zh-CN" sz="1600" dirty="0">
                <a:solidFill>
                  <a:srgbClr val="39393A"/>
                </a:solidFill>
                <a:latin typeface="Arial" panose="020B0604020202020204" pitchFamily="34" charset="0"/>
                <a:ea typeface="黑体" panose="02010609060101010101" pitchFamily="49" charset="-122"/>
                <a:cs typeface="Arial" panose="020B0604020202020204" pitchFamily="34" charset="0"/>
              </a:rPr>
              <a:t>event.</a:t>
            </a:r>
            <a:r>
              <a:rPr lang="en-US" altLang="zh-CN" sz="1600" dirty="0">
                <a:solidFill>
                  <a:srgbClr val="39393A"/>
                </a:solidFill>
                <a:effectLst/>
                <a:latin typeface="Arial" panose="020B0604020202020204" pitchFamily="34" charset="0"/>
                <a:ea typeface="黑体" panose="02010609060101010101" pitchFamily="49" charset="-122"/>
                <a:cs typeface="Arial" panose="020B0604020202020204" pitchFamily="34" charset="0"/>
              </a:rPr>
              <a:t>. </a:t>
            </a:r>
            <a:endParaRPr lang="zh-CN" altLang="en-US" sz="1600" dirty="0">
              <a:latin typeface="Arial" panose="020B0604020202020204" pitchFamily="34" charset="0"/>
              <a:ea typeface="黑体" panose="02010609060101010101" pitchFamily="49" charset="-122"/>
              <a:cs typeface="Arial" panose="020B0604020202020204" pitchFamily="34" charset="0"/>
            </a:endParaRPr>
          </a:p>
        </p:txBody>
      </p:sp>
      <p:sp>
        <p:nvSpPr>
          <p:cNvPr id="24" name="文本框 23">
            <a:extLst>
              <a:ext uri="{FF2B5EF4-FFF2-40B4-BE49-F238E27FC236}">
                <a16:creationId xmlns:a16="http://schemas.microsoft.com/office/drawing/2014/main" id="{1B6018EE-1A3A-44B8-BF6B-2CD6EBAC64BB}"/>
              </a:ext>
            </a:extLst>
          </p:cNvPr>
          <p:cNvSpPr txBox="1"/>
          <p:nvPr/>
        </p:nvSpPr>
        <p:spPr>
          <a:xfrm>
            <a:off x="7490691" y="4140078"/>
            <a:ext cx="4324543" cy="1600951"/>
          </a:xfrm>
          <a:prstGeom prst="rect">
            <a:avLst/>
          </a:prstGeom>
          <a:noFill/>
        </p:spPr>
        <p:txBody>
          <a:bodyPr wrap="square">
            <a:spAutoFit/>
          </a:bodyPr>
          <a:lstStyle/>
          <a:p>
            <a:pPr eaLnBrk="1" hangingPunct="1">
              <a:lnSpc>
                <a:spcPct val="125000"/>
              </a:lnSpc>
              <a:spcBef>
                <a:spcPct val="0"/>
              </a:spcBef>
              <a:buFont typeface="Arial" panose="020B0604020202020204" pitchFamily="34" charset="0"/>
              <a:buNone/>
            </a:pPr>
            <a:r>
              <a:rPr lang="zh-CN" altLang="en-US" sz="1600" kern="0" dirty="0">
                <a:latin typeface="宋体" panose="02010600030101010101" pitchFamily="2" charset="-122"/>
                <a:ea typeface="宋体" panose="02010600030101010101" pitchFamily="2" charset="-122"/>
                <a:cs typeface="Arial" panose="020B0604020202020204" pitchFamily="34" charset="0"/>
              </a:rPr>
              <a:t>酒店健身房配置最新的健身器材，</a:t>
            </a:r>
            <a:r>
              <a:rPr lang="en-US" altLang="zh-CN" sz="1600" kern="0" dirty="0">
                <a:latin typeface="宋体" panose="02010600030101010101" pitchFamily="2" charset="-122"/>
                <a:ea typeface="宋体" panose="02010600030101010101" pitchFamily="2" charset="-122"/>
                <a:cs typeface="Arial" panose="020B0604020202020204" pitchFamily="34" charset="0"/>
              </a:rPr>
              <a:t>24</a:t>
            </a:r>
            <a:r>
              <a:rPr lang="zh-CN" altLang="en-US" sz="1600" kern="0" dirty="0">
                <a:latin typeface="宋体" panose="02010600030101010101" pitchFamily="2" charset="-122"/>
                <a:ea typeface="宋体" panose="02010600030101010101" pitchFamily="2" charset="-122"/>
                <a:cs typeface="Arial" panose="020B0604020202020204" pitchFamily="34" charset="0"/>
              </a:rPr>
              <a:t>小时免费开放。</a:t>
            </a:r>
            <a:endParaRPr lang="en-US" altLang="zh-CN" sz="1600" kern="0" dirty="0">
              <a:latin typeface="宋体" panose="02010600030101010101" pitchFamily="2" charset="-122"/>
              <a:ea typeface="宋体" panose="02010600030101010101" pitchFamily="2" charset="-122"/>
              <a:cs typeface="Arial" panose="020B0604020202020204" pitchFamily="34" charset="0"/>
            </a:endParaRPr>
          </a:p>
          <a:p>
            <a:pPr eaLnBrk="1" hangingPunct="1">
              <a:lnSpc>
                <a:spcPct val="125000"/>
              </a:lnSpc>
              <a:spcBef>
                <a:spcPct val="0"/>
              </a:spcBef>
              <a:buFont typeface="Arial" panose="020B0604020202020204" pitchFamily="34" charset="0"/>
              <a:buNone/>
            </a:pPr>
            <a:endParaRPr lang="en-US" altLang="zh-CN" sz="1600" kern="0" dirty="0">
              <a:latin typeface="Arial" panose="020B0604020202020204" pitchFamily="34" charset="0"/>
              <a:ea typeface="黑体" panose="02010609060101010101" pitchFamily="49" charset="-122"/>
              <a:cs typeface="Arial" panose="020B0604020202020204" pitchFamily="34" charset="0"/>
            </a:endParaRPr>
          </a:p>
          <a:p>
            <a:pPr eaLnBrk="1" hangingPunct="1">
              <a:lnSpc>
                <a:spcPct val="125000"/>
              </a:lnSpc>
              <a:spcBef>
                <a:spcPct val="0"/>
              </a:spcBef>
              <a:buFont typeface="Arial" panose="020B0604020202020204" pitchFamily="34" charset="0"/>
              <a:buNone/>
            </a:pPr>
            <a:r>
              <a:rPr lang="en-US" altLang="zh-CN" sz="1600" kern="0" dirty="0">
                <a:latin typeface="Arial" panose="020B0604020202020204" pitchFamily="34" charset="0"/>
                <a:ea typeface="黑体" panose="02010609060101010101" pitchFamily="49" charset="-122"/>
                <a:cs typeface="Arial" panose="020B0604020202020204" pitchFamily="34" charset="0"/>
              </a:rPr>
              <a:t>Hotel Gym Room equipped with the state-of-art equipment, with 24H access.</a:t>
            </a:r>
            <a:endParaRPr lang="zh-CN" altLang="en-US" sz="1600"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6577703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838199" y="598614"/>
            <a:ext cx="6128085" cy="734076"/>
          </a:xfrm>
        </p:spPr>
        <p:txBody>
          <a:bodyPr>
            <a:noAutofit/>
          </a:bodyPr>
          <a:lstStyle/>
          <a:p>
            <a:r>
              <a:rPr lang="en-US" b="0" dirty="0">
                <a:ea typeface="黑体" panose="02010609060101010101" pitchFamily="49" charset="-122"/>
              </a:rPr>
              <a:t>WORKSHOP BASIC INFORMATION </a:t>
            </a:r>
            <a:br>
              <a:rPr lang="en-US" b="0" dirty="0">
                <a:ea typeface="黑体" panose="02010609060101010101" pitchFamily="49" charset="-122"/>
              </a:rPr>
            </a:br>
            <a:r>
              <a:rPr lang="zh-CN" altLang="en-US" b="0" dirty="0">
                <a:latin typeface="宋体" panose="02010600030101010101" pitchFamily="2" charset="-122"/>
                <a:ea typeface="宋体" panose="02010600030101010101" pitchFamily="2" charset="-122"/>
              </a:rPr>
              <a:t>会议空间基本信息</a:t>
            </a:r>
            <a:endParaRPr lang="en-US" b="0" dirty="0">
              <a:latin typeface="宋体" panose="02010600030101010101" pitchFamily="2" charset="-122"/>
              <a:ea typeface="宋体" panose="02010600030101010101" pitchFamily="2" charset="-122"/>
            </a:endParaRPr>
          </a:p>
        </p:txBody>
      </p:sp>
      <p:sp>
        <p:nvSpPr>
          <p:cNvPr id="4" name="灯片编号占位符 3"/>
          <p:cNvSpPr>
            <a:spLocks noGrp="1"/>
          </p:cNvSpPr>
          <p:nvPr>
            <p:ph type="sldNum" sz="quarter" idx="12"/>
          </p:nvPr>
        </p:nvSpPr>
        <p:spPr/>
        <p:txBody>
          <a:bodyPr/>
          <a:lstStyle/>
          <a:p>
            <a:fld id="{FF3EEC63-B8F9-45C9-A279-3485F651182C}" type="slidenum">
              <a:rPr lang="en-US" smtClean="0"/>
              <a:t>42</a:t>
            </a:fld>
            <a:endParaRPr lang="en-US"/>
          </a:p>
        </p:txBody>
      </p:sp>
      <p:pic>
        <p:nvPicPr>
          <p:cNvPr id="6" name="图片 5" descr="房间的摆设布局&#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05" r="6634"/>
          <a:stretch>
            <a:fillRect/>
          </a:stretch>
        </p:blipFill>
        <p:spPr>
          <a:xfrm>
            <a:off x="904536" y="2232690"/>
            <a:ext cx="3162138" cy="1930386"/>
          </a:xfrm>
          <a:prstGeom prst="rect">
            <a:avLst/>
          </a:prstGeom>
        </p:spPr>
      </p:pic>
      <p:pic>
        <p:nvPicPr>
          <p:cNvPr id="3" name="图片 2" descr="房间的摆设布局&#10;&#10;中度可信度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536" y="4254335"/>
            <a:ext cx="3162137" cy="2005051"/>
          </a:xfrm>
          <a:prstGeom prst="rect">
            <a:avLst/>
          </a:prstGeom>
        </p:spPr>
      </p:pic>
      <p:pic>
        <p:nvPicPr>
          <p:cNvPr id="8" name="Picture 2" descr="Diagram, engineering drawing&#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9580" r="6484" b="2528"/>
          <a:stretch>
            <a:fillRect/>
          </a:stretch>
        </p:blipFill>
        <p:spPr>
          <a:xfrm>
            <a:off x="5481243" y="1444302"/>
            <a:ext cx="4054207" cy="4997753"/>
          </a:xfrm>
          <a:prstGeom prst="rect">
            <a:avLst/>
          </a:prstGeom>
        </p:spPr>
      </p:pic>
      <p:cxnSp>
        <p:nvCxnSpPr>
          <p:cNvPr id="9" name="Straight Arrow Connector 11"/>
          <p:cNvCxnSpPr>
            <a:cxnSpLocks/>
            <a:stCxn id="6" idx="3"/>
          </p:cNvCxnSpPr>
          <p:nvPr/>
        </p:nvCxnSpPr>
        <p:spPr>
          <a:xfrm>
            <a:off x="4066674" y="3197883"/>
            <a:ext cx="2128320" cy="5006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3967473" y="5256386"/>
            <a:ext cx="2003628" cy="1568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7"/>
          <p:cNvSpPr txBox="1"/>
          <p:nvPr/>
        </p:nvSpPr>
        <p:spPr>
          <a:xfrm>
            <a:off x="904536" y="1523195"/>
            <a:ext cx="3252537" cy="646331"/>
          </a:xfrm>
          <a:prstGeom prst="rect">
            <a:avLst/>
          </a:prstGeom>
          <a:noFill/>
          <a:ln>
            <a:solidFill>
              <a:schemeClr val="bg1"/>
            </a:solidFill>
          </a:ln>
        </p:spPr>
        <p:txBody>
          <a:bodyPr wrap="square">
            <a:spAutoFit/>
          </a:bodyPr>
          <a:lstStyle/>
          <a:p>
            <a:r>
              <a:rPr lang="en-US" altLang="zh-CN" b="1" dirty="0">
                <a:latin typeface="Arial" panose="020B0604020202020204" pitchFamily="34" charset="0"/>
                <a:ea typeface="黑体" panose="02010609060101010101" pitchFamily="49" charset="-122"/>
                <a:cs typeface="Arial" panose="020B0604020202020204" pitchFamily="34" charset="0"/>
              </a:rPr>
              <a:t>L6 Workshop space</a:t>
            </a:r>
          </a:p>
          <a:p>
            <a:r>
              <a:rPr lang="zh-CN" altLang="en-US" b="1" dirty="0">
                <a:latin typeface="宋体" panose="02010600030101010101" pitchFamily="2" charset="-122"/>
                <a:ea typeface="宋体" panose="02010600030101010101" pitchFamily="2" charset="-122"/>
                <a:cs typeface="Arial" panose="020B0604020202020204" pitchFamily="34" charset="0"/>
              </a:rPr>
              <a:t>位于酒店</a:t>
            </a:r>
            <a:r>
              <a:rPr lang="en-US" altLang="zh-CN" b="1" dirty="0">
                <a:latin typeface="宋体" panose="02010600030101010101" pitchFamily="2" charset="-122"/>
                <a:ea typeface="宋体" panose="02010600030101010101" pitchFamily="2" charset="-122"/>
                <a:cs typeface="Arial" panose="020B0604020202020204" pitchFamily="34" charset="0"/>
              </a:rPr>
              <a:t>6</a:t>
            </a:r>
            <a:r>
              <a:rPr lang="zh-CN" altLang="en-US" b="1" dirty="0">
                <a:latin typeface="宋体" panose="02010600030101010101" pitchFamily="2" charset="-122"/>
                <a:ea typeface="宋体" panose="02010600030101010101" pitchFamily="2" charset="-122"/>
                <a:cs typeface="Arial" panose="020B0604020202020204" pitchFamily="34" charset="0"/>
              </a:rPr>
              <a:t>楼</a:t>
            </a:r>
            <a:endParaRPr lang="en-US" altLang="zh-CN" b="1" dirty="0">
              <a:latin typeface="宋体" panose="02010600030101010101" pitchFamily="2" charset="-122"/>
              <a:ea typeface="宋体" panose="02010600030101010101" pitchFamily="2" charset="-122"/>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C696394F-8524-41C2-B9EF-1ACE5EC15538}"/>
              </a:ext>
            </a:extLst>
          </p:cNvPr>
          <p:cNvSpPr>
            <a:spLocks noGrp="1"/>
          </p:cNvSpPr>
          <p:nvPr>
            <p:ph type="title"/>
          </p:nvPr>
        </p:nvSpPr>
        <p:spPr>
          <a:xfrm>
            <a:off x="838200" y="365125"/>
            <a:ext cx="10515600" cy="1325563"/>
          </a:xfrm>
        </p:spPr>
        <p:txBody>
          <a:bodyPr anchor="ctr">
            <a:normAutofit/>
          </a:bodyPr>
          <a:lstStyle/>
          <a:p>
            <a:r>
              <a:rPr lang="en-US" dirty="0"/>
              <a:t>LEVEL 6 – MULTI FUNCTION AREA AND BREAKOUT AREA</a:t>
            </a:r>
          </a:p>
        </p:txBody>
      </p:sp>
      <p:sp>
        <p:nvSpPr>
          <p:cNvPr id="5" name="页脚占位符 4">
            <a:extLst>
              <a:ext uri="{FF2B5EF4-FFF2-40B4-BE49-F238E27FC236}">
                <a16:creationId xmlns:a16="http://schemas.microsoft.com/office/drawing/2014/main" id="{C086D0DF-F082-4431-8517-AF92A4B4A294}"/>
              </a:ext>
            </a:extLst>
          </p:cNvPr>
          <p:cNvSpPr>
            <a:spLocks noGrp="1"/>
          </p:cNvSpPr>
          <p:nvPr>
            <p:ph type="ftr" sz="quarter" idx="11"/>
          </p:nvPr>
        </p:nvSpPr>
        <p:spPr>
          <a:xfrm>
            <a:off x="364734" y="6356351"/>
            <a:ext cx="1968357" cy="365125"/>
          </a:xfrm>
        </p:spPr>
        <p:txBody>
          <a:bodyPr anchor="ctr">
            <a:normAutofit/>
          </a:bodyPr>
          <a:lstStyle/>
          <a:p>
            <a:pPr>
              <a:spcAft>
                <a:spcPts val="600"/>
              </a:spcAft>
            </a:pPr>
            <a:r>
              <a:rPr lang="en-SG" dirty="0"/>
              <a:t>HENGQIN ZHUHAI</a:t>
            </a:r>
            <a:endParaRPr lang="en-SG"/>
          </a:p>
        </p:txBody>
      </p:sp>
      <p:sp>
        <p:nvSpPr>
          <p:cNvPr id="6" name="灯片编号占位符 5">
            <a:extLst>
              <a:ext uri="{FF2B5EF4-FFF2-40B4-BE49-F238E27FC236}">
                <a16:creationId xmlns:a16="http://schemas.microsoft.com/office/drawing/2014/main" id="{33984AA1-8EC5-4FFE-9D84-19720FA4A111}"/>
              </a:ext>
            </a:extLst>
          </p:cNvPr>
          <p:cNvSpPr>
            <a:spLocks noGrp="1"/>
          </p:cNvSpPr>
          <p:nvPr>
            <p:ph type="sldNum" sz="quarter" idx="12"/>
          </p:nvPr>
        </p:nvSpPr>
        <p:spPr>
          <a:xfrm>
            <a:off x="11353799" y="6363271"/>
            <a:ext cx="473467" cy="358204"/>
          </a:xfrm>
        </p:spPr>
        <p:txBody>
          <a:bodyPr anchor="ctr">
            <a:normAutofit/>
          </a:bodyPr>
          <a:lstStyle/>
          <a:p>
            <a:pPr>
              <a:spcAft>
                <a:spcPts val="600"/>
              </a:spcAft>
            </a:pPr>
            <a:fld id="{E9880C2E-3714-44FF-95B2-14E30FC6AB1C}" type="slidenum">
              <a:rPr lang="en-SG" smtClean="0"/>
              <a:pPr>
                <a:spcAft>
                  <a:spcPts val="600"/>
                </a:spcAft>
              </a:pPr>
              <a:t>43</a:t>
            </a:fld>
            <a:endParaRPr lang="en-SG"/>
          </a:p>
        </p:txBody>
      </p:sp>
      <p:pic>
        <p:nvPicPr>
          <p:cNvPr id="3" name="Picture 2">
            <a:extLst>
              <a:ext uri="{FF2B5EF4-FFF2-40B4-BE49-F238E27FC236}">
                <a16:creationId xmlns:a16="http://schemas.microsoft.com/office/drawing/2014/main" id="{206290AF-7C97-C246-B20E-270290107D70}"/>
              </a:ext>
            </a:extLst>
          </p:cNvPr>
          <p:cNvPicPr>
            <a:picLocks noChangeAspect="1"/>
          </p:cNvPicPr>
          <p:nvPr/>
        </p:nvPicPr>
        <p:blipFill rotWithShape="1">
          <a:blip r:embed="rId3"/>
          <a:srcRect l="2327" r="-1" b="-1"/>
          <a:stretch/>
        </p:blipFill>
        <p:spPr>
          <a:xfrm>
            <a:off x="838200" y="1614488"/>
            <a:ext cx="10515600" cy="4305299"/>
          </a:xfrm>
          <a:prstGeom prst="rect">
            <a:avLst/>
          </a:prstGeom>
          <a:noFill/>
        </p:spPr>
      </p:pic>
    </p:spTree>
    <p:extLst>
      <p:ext uri="{BB962C8B-B14F-4D97-AF65-F5344CB8AC3E}">
        <p14:creationId xmlns:p14="http://schemas.microsoft.com/office/powerpoint/2010/main" val="2340395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838200" y="620168"/>
            <a:ext cx="10515600" cy="712522"/>
          </a:xfrm>
        </p:spPr>
        <p:txBody>
          <a:bodyPr>
            <a:normAutofit fontScale="90000"/>
          </a:bodyPr>
          <a:lstStyle/>
          <a:p>
            <a:r>
              <a:rPr lang="en-US" b="0" dirty="0">
                <a:ea typeface="黑体" panose="02010609060101010101" pitchFamily="49" charset="-122"/>
              </a:rPr>
              <a:t>WORKSHOP </a:t>
            </a:r>
            <a:r>
              <a:rPr lang="en-US" altLang="zh-CN" b="0" dirty="0">
                <a:ea typeface="黑体" panose="02010609060101010101" pitchFamily="49" charset="-122"/>
              </a:rPr>
              <a:t>floorplan</a:t>
            </a:r>
            <a:r>
              <a:rPr lang="en-US" b="0" dirty="0">
                <a:ea typeface="黑体" panose="02010609060101010101" pitchFamily="49" charset="-122"/>
              </a:rPr>
              <a:t> </a:t>
            </a:r>
            <a:br>
              <a:rPr lang="en-US" b="0" dirty="0">
                <a:ea typeface="黑体" panose="02010609060101010101" pitchFamily="49" charset="-122"/>
              </a:rPr>
            </a:br>
            <a:r>
              <a:rPr lang="zh-CN" altLang="en-US" b="0" dirty="0">
                <a:latin typeface="宋体" panose="02010600030101010101" pitchFamily="2" charset="-122"/>
                <a:ea typeface="宋体" panose="02010600030101010101" pitchFamily="2" charset="-122"/>
              </a:rPr>
              <a:t>会议空间平面图</a:t>
            </a:r>
            <a:endParaRPr lang="en-US" b="0" dirty="0">
              <a:latin typeface="宋体" panose="02010600030101010101" pitchFamily="2" charset="-122"/>
              <a:ea typeface="宋体" panose="02010600030101010101" pitchFamily="2" charset="-122"/>
            </a:endParaRPr>
          </a:p>
        </p:txBody>
      </p:sp>
      <p:sp>
        <p:nvSpPr>
          <p:cNvPr id="4" name="灯片编号占位符 3"/>
          <p:cNvSpPr>
            <a:spLocks noGrp="1"/>
          </p:cNvSpPr>
          <p:nvPr>
            <p:ph type="sldNum" sz="quarter" idx="12"/>
          </p:nvPr>
        </p:nvSpPr>
        <p:spPr/>
        <p:txBody>
          <a:bodyPr/>
          <a:lstStyle/>
          <a:p>
            <a:fld id="{FF3EEC63-B8F9-45C9-A279-3485F651182C}" type="slidenum">
              <a:rPr lang="en-US" smtClean="0"/>
              <a:t>44</a:t>
            </a:fld>
            <a:endParaRPr lang="en-US"/>
          </a:p>
        </p:txBody>
      </p:sp>
      <p:sp>
        <p:nvSpPr>
          <p:cNvPr id="21" name="文本框 7"/>
          <p:cNvSpPr txBox="1"/>
          <p:nvPr/>
        </p:nvSpPr>
        <p:spPr>
          <a:xfrm>
            <a:off x="1107209" y="1773218"/>
            <a:ext cx="2312624" cy="338554"/>
          </a:xfrm>
          <a:prstGeom prst="rect">
            <a:avLst/>
          </a:prstGeom>
          <a:noFill/>
          <a:ln>
            <a:solidFill>
              <a:srgbClr val="002453"/>
            </a:solidFill>
          </a:ln>
        </p:spPr>
        <p:txBody>
          <a:bodyPr wrap="square">
            <a:spAutoFit/>
          </a:bodyPr>
          <a:lstStyle/>
          <a:p>
            <a:pPr marL="0" indent="0">
              <a:buNone/>
            </a:pPr>
            <a:r>
              <a:rPr lang="en-US" altLang="zh-CN" sz="1600" dirty="0">
                <a:latin typeface="Arial" panose="020B0604020202020204" pitchFamily="34" charset="0"/>
                <a:cs typeface="Arial" panose="020B0604020202020204" pitchFamily="34" charset="0"/>
              </a:rPr>
              <a:t>WORKSHOP 5 - 26</a:t>
            </a:r>
            <a:r>
              <a:rPr lang="zh-CN" altLang="en-US" sz="1600" dirty="0">
                <a:latin typeface="Arial" panose="020B0604020202020204" pitchFamily="34" charset="0"/>
                <a:cs typeface="Arial" panose="020B0604020202020204" pitchFamily="34" charset="0"/>
              </a:rPr>
              <a:t>㎡</a:t>
            </a:r>
            <a:endParaRPr lang="en-US" altLang="zh-CN" sz="1600" dirty="0">
              <a:latin typeface="Arial" panose="020B0604020202020204" pitchFamily="34" charset="0"/>
              <a:cs typeface="Arial" panose="020B0604020202020204" pitchFamily="34" charset="0"/>
            </a:endParaRPr>
          </a:p>
        </p:txBody>
      </p:sp>
      <p:pic>
        <p:nvPicPr>
          <p:cNvPr id="22" name="Picture 2" descr="Diagram, engineering drawing&#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9580" r="6484" b="2528"/>
          <a:stretch>
            <a:fillRect/>
          </a:stretch>
        </p:blipFill>
        <p:spPr>
          <a:xfrm>
            <a:off x="4405828" y="1540170"/>
            <a:ext cx="4054207" cy="4997753"/>
          </a:xfrm>
          <a:prstGeom prst="rect">
            <a:avLst/>
          </a:prstGeom>
        </p:spPr>
      </p:pic>
      <p:sp>
        <p:nvSpPr>
          <p:cNvPr id="23" name="文本框 7"/>
          <p:cNvSpPr txBox="1"/>
          <p:nvPr/>
        </p:nvSpPr>
        <p:spPr>
          <a:xfrm>
            <a:off x="1123721" y="2552300"/>
            <a:ext cx="2312624" cy="338554"/>
          </a:xfrm>
          <a:prstGeom prst="rect">
            <a:avLst/>
          </a:prstGeom>
          <a:noFill/>
          <a:ln>
            <a:solidFill>
              <a:srgbClr val="002453"/>
            </a:solidFill>
          </a:ln>
        </p:spPr>
        <p:txBody>
          <a:bodyPr wrap="square">
            <a:spAutoFit/>
          </a:bodyPr>
          <a:lstStyle/>
          <a:p>
            <a:pPr marL="0" indent="0">
              <a:buNone/>
            </a:pPr>
            <a:r>
              <a:rPr lang="en-US" altLang="zh-CN" sz="1600" dirty="0">
                <a:latin typeface="Arial" panose="020B0604020202020204" pitchFamily="34" charset="0"/>
                <a:cs typeface="Arial" panose="020B0604020202020204" pitchFamily="34" charset="0"/>
              </a:rPr>
              <a:t>WORKSHOP 4 - 26</a:t>
            </a:r>
            <a:r>
              <a:rPr lang="zh-CN" altLang="en-US" sz="1600" dirty="0">
                <a:latin typeface="Arial" panose="020B0604020202020204" pitchFamily="34" charset="0"/>
                <a:cs typeface="Arial" panose="020B0604020202020204" pitchFamily="34" charset="0"/>
              </a:rPr>
              <a:t>㎡</a:t>
            </a:r>
            <a:endParaRPr lang="en-US" altLang="zh-CN" sz="1600" dirty="0">
              <a:latin typeface="Arial" panose="020B0604020202020204" pitchFamily="34" charset="0"/>
              <a:cs typeface="Arial" panose="020B0604020202020204" pitchFamily="34" charset="0"/>
            </a:endParaRPr>
          </a:p>
        </p:txBody>
      </p:sp>
      <p:sp>
        <p:nvSpPr>
          <p:cNvPr id="24" name="文本框 7"/>
          <p:cNvSpPr txBox="1"/>
          <p:nvPr/>
        </p:nvSpPr>
        <p:spPr>
          <a:xfrm>
            <a:off x="1123721" y="3513189"/>
            <a:ext cx="2312624" cy="338554"/>
          </a:xfrm>
          <a:prstGeom prst="rect">
            <a:avLst/>
          </a:prstGeom>
          <a:noFill/>
          <a:ln>
            <a:solidFill>
              <a:srgbClr val="002453"/>
            </a:solidFill>
          </a:ln>
        </p:spPr>
        <p:txBody>
          <a:bodyPr wrap="square">
            <a:spAutoFit/>
          </a:bodyPr>
          <a:lstStyle/>
          <a:p>
            <a:pPr marL="0" indent="0">
              <a:buNone/>
            </a:pPr>
            <a:r>
              <a:rPr lang="en-US" altLang="zh-CN" sz="1600" dirty="0">
                <a:latin typeface="Arial" panose="020B0604020202020204" pitchFamily="34" charset="0"/>
                <a:cs typeface="Arial" panose="020B0604020202020204" pitchFamily="34" charset="0"/>
              </a:rPr>
              <a:t>WORKSHOP 3 - 72</a:t>
            </a:r>
            <a:r>
              <a:rPr lang="zh-CN" altLang="en-US" sz="1600" dirty="0">
                <a:latin typeface="Arial" panose="020B0604020202020204" pitchFamily="34" charset="0"/>
                <a:cs typeface="Arial" panose="020B0604020202020204" pitchFamily="34" charset="0"/>
              </a:rPr>
              <a:t>㎡</a:t>
            </a:r>
            <a:endParaRPr lang="en-US" altLang="zh-CN" sz="1600" dirty="0">
              <a:latin typeface="Arial" panose="020B0604020202020204" pitchFamily="34" charset="0"/>
              <a:cs typeface="Arial" panose="020B0604020202020204" pitchFamily="34" charset="0"/>
            </a:endParaRPr>
          </a:p>
        </p:txBody>
      </p:sp>
      <p:sp>
        <p:nvSpPr>
          <p:cNvPr id="25" name="文本框 24"/>
          <p:cNvSpPr txBox="1"/>
          <p:nvPr/>
        </p:nvSpPr>
        <p:spPr>
          <a:xfrm>
            <a:off x="1123721" y="5471885"/>
            <a:ext cx="2312624" cy="338554"/>
          </a:xfrm>
          <a:prstGeom prst="rect">
            <a:avLst/>
          </a:prstGeom>
          <a:noFill/>
          <a:ln>
            <a:solidFill>
              <a:srgbClr val="002453"/>
            </a:solidFill>
          </a:ln>
        </p:spPr>
        <p:txBody>
          <a:bodyPr wrap="square">
            <a:spAutoFit/>
          </a:bodyPr>
          <a:lstStyle/>
          <a:p>
            <a:pPr marL="0" indent="0">
              <a:buNone/>
            </a:pPr>
            <a:r>
              <a:rPr lang="en-US" altLang="zh-CN" sz="1600" dirty="0">
                <a:latin typeface="Arial" panose="020B0604020202020204" pitchFamily="34" charset="0"/>
                <a:cs typeface="Arial" panose="020B0604020202020204" pitchFamily="34" charset="0"/>
              </a:rPr>
              <a:t>WORKSHOP 2 - 43</a:t>
            </a:r>
            <a:r>
              <a:rPr lang="zh-CN" altLang="en-US" sz="1600" dirty="0">
                <a:latin typeface="Arial" panose="020B0604020202020204" pitchFamily="34" charset="0"/>
                <a:cs typeface="Arial" panose="020B0604020202020204" pitchFamily="34" charset="0"/>
              </a:rPr>
              <a:t>㎡</a:t>
            </a:r>
            <a:endParaRPr lang="en-US" altLang="zh-CN" sz="1600" dirty="0">
              <a:latin typeface="Arial" panose="020B0604020202020204" pitchFamily="34" charset="0"/>
              <a:cs typeface="Arial" panose="020B0604020202020204" pitchFamily="34" charset="0"/>
            </a:endParaRPr>
          </a:p>
        </p:txBody>
      </p:sp>
      <p:sp>
        <p:nvSpPr>
          <p:cNvPr id="26" name="文本框 7"/>
          <p:cNvSpPr txBox="1"/>
          <p:nvPr/>
        </p:nvSpPr>
        <p:spPr>
          <a:xfrm>
            <a:off x="1123721" y="4812632"/>
            <a:ext cx="2312624" cy="338554"/>
          </a:xfrm>
          <a:prstGeom prst="rect">
            <a:avLst/>
          </a:prstGeom>
          <a:noFill/>
          <a:ln>
            <a:solidFill>
              <a:srgbClr val="002453"/>
            </a:solidFill>
          </a:ln>
        </p:spPr>
        <p:txBody>
          <a:bodyPr wrap="square">
            <a:spAutoFit/>
          </a:bodyPr>
          <a:lstStyle/>
          <a:p>
            <a:pPr marL="0" indent="0">
              <a:buNone/>
            </a:pPr>
            <a:r>
              <a:rPr lang="en-US" altLang="zh-CN" sz="1600" dirty="0">
                <a:latin typeface="Arial" panose="020B0604020202020204" pitchFamily="34" charset="0"/>
                <a:cs typeface="Arial" panose="020B0604020202020204" pitchFamily="34" charset="0"/>
              </a:rPr>
              <a:t>PANTRY- 33</a:t>
            </a:r>
            <a:r>
              <a:rPr lang="zh-CN" altLang="en-US" sz="1600" dirty="0">
                <a:latin typeface="Arial" panose="020B0604020202020204" pitchFamily="34" charset="0"/>
                <a:cs typeface="Arial" panose="020B0604020202020204" pitchFamily="34" charset="0"/>
              </a:rPr>
              <a:t>㎡</a:t>
            </a:r>
            <a:endParaRPr lang="en-US" altLang="zh-CN" sz="1600" dirty="0">
              <a:latin typeface="Arial" panose="020B0604020202020204" pitchFamily="34" charset="0"/>
              <a:cs typeface="Arial" panose="020B0604020202020204" pitchFamily="34" charset="0"/>
            </a:endParaRPr>
          </a:p>
        </p:txBody>
      </p:sp>
      <p:sp>
        <p:nvSpPr>
          <p:cNvPr id="27" name="文本框 7"/>
          <p:cNvSpPr txBox="1"/>
          <p:nvPr/>
        </p:nvSpPr>
        <p:spPr>
          <a:xfrm>
            <a:off x="9041175" y="5471885"/>
            <a:ext cx="2312624" cy="338554"/>
          </a:xfrm>
          <a:prstGeom prst="rect">
            <a:avLst/>
          </a:prstGeom>
          <a:noFill/>
          <a:ln>
            <a:solidFill>
              <a:srgbClr val="002453"/>
            </a:solidFill>
          </a:ln>
        </p:spPr>
        <p:txBody>
          <a:bodyPr wrap="square">
            <a:spAutoFit/>
          </a:bodyPr>
          <a:lstStyle/>
          <a:p>
            <a:pPr marL="0" indent="0">
              <a:buNone/>
            </a:pPr>
            <a:r>
              <a:rPr lang="en-US" altLang="zh-CN" sz="1600" dirty="0">
                <a:latin typeface="Arial" panose="020B0604020202020204" pitchFamily="34" charset="0"/>
                <a:cs typeface="Arial" panose="020B0604020202020204" pitchFamily="34" charset="0"/>
              </a:rPr>
              <a:t>WORKSHOP 2 - 48</a:t>
            </a:r>
            <a:r>
              <a:rPr lang="zh-CN" altLang="en-US" sz="1600" dirty="0">
                <a:latin typeface="Arial" panose="020B0604020202020204" pitchFamily="34" charset="0"/>
                <a:cs typeface="Arial" panose="020B0604020202020204" pitchFamily="34" charset="0"/>
              </a:rPr>
              <a:t>㎡</a:t>
            </a:r>
            <a:endParaRPr lang="en-US" altLang="zh-CN" sz="1600" dirty="0">
              <a:latin typeface="Arial" panose="020B0604020202020204" pitchFamily="34" charset="0"/>
              <a:cs typeface="Arial" panose="020B0604020202020204" pitchFamily="34" charset="0"/>
            </a:endParaRPr>
          </a:p>
        </p:txBody>
      </p:sp>
      <p:cxnSp>
        <p:nvCxnSpPr>
          <p:cNvPr id="28" name="Straight Arrow Connector 11"/>
          <p:cNvCxnSpPr>
            <a:cxnSpLocks/>
          </p:cNvCxnSpPr>
          <p:nvPr/>
        </p:nvCxnSpPr>
        <p:spPr>
          <a:xfrm>
            <a:off x="3436345" y="1943433"/>
            <a:ext cx="96948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12"/>
          <p:cNvCxnSpPr/>
          <p:nvPr/>
        </p:nvCxnSpPr>
        <p:spPr>
          <a:xfrm>
            <a:off x="3436345" y="2672198"/>
            <a:ext cx="96948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13"/>
          <p:cNvCxnSpPr/>
          <p:nvPr/>
        </p:nvCxnSpPr>
        <p:spPr>
          <a:xfrm>
            <a:off x="3436345" y="3670004"/>
            <a:ext cx="96948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14"/>
          <p:cNvCxnSpPr/>
          <p:nvPr/>
        </p:nvCxnSpPr>
        <p:spPr>
          <a:xfrm>
            <a:off x="3436345" y="4957175"/>
            <a:ext cx="96948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15"/>
          <p:cNvCxnSpPr>
            <a:cxnSpLocks/>
          </p:cNvCxnSpPr>
          <p:nvPr/>
        </p:nvCxnSpPr>
        <p:spPr>
          <a:xfrm>
            <a:off x="3436345" y="5641162"/>
            <a:ext cx="112463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18"/>
          <p:cNvCxnSpPr>
            <a:cxnSpLocks/>
          </p:cNvCxnSpPr>
          <p:nvPr/>
        </p:nvCxnSpPr>
        <p:spPr>
          <a:xfrm flipH="1">
            <a:off x="7951422" y="5627482"/>
            <a:ext cx="108975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7"/>
          <p:cNvSpPr txBox="1"/>
          <p:nvPr/>
        </p:nvSpPr>
        <p:spPr>
          <a:xfrm>
            <a:off x="8635127" y="2156375"/>
            <a:ext cx="3069115" cy="646331"/>
          </a:xfrm>
          <a:prstGeom prst="rect">
            <a:avLst/>
          </a:prstGeom>
          <a:noFill/>
          <a:ln>
            <a:solidFill>
              <a:schemeClr val="bg1"/>
            </a:solidFill>
          </a:ln>
        </p:spPr>
        <p:txBody>
          <a:bodyPr wrap="square">
            <a:spAutoFit/>
          </a:bodyPr>
          <a:lstStyle/>
          <a:p>
            <a:r>
              <a:rPr lang="en-US" altLang="zh-CN" b="1" dirty="0">
                <a:latin typeface="Arial" panose="020B0604020202020204" pitchFamily="34" charset="0"/>
                <a:cs typeface="Arial" panose="020B0604020202020204" pitchFamily="34" charset="0"/>
              </a:rPr>
              <a:t>L5 Workshop space</a:t>
            </a:r>
          </a:p>
          <a:p>
            <a:pPr marL="285750" indent="-285750">
              <a:buFontTx/>
              <a:buChar char="-"/>
            </a:pPr>
            <a:endParaRPr lang="en-US" altLang="zh-CN" b="1" dirty="0">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838200" y="565484"/>
            <a:ext cx="5719011" cy="1082842"/>
          </a:xfrm>
        </p:spPr>
        <p:txBody>
          <a:bodyPr/>
          <a:lstStyle/>
          <a:p>
            <a:r>
              <a:rPr lang="en-US" b="0" dirty="0">
                <a:ea typeface="黑体" panose="02010609060101010101" pitchFamily="49" charset="-122"/>
              </a:rPr>
              <a:t>WORKSHOP </a:t>
            </a:r>
            <a:r>
              <a:rPr lang="en-US" altLang="zh-CN" b="0" dirty="0">
                <a:ea typeface="黑体" panose="02010609060101010101" pitchFamily="49" charset="-122"/>
              </a:rPr>
              <a:t>capacity chart</a:t>
            </a:r>
            <a:r>
              <a:rPr lang="en-US" b="0" dirty="0">
                <a:ea typeface="黑体" panose="02010609060101010101" pitchFamily="49" charset="-122"/>
              </a:rPr>
              <a:t> </a:t>
            </a:r>
            <a:br>
              <a:rPr lang="en-US" b="0" dirty="0">
                <a:ea typeface="黑体" panose="02010609060101010101" pitchFamily="49" charset="-122"/>
              </a:rPr>
            </a:br>
            <a:r>
              <a:rPr lang="zh-CN" altLang="en-US" b="0" dirty="0">
                <a:latin typeface="宋体" panose="02010600030101010101" pitchFamily="2" charset="-122"/>
                <a:ea typeface="宋体" panose="02010600030101010101" pitchFamily="2" charset="-122"/>
              </a:rPr>
              <a:t>会议空间容量表</a:t>
            </a:r>
          </a:p>
        </p:txBody>
      </p:sp>
      <p:sp>
        <p:nvSpPr>
          <p:cNvPr id="4" name="灯片编号占位符 3"/>
          <p:cNvSpPr>
            <a:spLocks noGrp="1"/>
          </p:cNvSpPr>
          <p:nvPr>
            <p:ph type="sldNum" sz="quarter" idx="12"/>
          </p:nvPr>
        </p:nvSpPr>
        <p:spPr/>
        <p:txBody>
          <a:bodyPr/>
          <a:lstStyle/>
          <a:p>
            <a:r>
              <a:rPr lang="en-US"/>
              <a:t>*</a:t>
            </a:r>
          </a:p>
        </p:txBody>
      </p:sp>
      <p:graphicFrame>
        <p:nvGraphicFramePr>
          <p:cNvPr id="5" name="Table 7"/>
          <p:cNvGraphicFramePr>
            <a:graphicFrameLocks noGrp="1"/>
          </p:cNvGraphicFramePr>
          <p:nvPr>
            <p:custDataLst>
              <p:tags r:id="rId1"/>
            </p:custDataLst>
            <p:extLst>
              <p:ext uri="{D42A27DB-BD31-4B8C-83A1-F6EECF244321}">
                <p14:modId xmlns:p14="http://schemas.microsoft.com/office/powerpoint/2010/main" val="288726183"/>
              </p:ext>
            </p:extLst>
          </p:nvPr>
        </p:nvGraphicFramePr>
        <p:xfrm>
          <a:off x="910392" y="1751007"/>
          <a:ext cx="9575933" cy="4253488"/>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1001486">
                  <a:extLst>
                    <a:ext uri="{9D8B030D-6E8A-4147-A177-3AD203B41FA5}">
                      <a16:colId xmlns:a16="http://schemas.microsoft.com/office/drawing/2014/main" val="20001"/>
                    </a:ext>
                  </a:extLst>
                </a:gridCol>
                <a:gridCol w="1099457">
                  <a:extLst>
                    <a:ext uri="{9D8B030D-6E8A-4147-A177-3AD203B41FA5}">
                      <a16:colId xmlns:a16="http://schemas.microsoft.com/office/drawing/2014/main" val="20002"/>
                    </a:ext>
                  </a:extLst>
                </a:gridCol>
                <a:gridCol w="1415143">
                  <a:extLst>
                    <a:ext uri="{9D8B030D-6E8A-4147-A177-3AD203B41FA5}">
                      <a16:colId xmlns:a16="http://schemas.microsoft.com/office/drawing/2014/main" val="20003"/>
                    </a:ext>
                  </a:extLst>
                </a:gridCol>
                <a:gridCol w="1306285">
                  <a:extLst>
                    <a:ext uri="{9D8B030D-6E8A-4147-A177-3AD203B41FA5}">
                      <a16:colId xmlns:a16="http://schemas.microsoft.com/office/drawing/2014/main" val="20004"/>
                    </a:ext>
                  </a:extLst>
                </a:gridCol>
                <a:gridCol w="1103582">
                  <a:extLst>
                    <a:ext uri="{9D8B030D-6E8A-4147-A177-3AD203B41FA5}">
                      <a16:colId xmlns:a16="http://schemas.microsoft.com/office/drawing/2014/main" val="20005"/>
                    </a:ext>
                  </a:extLst>
                </a:gridCol>
                <a:gridCol w="1668780">
                  <a:extLst>
                    <a:ext uri="{9D8B030D-6E8A-4147-A177-3AD203B41FA5}">
                      <a16:colId xmlns:a16="http://schemas.microsoft.com/office/drawing/2014/main" val="20006"/>
                    </a:ext>
                  </a:extLst>
                </a:gridCol>
              </a:tblGrid>
              <a:tr h="579251">
                <a:tc>
                  <a:txBody>
                    <a:bodyPr/>
                    <a:lstStyle/>
                    <a:p>
                      <a:r>
                        <a:rPr lang="en-US" altLang="zh-CN" sz="1600" dirty="0">
                          <a:latin typeface="Arial" panose="020B0604020202020204" pitchFamily="34" charset="0"/>
                          <a:cs typeface="Arial" panose="020B0604020202020204" pitchFamily="34" charset="0"/>
                        </a:rPr>
                        <a:t>Workshop Capacity</a:t>
                      </a:r>
                      <a:endParaRPr lang="zh-CN" altLang="en-US" sz="1600" dirty="0">
                        <a:latin typeface="Arial" panose="020B0604020202020204" pitchFamily="34" charset="0"/>
                        <a:cs typeface="Arial" panose="020B0604020202020204" pitchFamily="34" charset="0"/>
                      </a:endParaRPr>
                    </a:p>
                  </a:txBody>
                  <a:tcPr/>
                </a:tc>
                <a:tc>
                  <a:txBody>
                    <a:bodyPr/>
                    <a:lstStyle/>
                    <a:p>
                      <a:r>
                        <a:rPr lang="en-US" altLang="zh-CN" sz="1600" dirty="0">
                          <a:latin typeface="Arial" panose="020B0604020202020204" pitchFamily="34" charset="0"/>
                          <a:cs typeface="Arial" panose="020B0604020202020204" pitchFamily="34" charset="0"/>
                        </a:rPr>
                        <a:t>Size</a:t>
                      </a:r>
                      <a:endParaRPr lang="zh-CN" altLang="en-US" sz="1600" dirty="0">
                        <a:latin typeface="Arial" panose="020B0604020202020204" pitchFamily="34" charset="0"/>
                        <a:cs typeface="Arial" panose="020B0604020202020204" pitchFamily="34" charset="0"/>
                      </a:endParaRPr>
                    </a:p>
                  </a:txBody>
                  <a:tcPr/>
                </a:tc>
                <a:tc>
                  <a:txBody>
                    <a:bodyPr/>
                    <a:lstStyle/>
                    <a:p>
                      <a:r>
                        <a:rPr lang="en-US" altLang="zh-CN" sz="1600" dirty="0">
                          <a:latin typeface="Arial" panose="020B0604020202020204" pitchFamily="34" charset="0"/>
                          <a:cs typeface="Arial" panose="020B0604020202020204" pitchFamily="34" charset="0"/>
                        </a:rPr>
                        <a:t>Theatre</a:t>
                      </a:r>
                      <a:endParaRPr lang="zh-CN" altLang="en-US" sz="1600" dirty="0">
                        <a:latin typeface="Arial" panose="020B0604020202020204" pitchFamily="34" charset="0"/>
                        <a:cs typeface="Arial" panose="020B0604020202020204" pitchFamily="34" charset="0"/>
                      </a:endParaRPr>
                    </a:p>
                  </a:txBody>
                  <a:tcPr/>
                </a:tc>
                <a:tc>
                  <a:txBody>
                    <a:bodyPr/>
                    <a:lstStyle/>
                    <a:p>
                      <a:r>
                        <a:rPr lang="en-US" altLang="zh-CN" sz="1600" dirty="0">
                          <a:latin typeface="Arial" panose="020B0604020202020204" pitchFamily="34" charset="0"/>
                          <a:cs typeface="Arial" panose="020B0604020202020204" pitchFamily="34" charset="0"/>
                        </a:rPr>
                        <a:t>Classroom</a:t>
                      </a:r>
                      <a:endParaRPr lang="zh-CN" altLang="en-US" sz="1600" dirty="0">
                        <a:latin typeface="Arial" panose="020B0604020202020204" pitchFamily="34" charset="0"/>
                        <a:cs typeface="Arial" panose="020B0604020202020204" pitchFamily="34" charset="0"/>
                      </a:endParaRPr>
                    </a:p>
                  </a:txBody>
                  <a:tcPr/>
                </a:tc>
                <a:tc>
                  <a:txBody>
                    <a:bodyPr/>
                    <a:lstStyle/>
                    <a:p>
                      <a:r>
                        <a:rPr lang="en-US" altLang="zh-CN" sz="1600" dirty="0">
                          <a:latin typeface="Arial" panose="020B0604020202020204" pitchFamily="34" charset="0"/>
                          <a:cs typeface="Arial" panose="020B0604020202020204" pitchFamily="34" charset="0"/>
                        </a:rPr>
                        <a:t>Boardroom</a:t>
                      </a:r>
                      <a:endParaRPr lang="zh-CN" altLang="en-US" sz="1600" dirty="0">
                        <a:latin typeface="Arial" panose="020B0604020202020204" pitchFamily="34" charset="0"/>
                        <a:cs typeface="Arial" panose="020B0604020202020204" pitchFamily="34" charset="0"/>
                      </a:endParaRPr>
                    </a:p>
                  </a:txBody>
                  <a:tcPr/>
                </a:tc>
                <a:tc>
                  <a:txBody>
                    <a:bodyPr/>
                    <a:lstStyle/>
                    <a:p>
                      <a:r>
                        <a:rPr lang="en-US" altLang="zh-CN" sz="1600" dirty="0">
                          <a:latin typeface="Arial" panose="020B0604020202020204" pitchFamily="34" charset="0"/>
                          <a:cs typeface="Arial" panose="020B0604020202020204" pitchFamily="34" charset="0"/>
                        </a:rPr>
                        <a:t>U-shape</a:t>
                      </a:r>
                      <a:endParaRPr lang="zh-CN" altLang="en-US" sz="1600" dirty="0">
                        <a:latin typeface="Arial" panose="020B0604020202020204" pitchFamily="34" charset="0"/>
                        <a:cs typeface="Arial" panose="020B0604020202020204" pitchFamily="34" charset="0"/>
                      </a:endParaRPr>
                    </a:p>
                  </a:txBody>
                  <a:tcPr/>
                </a:tc>
                <a:tc>
                  <a:txBody>
                    <a:bodyPr/>
                    <a:lstStyle/>
                    <a:p>
                      <a:r>
                        <a:rPr lang="en-US" altLang="zh-CN" sz="1600" dirty="0">
                          <a:latin typeface="Arial" panose="020B0604020202020204" pitchFamily="34" charset="0"/>
                          <a:cs typeface="Arial" panose="020B0604020202020204" pitchFamily="34" charset="0"/>
                        </a:rPr>
                        <a:t>Round table</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515831">
                <a:tc>
                  <a:txBody>
                    <a:bodyPr/>
                    <a:lstStyle/>
                    <a:p>
                      <a:pPr algn="l"/>
                      <a:r>
                        <a:rPr lang="en-US" altLang="zh-CN" sz="1600" dirty="0">
                          <a:latin typeface="Arial" panose="020B0604020202020204" pitchFamily="34" charset="0"/>
                          <a:cs typeface="Arial" panose="020B0604020202020204" pitchFamily="34" charset="0"/>
                        </a:rPr>
                        <a:t>Workshop 1</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48 </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18</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12</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12</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15</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20</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515831">
                <a:tc>
                  <a:txBody>
                    <a:bodyPr/>
                    <a:lstStyle/>
                    <a:p>
                      <a:pPr algn="l"/>
                      <a:r>
                        <a:rPr lang="en-US" altLang="zh-CN" sz="1600" dirty="0">
                          <a:latin typeface="Arial" panose="020B0604020202020204" pitchFamily="34" charset="0"/>
                          <a:cs typeface="Arial" panose="020B0604020202020204" pitchFamily="34" charset="0"/>
                        </a:rPr>
                        <a:t>Workshop 2</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43 </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18</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12</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12</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15</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20</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515831">
                <a:tc>
                  <a:txBody>
                    <a:bodyPr/>
                    <a:lstStyle/>
                    <a:p>
                      <a:pPr algn="l"/>
                      <a:r>
                        <a:rPr lang="en-US" altLang="zh-CN" sz="1600" dirty="0">
                          <a:latin typeface="Arial" panose="020B0604020202020204" pitchFamily="34" charset="0"/>
                          <a:cs typeface="Arial" panose="020B0604020202020204" pitchFamily="34" charset="0"/>
                        </a:rPr>
                        <a:t>Workshop 1+2</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90</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40</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515831">
                <a:tc>
                  <a:txBody>
                    <a:bodyPr/>
                    <a:lstStyle/>
                    <a:p>
                      <a:pPr algn="l"/>
                      <a:r>
                        <a:rPr lang="en-US" altLang="zh-CN" sz="1600" dirty="0">
                          <a:latin typeface="Arial" panose="020B0604020202020204" pitchFamily="34" charset="0"/>
                          <a:cs typeface="Arial" panose="020B0604020202020204" pitchFamily="34" charset="0"/>
                        </a:rPr>
                        <a:t>Workshop 3</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72 </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24</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18</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12</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18</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30</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515831">
                <a:tc>
                  <a:txBody>
                    <a:bodyPr/>
                    <a:lstStyle/>
                    <a:p>
                      <a:pPr algn="l"/>
                      <a:r>
                        <a:rPr lang="en-US" altLang="zh-CN" sz="1600" dirty="0">
                          <a:latin typeface="Arial" panose="020B0604020202020204" pitchFamily="34" charset="0"/>
                          <a:cs typeface="Arial" panose="020B0604020202020204" pitchFamily="34" charset="0"/>
                        </a:rPr>
                        <a:t>Workshop 4</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26</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12</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10</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515831">
                <a:tc>
                  <a:txBody>
                    <a:bodyPr/>
                    <a:lstStyle/>
                    <a:p>
                      <a:pPr algn="l"/>
                      <a:r>
                        <a:rPr lang="en-US" altLang="zh-CN" sz="1600" dirty="0">
                          <a:latin typeface="Arial" panose="020B0604020202020204" pitchFamily="34" charset="0"/>
                          <a:cs typeface="Arial" panose="020B0604020202020204" pitchFamily="34" charset="0"/>
                        </a:rPr>
                        <a:t>Workshop 5</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26</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12</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10</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r h="579251">
                <a:tc>
                  <a:txBody>
                    <a:bodyPr/>
                    <a:lstStyle/>
                    <a:p>
                      <a:pPr algn="l"/>
                      <a:r>
                        <a:rPr lang="en-US" altLang="zh-CN" sz="1600" dirty="0">
                          <a:latin typeface="Arial" panose="020B0604020202020204" pitchFamily="34" charset="0"/>
                          <a:cs typeface="Arial" panose="020B0604020202020204" pitchFamily="34" charset="0"/>
                        </a:rPr>
                        <a:t>Breakout pantry</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33</a:t>
                      </a:r>
                      <a:endParaRPr lang="zh-CN" altLang="en-US" sz="1600" dirty="0">
                        <a:latin typeface="Arial" panose="020B0604020202020204" pitchFamily="34" charset="0"/>
                        <a:cs typeface="Arial" panose="020B0604020202020204" pitchFamily="34" charset="0"/>
                      </a:endParaRPr>
                    </a:p>
                  </a:txBody>
                  <a:tcPr/>
                </a:tc>
                <a:tc>
                  <a:txBody>
                    <a:bodyPr/>
                    <a:lstStyle/>
                    <a:p>
                      <a:pPr algn="l"/>
                      <a:endParaRPr lang="zh-CN" altLang="en-US" sz="1600" dirty="0">
                        <a:latin typeface="Arial" panose="020B0604020202020204" pitchFamily="34" charset="0"/>
                        <a:cs typeface="Arial" panose="020B0604020202020204" pitchFamily="34" charset="0"/>
                      </a:endParaRPr>
                    </a:p>
                  </a:txBody>
                  <a:tcPr/>
                </a:tc>
                <a:tc>
                  <a:txBody>
                    <a:bodyPr/>
                    <a:lstStyle/>
                    <a:p>
                      <a:pPr algn="l"/>
                      <a:endParaRPr lang="zh-CN" altLang="en-US" sz="1600" dirty="0">
                        <a:latin typeface="Arial" panose="020B0604020202020204" pitchFamily="34" charset="0"/>
                        <a:cs typeface="Arial" panose="020B0604020202020204" pitchFamily="34" charset="0"/>
                      </a:endParaRPr>
                    </a:p>
                  </a:txBody>
                  <a:tcPr/>
                </a:tc>
                <a:tc>
                  <a:txBody>
                    <a:bodyPr/>
                    <a:lstStyle/>
                    <a:p>
                      <a:pPr algn="l"/>
                      <a:endParaRPr lang="zh-CN" altLang="en-US" sz="1600" dirty="0">
                        <a:latin typeface="Arial" panose="020B0604020202020204" pitchFamily="34" charset="0"/>
                        <a:cs typeface="Arial" panose="020B0604020202020204" pitchFamily="34" charset="0"/>
                      </a:endParaRPr>
                    </a:p>
                  </a:txBody>
                  <a:tcPr/>
                </a:tc>
                <a:tc>
                  <a:txBody>
                    <a:bodyPr/>
                    <a:lstStyle/>
                    <a:p>
                      <a:pPr algn="l"/>
                      <a:endParaRPr lang="zh-CN" altLang="en-US" sz="1600" dirty="0">
                        <a:latin typeface="Arial" panose="020B0604020202020204" pitchFamily="34" charset="0"/>
                        <a:cs typeface="Arial" panose="020B0604020202020204" pitchFamily="34" charset="0"/>
                      </a:endParaRPr>
                    </a:p>
                  </a:txBody>
                  <a:tcPr/>
                </a:tc>
                <a:tc>
                  <a:txBody>
                    <a:bodyPr/>
                    <a:lstStyle/>
                    <a:p>
                      <a:pPr algn="l"/>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2DE8F49-4F82-48A3-A8EF-4B8D1A237BAD}"/>
              </a:ext>
            </a:extLst>
          </p:cNvPr>
          <p:cNvSpPr>
            <a:spLocks noGrp="1"/>
          </p:cNvSpPr>
          <p:nvPr>
            <p:ph type="sldNum" sz="quarter" idx="12"/>
          </p:nvPr>
        </p:nvSpPr>
        <p:spPr/>
        <p:txBody>
          <a:bodyPr/>
          <a:lstStyle/>
          <a:p>
            <a:fld id="{FF3EEC63-B8F9-45C9-A279-3485F651182C}" type="slidenum">
              <a:rPr lang="en-US" smtClean="0"/>
              <a:t>46</a:t>
            </a:fld>
            <a:endParaRPr lang="en-US"/>
          </a:p>
        </p:txBody>
      </p:sp>
    </p:spTree>
    <p:extLst>
      <p:ext uri="{BB962C8B-B14F-4D97-AF65-F5344CB8AC3E}">
        <p14:creationId xmlns:p14="http://schemas.microsoft.com/office/powerpoint/2010/main" val="1707361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图示&#10;&#10;描述已自动生成">
            <a:extLst>
              <a:ext uri="{FF2B5EF4-FFF2-40B4-BE49-F238E27FC236}">
                <a16:creationId xmlns:a16="http://schemas.microsoft.com/office/drawing/2014/main" id="{D65D4B2B-16C4-8F6F-2674-4ED6F2F8B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7176"/>
            <a:ext cx="6644750" cy="4593123"/>
          </a:xfrm>
          <a:prstGeom prst="rect">
            <a:avLst/>
          </a:prstGeom>
        </p:spPr>
      </p:pic>
      <p:pic>
        <p:nvPicPr>
          <p:cNvPr id="14" name="图形 13" descr="标记 纯色填充">
            <a:extLst>
              <a:ext uri="{FF2B5EF4-FFF2-40B4-BE49-F238E27FC236}">
                <a16:creationId xmlns:a16="http://schemas.microsoft.com/office/drawing/2014/main" id="{45BB4B82-37BA-D36E-F1B8-8CA9D5AE9F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22575" y="1990313"/>
            <a:ext cx="914400" cy="914400"/>
          </a:xfrm>
          <a:prstGeom prst="rect">
            <a:avLst/>
          </a:prstGeom>
        </p:spPr>
      </p:pic>
      <p:sp>
        <p:nvSpPr>
          <p:cNvPr id="4" name="矩形 3">
            <a:extLst>
              <a:ext uri="{FF2B5EF4-FFF2-40B4-BE49-F238E27FC236}">
                <a16:creationId xmlns:a16="http://schemas.microsoft.com/office/drawing/2014/main" id="{EA32EF3B-015E-274C-0705-37B912718CDF}"/>
              </a:ext>
            </a:extLst>
          </p:cNvPr>
          <p:cNvSpPr/>
          <p:nvPr/>
        </p:nvSpPr>
        <p:spPr>
          <a:xfrm>
            <a:off x="3617511" y="3233508"/>
            <a:ext cx="862264" cy="47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文本框 15">
            <a:extLst>
              <a:ext uri="{FF2B5EF4-FFF2-40B4-BE49-F238E27FC236}">
                <a16:creationId xmlns:a16="http://schemas.microsoft.com/office/drawing/2014/main" id="{D2FA68D4-E4C3-823E-D4DE-894A8AB39B00}"/>
              </a:ext>
            </a:extLst>
          </p:cNvPr>
          <p:cNvSpPr txBox="1"/>
          <p:nvPr/>
        </p:nvSpPr>
        <p:spPr>
          <a:xfrm>
            <a:off x="6806560" y="1199701"/>
            <a:ext cx="5135232" cy="2954655"/>
          </a:xfrm>
          <a:prstGeom prst="rect">
            <a:avLst/>
          </a:prstGeom>
          <a:noFill/>
        </p:spPr>
        <p:txBody>
          <a:bodyPr wrap="square" rtlCol="0">
            <a:spAutoFit/>
          </a:bodyPr>
          <a:lstStyle/>
          <a:p>
            <a:pPr algn="just"/>
            <a:r>
              <a:rPr lang="zh-CN" altLang="en-US" b="1" dirty="0">
                <a:latin typeface="宋体" panose="02010600030101010101" pitchFamily="2" charset="-122"/>
                <a:ea typeface="宋体" panose="02010600030101010101" pitchFamily="2" charset="-122"/>
              </a:rPr>
              <a:t>珠海横琴雅辰悦居酒店</a:t>
            </a:r>
            <a:r>
              <a:rPr lang="zh-CN" altLang="en-US" dirty="0">
                <a:latin typeface="宋体" panose="02010600030101010101" pitchFamily="2" charset="-122"/>
                <a:ea typeface="宋体" panose="02010600030101010101" pitchFamily="2" charset="-122"/>
              </a:rPr>
              <a:t>位于粤澳深度合作区横琴的中心地带，毗邻横琴口岸和横琴高铁站，咫尺珠海长隆景区，与澳门氹仔隔海相望。</a:t>
            </a:r>
            <a:endParaRPr lang="en-US" altLang="zh-CN" dirty="0">
              <a:latin typeface="宋体" panose="02010600030101010101" pitchFamily="2" charset="-122"/>
              <a:ea typeface="宋体" panose="02010600030101010101" pitchFamily="2" charset="-122"/>
            </a:endParaRPr>
          </a:p>
          <a:p>
            <a:pPr algn="just"/>
            <a:endParaRPr lang="en-US" altLang="zh-CN" dirty="0"/>
          </a:p>
          <a:p>
            <a:pPr algn="just"/>
            <a:r>
              <a:rPr kumimoji="0" lang="en-US" altLang="en-US" sz="1600" b="1" i="0" u="none" strike="noStrike" cap="none" normalizeH="0" baseline="0" dirty="0">
                <a:ln>
                  <a:noFill/>
                </a:ln>
                <a:effectLst/>
                <a:latin typeface="Arial" panose="020B0604020202020204" pitchFamily="34" charset="0"/>
                <a:ea typeface="NotoSansJP-Light-Alphabetic"/>
              </a:rPr>
              <a:t>A</a:t>
            </a:r>
            <a:r>
              <a:rPr lang="en-US" altLang="en-US" sz="1600" b="1" dirty="0">
                <a:latin typeface="Arial" panose="020B0604020202020204" pitchFamily="34" charset="0"/>
                <a:ea typeface="NotoSansJP-Light-Alphabetic"/>
              </a:rPr>
              <a:t>rtyzen Habitat Hengqin Zhuhai </a:t>
            </a:r>
            <a:r>
              <a:rPr kumimoji="0" lang="en-US" altLang="en-US" sz="1600" b="0" i="0" u="none" strike="noStrike" cap="none" normalizeH="0" baseline="0" dirty="0">
                <a:ln>
                  <a:noFill/>
                </a:ln>
                <a:effectLst/>
                <a:latin typeface="Arial" panose="020B0604020202020204" pitchFamily="34" charset="0"/>
                <a:ea typeface="NotoSansJP-Light-Alphabetic"/>
              </a:rPr>
              <a:t>is situated at the heart of Hengqin, the Guangdong-Macao In-Depth Cooperation Zone, adjacent to Hengqin Port and Hengqin Railway Station</a:t>
            </a:r>
            <a:r>
              <a:rPr lang="en-US" altLang="en-US" sz="1600" dirty="0">
                <a:latin typeface="Arial" panose="020B0604020202020204" pitchFamily="34" charset="0"/>
                <a:ea typeface="NotoSansJP-Light-Alphabetic"/>
              </a:rPr>
              <a:t>,</a:t>
            </a:r>
            <a:r>
              <a:rPr lang="zh-CN" altLang="en-US" sz="1600" dirty="0">
                <a:latin typeface="Arial" panose="020B0604020202020204" pitchFamily="34" charset="0"/>
                <a:ea typeface="NotoSansJP-Light-Alphabetic"/>
              </a:rPr>
              <a:t> </a:t>
            </a:r>
            <a:r>
              <a:rPr kumimoji="0" lang="en-US" altLang="en-US" sz="1600" b="0" i="0" u="none" strike="noStrike" cap="none" normalizeH="0" baseline="0" dirty="0">
                <a:ln>
                  <a:noFill/>
                </a:ln>
                <a:effectLst/>
                <a:latin typeface="Arial" panose="020B0604020202020204" pitchFamily="34" charset="0"/>
                <a:ea typeface="NotoSansJP-Light-Alphabetic"/>
              </a:rPr>
              <a:t>within easy reach of the Zhuhai </a:t>
            </a:r>
            <a:r>
              <a:rPr kumimoji="0" lang="en-US" altLang="en-US" sz="1600" b="0" i="0" u="none" strike="noStrike" cap="none" normalizeH="0" baseline="0" dirty="0" err="1">
                <a:ln>
                  <a:noFill/>
                </a:ln>
                <a:effectLst/>
                <a:latin typeface="Arial" panose="020B0604020202020204" pitchFamily="34" charset="0"/>
                <a:ea typeface="NotoSansJP-Light-Alphabetic"/>
              </a:rPr>
              <a:t>Chimelong</a:t>
            </a:r>
            <a:r>
              <a:rPr kumimoji="0" lang="en-US" altLang="en-US" sz="1600" b="0" i="0" u="none" strike="noStrike" cap="none" normalizeH="0" baseline="0" dirty="0">
                <a:ln>
                  <a:noFill/>
                </a:ln>
                <a:effectLst/>
                <a:latin typeface="Arial" panose="020B0604020202020204" pitchFamily="34" charset="0"/>
                <a:ea typeface="NotoSansJP-Light-Alphabetic"/>
              </a:rPr>
              <a:t> Scenic Area and facing Macao Taipa each other across the sea. </a:t>
            </a:r>
            <a:endParaRPr lang="en-US" altLang="zh-CN" sz="1600" dirty="0"/>
          </a:p>
          <a:p>
            <a:pPr algn="just"/>
            <a:endParaRPr lang="en-US" dirty="0"/>
          </a:p>
        </p:txBody>
      </p:sp>
      <p:sp>
        <p:nvSpPr>
          <p:cNvPr id="24" name="文本框 23">
            <a:extLst>
              <a:ext uri="{FF2B5EF4-FFF2-40B4-BE49-F238E27FC236}">
                <a16:creationId xmlns:a16="http://schemas.microsoft.com/office/drawing/2014/main" id="{BA61D106-1FE5-9DED-367C-0676B355C3F8}"/>
              </a:ext>
            </a:extLst>
          </p:cNvPr>
          <p:cNvSpPr txBox="1"/>
          <p:nvPr/>
        </p:nvSpPr>
        <p:spPr>
          <a:xfrm>
            <a:off x="6806560" y="5335133"/>
            <a:ext cx="4052713" cy="646331"/>
          </a:xfrm>
          <a:prstGeom prst="rect">
            <a:avLst/>
          </a:prstGeom>
          <a:noFill/>
        </p:spPr>
        <p:txBody>
          <a:bodyPr wrap="none" rtlCol="0">
            <a:spAutoFit/>
          </a:bodyPr>
          <a:lstStyle/>
          <a:p>
            <a:r>
              <a:rPr lang="zh-CN" altLang="en-US" sz="1200" dirty="0">
                <a:latin typeface="Arial" panose="020B0604020202020204" pitchFamily="34" charset="0"/>
                <a:ea typeface="宋体" panose="02010600030101010101" pitchFamily="2" charset="-122"/>
                <a:cs typeface="Arial" panose="020B0604020202020204" pitchFamily="34" charset="0"/>
              </a:rPr>
              <a:t>横琴粤澳深度合作区 </a:t>
            </a:r>
            <a:endParaRPr lang="en-US" altLang="zh-CN" sz="1200" dirty="0">
              <a:latin typeface="Arial" panose="020B0604020202020204" pitchFamily="34" charset="0"/>
              <a:ea typeface="宋体" panose="02010600030101010101" pitchFamily="2" charset="-122"/>
              <a:cs typeface="Arial" panose="020B0604020202020204" pitchFamily="34" charset="0"/>
            </a:endParaRPr>
          </a:p>
          <a:p>
            <a:r>
              <a:rPr lang="en-US" altLang="zh-CN" sz="1200" dirty="0">
                <a:latin typeface="Arial" panose="020B0604020202020204" pitchFamily="34" charset="0"/>
                <a:ea typeface="宋体" panose="02010600030101010101" pitchFamily="2" charset="-122"/>
                <a:cs typeface="Arial" panose="020B0604020202020204" pitchFamily="34" charset="0"/>
              </a:rPr>
              <a:t>Hengqin Guangdong-Macao In-Depth Cooperation Zone </a:t>
            </a:r>
          </a:p>
          <a:p>
            <a:endParaRPr lang="en-US" sz="1200" dirty="0">
              <a:latin typeface="Arial" panose="020B0604020202020204" pitchFamily="34" charset="0"/>
              <a:ea typeface="宋体" panose="02010600030101010101" pitchFamily="2" charset="-122"/>
              <a:cs typeface="Arial" panose="020B0604020202020204" pitchFamily="34" charset="0"/>
            </a:endParaRPr>
          </a:p>
        </p:txBody>
      </p:sp>
      <p:sp>
        <p:nvSpPr>
          <p:cNvPr id="25" name="任意多边形: 形状 24">
            <a:extLst>
              <a:ext uri="{FF2B5EF4-FFF2-40B4-BE49-F238E27FC236}">
                <a16:creationId xmlns:a16="http://schemas.microsoft.com/office/drawing/2014/main" id="{07B665DA-15D9-9D49-662A-757BE9B2BD6C}"/>
              </a:ext>
            </a:extLst>
          </p:cNvPr>
          <p:cNvSpPr>
            <a:spLocks/>
          </p:cNvSpPr>
          <p:nvPr/>
        </p:nvSpPr>
        <p:spPr bwMode="auto">
          <a:xfrm flipV="1">
            <a:off x="0" y="6457890"/>
            <a:ext cx="12192000" cy="400110"/>
          </a:xfrm>
          <a:custGeom>
            <a:avLst/>
            <a:gdLst>
              <a:gd name="connsiteX0" fmla="*/ 9060132 w 12192000"/>
              <a:gd name="connsiteY0" fmla="*/ 973534 h 973920"/>
              <a:gd name="connsiteX1" fmla="*/ 12118686 w 12192000"/>
              <a:gd name="connsiteY1" fmla="*/ 412845 h 973920"/>
              <a:gd name="connsiteX2" fmla="*/ 12192000 w 12192000"/>
              <a:gd name="connsiteY2" fmla="*/ 385024 h 973920"/>
              <a:gd name="connsiteX3" fmla="*/ 12192000 w 12192000"/>
              <a:gd name="connsiteY3" fmla="*/ 0 h 973920"/>
              <a:gd name="connsiteX4" fmla="*/ 0 w 12192000"/>
              <a:gd name="connsiteY4" fmla="*/ 0 h 973920"/>
              <a:gd name="connsiteX5" fmla="*/ 0 w 12192000"/>
              <a:gd name="connsiteY5" fmla="*/ 329777 h 973920"/>
              <a:gd name="connsiteX6" fmla="*/ 3509 w 12192000"/>
              <a:gd name="connsiteY6" fmla="*/ 312716 h 973920"/>
              <a:gd name="connsiteX7" fmla="*/ 4828342 w 12192000"/>
              <a:gd name="connsiteY7" fmla="*/ 542237 h 973920"/>
              <a:gd name="connsiteX8" fmla="*/ 9060132 w 12192000"/>
              <a:gd name="connsiteY8" fmla="*/ 973534 h 97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973920">
                <a:moveTo>
                  <a:pt x="9060132" y="973534"/>
                </a:moveTo>
                <a:cubicBezTo>
                  <a:pt x="10437910" y="962616"/>
                  <a:pt x="11278895" y="721912"/>
                  <a:pt x="12118686" y="412845"/>
                </a:cubicBezTo>
                <a:lnTo>
                  <a:pt x="12192000" y="385024"/>
                </a:lnTo>
                <a:lnTo>
                  <a:pt x="12192000" y="0"/>
                </a:lnTo>
                <a:lnTo>
                  <a:pt x="0" y="0"/>
                </a:lnTo>
                <a:lnTo>
                  <a:pt x="0" y="329777"/>
                </a:lnTo>
                <a:lnTo>
                  <a:pt x="3509" y="312716"/>
                </a:lnTo>
                <a:cubicBezTo>
                  <a:pt x="43860" y="200737"/>
                  <a:pt x="477208" y="-200742"/>
                  <a:pt x="4828342" y="542237"/>
                </a:cubicBezTo>
                <a:cubicBezTo>
                  <a:pt x="6691521" y="860657"/>
                  <a:pt x="8026800" y="981723"/>
                  <a:pt x="9060132" y="973534"/>
                </a:cubicBezTo>
                <a:close/>
              </a:path>
            </a:pathLst>
          </a:custGeom>
          <a:solidFill>
            <a:srgbClr val="002453"/>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8" name="矩形 27">
            <a:extLst>
              <a:ext uri="{FF2B5EF4-FFF2-40B4-BE49-F238E27FC236}">
                <a16:creationId xmlns:a16="http://schemas.microsoft.com/office/drawing/2014/main" id="{F2A31937-9C2E-33C6-ED32-6F5115B9EC2C}"/>
              </a:ext>
            </a:extLst>
          </p:cNvPr>
          <p:cNvSpPr/>
          <p:nvPr/>
        </p:nvSpPr>
        <p:spPr>
          <a:xfrm flipH="1">
            <a:off x="0" y="208139"/>
            <a:ext cx="373462" cy="707886"/>
          </a:xfrm>
          <a:prstGeom prst="rect">
            <a:avLst/>
          </a:prstGeom>
          <a:solidFill>
            <a:srgbClr val="4EC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a:extLst>
              <a:ext uri="{FF2B5EF4-FFF2-40B4-BE49-F238E27FC236}">
                <a16:creationId xmlns:a16="http://schemas.microsoft.com/office/drawing/2014/main" id="{5518302A-7FE1-2551-932F-7B952E7D2009}"/>
              </a:ext>
            </a:extLst>
          </p:cNvPr>
          <p:cNvSpPr txBox="1"/>
          <p:nvPr/>
        </p:nvSpPr>
        <p:spPr>
          <a:xfrm>
            <a:off x="373462" y="224883"/>
            <a:ext cx="11075993" cy="707886"/>
          </a:xfrm>
          <a:prstGeom prst="rect">
            <a:avLst/>
          </a:prstGeom>
          <a:solidFill>
            <a:schemeClr val="bg1"/>
          </a:solidFill>
        </p:spPr>
        <p:txBody>
          <a:bodyPr wrap="square">
            <a:spAutoFit/>
          </a:bodyPr>
          <a:lstStyle/>
          <a:p>
            <a:pPr fontAlgn="base"/>
            <a:r>
              <a:rPr lang="zh-CN" altLang="en-US" sz="2000" dirty="0">
                <a:solidFill>
                  <a:srgbClr val="4EC1E0"/>
                </a:solidFill>
                <a:latin typeface="宋体" panose="02010600030101010101" pitchFamily="2" charset="-122"/>
                <a:ea typeface="宋体" panose="02010600030101010101" pitchFamily="2" charset="-122"/>
              </a:rPr>
              <a:t>横琴粤澳深度合作区范围</a:t>
            </a:r>
            <a:endParaRPr lang="en-US" altLang="zh-CN" sz="2000" b="0" i="0" dirty="0">
              <a:solidFill>
                <a:srgbClr val="4EC1E0"/>
              </a:solidFill>
              <a:effectLst/>
              <a:latin typeface="宋体" panose="02010600030101010101" pitchFamily="2" charset="-122"/>
              <a:ea typeface="宋体" panose="02010600030101010101" pitchFamily="2" charset="-122"/>
            </a:endParaRPr>
          </a:p>
          <a:p>
            <a:pPr fontAlgn="base"/>
            <a:r>
              <a:rPr lang="en-US" sz="2000" dirty="0">
                <a:solidFill>
                  <a:srgbClr val="4EC1E0"/>
                </a:solidFill>
                <a:latin typeface="Arial" panose="020B0604020202020204" pitchFamily="34" charset="0"/>
                <a:ea typeface="Noto Sans SC Light" panose="020B0300000000000000" pitchFamily="34" charset="-122"/>
                <a:cs typeface="Arial" panose="020B0604020202020204" pitchFamily="34" charset="0"/>
              </a:rPr>
              <a:t>Hengqin Checkpoint of the Cooperation Zone</a:t>
            </a:r>
            <a:endParaRPr lang="zh-CN" altLang="en-US" sz="2000" b="0" i="0" dirty="0">
              <a:solidFill>
                <a:srgbClr val="4EC1E0"/>
              </a:solidFill>
              <a:effectLst/>
              <a:latin typeface="Arial" panose="020B0604020202020204" pitchFamily="34" charset="0"/>
              <a:ea typeface="Noto Sans SC Light" panose="020B0300000000000000" pitchFamily="34" charset="-122"/>
              <a:cs typeface="Arial" panose="020B0604020202020204" pitchFamily="34" charset="0"/>
            </a:endParaRPr>
          </a:p>
        </p:txBody>
      </p:sp>
    </p:spTree>
    <p:extLst>
      <p:ext uri="{BB962C8B-B14F-4D97-AF65-F5344CB8AC3E}">
        <p14:creationId xmlns:p14="http://schemas.microsoft.com/office/powerpoint/2010/main" val="870753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图示&#10;&#10;描述已自动生成">
            <a:extLst>
              <a:ext uri="{FF2B5EF4-FFF2-40B4-BE49-F238E27FC236}">
                <a16:creationId xmlns:a16="http://schemas.microsoft.com/office/drawing/2014/main" id="{740D985A-4081-2DC0-A2F9-02B69EBF06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434" y="1314801"/>
            <a:ext cx="2227426" cy="4228397"/>
          </a:xfrm>
          <a:prstGeom prst="rect">
            <a:avLst/>
          </a:prstGeom>
        </p:spPr>
      </p:pic>
      <p:pic>
        <p:nvPicPr>
          <p:cNvPr id="6" name="图片 5" descr="图形用户界面&#10;&#10;描述已自动生成">
            <a:extLst>
              <a:ext uri="{FF2B5EF4-FFF2-40B4-BE49-F238E27FC236}">
                <a16:creationId xmlns:a16="http://schemas.microsoft.com/office/drawing/2014/main" id="{5F386C82-3FEB-0DA5-1E98-53FE3C870B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7365" y="1314801"/>
            <a:ext cx="2227426" cy="4228397"/>
          </a:xfrm>
          <a:prstGeom prst="rect">
            <a:avLst/>
          </a:prstGeom>
        </p:spPr>
      </p:pic>
      <p:pic>
        <p:nvPicPr>
          <p:cNvPr id="9" name="图片 8" descr="图片包含 户外, 自然, 水, 人们&#10;&#10;描述已自动生成">
            <a:extLst>
              <a:ext uri="{FF2B5EF4-FFF2-40B4-BE49-F238E27FC236}">
                <a16:creationId xmlns:a16="http://schemas.microsoft.com/office/drawing/2014/main" id="{9C3DE1B3-D89F-6064-579F-B7F7E6E52A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6296" y="1314801"/>
            <a:ext cx="2227426" cy="4228397"/>
          </a:xfrm>
          <a:prstGeom prst="rect">
            <a:avLst/>
          </a:prstGeom>
        </p:spPr>
      </p:pic>
      <p:sp>
        <p:nvSpPr>
          <p:cNvPr id="12" name="文本框 11">
            <a:extLst>
              <a:ext uri="{FF2B5EF4-FFF2-40B4-BE49-F238E27FC236}">
                <a16:creationId xmlns:a16="http://schemas.microsoft.com/office/drawing/2014/main" id="{5E6F5CD7-B568-4037-5DC6-0B564477D130}"/>
              </a:ext>
            </a:extLst>
          </p:cNvPr>
          <p:cNvSpPr txBox="1"/>
          <p:nvPr/>
        </p:nvSpPr>
        <p:spPr>
          <a:xfrm>
            <a:off x="2240501" y="1927679"/>
            <a:ext cx="806243" cy="215444"/>
          </a:xfrm>
          <a:prstGeom prst="rect">
            <a:avLst/>
          </a:prstGeom>
          <a:noFill/>
        </p:spPr>
        <p:txBody>
          <a:bodyPr wrap="square" rtlCol="0">
            <a:spAutoFit/>
          </a:bodyPr>
          <a:lstStyle/>
          <a:p>
            <a:r>
              <a:rPr lang="zh-CN" altLang="en-US" sz="800" dirty="0">
                <a:solidFill>
                  <a:schemeClr val="bg1"/>
                </a:solidFill>
                <a:latin typeface="宋体" panose="02010600030101010101" pitchFamily="2" charset="-122"/>
                <a:ea typeface="宋体" panose="02010600030101010101" pitchFamily="2" charset="-122"/>
              </a:rPr>
              <a:t>两 地 一 检</a:t>
            </a:r>
            <a:endParaRPr lang="en-US" sz="800" dirty="0">
              <a:solidFill>
                <a:schemeClr val="bg1"/>
              </a:solidFill>
              <a:latin typeface="宋体" panose="02010600030101010101" pitchFamily="2" charset="-122"/>
              <a:ea typeface="宋体" panose="02010600030101010101" pitchFamily="2" charset="-122"/>
            </a:endParaRPr>
          </a:p>
        </p:txBody>
      </p:sp>
      <p:sp>
        <p:nvSpPr>
          <p:cNvPr id="37" name="文本框 36">
            <a:extLst>
              <a:ext uri="{FF2B5EF4-FFF2-40B4-BE49-F238E27FC236}">
                <a16:creationId xmlns:a16="http://schemas.microsoft.com/office/drawing/2014/main" id="{E2C5E25F-C121-FE80-147C-6CDB8697CB55}"/>
              </a:ext>
            </a:extLst>
          </p:cNvPr>
          <p:cNvSpPr txBox="1"/>
          <p:nvPr/>
        </p:nvSpPr>
        <p:spPr>
          <a:xfrm>
            <a:off x="2289776" y="3319921"/>
            <a:ext cx="707691" cy="261610"/>
          </a:xfrm>
          <a:prstGeom prst="rect">
            <a:avLst/>
          </a:prstGeom>
          <a:noFill/>
        </p:spPr>
        <p:txBody>
          <a:bodyPr wrap="square" rtlCol="0">
            <a:spAutoFit/>
          </a:bodyPr>
          <a:lstStyle/>
          <a:p>
            <a:r>
              <a:rPr lang="zh-CN" altLang="en-US" sz="1100" dirty="0">
                <a:solidFill>
                  <a:schemeClr val="bg1"/>
                </a:solidFill>
                <a:latin typeface="宋体" panose="02010600030101010101" pitchFamily="2" charset="-122"/>
                <a:ea typeface="宋体" panose="02010600030101010101" pitchFamily="2" charset="-122"/>
              </a:rPr>
              <a:t>澳  门</a:t>
            </a:r>
            <a:endParaRPr lang="en-US" sz="1100" dirty="0">
              <a:solidFill>
                <a:schemeClr val="bg1"/>
              </a:solidFill>
              <a:latin typeface="宋体" panose="02010600030101010101" pitchFamily="2" charset="-122"/>
              <a:ea typeface="宋体" panose="02010600030101010101" pitchFamily="2" charset="-122"/>
            </a:endParaRPr>
          </a:p>
        </p:txBody>
      </p:sp>
      <p:sp>
        <p:nvSpPr>
          <p:cNvPr id="38" name="文本框 37">
            <a:extLst>
              <a:ext uri="{FF2B5EF4-FFF2-40B4-BE49-F238E27FC236}">
                <a16:creationId xmlns:a16="http://schemas.microsoft.com/office/drawing/2014/main" id="{EB975A67-B560-C553-D2C9-2058B9A03340}"/>
              </a:ext>
            </a:extLst>
          </p:cNvPr>
          <p:cNvSpPr txBox="1"/>
          <p:nvPr/>
        </p:nvSpPr>
        <p:spPr>
          <a:xfrm>
            <a:off x="5259169" y="1616004"/>
            <a:ext cx="832770" cy="215444"/>
          </a:xfrm>
          <a:prstGeom prst="rect">
            <a:avLst/>
          </a:prstGeom>
          <a:noFill/>
        </p:spPr>
        <p:txBody>
          <a:bodyPr wrap="square" rtlCol="0">
            <a:spAutoFit/>
          </a:bodyPr>
          <a:lstStyle>
            <a:defPPr>
              <a:defRPr lang="en-US"/>
            </a:defPPr>
            <a:lvl1pPr>
              <a:defRPr sz="800">
                <a:solidFill>
                  <a:schemeClr val="bg1"/>
                </a:solidFill>
                <a:latin typeface="微软雅黑" panose="020B0503020204020204" pitchFamily="34" charset="-122"/>
                <a:ea typeface="微软雅黑" panose="020B0503020204020204" pitchFamily="34" charset="-122"/>
              </a:defRPr>
            </a:lvl1pPr>
          </a:lstStyle>
          <a:p>
            <a:r>
              <a:rPr lang="zh-CN" altLang="en-US" dirty="0">
                <a:latin typeface="宋体" panose="02010600030101010101" pitchFamily="2" charset="-122"/>
                <a:ea typeface="宋体" panose="02010600030101010101" pitchFamily="2" charset="-122"/>
              </a:rPr>
              <a:t>一 站 直 抵</a:t>
            </a:r>
            <a:endParaRPr lang="en-US" dirty="0">
              <a:latin typeface="宋体" panose="02010600030101010101" pitchFamily="2" charset="-122"/>
              <a:ea typeface="宋体" panose="02010600030101010101" pitchFamily="2" charset="-122"/>
            </a:endParaRPr>
          </a:p>
        </p:txBody>
      </p:sp>
      <p:sp>
        <p:nvSpPr>
          <p:cNvPr id="39" name="文本框 38">
            <a:extLst>
              <a:ext uri="{FF2B5EF4-FFF2-40B4-BE49-F238E27FC236}">
                <a16:creationId xmlns:a16="http://schemas.microsoft.com/office/drawing/2014/main" id="{84DF8288-BF34-A8A3-B911-0CBF0BCA08B5}"/>
              </a:ext>
            </a:extLst>
          </p:cNvPr>
          <p:cNvSpPr txBox="1"/>
          <p:nvPr/>
        </p:nvSpPr>
        <p:spPr>
          <a:xfrm>
            <a:off x="8348913" y="1439030"/>
            <a:ext cx="787075" cy="215444"/>
          </a:xfrm>
          <a:prstGeom prst="rect">
            <a:avLst/>
          </a:prstGeom>
          <a:noFill/>
        </p:spPr>
        <p:txBody>
          <a:bodyPr wrap="square" rtlCol="0">
            <a:spAutoFit/>
          </a:bodyPr>
          <a:lstStyle>
            <a:defPPr>
              <a:defRPr lang="en-US"/>
            </a:defPPr>
            <a:lvl1pPr>
              <a:defRPr sz="800">
                <a:solidFill>
                  <a:schemeClr val="bg1"/>
                </a:solidFill>
                <a:latin typeface="微软雅黑" panose="020B0503020204020204" pitchFamily="34" charset="-122"/>
                <a:ea typeface="微软雅黑" panose="020B0503020204020204" pitchFamily="34" charset="-122"/>
              </a:defRPr>
            </a:lvl1pPr>
          </a:lstStyle>
          <a:p>
            <a:r>
              <a:rPr lang="zh-CN" altLang="en-US" dirty="0">
                <a:latin typeface="宋体" panose="02010600030101010101" pitchFamily="2" charset="-122"/>
                <a:ea typeface="宋体" panose="02010600030101010101" pitchFamily="2" charset="-122"/>
              </a:rPr>
              <a:t>一 桥 连 通</a:t>
            </a:r>
            <a:endParaRPr lang="en-US" dirty="0">
              <a:latin typeface="宋体" panose="02010600030101010101" pitchFamily="2" charset="-122"/>
              <a:ea typeface="宋体" panose="02010600030101010101" pitchFamily="2" charset="-122"/>
            </a:endParaRPr>
          </a:p>
        </p:txBody>
      </p:sp>
      <p:sp>
        <p:nvSpPr>
          <p:cNvPr id="40" name="文本框 39">
            <a:extLst>
              <a:ext uri="{FF2B5EF4-FFF2-40B4-BE49-F238E27FC236}">
                <a16:creationId xmlns:a16="http://schemas.microsoft.com/office/drawing/2014/main" id="{1F70E121-ED4E-39DC-AFC7-06ACAA460E25}"/>
              </a:ext>
            </a:extLst>
          </p:cNvPr>
          <p:cNvSpPr txBox="1"/>
          <p:nvPr/>
        </p:nvSpPr>
        <p:spPr>
          <a:xfrm>
            <a:off x="5375905" y="3325809"/>
            <a:ext cx="683817" cy="261610"/>
          </a:xfrm>
          <a:prstGeom prst="rect">
            <a:avLst/>
          </a:prstGeom>
          <a:noFill/>
        </p:spPr>
        <p:txBody>
          <a:bodyPr wrap="square" rtlCol="0">
            <a:spAutoFit/>
          </a:bodyPr>
          <a:lstStyle>
            <a:defPPr>
              <a:defRPr lang="en-US"/>
            </a:defPPr>
            <a:lvl1pPr>
              <a:defRPr sz="1100">
                <a:solidFill>
                  <a:schemeClr val="bg1"/>
                </a:solidFill>
                <a:latin typeface="微软雅黑" panose="020B0503020204020204" pitchFamily="34" charset="-122"/>
                <a:ea typeface="微软雅黑" panose="020B0503020204020204" pitchFamily="34" charset="-122"/>
              </a:defRPr>
            </a:lvl1pPr>
          </a:lstStyle>
          <a:p>
            <a:r>
              <a:rPr lang="zh-CN" altLang="en-US" dirty="0">
                <a:latin typeface="宋体" panose="02010600030101010101" pitchFamily="2" charset="-122"/>
                <a:ea typeface="宋体" panose="02010600030101010101" pitchFamily="2" charset="-122"/>
              </a:rPr>
              <a:t>长  隆</a:t>
            </a:r>
            <a:endParaRPr lang="en-US" dirty="0">
              <a:latin typeface="宋体" panose="02010600030101010101" pitchFamily="2" charset="-122"/>
              <a:ea typeface="宋体" panose="02010600030101010101" pitchFamily="2" charset="-122"/>
            </a:endParaRPr>
          </a:p>
        </p:txBody>
      </p:sp>
      <p:sp>
        <p:nvSpPr>
          <p:cNvPr id="41" name="文本框 40">
            <a:extLst>
              <a:ext uri="{FF2B5EF4-FFF2-40B4-BE49-F238E27FC236}">
                <a16:creationId xmlns:a16="http://schemas.microsoft.com/office/drawing/2014/main" id="{BF613C2E-F3D7-CA2F-8F49-D49B7456DE7A}"/>
              </a:ext>
            </a:extLst>
          </p:cNvPr>
          <p:cNvSpPr txBox="1"/>
          <p:nvPr/>
        </p:nvSpPr>
        <p:spPr>
          <a:xfrm>
            <a:off x="8437370" y="3339573"/>
            <a:ext cx="787075" cy="261610"/>
          </a:xfrm>
          <a:prstGeom prst="rect">
            <a:avLst/>
          </a:prstGeom>
          <a:noFill/>
        </p:spPr>
        <p:txBody>
          <a:bodyPr wrap="square" rtlCol="0">
            <a:spAutoFit/>
          </a:bodyPr>
          <a:lstStyle>
            <a:defPPr>
              <a:defRPr lang="en-US"/>
            </a:defPPr>
            <a:lvl1pPr>
              <a:defRPr sz="1100">
                <a:solidFill>
                  <a:schemeClr val="bg1"/>
                </a:solidFill>
                <a:latin typeface="微软雅黑" panose="020B0503020204020204" pitchFamily="34" charset="-122"/>
                <a:ea typeface="微软雅黑" panose="020B0503020204020204" pitchFamily="34" charset="-122"/>
              </a:defRPr>
            </a:lvl1pPr>
          </a:lstStyle>
          <a:p>
            <a:r>
              <a:rPr lang="zh-CN" altLang="en-US" dirty="0">
                <a:latin typeface="宋体" panose="02010600030101010101" pitchFamily="2" charset="-122"/>
                <a:ea typeface="宋体" panose="02010600030101010101" pitchFamily="2" charset="-122"/>
              </a:rPr>
              <a:t>香 港</a:t>
            </a:r>
            <a:endParaRPr lang="en-US" dirty="0">
              <a:latin typeface="宋体" panose="02010600030101010101" pitchFamily="2" charset="-122"/>
              <a:ea typeface="宋体" panose="02010600030101010101" pitchFamily="2" charset="-122"/>
            </a:endParaRPr>
          </a:p>
        </p:txBody>
      </p:sp>
      <p:sp>
        <p:nvSpPr>
          <p:cNvPr id="13" name="矩形 12">
            <a:extLst>
              <a:ext uri="{FF2B5EF4-FFF2-40B4-BE49-F238E27FC236}">
                <a16:creationId xmlns:a16="http://schemas.microsoft.com/office/drawing/2014/main" id="{65967F26-4114-49C2-378B-2420E5F101E1}"/>
              </a:ext>
            </a:extLst>
          </p:cNvPr>
          <p:cNvSpPr/>
          <p:nvPr/>
        </p:nvSpPr>
        <p:spPr>
          <a:xfrm flipH="1">
            <a:off x="0" y="208139"/>
            <a:ext cx="373462" cy="707886"/>
          </a:xfrm>
          <a:prstGeom prst="rect">
            <a:avLst/>
          </a:prstGeom>
          <a:solidFill>
            <a:srgbClr val="4EC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68BE23A3-4148-83B1-EA7F-C306477B83AB}"/>
              </a:ext>
            </a:extLst>
          </p:cNvPr>
          <p:cNvSpPr txBox="1"/>
          <p:nvPr/>
        </p:nvSpPr>
        <p:spPr>
          <a:xfrm>
            <a:off x="373462" y="224883"/>
            <a:ext cx="11075993" cy="707886"/>
          </a:xfrm>
          <a:prstGeom prst="rect">
            <a:avLst/>
          </a:prstGeom>
          <a:solidFill>
            <a:schemeClr val="bg1"/>
          </a:solidFill>
        </p:spPr>
        <p:txBody>
          <a:bodyPr wrap="square">
            <a:spAutoFit/>
          </a:bodyPr>
          <a:lstStyle/>
          <a:p>
            <a:pPr fontAlgn="base"/>
            <a:r>
              <a:rPr lang="zh-CN" altLang="en-US" sz="2000" b="0" i="0" dirty="0">
                <a:solidFill>
                  <a:srgbClr val="4EC1E0"/>
                </a:solidFill>
                <a:effectLst/>
                <a:latin typeface="宋体" panose="02010600030101010101" pitchFamily="2" charset="-122"/>
                <a:ea typeface="宋体" panose="02010600030101010101" pitchFamily="2" charset="-122"/>
              </a:rPr>
              <a:t>琴港澳一小时生活圈</a:t>
            </a:r>
          </a:p>
          <a:p>
            <a:pPr fontAlgn="base"/>
            <a:r>
              <a:rPr lang="en-US" sz="2000" dirty="0">
                <a:solidFill>
                  <a:srgbClr val="4EC1E0"/>
                </a:solidFill>
                <a:latin typeface="Arial" panose="020B0604020202020204" pitchFamily="34" charset="0"/>
                <a:ea typeface="Noto Sans SC Light" panose="020B0300000000000000" pitchFamily="34" charset="-122"/>
                <a:cs typeface="Arial" panose="020B0604020202020204" pitchFamily="34" charset="0"/>
              </a:rPr>
              <a:t>G</a:t>
            </a:r>
            <a:r>
              <a:rPr lang="en-US" altLang="zh-CN" sz="2000" dirty="0">
                <a:solidFill>
                  <a:srgbClr val="4EC1E0"/>
                </a:solidFill>
                <a:latin typeface="Arial" panose="020B0604020202020204" pitchFamily="34" charset="0"/>
                <a:ea typeface="Noto Sans SC Light" panose="020B0300000000000000" pitchFamily="34" charset="-122"/>
                <a:cs typeface="Arial" panose="020B0604020202020204" pitchFamily="34" charset="0"/>
              </a:rPr>
              <a:t>uangdong-</a:t>
            </a:r>
            <a:r>
              <a:rPr lang="en-US" altLang="zh-CN" sz="2000" dirty="0" err="1">
                <a:solidFill>
                  <a:srgbClr val="4EC1E0"/>
                </a:solidFill>
                <a:latin typeface="Arial" panose="020B0604020202020204" pitchFamily="34" charset="0"/>
                <a:ea typeface="Noto Sans SC Light" panose="020B0300000000000000" pitchFamily="34" charset="-122"/>
                <a:cs typeface="Arial" panose="020B0604020202020204" pitchFamily="34" charset="0"/>
              </a:rPr>
              <a:t>HongKong</a:t>
            </a:r>
            <a:r>
              <a:rPr lang="en-US" altLang="zh-CN" sz="2000" dirty="0">
                <a:solidFill>
                  <a:srgbClr val="4EC1E0"/>
                </a:solidFill>
                <a:latin typeface="Arial" panose="020B0604020202020204" pitchFamily="34" charset="0"/>
                <a:ea typeface="Noto Sans SC Light" panose="020B0300000000000000" pitchFamily="34" charset="-122"/>
                <a:cs typeface="Arial" panose="020B0604020202020204" pitchFamily="34" charset="0"/>
              </a:rPr>
              <a:t>-Macau,</a:t>
            </a:r>
            <a:r>
              <a:rPr lang="zh-CN" altLang="en-US" sz="2000" dirty="0">
                <a:solidFill>
                  <a:srgbClr val="4EC1E0"/>
                </a:solidFill>
                <a:latin typeface="Arial" panose="020B0604020202020204" pitchFamily="34" charset="0"/>
                <a:ea typeface="Noto Sans SC Light" panose="020B0300000000000000" pitchFamily="34" charset="-122"/>
                <a:cs typeface="Arial" panose="020B0604020202020204" pitchFamily="34" charset="0"/>
              </a:rPr>
              <a:t> </a:t>
            </a:r>
            <a:r>
              <a:rPr lang="en-US" sz="2000" dirty="0">
                <a:solidFill>
                  <a:srgbClr val="4EC1E0"/>
                </a:solidFill>
                <a:latin typeface="Arial" panose="020B0604020202020204" pitchFamily="34" charset="0"/>
                <a:ea typeface="Noto Sans SC Light" panose="020B0300000000000000" pitchFamily="34" charset="-122"/>
                <a:cs typeface="Arial" panose="020B0604020202020204" pitchFamily="34" charset="0"/>
              </a:rPr>
              <a:t>the one-hour living circle</a:t>
            </a:r>
            <a:endParaRPr lang="zh-CN" altLang="en-US" sz="2000" b="0" i="0" dirty="0">
              <a:solidFill>
                <a:srgbClr val="4EC1E0"/>
              </a:solidFill>
              <a:effectLst/>
              <a:latin typeface="Arial" panose="020B0604020202020204" pitchFamily="34" charset="0"/>
              <a:ea typeface="Noto Sans SC Light" panose="020B0300000000000000" pitchFamily="34" charset="-122"/>
              <a:cs typeface="Arial" panose="020B0604020202020204" pitchFamily="34" charset="0"/>
            </a:endParaRPr>
          </a:p>
        </p:txBody>
      </p:sp>
      <p:sp>
        <p:nvSpPr>
          <p:cNvPr id="2" name="任意多边形: 形状 1">
            <a:extLst>
              <a:ext uri="{FF2B5EF4-FFF2-40B4-BE49-F238E27FC236}">
                <a16:creationId xmlns:a16="http://schemas.microsoft.com/office/drawing/2014/main" id="{76F46C73-25F9-E0CE-CE8E-AEF2D5C4FED6}"/>
              </a:ext>
            </a:extLst>
          </p:cNvPr>
          <p:cNvSpPr>
            <a:spLocks/>
          </p:cNvSpPr>
          <p:nvPr/>
        </p:nvSpPr>
        <p:spPr bwMode="auto">
          <a:xfrm flipV="1">
            <a:off x="0" y="6457890"/>
            <a:ext cx="12192000" cy="400110"/>
          </a:xfrm>
          <a:custGeom>
            <a:avLst/>
            <a:gdLst>
              <a:gd name="connsiteX0" fmla="*/ 9060132 w 12192000"/>
              <a:gd name="connsiteY0" fmla="*/ 973534 h 973920"/>
              <a:gd name="connsiteX1" fmla="*/ 12118686 w 12192000"/>
              <a:gd name="connsiteY1" fmla="*/ 412845 h 973920"/>
              <a:gd name="connsiteX2" fmla="*/ 12192000 w 12192000"/>
              <a:gd name="connsiteY2" fmla="*/ 385024 h 973920"/>
              <a:gd name="connsiteX3" fmla="*/ 12192000 w 12192000"/>
              <a:gd name="connsiteY3" fmla="*/ 0 h 973920"/>
              <a:gd name="connsiteX4" fmla="*/ 0 w 12192000"/>
              <a:gd name="connsiteY4" fmla="*/ 0 h 973920"/>
              <a:gd name="connsiteX5" fmla="*/ 0 w 12192000"/>
              <a:gd name="connsiteY5" fmla="*/ 329777 h 973920"/>
              <a:gd name="connsiteX6" fmla="*/ 3509 w 12192000"/>
              <a:gd name="connsiteY6" fmla="*/ 312716 h 973920"/>
              <a:gd name="connsiteX7" fmla="*/ 4828342 w 12192000"/>
              <a:gd name="connsiteY7" fmla="*/ 542237 h 973920"/>
              <a:gd name="connsiteX8" fmla="*/ 9060132 w 12192000"/>
              <a:gd name="connsiteY8" fmla="*/ 973534 h 97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973920">
                <a:moveTo>
                  <a:pt x="9060132" y="973534"/>
                </a:moveTo>
                <a:cubicBezTo>
                  <a:pt x="10437910" y="962616"/>
                  <a:pt x="11278895" y="721912"/>
                  <a:pt x="12118686" y="412845"/>
                </a:cubicBezTo>
                <a:lnTo>
                  <a:pt x="12192000" y="385024"/>
                </a:lnTo>
                <a:lnTo>
                  <a:pt x="12192000" y="0"/>
                </a:lnTo>
                <a:lnTo>
                  <a:pt x="0" y="0"/>
                </a:lnTo>
                <a:lnTo>
                  <a:pt x="0" y="329777"/>
                </a:lnTo>
                <a:lnTo>
                  <a:pt x="3509" y="312716"/>
                </a:lnTo>
                <a:cubicBezTo>
                  <a:pt x="43860" y="200737"/>
                  <a:pt x="477208" y="-200742"/>
                  <a:pt x="4828342" y="542237"/>
                </a:cubicBezTo>
                <a:cubicBezTo>
                  <a:pt x="6691521" y="860657"/>
                  <a:pt x="8026800" y="981723"/>
                  <a:pt x="9060132" y="973534"/>
                </a:cubicBezTo>
                <a:close/>
              </a:path>
            </a:pathLst>
          </a:custGeom>
          <a:solidFill>
            <a:srgbClr val="002453"/>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225029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F80E5024-A714-3543-C264-80DB7B526DC0}"/>
              </a:ext>
            </a:extLst>
          </p:cNvPr>
          <p:cNvSpPr/>
          <p:nvPr/>
        </p:nvSpPr>
        <p:spPr>
          <a:xfrm flipH="1">
            <a:off x="0" y="208139"/>
            <a:ext cx="373462" cy="707886"/>
          </a:xfrm>
          <a:prstGeom prst="rect">
            <a:avLst/>
          </a:prstGeom>
          <a:solidFill>
            <a:srgbClr val="4EC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文本框 17">
            <a:extLst>
              <a:ext uri="{FF2B5EF4-FFF2-40B4-BE49-F238E27FC236}">
                <a16:creationId xmlns:a16="http://schemas.microsoft.com/office/drawing/2014/main" id="{6C6BD960-A18D-79A9-43FB-100B2353D584}"/>
              </a:ext>
            </a:extLst>
          </p:cNvPr>
          <p:cNvSpPr txBox="1"/>
          <p:nvPr/>
        </p:nvSpPr>
        <p:spPr>
          <a:xfrm>
            <a:off x="373462" y="214031"/>
            <a:ext cx="11075993" cy="707886"/>
          </a:xfrm>
          <a:prstGeom prst="rect">
            <a:avLst/>
          </a:prstGeom>
          <a:solidFill>
            <a:schemeClr val="bg1"/>
          </a:solidFill>
        </p:spPr>
        <p:txBody>
          <a:bodyPr wrap="square">
            <a:spAutoFit/>
          </a:bodyPr>
          <a:lstStyle/>
          <a:p>
            <a:pPr fontAlgn="base"/>
            <a:r>
              <a:rPr lang="zh-CN" altLang="en-US" sz="2000" b="0" i="0" dirty="0">
                <a:solidFill>
                  <a:srgbClr val="4EC1E0"/>
                </a:solidFill>
                <a:effectLst/>
                <a:latin typeface="宋体" panose="02010600030101010101" pitchFamily="2" charset="-122"/>
                <a:ea typeface="宋体" panose="02010600030101010101" pitchFamily="2" charset="-122"/>
              </a:rPr>
              <a:t>轻松娱乐 休闲配套 一应俱全 近在咫尺</a:t>
            </a:r>
            <a:endParaRPr lang="en-US" altLang="zh-CN" sz="2000" b="0" i="0" dirty="0">
              <a:solidFill>
                <a:srgbClr val="4EC1E0"/>
              </a:solidFill>
              <a:effectLst/>
              <a:latin typeface="宋体" panose="02010600030101010101" pitchFamily="2" charset="-122"/>
              <a:ea typeface="宋体" panose="02010600030101010101" pitchFamily="2" charset="-122"/>
            </a:endParaRPr>
          </a:p>
          <a:p>
            <a:pPr fontAlgn="base"/>
            <a:r>
              <a:rPr lang="en-US" altLang="zh-CN" sz="2000" b="0" i="0" dirty="0">
                <a:solidFill>
                  <a:srgbClr val="4EC1E0"/>
                </a:solidFill>
                <a:effectLst/>
                <a:latin typeface="Arial" panose="020B0604020202020204" pitchFamily="34" charset="0"/>
                <a:ea typeface="Noto Sans SC Light" panose="020B0300000000000000" pitchFamily="34" charset="-122"/>
                <a:cs typeface="Arial" panose="020B0604020202020204" pitchFamily="34" charset="0"/>
              </a:rPr>
              <a:t>Leisure and Entertainment Attractions within Your Reach</a:t>
            </a:r>
            <a:endParaRPr lang="zh-CN" altLang="en-US" sz="2000" b="0" i="0" dirty="0">
              <a:solidFill>
                <a:srgbClr val="4EC1E0"/>
              </a:solidFill>
              <a:effectLst/>
              <a:latin typeface="Arial" panose="020B0604020202020204" pitchFamily="34" charset="0"/>
              <a:ea typeface="Noto Sans SC Light" panose="020B0300000000000000" pitchFamily="34" charset="-122"/>
              <a:cs typeface="Arial" panose="020B0604020202020204" pitchFamily="34" charset="0"/>
            </a:endParaRPr>
          </a:p>
        </p:txBody>
      </p:sp>
      <p:sp>
        <p:nvSpPr>
          <p:cNvPr id="15" name="任意多边形 5">
            <a:extLst>
              <a:ext uri="{FF2B5EF4-FFF2-40B4-BE49-F238E27FC236}">
                <a16:creationId xmlns:a16="http://schemas.microsoft.com/office/drawing/2014/main" id="{FC42FC37-464E-CD06-4AC8-9128732D1680}"/>
              </a:ext>
            </a:extLst>
          </p:cNvPr>
          <p:cNvSpPr/>
          <p:nvPr/>
        </p:nvSpPr>
        <p:spPr bwMode="auto">
          <a:xfrm>
            <a:off x="1976719" y="1545322"/>
            <a:ext cx="7722924" cy="3696672"/>
          </a:xfrm>
          <a:custGeom>
            <a:avLst/>
            <a:gdLst>
              <a:gd name="connsiteX0" fmla="*/ 371061 w 7209182"/>
              <a:gd name="connsiteY0" fmla="*/ 26504 h 4108174"/>
              <a:gd name="connsiteX1" fmla="*/ 0 w 7209182"/>
              <a:gd name="connsiteY1" fmla="*/ 1537252 h 4108174"/>
              <a:gd name="connsiteX2" fmla="*/ 1616765 w 7209182"/>
              <a:gd name="connsiteY2" fmla="*/ 2941983 h 4108174"/>
              <a:gd name="connsiteX3" fmla="*/ 3114261 w 7209182"/>
              <a:gd name="connsiteY3" fmla="*/ 2080591 h 4108174"/>
              <a:gd name="connsiteX4" fmla="*/ 3432313 w 7209182"/>
              <a:gd name="connsiteY4" fmla="*/ 304800 h 4108174"/>
              <a:gd name="connsiteX5" fmla="*/ 5830956 w 7209182"/>
              <a:gd name="connsiteY5" fmla="*/ 0 h 4108174"/>
              <a:gd name="connsiteX6" fmla="*/ 7209182 w 7209182"/>
              <a:gd name="connsiteY6" fmla="*/ 2014331 h 4108174"/>
              <a:gd name="connsiteX7" fmla="*/ 5751443 w 7209182"/>
              <a:gd name="connsiteY7" fmla="*/ 4108174 h 4108174"/>
              <a:gd name="connsiteX8" fmla="*/ 5751443 w 7209182"/>
              <a:gd name="connsiteY8" fmla="*/ 4108174 h 410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9182" h="4108174">
                <a:moveTo>
                  <a:pt x="371061" y="26504"/>
                </a:moveTo>
                <a:lnTo>
                  <a:pt x="0" y="1537252"/>
                </a:lnTo>
                <a:lnTo>
                  <a:pt x="1616765" y="2941983"/>
                </a:lnTo>
                <a:lnTo>
                  <a:pt x="3114261" y="2080591"/>
                </a:lnTo>
                <a:lnTo>
                  <a:pt x="3432313" y="304800"/>
                </a:lnTo>
                <a:lnTo>
                  <a:pt x="5830956" y="0"/>
                </a:lnTo>
                <a:lnTo>
                  <a:pt x="7209182" y="2014331"/>
                </a:lnTo>
                <a:lnTo>
                  <a:pt x="5751443" y="4108174"/>
                </a:lnTo>
                <a:lnTo>
                  <a:pt x="5751443" y="4108174"/>
                </a:lnTo>
              </a:path>
            </a:pathLst>
          </a:custGeom>
          <a:noFill/>
          <a:ln w="3175">
            <a:solidFill>
              <a:schemeClr val="bg1">
                <a:lumMod val="85000"/>
              </a:schemeClr>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64" name="任意多边形: 形状 63">
            <a:extLst>
              <a:ext uri="{FF2B5EF4-FFF2-40B4-BE49-F238E27FC236}">
                <a16:creationId xmlns:a16="http://schemas.microsoft.com/office/drawing/2014/main" id="{89D7AF5C-F4B3-7560-B809-7A978A9D44DE}"/>
              </a:ext>
            </a:extLst>
          </p:cNvPr>
          <p:cNvSpPr>
            <a:spLocks/>
          </p:cNvSpPr>
          <p:nvPr/>
        </p:nvSpPr>
        <p:spPr bwMode="auto">
          <a:xfrm flipV="1">
            <a:off x="0" y="6457890"/>
            <a:ext cx="12192000" cy="400110"/>
          </a:xfrm>
          <a:custGeom>
            <a:avLst/>
            <a:gdLst>
              <a:gd name="connsiteX0" fmla="*/ 9060132 w 12192000"/>
              <a:gd name="connsiteY0" fmla="*/ 973534 h 973920"/>
              <a:gd name="connsiteX1" fmla="*/ 12118686 w 12192000"/>
              <a:gd name="connsiteY1" fmla="*/ 412845 h 973920"/>
              <a:gd name="connsiteX2" fmla="*/ 12192000 w 12192000"/>
              <a:gd name="connsiteY2" fmla="*/ 385024 h 973920"/>
              <a:gd name="connsiteX3" fmla="*/ 12192000 w 12192000"/>
              <a:gd name="connsiteY3" fmla="*/ 0 h 973920"/>
              <a:gd name="connsiteX4" fmla="*/ 0 w 12192000"/>
              <a:gd name="connsiteY4" fmla="*/ 0 h 973920"/>
              <a:gd name="connsiteX5" fmla="*/ 0 w 12192000"/>
              <a:gd name="connsiteY5" fmla="*/ 329777 h 973920"/>
              <a:gd name="connsiteX6" fmla="*/ 3509 w 12192000"/>
              <a:gd name="connsiteY6" fmla="*/ 312716 h 973920"/>
              <a:gd name="connsiteX7" fmla="*/ 4828342 w 12192000"/>
              <a:gd name="connsiteY7" fmla="*/ 542237 h 973920"/>
              <a:gd name="connsiteX8" fmla="*/ 9060132 w 12192000"/>
              <a:gd name="connsiteY8" fmla="*/ 973534 h 97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973920">
                <a:moveTo>
                  <a:pt x="9060132" y="973534"/>
                </a:moveTo>
                <a:cubicBezTo>
                  <a:pt x="10437910" y="962616"/>
                  <a:pt x="11278895" y="721912"/>
                  <a:pt x="12118686" y="412845"/>
                </a:cubicBezTo>
                <a:lnTo>
                  <a:pt x="12192000" y="385024"/>
                </a:lnTo>
                <a:lnTo>
                  <a:pt x="12192000" y="0"/>
                </a:lnTo>
                <a:lnTo>
                  <a:pt x="0" y="0"/>
                </a:lnTo>
                <a:lnTo>
                  <a:pt x="0" y="329777"/>
                </a:lnTo>
                <a:lnTo>
                  <a:pt x="3509" y="312716"/>
                </a:lnTo>
                <a:cubicBezTo>
                  <a:pt x="43860" y="200737"/>
                  <a:pt x="477208" y="-200742"/>
                  <a:pt x="4828342" y="542237"/>
                </a:cubicBezTo>
                <a:cubicBezTo>
                  <a:pt x="6691521" y="860657"/>
                  <a:pt x="8026800" y="981723"/>
                  <a:pt x="9060132" y="973534"/>
                </a:cubicBezTo>
                <a:close/>
              </a:path>
            </a:pathLst>
          </a:custGeom>
          <a:solidFill>
            <a:srgbClr val="002453"/>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66" name="图片 65" descr="图片包含 户外, 鸟, 男人, 风景&#10;&#10;描述已自动生成">
            <a:extLst>
              <a:ext uri="{FF2B5EF4-FFF2-40B4-BE49-F238E27FC236}">
                <a16:creationId xmlns:a16="http://schemas.microsoft.com/office/drawing/2014/main" id="{5A74F2A7-D10E-9CE6-7F92-0DF035D234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178" y="2318153"/>
            <a:ext cx="1156804" cy="1168373"/>
          </a:xfrm>
          <a:prstGeom prst="rect">
            <a:avLst/>
          </a:prstGeom>
        </p:spPr>
      </p:pic>
      <p:pic>
        <p:nvPicPr>
          <p:cNvPr id="67" name="图片 66" descr="图片包含 户外, 建筑, 球拍, 男人&#10;&#10;描述已自动生成">
            <a:extLst>
              <a:ext uri="{FF2B5EF4-FFF2-40B4-BE49-F238E27FC236}">
                <a16:creationId xmlns:a16="http://schemas.microsoft.com/office/drawing/2014/main" id="{C1527127-3753-5020-2EFC-C9F849ACC4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5830" y="3933538"/>
            <a:ext cx="848215" cy="817652"/>
          </a:xfrm>
          <a:prstGeom prst="rect">
            <a:avLst/>
          </a:prstGeom>
        </p:spPr>
      </p:pic>
      <p:pic>
        <p:nvPicPr>
          <p:cNvPr id="68" name="图片 67" descr="图片包含 草, 户外, 田地, 风景&#10;&#10;描述已自动生成">
            <a:extLst>
              <a:ext uri="{FF2B5EF4-FFF2-40B4-BE49-F238E27FC236}">
                <a16:creationId xmlns:a16="http://schemas.microsoft.com/office/drawing/2014/main" id="{E002BFF9-5482-9E23-1700-477E9280EC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5" r="2015"/>
          <a:stretch/>
        </p:blipFill>
        <p:spPr>
          <a:xfrm>
            <a:off x="4841945" y="3141960"/>
            <a:ext cx="848215" cy="848215"/>
          </a:xfrm>
          <a:prstGeom prst="flowChartConnector">
            <a:avLst/>
          </a:prstGeom>
        </p:spPr>
      </p:pic>
      <p:pic>
        <p:nvPicPr>
          <p:cNvPr id="69" name="图片 68">
            <a:extLst>
              <a:ext uri="{FF2B5EF4-FFF2-40B4-BE49-F238E27FC236}">
                <a16:creationId xmlns:a16="http://schemas.microsoft.com/office/drawing/2014/main" id="{F447702E-4005-6520-03BC-C550A6A561EB}"/>
              </a:ext>
            </a:extLst>
          </p:cNvPr>
          <p:cNvPicPr>
            <a:picLocks noChangeAspect="1"/>
          </p:cNvPicPr>
          <p:nvPr/>
        </p:nvPicPr>
        <p:blipFill>
          <a:blip r:embed="rId5" cstate="print">
            <a:extLst>
              <a:ext uri="{28A0092B-C50C-407E-A947-70E740481C1C}">
                <a14:useLocalDpi xmlns:a14="http://schemas.microsoft.com/office/drawing/2010/main" val="0"/>
              </a:ext>
            </a:extLst>
          </a:blip>
          <a:srcRect l="15313" r="15313"/>
          <a:stretch/>
        </p:blipFill>
        <p:spPr>
          <a:xfrm>
            <a:off x="5029585" y="1440363"/>
            <a:ext cx="1123321" cy="1138561"/>
          </a:xfrm>
          <a:prstGeom prst="flowChartConnector">
            <a:avLst/>
          </a:prstGeom>
        </p:spPr>
      </p:pic>
      <p:pic>
        <p:nvPicPr>
          <p:cNvPr id="70" name="图片 69">
            <a:extLst>
              <a:ext uri="{FF2B5EF4-FFF2-40B4-BE49-F238E27FC236}">
                <a16:creationId xmlns:a16="http://schemas.microsoft.com/office/drawing/2014/main" id="{D1DF94DF-33EE-76BF-38F1-686104919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760" b="6760"/>
          <a:stretch/>
        </p:blipFill>
        <p:spPr>
          <a:xfrm>
            <a:off x="7611523" y="997102"/>
            <a:ext cx="1226899" cy="1226899"/>
          </a:xfrm>
          <a:prstGeom prst="flowChartConnector">
            <a:avLst/>
          </a:prstGeom>
          <a:ln>
            <a:noFill/>
          </a:ln>
        </p:spPr>
      </p:pic>
      <p:pic>
        <p:nvPicPr>
          <p:cNvPr id="71" name="图片 70">
            <a:extLst>
              <a:ext uri="{FF2B5EF4-FFF2-40B4-BE49-F238E27FC236}">
                <a16:creationId xmlns:a16="http://schemas.microsoft.com/office/drawing/2014/main" id="{DA10A027-574F-E58D-2B14-2DDDEAC6523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86" t="669" r="3186" b="669"/>
          <a:stretch/>
        </p:blipFill>
        <p:spPr>
          <a:xfrm>
            <a:off x="8955769" y="3073130"/>
            <a:ext cx="1231266" cy="1231266"/>
          </a:xfrm>
          <a:prstGeom prst="flowChartConnector">
            <a:avLst/>
          </a:prstGeom>
          <a:ln>
            <a:noFill/>
          </a:ln>
        </p:spPr>
      </p:pic>
      <p:pic>
        <p:nvPicPr>
          <p:cNvPr id="72" name="图片 71">
            <a:extLst>
              <a:ext uri="{FF2B5EF4-FFF2-40B4-BE49-F238E27FC236}">
                <a16:creationId xmlns:a16="http://schemas.microsoft.com/office/drawing/2014/main" id="{10110D51-8942-583E-9126-5E6BB22F54AE}"/>
              </a:ext>
            </a:extLst>
          </p:cNvPr>
          <p:cNvPicPr>
            <a:picLocks noChangeAspect="1"/>
          </p:cNvPicPr>
          <p:nvPr/>
        </p:nvPicPr>
        <p:blipFill>
          <a:blip r:embed="rId8" cstate="print">
            <a:extLst>
              <a:ext uri="{28A0092B-C50C-407E-A947-70E740481C1C}">
                <a14:useLocalDpi xmlns:a14="http://schemas.microsoft.com/office/drawing/2010/main" val="0"/>
              </a:ext>
            </a:extLst>
          </a:blip>
          <a:srcRect l="17729" r="17729"/>
          <a:stretch/>
        </p:blipFill>
        <p:spPr>
          <a:xfrm>
            <a:off x="7308770" y="4770290"/>
            <a:ext cx="1124484" cy="1139740"/>
          </a:xfrm>
          <a:prstGeom prst="flowChartConnector">
            <a:avLst/>
          </a:prstGeom>
        </p:spPr>
      </p:pic>
      <p:grpSp>
        <p:nvGrpSpPr>
          <p:cNvPr id="73" name="组合 72">
            <a:extLst>
              <a:ext uri="{FF2B5EF4-FFF2-40B4-BE49-F238E27FC236}">
                <a16:creationId xmlns:a16="http://schemas.microsoft.com/office/drawing/2014/main" id="{91CCF061-2EEA-FF72-AF85-AE67F1597ECA}"/>
              </a:ext>
            </a:extLst>
          </p:cNvPr>
          <p:cNvGrpSpPr/>
          <p:nvPr/>
        </p:nvGrpSpPr>
        <p:grpSpPr>
          <a:xfrm>
            <a:off x="1913955" y="969132"/>
            <a:ext cx="1156803" cy="1125287"/>
            <a:chOff x="4842797" y="2581275"/>
            <a:chExt cx="2415202" cy="2415202"/>
          </a:xfrm>
        </p:grpSpPr>
        <p:sp>
          <p:nvSpPr>
            <p:cNvPr id="74" name="任意多边形 112">
              <a:extLst>
                <a:ext uri="{FF2B5EF4-FFF2-40B4-BE49-F238E27FC236}">
                  <a16:creationId xmlns:a16="http://schemas.microsoft.com/office/drawing/2014/main" id="{88D659F2-C700-407D-8E40-0D2416EABDF5}"/>
                </a:ext>
              </a:extLst>
            </p:cNvPr>
            <p:cNvSpPr/>
            <p:nvPr/>
          </p:nvSpPr>
          <p:spPr>
            <a:xfrm>
              <a:off x="4842797" y="2581275"/>
              <a:ext cx="2415202" cy="2415202"/>
            </a:xfrm>
            <a:custGeom>
              <a:avLst/>
              <a:gdLst/>
              <a:ahLst/>
              <a:cxnLst/>
              <a:rect l="0" t="0" r="0" b="0"/>
              <a:pathLst>
                <a:path w="2113590" h="2113590">
                  <a:moveTo>
                    <a:pt x="0" y="1056795"/>
                  </a:moveTo>
                  <a:cubicBezTo>
                    <a:pt x="0" y="473143"/>
                    <a:pt x="473143" y="0"/>
                    <a:pt x="1056795" y="0"/>
                  </a:cubicBezTo>
                  <a:cubicBezTo>
                    <a:pt x="1640445" y="0"/>
                    <a:pt x="2113590" y="473143"/>
                    <a:pt x="2113590" y="1056795"/>
                  </a:cubicBezTo>
                  <a:cubicBezTo>
                    <a:pt x="2113590" y="1640445"/>
                    <a:pt x="1640445" y="2113590"/>
                    <a:pt x="1056795" y="2113590"/>
                  </a:cubicBezTo>
                  <a:cubicBezTo>
                    <a:pt x="473143" y="2113590"/>
                    <a:pt x="0" y="1640445"/>
                    <a:pt x="0" y="1056795"/>
                  </a:cubicBezTo>
                  <a:close/>
                </a:path>
              </a:pathLst>
            </a:custGeom>
            <a:noFill/>
            <a:ln w="7600" cap="flat">
              <a:solidFill>
                <a:srgbClr val="4EC1E0"/>
              </a:solidFill>
              <a:beve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sym typeface="Arial" panose="020B0604020202020204" pitchFamily="34" charset="0"/>
              </a:endParaRPr>
            </a:p>
          </p:txBody>
        </p:sp>
        <p:sp>
          <p:nvSpPr>
            <p:cNvPr id="75" name="任意多边形 119">
              <a:extLst>
                <a:ext uri="{FF2B5EF4-FFF2-40B4-BE49-F238E27FC236}">
                  <a16:creationId xmlns:a16="http://schemas.microsoft.com/office/drawing/2014/main" id="{A0189E29-F68B-1148-4740-298E971B3C2A}"/>
                </a:ext>
              </a:extLst>
            </p:cNvPr>
            <p:cNvSpPr/>
            <p:nvPr/>
          </p:nvSpPr>
          <p:spPr>
            <a:xfrm>
              <a:off x="4982873" y="2746013"/>
              <a:ext cx="2130979" cy="2113106"/>
            </a:xfrm>
            <a:custGeom>
              <a:avLst/>
              <a:gdLst/>
              <a:ahLst/>
              <a:cxnLst/>
              <a:rect l="l" t="t" r="r" b="b"/>
              <a:pathLst>
                <a:path w="995121" h="995121">
                  <a:moveTo>
                    <a:pt x="0" y="497559"/>
                  </a:moveTo>
                  <a:cubicBezTo>
                    <a:pt x="0" y="222765"/>
                    <a:pt x="222765" y="0"/>
                    <a:pt x="497559" y="0"/>
                  </a:cubicBezTo>
                  <a:cubicBezTo>
                    <a:pt x="772350" y="0"/>
                    <a:pt x="995121" y="222765"/>
                    <a:pt x="995121" y="497559"/>
                  </a:cubicBezTo>
                  <a:cubicBezTo>
                    <a:pt x="995121" y="772350"/>
                    <a:pt x="772350" y="995121"/>
                    <a:pt x="497559" y="995121"/>
                  </a:cubicBezTo>
                  <a:cubicBezTo>
                    <a:pt x="222765" y="995121"/>
                    <a:pt x="0" y="772350"/>
                    <a:pt x="0" y="497559"/>
                  </a:cubicBezTo>
                  <a:close/>
                </a:path>
              </a:pathLst>
            </a:custGeom>
            <a:blipFill>
              <a:blip r:embed="rId9" cstate="print">
                <a:extLst>
                  <a:ext uri="{28A0092B-C50C-407E-A947-70E740481C1C}">
                    <a14:useLocalDpi xmlns:a14="http://schemas.microsoft.com/office/drawing/2010/main" val="0"/>
                  </a:ext>
                </a:extLst>
              </a:blip>
              <a:stretch>
                <a:fillRect/>
              </a:stretch>
            </a:blipFill>
            <a:ln w="7600" cap="flat">
              <a:noFill/>
              <a:beve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endParaRPr sz="1400" dirty="0">
                <a:solidFill>
                  <a:schemeClr val="tx1">
                    <a:lumMod val="85000"/>
                    <a:lumOff val="15000"/>
                  </a:schemeClr>
                </a:solidFill>
                <a:latin typeface="思源黑体 CN Normal" panose="020B0400000000000000" pitchFamily="34" charset="-122"/>
                <a:ea typeface="思源黑体 CN Normal" panose="020B0400000000000000" pitchFamily="34" charset="-122"/>
                <a:sym typeface="Arial" panose="020B0604020202020204" pitchFamily="34" charset="0"/>
              </a:endParaRPr>
            </a:p>
          </p:txBody>
        </p:sp>
      </p:grpSp>
      <p:grpSp>
        <p:nvGrpSpPr>
          <p:cNvPr id="76" name="组合 75">
            <a:extLst>
              <a:ext uri="{FF2B5EF4-FFF2-40B4-BE49-F238E27FC236}">
                <a16:creationId xmlns:a16="http://schemas.microsoft.com/office/drawing/2014/main" id="{D12B9419-E546-033E-6595-E155106F16A8}"/>
              </a:ext>
            </a:extLst>
          </p:cNvPr>
          <p:cNvGrpSpPr/>
          <p:nvPr/>
        </p:nvGrpSpPr>
        <p:grpSpPr>
          <a:xfrm>
            <a:off x="733603" y="3473091"/>
            <a:ext cx="2602071" cy="698882"/>
            <a:chOff x="4056430" y="2249100"/>
            <a:chExt cx="3173468" cy="698882"/>
          </a:xfrm>
        </p:grpSpPr>
        <p:sp>
          <p:nvSpPr>
            <p:cNvPr id="77" name="文本框 76">
              <a:extLst>
                <a:ext uri="{FF2B5EF4-FFF2-40B4-BE49-F238E27FC236}">
                  <a16:creationId xmlns:a16="http://schemas.microsoft.com/office/drawing/2014/main" id="{DD9776BC-CE8F-D0A9-9EA4-643AA6B67AE1}"/>
                </a:ext>
              </a:extLst>
            </p:cNvPr>
            <p:cNvSpPr txBox="1"/>
            <p:nvPr/>
          </p:nvSpPr>
          <p:spPr>
            <a:xfrm>
              <a:off x="4056430" y="2249100"/>
              <a:ext cx="3173468" cy="461665"/>
            </a:xfrm>
            <a:prstGeom prst="rect">
              <a:avLst/>
            </a:prstGeom>
            <a:noFill/>
          </p:spPr>
          <p:txBody>
            <a:bodyPr wrap="square" rtlCol="0">
              <a:spAutoFit/>
              <a:scene3d>
                <a:camera prst="orthographicFront"/>
                <a:lightRig rig="threePt" dir="t"/>
              </a:scene3d>
              <a:sp3d contourW="12700"/>
            </a:bodyPr>
            <a:lstStyle/>
            <a:p>
              <a:r>
                <a:rPr lang="zh-CN" altLang="en-US" sz="1200" b="0" i="0" dirty="0">
                  <a:solidFill>
                    <a:srgbClr val="002453"/>
                  </a:solidFill>
                  <a:effectLst/>
                  <a:latin typeface="宋体" panose="02010600030101010101" pitchFamily="2" charset="-122"/>
                  <a:ea typeface="宋体" panose="02010600030101010101" pitchFamily="2" charset="-122"/>
                </a:rPr>
                <a:t>长隆海洋王国</a:t>
              </a:r>
              <a:endParaRPr lang="en-US" altLang="zh-CN" sz="1200" b="0" i="0" dirty="0">
                <a:solidFill>
                  <a:srgbClr val="002453"/>
                </a:solidFill>
                <a:effectLst/>
                <a:latin typeface="宋体" panose="02010600030101010101" pitchFamily="2" charset="-122"/>
                <a:ea typeface="宋体" panose="02010600030101010101" pitchFamily="2" charset="-122"/>
              </a:endParaRPr>
            </a:p>
            <a:p>
              <a:r>
                <a:rPr lang="en-US" sz="1200" b="0" i="0" dirty="0">
                  <a:solidFill>
                    <a:srgbClr val="002453"/>
                  </a:solidFill>
                  <a:effectLst/>
                  <a:latin typeface="Arial" panose="020B0604020202020204" pitchFamily="34" charset="0"/>
                  <a:ea typeface="宋体" panose="02010600030101010101" pitchFamily="2" charset="-122"/>
                  <a:cs typeface="Arial" panose="020B0604020202020204" pitchFamily="34" charset="0"/>
                </a:rPr>
                <a:t>CHIMELONG OCEAN KINGDOM</a:t>
              </a:r>
              <a:endParaRPr lang="zh-CN" altLang="en-US" sz="1200" b="1" dirty="0">
                <a:solidFill>
                  <a:srgbClr val="002453"/>
                </a:solidFill>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78" name="文本框 77">
              <a:extLst>
                <a:ext uri="{FF2B5EF4-FFF2-40B4-BE49-F238E27FC236}">
                  <a16:creationId xmlns:a16="http://schemas.microsoft.com/office/drawing/2014/main" id="{0A05C1D2-76C7-7FF3-E3BA-5B1FA22F6DB8}"/>
                </a:ext>
              </a:extLst>
            </p:cNvPr>
            <p:cNvSpPr txBox="1"/>
            <p:nvPr/>
          </p:nvSpPr>
          <p:spPr>
            <a:xfrm>
              <a:off x="4100595" y="2658672"/>
              <a:ext cx="3028625" cy="28931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5KM,</a:t>
              </a:r>
              <a:r>
                <a:rPr lang="zh-CN" altLang="en-US"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 </a:t>
              </a: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10mins</a:t>
              </a:r>
              <a:r>
                <a:rPr lang="zh-CN" altLang="en-US"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 </a:t>
              </a: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driving</a:t>
              </a:r>
            </a:p>
          </p:txBody>
        </p:sp>
      </p:grpSp>
      <p:grpSp>
        <p:nvGrpSpPr>
          <p:cNvPr id="79" name="组合 78">
            <a:extLst>
              <a:ext uri="{FF2B5EF4-FFF2-40B4-BE49-F238E27FC236}">
                <a16:creationId xmlns:a16="http://schemas.microsoft.com/office/drawing/2014/main" id="{A1533713-0A24-9D91-8152-4C456C8FA31F}"/>
              </a:ext>
            </a:extLst>
          </p:cNvPr>
          <p:cNvGrpSpPr/>
          <p:nvPr/>
        </p:nvGrpSpPr>
        <p:grpSpPr>
          <a:xfrm>
            <a:off x="5968351" y="2307233"/>
            <a:ext cx="3648620" cy="878066"/>
            <a:chOff x="1639635" y="2412339"/>
            <a:chExt cx="5013774" cy="520030"/>
          </a:xfrm>
        </p:grpSpPr>
        <p:sp>
          <p:nvSpPr>
            <p:cNvPr id="80" name="文本框 79">
              <a:extLst>
                <a:ext uri="{FF2B5EF4-FFF2-40B4-BE49-F238E27FC236}">
                  <a16:creationId xmlns:a16="http://schemas.microsoft.com/office/drawing/2014/main" id="{917748E4-2303-649C-C8AF-8D33DFA72048}"/>
                </a:ext>
              </a:extLst>
            </p:cNvPr>
            <p:cNvSpPr txBox="1"/>
            <p:nvPr/>
          </p:nvSpPr>
          <p:spPr>
            <a:xfrm>
              <a:off x="1639635" y="2412339"/>
              <a:ext cx="5013774" cy="382786"/>
            </a:xfrm>
            <a:prstGeom prst="rect">
              <a:avLst/>
            </a:prstGeom>
            <a:noFill/>
          </p:spPr>
          <p:txBody>
            <a:bodyPr wrap="square" rtlCol="0">
              <a:spAutoFit/>
              <a:scene3d>
                <a:camera prst="orthographicFront"/>
                <a:lightRig rig="threePt" dir="t"/>
              </a:scene3d>
              <a:sp3d contourW="12700"/>
            </a:bodyPr>
            <a:lstStyle>
              <a:defPPr>
                <a:defRPr lang="en-US"/>
              </a:defPPr>
              <a:lvl1pPr algn="r">
                <a:defRPr sz="1400" b="0" i="0">
                  <a:solidFill>
                    <a:srgbClr val="002453"/>
                  </a:solidFill>
                  <a:effectLst/>
                  <a:latin typeface="微软雅黑" panose="020B0503020204020204" pitchFamily="34" charset="-122"/>
                  <a:ea typeface="微软雅黑" panose="020B0503020204020204" pitchFamily="34" charset="-122"/>
                </a:defRPr>
              </a:lvl1pPr>
            </a:lstStyle>
            <a:p>
              <a:pPr algn="l"/>
              <a:r>
                <a:rPr lang="zh-CN" altLang="en-US" sz="1200" dirty="0">
                  <a:latin typeface="宋体" panose="02010600030101010101" pitchFamily="2" charset="-122"/>
                  <a:ea typeface="宋体" panose="02010600030101010101" pitchFamily="2" charset="-122"/>
                </a:rPr>
                <a:t>珠海国际会展中心</a:t>
              </a:r>
            </a:p>
            <a:p>
              <a:pPr algn="l"/>
              <a:r>
                <a:rPr lang="en-US" altLang="zh-CN" sz="1200" dirty="0">
                  <a:latin typeface="Arial" panose="020B0604020202020204" pitchFamily="34" charset="0"/>
                  <a:ea typeface="宋体" panose="02010600030101010101" pitchFamily="2" charset="-122"/>
                  <a:cs typeface="Arial" panose="020B0604020202020204" pitchFamily="34" charset="0"/>
                </a:rPr>
                <a:t>ZHUHAI INTERNATIONAL CONVENTION&amp;EXHIBITION CENTER</a:t>
              </a:r>
            </a:p>
          </p:txBody>
        </p:sp>
        <p:sp>
          <p:nvSpPr>
            <p:cNvPr id="81" name="文本框 80">
              <a:extLst>
                <a:ext uri="{FF2B5EF4-FFF2-40B4-BE49-F238E27FC236}">
                  <a16:creationId xmlns:a16="http://schemas.microsoft.com/office/drawing/2014/main" id="{6BABD1A1-2391-B2EA-DBA2-911B92C736EE}"/>
                </a:ext>
              </a:extLst>
            </p:cNvPr>
            <p:cNvSpPr txBox="1"/>
            <p:nvPr/>
          </p:nvSpPr>
          <p:spPr>
            <a:xfrm>
              <a:off x="1639635" y="2741621"/>
              <a:ext cx="3028625" cy="19074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7.5KM</a:t>
              </a:r>
              <a:r>
                <a:rPr lang="en-US" altLang="zh-CN" sz="14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a:t>
              </a:r>
              <a:r>
                <a:rPr lang="zh-CN" altLang="en-US" sz="14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 </a:t>
              </a: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15mins</a:t>
              </a:r>
              <a:r>
                <a:rPr lang="zh-CN" altLang="en-US"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 </a:t>
              </a: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driving</a:t>
              </a:r>
            </a:p>
          </p:txBody>
        </p:sp>
      </p:grpSp>
      <p:grpSp>
        <p:nvGrpSpPr>
          <p:cNvPr id="82" name="组合 81">
            <a:extLst>
              <a:ext uri="{FF2B5EF4-FFF2-40B4-BE49-F238E27FC236}">
                <a16:creationId xmlns:a16="http://schemas.microsoft.com/office/drawing/2014/main" id="{3D88E300-A7AD-36DA-BB02-ED36F2AD303B}"/>
              </a:ext>
            </a:extLst>
          </p:cNvPr>
          <p:cNvGrpSpPr/>
          <p:nvPr/>
        </p:nvGrpSpPr>
        <p:grpSpPr>
          <a:xfrm>
            <a:off x="9031599" y="1462730"/>
            <a:ext cx="3747880" cy="650893"/>
            <a:chOff x="3624780" y="2389310"/>
            <a:chExt cx="3028626" cy="650893"/>
          </a:xfrm>
        </p:grpSpPr>
        <p:sp>
          <p:nvSpPr>
            <p:cNvPr id="83" name="文本框 82">
              <a:extLst>
                <a:ext uri="{FF2B5EF4-FFF2-40B4-BE49-F238E27FC236}">
                  <a16:creationId xmlns:a16="http://schemas.microsoft.com/office/drawing/2014/main" id="{06A8D5A1-07CA-1CF7-623B-742944C03550}"/>
                </a:ext>
              </a:extLst>
            </p:cNvPr>
            <p:cNvSpPr txBox="1"/>
            <p:nvPr/>
          </p:nvSpPr>
          <p:spPr>
            <a:xfrm>
              <a:off x="3624780" y="2389310"/>
              <a:ext cx="2133781" cy="461665"/>
            </a:xfrm>
            <a:prstGeom prst="rect">
              <a:avLst/>
            </a:prstGeom>
            <a:noFill/>
          </p:spPr>
          <p:txBody>
            <a:bodyPr wrap="square" rtlCol="0">
              <a:spAutoFit/>
              <a:scene3d>
                <a:camera prst="orthographicFront"/>
                <a:lightRig rig="threePt" dir="t"/>
              </a:scene3d>
              <a:sp3d contourW="12700"/>
            </a:bodyPr>
            <a:lstStyle>
              <a:defPPr>
                <a:defRPr lang="en-US"/>
              </a:defPPr>
              <a:lvl1pPr algn="r">
                <a:defRPr sz="1400" b="0" i="0">
                  <a:solidFill>
                    <a:srgbClr val="002453"/>
                  </a:solidFill>
                  <a:effectLst/>
                  <a:latin typeface="微软雅黑" panose="020B0503020204020204" pitchFamily="34" charset="-122"/>
                  <a:ea typeface="微软雅黑" panose="020B0503020204020204" pitchFamily="34" charset="-122"/>
                </a:defRPr>
              </a:lvl1pPr>
            </a:lstStyle>
            <a:p>
              <a:pPr algn="l"/>
              <a:r>
                <a:rPr lang="zh-CN" altLang="en-US" sz="1200" dirty="0">
                  <a:latin typeface="宋体" panose="02010600030101010101" pitchFamily="2" charset="-122"/>
                  <a:ea typeface="宋体" panose="02010600030101010101" pitchFamily="2" charset="-122"/>
                </a:rPr>
                <a:t>珠海大剧院</a:t>
              </a:r>
            </a:p>
            <a:p>
              <a:pPr algn="l"/>
              <a:r>
                <a:rPr lang="en-US" altLang="zh-CN" sz="1200" dirty="0">
                  <a:latin typeface="Arial" panose="020B0604020202020204" pitchFamily="34" charset="0"/>
                  <a:ea typeface="宋体" panose="02010600030101010101" pitchFamily="2" charset="-122"/>
                  <a:cs typeface="Arial" panose="020B0604020202020204" pitchFamily="34" charset="0"/>
                </a:rPr>
                <a:t>ZHUHAI GRAND THEATER</a:t>
              </a:r>
            </a:p>
          </p:txBody>
        </p:sp>
        <p:sp>
          <p:nvSpPr>
            <p:cNvPr id="84" name="文本框 83">
              <a:extLst>
                <a:ext uri="{FF2B5EF4-FFF2-40B4-BE49-F238E27FC236}">
                  <a16:creationId xmlns:a16="http://schemas.microsoft.com/office/drawing/2014/main" id="{3435527B-9B53-679D-4E01-DBE7AB016995}"/>
                </a:ext>
              </a:extLst>
            </p:cNvPr>
            <p:cNvSpPr txBox="1"/>
            <p:nvPr/>
          </p:nvSpPr>
          <p:spPr>
            <a:xfrm>
              <a:off x="3624780" y="2750893"/>
              <a:ext cx="3028626" cy="28931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23KM,</a:t>
              </a:r>
              <a:r>
                <a:rPr lang="zh-CN" altLang="en-US"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 </a:t>
              </a: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45mins</a:t>
              </a:r>
              <a:r>
                <a:rPr lang="zh-CN" altLang="en-US"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 </a:t>
              </a: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driving</a:t>
              </a:r>
            </a:p>
          </p:txBody>
        </p:sp>
      </p:grpSp>
      <p:grpSp>
        <p:nvGrpSpPr>
          <p:cNvPr id="85" name="组合 84">
            <a:extLst>
              <a:ext uri="{FF2B5EF4-FFF2-40B4-BE49-F238E27FC236}">
                <a16:creationId xmlns:a16="http://schemas.microsoft.com/office/drawing/2014/main" id="{F3B4DDA1-5FF3-61B9-9F23-020939082043}"/>
              </a:ext>
            </a:extLst>
          </p:cNvPr>
          <p:cNvGrpSpPr/>
          <p:nvPr/>
        </p:nvGrpSpPr>
        <p:grpSpPr>
          <a:xfrm>
            <a:off x="9699643" y="4290450"/>
            <a:ext cx="3079836" cy="664805"/>
            <a:chOff x="3624779" y="2389310"/>
            <a:chExt cx="3028626" cy="664805"/>
          </a:xfrm>
        </p:grpSpPr>
        <p:sp>
          <p:nvSpPr>
            <p:cNvPr id="86" name="文本框 85">
              <a:extLst>
                <a:ext uri="{FF2B5EF4-FFF2-40B4-BE49-F238E27FC236}">
                  <a16:creationId xmlns:a16="http://schemas.microsoft.com/office/drawing/2014/main" id="{99FA22BA-E71A-9E06-1FCB-EDD65BC863C9}"/>
                </a:ext>
              </a:extLst>
            </p:cNvPr>
            <p:cNvSpPr txBox="1"/>
            <p:nvPr/>
          </p:nvSpPr>
          <p:spPr>
            <a:xfrm>
              <a:off x="3624779" y="2389310"/>
              <a:ext cx="2785661" cy="461665"/>
            </a:xfrm>
            <a:prstGeom prst="rect">
              <a:avLst/>
            </a:prstGeom>
            <a:noFill/>
          </p:spPr>
          <p:txBody>
            <a:bodyPr wrap="square" rtlCol="0">
              <a:spAutoFit/>
              <a:scene3d>
                <a:camera prst="orthographicFront"/>
                <a:lightRig rig="threePt" dir="t"/>
              </a:scene3d>
              <a:sp3d contourW="12700"/>
            </a:bodyPr>
            <a:lstStyle>
              <a:defPPr>
                <a:defRPr lang="en-US"/>
              </a:defPPr>
              <a:lvl1pPr algn="r">
                <a:defRPr sz="1400" b="0" i="0">
                  <a:solidFill>
                    <a:srgbClr val="002453"/>
                  </a:solidFill>
                  <a:effectLst/>
                  <a:latin typeface="微软雅黑" panose="020B0503020204020204" pitchFamily="34" charset="-122"/>
                  <a:ea typeface="微软雅黑" panose="020B0503020204020204" pitchFamily="34" charset="-122"/>
                </a:defRPr>
              </a:lvl1pPr>
            </a:lstStyle>
            <a:p>
              <a:pPr algn="l"/>
              <a:r>
                <a:rPr lang="zh-CN" altLang="en-US" sz="1200" dirty="0">
                  <a:latin typeface="宋体" panose="02010600030101010101" pitchFamily="2" charset="-122"/>
                  <a:ea typeface="宋体" panose="02010600030101010101" pitchFamily="2" charset="-122"/>
                </a:rPr>
                <a:t>珠海渔女</a:t>
              </a:r>
            </a:p>
            <a:p>
              <a:pPr algn="l"/>
              <a:r>
                <a:rPr lang="en-US" altLang="zh-CN" sz="1200" dirty="0">
                  <a:latin typeface="Arial" panose="020B0604020202020204" pitchFamily="34" charset="0"/>
                  <a:ea typeface="宋体" panose="02010600030101010101" pitchFamily="2" charset="-122"/>
                  <a:cs typeface="Arial" panose="020B0604020202020204" pitchFamily="34" charset="0"/>
                </a:rPr>
                <a:t>ZHUHAI FISHING GIRL STATUE</a:t>
              </a:r>
            </a:p>
          </p:txBody>
        </p:sp>
        <p:sp>
          <p:nvSpPr>
            <p:cNvPr id="87" name="文本框 86">
              <a:extLst>
                <a:ext uri="{FF2B5EF4-FFF2-40B4-BE49-F238E27FC236}">
                  <a16:creationId xmlns:a16="http://schemas.microsoft.com/office/drawing/2014/main" id="{0229EF27-3D01-7978-8F22-E529EDDC8DCB}"/>
                </a:ext>
              </a:extLst>
            </p:cNvPr>
            <p:cNvSpPr txBox="1"/>
            <p:nvPr/>
          </p:nvSpPr>
          <p:spPr>
            <a:xfrm>
              <a:off x="3624779" y="2764805"/>
              <a:ext cx="3028626" cy="28931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25KM,</a:t>
              </a:r>
              <a:r>
                <a:rPr lang="zh-CN" altLang="en-US"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 </a:t>
              </a: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40mins</a:t>
              </a:r>
              <a:r>
                <a:rPr lang="zh-CN" altLang="en-US"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 </a:t>
              </a: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driving</a:t>
              </a:r>
            </a:p>
          </p:txBody>
        </p:sp>
      </p:grpSp>
      <p:grpSp>
        <p:nvGrpSpPr>
          <p:cNvPr id="88" name="组合 87">
            <a:extLst>
              <a:ext uri="{FF2B5EF4-FFF2-40B4-BE49-F238E27FC236}">
                <a16:creationId xmlns:a16="http://schemas.microsoft.com/office/drawing/2014/main" id="{429F4279-905C-00DB-FBD4-8C34B2505F1C}"/>
              </a:ext>
            </a:extLst>
          </p:cNvPr>
          <p:cNvGrpSpPr/>
          <p:nvPr/>
        </p:nvGrpSpPr>
        <p:grpSpPr>
          <a:xfrm>
            <a:off x="8591501" y="5361561"/>
            <a:ext cx="2895233" cy="665955"/>
            <a:chOff x="3624780" y="2399472"/>
            <a:chExt cx="3028626" cy="665955"/>
          </a:xfrm>
        </p:grpSpPr>
        <p:sp>
          <p:nvSpPr>
            <p:cNvPr id="89" name="文本框 88">
              <a:extLst>
                <a:ext uri="{FF2B5EF4-FFF2-40B4-BE49-F238E27FC236}">
                  <a16:creationId xmlns:a16="http://schemas.microsoft.com/office/drawing/2014/main" id="{C269F4EA-7DA0-F83F-A967-E341BA04ED61}"/>
                </a:ext>
              </a:extLst>
            </p:cNvPr>
            <p:cNvSpPr txBox="1"/>
            <p:nvPr/>
          </p:nvSpPr>
          <p:spPr>
            <a:xfrm>
              <a:off x="3624780" y="2399472"/>
              <a:ext cx="2133781" cy="461665"/>
            </a:xfrm>
            <a:prstGeom prst="rect">
              <a:avLst/>
            </a:prstGeom>
            <a:noFill/>
          </p:spPr>
          <p:txBody>
            <a:bodyPr wrap="square" rtlCol="0">
              <a:spAutoFit/>
              <a:scene3d>
                <a:camera prst="orthographicFront"/>
                <a:lightRig rig="threePt" dir="t"/>
              </a:scene3d>
              <a:sp3d contourW="12700"/>
            </a:bodyPr>
            <a:lstStyle>
              <a:defPPr>
                <a:defRPr lang="en-US"/>
              </a:defPPr>
              <a:lvl1pPr algn="r">
                <a:defRPr sz="1400" b="0" i="0">
                  <a:solidFill>
                    <a:srgbClr val="002453"/>
                  </a:solidFill>
                  <a:effectLst/>
                  <a:latin typeface="微软雅黑" panose="020B0503020204020204" pitchFamily="34" charset="-122"/>
                  <a:ea typeface="微软雅黑" panose="020B0503020204020204" pitchFamily="34" charset="-122"/>
                </a:defRPr>
              </a:lvl1pPr>
            </a:lstStyle>
            <a:p>
              <a:pPr algn="l"/>
              <a:r>
                <a:rPr lang="zh-CN" altLang="en-US" sz="1200" dirty="0">
                  <a:latin typeface="宋体" panose="02010600030101010101" pitchFamily="2" charset="-122"/>
                  <a:ea typeface="宋体" panose="02010600030101010101" pitchFamily="2" charset="-122"/>
                </a:rPr>
                <a:t>珠海航展</a:t>
              </a:r>
            </a:p>
            <a:p>
              <a:pPr algn="l"/>
              <a:r>
                <a:rPr lang="en-US" altLang="zh-CN" sz="1200" dirty="0">
                  <a:latin typeface="Arial" panose="020B0604020202020204" pitchFamily="34" charset="0"/>
                  <a:ea typeface="宋体" panose="02010600030101010101" pitchFamily="2" charset="-122"/>
                  <a:cs typeface="Arial" panose="020B0604020202020204" pitchFamily="34" charset="0"/>
                </a:rPr>
                <a:t>ZHUHAI AIRSHOW</a:t>
              </a:r>
            </a:p>
          </p:txBody>
        </p:sp>
        <p:sp>
          <p:nvSpPr>
            <p:cNvPr id="90" name="文本框 89">
              <a:extLst>
                <a:ext uri="{FF2B5EF4-FFF2-40B4-BE49-F238E27FC236}">
                  <a16:creationId xmlns:a16="http://schemas.microsoft.com/office/drawing/2014/main" id="{FB6D8706-CF69-12BB-C414-34FF4A70DB31}"/>
                </a:ext>
              </a:extLst>
            </p:cNvPr>
            <p:cNvSpPr txBox="1"/>
            <p:nvPr/>
          </p:nvSpPr>
          <p:spPr>
            <a:xfrm>
              <a:off x="3624780" y="2776117"/>
              <a:ext cx="3028626" cy="28931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38KM,</a:t>
              </a:r>
              <a:r>
                <a:rPr lang="zh-CN" altLang="en-US"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 </a:t>
              </a: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45mins</a:t>
              </a:r>
              <a:r>
                <a:rPr lang="zh-CN" altLang="en-US"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 </a:t>
              </a: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driving</a:t>
              </a:r>
            </a:p>
          </p:txBody>
        </p:sp>
      </p:grpSp>
      <p:grpSp>
        <p:nvGrpSpPr>
          <p:cNvPr id="91" name="组合 90">
            <a:extLst>
              <a:ext uri="{FF2B5EF4-FFF2-40B4-BE49-F238E27FC236}">
                <a16:creationId xmlns:a16="http://schemas.microsoft.com/office/drawing/2014/main" id="{9304F61C-AC18-6F8E-7B4C-D665C9773E33}"/>
              </a:ext>
            </a:extLst>
          </p:cNvPr>
          <p:cNvGrpSpPr/>
          <p:nvPr/>
        </p:nvGrpSpPr>
        <p:grpSpPr>
          <a:xfrm>
            <a:off x="5424227" y="3891900"/>
            <a:ext cx="2000019" cy="689426"/>
            <a:chOff x="3624780" y="2389310"/>
            <a:chExt cx="3028626" cy="689426"/>
          </a:xfrm>
        </p:grpSpPr>
        <p:sp>
          <p:nvSpPr>
            <p:cNvPr id="92" name="文本框 91">
              <a:extLst>
                <a:ext uri="{FF2B5EF4-FFF2-40B4-BE49-F238E27FC236}">
                  <a16:creationId xmlns:a16="http://schemas.microsoft.com/office/drawing/2014/main" id="{26AA7E99-ECC9-E783-7205-64B950BE4F1E}"/>
                </a:ext>
              </a:extLst>
            </p:cNvPr>
            <p:cNvSpPr txBox="1"/>
            <p:nvPr/>
          </p:nvSpPr>
          <p:spPr>
            <a:xfrm>
              <a:off x="3624780" y="2389310"/>
              <a:ext cx="2133781" cy="461665"/>
            </a:xfrm>
            <a:prstGeom prst="rect">
              <a:avLst/>
            </a:prstGeom>
            <a:noFill/>
          </p:spPr>
          <p:txBody>
            <a:bodyPr wrap="square" rtlCol="0">
              <a:spAutoFit/>
              <a:scene3d>
                <a:camera prst="orthographicFront"/>
                <a:lightRig rig="threePt" dir="t"/>
              </a:scene3d>
              <a:sp3d contourW="12700"/>
            </a:bodyPr>
            <a:lstStyle>
              <a:defPPr>
                <a:defRPr lang="en-US"/>
              </a:defPPr>
              <a:lvl1pPr algn="r">
                <a:defRPr sz="1400" b="0" i="0">
                  <a:solidFill>
                    <a:srgbClr val="002453"/>
                  </a:solidFill>
                  <a:effectLst/>
                  <a:latin typeface="微软雅黑" panose="020B0503020204020204" pitchFamily="34" charset="-122"/>
                  <a:ea typeface="微软雅黑" panose="020B0503020204020204" pitchFamily="34" charset="-122"/>
                </a:defRPr>
              </a:lvl1pPr>
            </a:lstStyle>
            <a:p>
              <a:pPr algn="l"/>
              <a:r>
                <a:rPr lang="zh-CN" altLang="en-US" sz="1200" dirty="0">
                  <a:latin typeface="宋体" panose="02010600030101010101" pitchFamily="2" charset="-122"/>
                  <a:ea typeface="宋体" panose="02010600030101010101" pitchFamily="2" charset="-122"/>
                </a:rPr>
                <a:t>东方高尔夫球场</a:t>
              </a:r>
            </a:p>
            <a:p>
              <a:pPr algn="l"/>
              <a:r>
                <a:rPr lang="en-US" altLang="zh-CN" sz="1200" dirty="0">
                  <a:latin typeface="Arial" panose="020B0604020202020204" pitchFamily="34" charset="0"/>
                  <a:ea typeface="宋体" panose="02010600030101010101" pitchFamily="2" charset="-122"/>
                  <a:cs typeface="Arial" panose="020B0604020202020204" pitchFamily="34" charset="0"/>
                </a:rPr>
                <a:t>ORIENT GOLF</a:t>
              </a:r>
            </a:p>
          </p:txBody>
        </p:sp>
        <p:sp>
          <p:nvSpPr>
            <p:cNvPr id="93" name="文本框 92">
              <a:extLst>
                <a:ext uri="{FF2B5EF4-FFF2-40B4-BE49-F238E27FC236}">
                  <a16:creationId xmlns:a16="http://schemas.microsoft.com/office/drawing/2014/main" id="{F7645B52-768F-A780-2D1B-71F7D10458B4}"/>
                </a:ext>
              </a:extLst>
            </p:cNvPr>
            <p:cNvSpPr txBox="1"/>
            <p:nvPr/>
          </p:nvSpPr>
          <p:spPr>
            <a:xfrm>
              <a:off x="3624780" y="2789426"/>
              <a:ext cx="3028626" cy="28931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8KM,</a:t>
              </a:r>
              <a:r>
                <a:rPr lang="zh-CN" altLang="en-US"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 </a:t>
              </a: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15mins</a:t>
              </a:r>
              <a:r>
                <a:rPr lang="zh-CN" altLang="en-US"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 </a:t>
              </a: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driving</a:t>
              </a:r>
            </a:p>
          </p:txBody>
        </p:sp>
      </p:grpSp>
      <p:grpSp>
        <p:nvGrpSpPr>
          <p:cNvPr id="94" name="组合 93">
            <a:extLst>
              <a:ext uri="{FF2B5EF4-FFF2-40B4-BE49-F238E27FC236}">
                <a16:creationId xmlns:a16="http://schemas.microsoft.com/office/drawing/2014/main" id="{58529451-8B28-259B-1FF1-D7CA005C623E}"/>
              </a:ext>
            </a:extLst>
          </p:cNvPr>
          <p:cNvGrpSpPr/>
          <p:nvPr/>
        </p:nvGrpSpPr>
        <p:grpSpPr>
          <a:xfrm>
            <a:off x="3123477" y="4809797"/>
            <a:ext cx="3942403" cy="659140"/>
            <a:chOff x="3624780" y="2389310"/>
            <a:chExt cx="3028626" cy="659140"/>
          </a:xfrm>
        </p:grpSpPr>
        <p:sp>
          <p:nvSpPr>
            <p:cNvPr id="95" name="文本框 94">
              <a:extLst>
                <a:ext uri="{FF2B5EF4-FFF2-40B4-BE49-F238E27FC236}">
                  <a16:creationId xmlns:a16="http://schemas.microsoft.com/office/drawing/2014/main" id="{6E83A07F-0ED3-3782-EB76-5206F47CE6D3}"/>
                </a:ext>
              </a:extLst>
            </p:cNvPr>
            <p:cNvSpPr txBox="1"/>
            <p:nvPr/>
          </p:nvSpPr>
          <p:spPr>
            <a:xfrm>
              <a:off x="3624780" y="2389310"/>
              <a:ext cx="2133781" cy="461665"/>
            </a:xfrm>
            <a:prstGeom prst="rect">
              <a:avLst/>
            </a:prstGeom>
            <a:noFill/>
          </p:spPr>
          <p:txBody>
            <a:bodyPr wrap="square" rtlCol="0">
              <a:spAutoFit/>
              <a:scene3d>
                <a:camera prst="orthographicFront"/>
                <a:lightRig rig="threePt" dir="t"/>
              </a:scene3d>
              <a:sp3d contourW="12700"/>
            </a:bodyPr>
            <a:lstStyle>
              <a:defPPr>
                <a:defRPr lang="en-US"/>
              </a:defPPr>
              <a:lvl1pPr algn="r">
                <a:defRPr sz="1400" b="0" i="0">
                  <a:solidFill>
                    <a:srgbClr val="002453"/>
                  </a:solidFill>
                  <a:effectLst/>
                  <a:latin typeface="微软雅黑" panose="020B0503020204020204" pitchFamily="34" charset="-122"/>
                  <a:ea typeface="微软雅黑" panose="020B0503020204020204" pitchFamily="34" charset="-122"/>
                </a:defRPr>
              </a:lvl1pPr>
            </a:lstStyle>
            <a:p>
              <a:pPr algn="l"/>
              <a:r>
                <a:rPr lang="zh-CN" altLang="en-US" sz="1200" dirty="0">
                  <a:latin typeface="宋体" panose="02010600030101010101" pitchFamily="2" charset="-122"/>
                  <a:ea typeface="宋体" panose="02010600030101010101" pitchFamily="2" charset="-122"/>
                </a:rPr>
                <a:t>国际网球中心</a:t>
              </a:r>
              <a:endParaRPr lang="en-US" altLang="zh-CN" sz="1200" dirty="0">
                <a:latin typeface="宋体" panose="02010600030101010101" pitchFamily="2" charset="-122"/>
                <a:ea typeface="宋体" panose="02010600030101010101" pitchFamily="2" charset="-122"/>
              </a:endParaRPr>
            </a:p>
            <a:p>
              <a:pPr algn="l"/>
              <a:r>
                <a:rPr lang="en-US" sz="1200" dirty="0">
                  <a:latin typeface="Arial" panose="020B0604020202020204" pitchFamily="34" charset="0"/>
                  <a:ea typeface="宋体" panose="02010600030101010101" pitchFamily="2" charset="-122"/>
                  <a:cs typeface="Arial" panose="020B0604020202020204" pitchFamily="34" charset="0"/>
                </a:rPr>
                <a:t>INTERNATIONAL TENNIS CENTER</a:t>
              </a:r>
              <a:endParaRPr lang="en-US" altLang="zh-CN" sz="1200" dirty="0">
                <a:latin typeface="Arial" panose="020B0604020202020204" pitchFamily="34" charset="0"/>
                <a:ea typeface="宋体" panose="02010600030101010101" pitchFamily="2" charset="-122"/>
                <a:cs typeface="Arial" panose="020B0604020202020204" pitchFamily="34" charset="0"/>
              </a:endParaRPr>
            </a:p>
          </p:txBody>
        </p:sp>
        <p:sp>
          <p:nvSpPr>
            <p:cNvPr id="96" name="文本框 95">
              <a:extLst>
                <a:ext uri="{FF2B5EF4-FFF2-40B4-BE49-F238E27FC236}">
                  <a16:creationId xmlns:a16="http://schemas.microsoft.com/office/drawing/2014/main" id="{B018085F-8D63-99D8-91D9-760AEFED85BD}"/>
                </a:ext>
              </a:extLst>
            </p:cNvPr>
            <p:cNvSpPr txBox="1"/>
            <p:nvPr/>
          </p:nvSpPr>
          <p:spPr>
            <a:xfrm>
              <a:off x="3624780" y="2759140"/>
              <a:ext cx="3028626" cy="28931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3KM,</a:t>
              </a:r>
              <a:r>
                <a:rPr lang="zh-CN" altLang="en-US"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 </a:t>
              </a: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7mins</a:t>
              </a:r>
              <a:r>
                <a:rPr lang="zh-CN" altLang="en-US"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 </a:t>
              </a:r>
              <a:r>
                <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cs typeface="Arial" panose="020B0604020202020204" pitchFamily="34" charset="0"/>
                  <a:sym typeface="Arial" panose="020B0604020202020204" pitchFamily="34" charset="0"/>
                </a:rPr>
                <a:t>driving</a:t>
              </a:r>
            </a:p>
          </p:txBody>
        </p:sp>
      </p:grpSp>
      <p:pic>
        <p:nvPicPr>
          <p:cNvPr id="100" name="图形 99" descr="星形 轮廓">
            <a:extLst>
              <a:ext uri="{FF2B5EF4-FFF2-40B4-BE49-F238E27FC236}">
                <a16:creationId xmlns:a16="http://schemas.microsoft.com/office/drawing/2014/main" id="{33E21B24-42C2-CFC2-50D5-6BE006FC350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4191" y="3524439"/>
            <a:ext cx="247031" cy="247031"/>
          </a:xfrm>
          <a:prstGeom prst="rect">
            <a:avLst/>
          </a:prstGeom>
        </p:spPr>
      </p:pic>
      <p:pic>
        <p:nvPicPr>
          <p:cNvPr id="101" name="图形 100" descr="星形 轮廓">
            <a:extLst>
              <a:ext uri="{FF2B5EF4-FFF2-40B4-BE49-F238E27FC236}">
                <a16:creationId xmlns:a16="http://schemas.microsoft.com/office/drawing/2014/main" id="{5D46E3F3-A953-0195-A8A5-C186DDA955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15376" y="4356857"/>
            <a:ext cx="247031" cy="247031"/>
          </a:xfrm>
          <a:prstGeom prst="rect">
            <a:avLst/>
          </a:prstGeom>
        </p:spPr>
      </p:pic>
      <p:pic>
        <p:nvPicPr>
          <p:cNvPr id="102" name="图形 101" descr="星形 轮廓">
            <a:extLst>
              <a:ext uri="{FF2B5EF4-FFF2-40B4-BE49-F238E27FC236}">
                <a16:creationId xmlns:a16="http://schemas.microsoft.com/office/drawing/2014/main" id="{C9C398DF-3298-F237-8FE1-015521905B6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52070" y="1534995"/>
            <a:ext cx="247031" cy="247031"/>
          </a:xfrm>
          <a:prstGeom prst="rect">
            <a:avLst/>
          </a:prstGeom>
        </p:spPr>
      </p:pic>
      <p:pic>
        <p:nvPicPr>
          <p:cNvPr id="103" name="图形 102" descr="星形 轮廓">
            <a:extLst>
              <a:ext uri="{FF2B5EF4-FFF2-40B4-BE49-F238E27FC236}">
                <a16:creationId xmlns:a16="http://schemas.microsoft.com/office/drawing/2014/main" id="{E05B138A-FD7D-0D5A-5A24-1B70C20C01F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33254" y="5434933"/>
            <a:ext cx="247031" cy="247031"/>
          </a:xfrm>
          <a:prstGeom prst="rect">
            <a:avLst/>
          </a:prstGeom>
        </p:spPr>
      </p:pic>
    </p:spTree>
    <p:extLst>
      <p:ext uri="{BB962C8B-B14F-4D97-AF65-F5344CB8AC3E}">
        <p14:creationId xmlns:p14="http://schemas.microsoft.com/office/powerpoint/2010/main" val="3830828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91964" y="3581399"/>
            <a:ext cx="6754294" cy="1398671"/>
          </a:xfrm>
        </p:spPr>
        <p:txBody>
          <a:bodyPr>
            <a:noAutofit/>
          </a:bodyPr>
          <a:lstStyle/>
          <a:p>
            <a:pPr algn="ctr">
              <a:lnSpc>
                <a:spcPct val="150000"/>
              </a:lnSpc>
            </a:pPr>
            <a:r>
              <a:rPr lang="zh-CN" altLang="en-US" b="0" dirty="0">
                <a:latin typeface="宋体" panose="02010600030101010101" pitchFamily="2" charset="-122"/>
                <a:ea typeface="宋体" panose="02010600030101010101" pitchFamily="2" charset="-122"/>
                <a:sym typeface="+mn-ea"/>
              </a:rPr>
              <a:t>雅辰酒店集团介绍</a:t>
            </a:r>
            <a:endParaRPr lang="en-US" dirty="0">
              <a:latin typeface="宋体" panose="02010600030101010101" pitchFamily="2" charset="-122"/>
              <a:ea typeface="宋体" panose="02010600030101010101" pitchFamily="2" charset="-122"/>
              <a:sym typeface="+mn-ea"/>
            </a:endParaRPr>
          </a:p>
        </p:txBody>
      </p:sp>
      <p:sp>
        <p:nvSpPr>
          <p:cNvPr id="5" name="灯片编号占位符 4"/>
          <p:cNvSpPr>
            <a:spLocks noGrp="1"/>
          </p:cNvSpPr>
          <p:nvPr>
            <p:ph type="sldNum" sz="quarter" idx="12"/>
          </p:nvPr>
        </p:nvSpPr>
        <p:spPr/>
        <p:txBody>
          <a:bodyPr/>
          <a:lstStyle/>
          <a:p>
            <a:fld id="{E9880C2E-3714-44FF-95B2-14E30FC6AB1C}" type="slidenum">
              <a:rPr lang="en-SG" smtClean="0"/>
              <a:t>8</a:t>
            </a:fld>
            <a:endParaRPr lang="en-SG" dirty="0"/>
          </a:p>
        </p:txBody>
      </p:sp>
      <p:sp>
        <p:nvSpPr>
          <p:cNvPr id="4" name="流程图: 接点 3"/>
          <p:cNvSpPr/>
          <p:nvPr/>
        </p:nvSpPr>
        <p:spPr>
          <a:xfrm>
            <a:off x="962024" y="2384584"/>
            <a:ext cx="514350" cy="511564"/>
          </a:xfrm>
          <a:prstGeom prst="flowChartConnector">
            <a:avLst/>
          </a:prstGeom>
          <a:solidFill>
            <a:srgbClr val="4EC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pPr>
            <a:r>
              <a:rPr lang="en-US" sz="2800" cap="all" dirty="0">
                <a:solidFill>
                  <a:schemeClr val="bg1"/>
                </a:solidFill>
                <a:latin typeface="PingFang SC"/>
                <a:ea typeface="+mj-ea"/>
                <a:cs typeface="Arial" panose="020B0604020202020204" pitchFamily="34" charset="0"/>
              </a:rPr>
              <a:t>2</a:t>
            </a:r>
          </a:p>
        </p:txBody>
      </p:sp>
      <p:sp>
        <p:nvSpPr>
          <p:cNvPr id="6" name="标题 1">
            <a:extLst>
              <a:ext uri="{FF2B5EF4-FFF2-40B4-BE49-F238E27FC236}">
                <a16:creationId xmlns:a16="http://schemas.microsoft.com/office/drawing/2014/main" id="{69EBF343-00CC-A850-1B66-9B786240A324}"/>
              </a:ext>
            </a:extLst>
          </p:cNvPr>
          <p:cNvSpPr txBox="1">
            <a:spLocks/>
          </p:cNvSpPr>
          <p:nvPr/>
        </p:nvSpPr>
        <p:spPr>
          <a:xfrm>
            <a:off x="1880108" y="2095700"/>
            <a:ext cx="6779849" cy="21375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cap="all" baseline="0">
                <a:solidFill>
                  <a:srgbClr val="002453"/>
                </a:solidFill>
                <a:latin typeface="Arial" panose="020B0604020202020204" pitchFamily="34" charset="0"/>
                <a:ea typeface="+mj-ea"/>
                <a:cs typeface="Arial" panose="020B0604020202020204" pitchFamily="34" charset="0"/>
              </a:defRPr>
            </a:lvl1pPr>
          </a:lstStyle>
          <a:p>
            <a:pPr algn="ctr">
              <a:lnSpc>
                <a:spcPct val="150000"/>
              </a:lnSpc>
            </a:pPr>
            <a:r>
              <a:rPr lang="en-US" b="0" dirty="0">
                <a:ea typeface="黑体" panose="02010609060101010101" pitchFamily="49" charset="-122"/>
              </a:rPr>
              <a:t>ARTYZEN HOSPITALITY GROUP (AHG) INTRODUCTION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535558" y="-228"/>
            <a:ext cx="5656441" cy="6858228"/>
          </a:xfrm>
          <a:prstGeom prst="rect">
            <a:avLst/>
          </a:prstGeom>
          <a:blipFill>
            <a:blip r:embed="rId3" cstate="print"/>
            <a:stretch>
              <a:fillRect/>
            </a:stretch>
          </a:blipFill>
        </p:spPr>
        <p:txBody>
          <a:bodyPr wrap="square" lIns="0" tIns="0" rIns="0" bIns="0" rtlCol="0"/>
          <a:lstStyle/>
          <a:p>
            <a:endParaRPr dirty="0"/>
          </a:p>
        </p:txBody>
      </p:sp>
      <p:sp>
        <p:nvSpPr>
          <p:cNvPr id="2" name="object 2"/>
          <p:cNvSpPr/>
          <p:nvPr/>
        </p:nvSpPr>
        <p:spPr>
          <a:xfrm>
            <a:off x="0" y="0"/>
            <a:ext cx="6439522" cy="6858000"/>
          </a:xfrm>
          <a:prstGeom prst="rect">
            <a:avLst/>
          </a:prstGeom>
          <a:blipFill>
            <a:blip r:embed="rId4" cstate="print"/>
            <a:stretch>
              <a:fillRect/>
            </a:stretch>
          </a:blipFill>
        </p:spPr>
        <p:txBody>
          <a:bodyPr wrap="square" lIns="0" tIns="0" rIns="0" bIns="0" rtlCol="0"/>
          <a:lstStyle/>
          <a:p>
            <a:endParaRPr dirty="0"/>
          </a:p>
        </p:txBody>
      </p:sp>
      <p:sp>
        <p:nvSpPr>
          <p:cNvPr id="4" name="object 4"/>
          <p:cNvSpPr/>
          <p:nvPr/>
        </p:nvSpPr>
        <p:spPr>
          <a:xfrm>
            <a:off x="0" y="0"/>
            <a:ext cx="6439522" cy="6858000"/>
          </a:xfrm>
          <a:custGeom>
            <a:avLst/>
            <a:gdLst/>
            <a:ahLst/>
            <a:cxnLst/>
            <a:rect l="l" t="t" r="r" b="b"/>
            <a:pathLst>
              <a:path w="4915535" h="6858000">
                <a:moveTo>
                  <a:pt x="0" y="6858000"/>
                </a:moveTo>
                <a:lnTo>
                  <a:pt x="4915522" y="6858000"/>
                </a:lnTo>
                <a:lnTo>
                  <a:pt x="4915522" y="0"/>
                </a:lnTo>
                <a:lnTo>
                  <a:pt x="0" y="0"/>
                </a:lnTo>
                <a:lnTo>
                  <a:pt x="0" y="6858000"/>
                </a:lnTo>
                <a:close/>
              </a:path>
            </a:pathLst>
          </a:custGeom>
          <a:solidFill>
            <a:srgbClr val="000000">
              <a:alpha val="61000"/>
            </a:srgbClr>
          </a:solidFill>
        </p:spPr>
        <p:txBody>
          <a:bodyPr wrap="square" lIns="0" tIns="0" rIns="0" bIns="0" rtlCol="0"/>
          <a:lstStyle/>
          <a:p>
            <a:endParaRPr dirty="0"/>
          </a:p>
        </p:txBody>
      </p:sp>
      <p:sp>
        <p:nvSpPr>
          <p:cNvPr id="36" name="object 36"/>
          <p:cNvSpPr txBox="1"/>
          <p:nvPr/>
        </p:nvSpPr>
        <p:spPr>
          <a:xfrm>
            <a:off x="234698" y="1729796"/>
            <a:ext cx="3271330" cy="4292842"/>
          </a:xfrm>
          <a:prstGeom prst="rect">
            <a:avLst/>
          </a:prstGeom>
        </p:spPr>
        <p:txBody>
          <a:bodyPr vert="horz" wrap="square" lIns="0" tIns="50800" rIns="0" bIns="0" rtlCol="0">
            <a:spAutoFit/>
          </a:bodyPr>
          <a:lstStyle/>
          <a:p>
            <a:pPr marL="12700" marR="652780">
              <a:lnSpc>
                <a:spcPts val="1500"/>
              </a:lnSpc>
              <a:spcBef>
                <a:spcPts val="400"/>
              </a:spcBef>
            </a:pPr>
            <a:r>
              <a:rPr sz="1600" b="1" spc="100" dirty="0">
                <a:solidFill>
                  <a:srgbClr val="FFFFFF"/>
                </a:solidFill>
                <a:latin typeface="Arial" panose="020B0604020202020204" pitchFamily="34" charset="0"/>
                <a:cs typeface="Arial" panose="020B0604020202020204" pitchFamily="34" charset="0"/>
              </a:rPr>
              <a:t>HOSPITALIT</a:t>
            </a:r>
            <a:r>
              <a:rPr sz="1600" b="1" spc="-245" dirty="0">
                <a:solidFill>
                  <a:srgbClr val="FFFFFF"/>
                </a:solidFill>
                <a:latin typeface="Arial" panose="020B0604020202020204" pitchFamily="34" charset="0"/>
                <a:cs typeface="Arial" panose="020B0604020202020204" pitchFamily="34" charset="0"/>
              </a:rPr>
              <a:t> </a:t>
            </a:r>
            <a:r>
              <a:rPr sz="1600" b="1" spc="-60" dirty="0">
                <a:solidFill>
                  <a:srgbClr val="FFFFFF"/>
                </a:solidFill>
                <a:latin typeface="Arial" panose="020B0604020202020204" pitchFamily="34" charset="0"/>
                <a:cs typeface="Arial" panose="020B0604020202020204" pitchFamily="34" charset="0"/>
              </a:rPr>
              <a:t>Y,</a:t>
            </a:r>
            <a:r>
              <a:rPr sz="1600" b="1" spc="-30" dirty="0">
                <a:solidFill>
                  <a:srgbClr val="FFFFFF"/>
                </a:solidFill>
                <a:latin typeface="Arial" panose="020B0604020202020204" pitchFamily="34" charset="0"/>
                <a:cs typeface="Arial" panose="020B0604020202020204" pitchFamily="34" charset="0"/>
              </a:rPr>
              <a:t> </a:t>
            </a:r>
            <a:r>
              <a:rPr sz="1600" b="1" spc="105" dirty="0">
                <a:solidFill>
                  <a:srgbClr val="FFFFFF"/>
                </a:solidFill>
                <a:latin typeface="Arial" panose="020B0604020202020204" pitchFamily="34" charset="0"/>
                <a:cs typeface="Arial" panose="020B0604020202020204" pitchFamily="34" charset="0"/>
              </a:rPr>
              <a:t>TRANSPO</a:t>
            </a:r>
            <a:r>
              <a:rPr sz="1600" b="1" spc="-240" dirty="0">
                <a:solidFill>
                  <a:srgbClr val="FFFFFF"/>
                </a:solidFill>
                <a:latin typeface="Arial" panose="020B0604020202020204" pitchFamily="34" charset="0"/>
                <a:cs typeface="Arial" panose="020B0604020202020204" pitchFamily="34" charset="0"/>
              </a:rPr>
              <a:t> </a:t>
            </a:r>
            <a:r>
              <a:rPr sz="1600" b="1" spc="50" dirty="0">
                <a:solidFill>
                  <a:srgbClr val="FFFFFF"/>
                </a:solidFill>
                <a:latin typeface="Arial" panose="020B0604020202020204" pitchFamily="34" charset="0"/>
                <a:cs typeface="Arial" panose="020B0604020202020204" pitchFamily="34" charset="0"/>
              </a:rPr>
              <a:t>RTATION,  </a:t>
            </a:r>
            <a:r>
              <a:rPr sz="1600" b="1" spc="85" dirty="0">
                <a:solidFill>
                  <a:srgbClr val="FFFFFF"/>
                </a:solidFill>
                <a:latin typeface="Arial" panose="020B0604020202020204" pitchFamily="34" charset="0"/>
                <a:cs typeface="Arial" panose="020B0604020202020204" pitchFamily="34" charset="0"/>
              </a:rPr>
              <a:t>REAL </a:t>
            </a:r>
            <a:r>
              <a:rPr sz="1600" b="1" spc="60" dirty="0">
                <a:solidFill>
                  <a:srgbClr val="FFFFFF"/>
                </a:solidFill>
                <a:latin typeface="Arial" panose="020B0604020202020204" pitchFamily="34" charset="0"/>
                <a:cs typeface="Arial" panose="020B0604020202020204" pitchFamily="34" charset="0"/>
              </a:rPr>
              <a:t>ESTATE </a:t>
            </a:r>
            <a:r>
              <a:rPr sz="1600" b="1" dirty="0">
                <a:solidFill>
                  <a:srgbClr val="FFFFFF"/>
                </a:solidFill>
                <a:latin typeface="Arial" panose="020B0604020202020204" pitchFamily="34" charset="0"/>
                <a:cs typeface="Arial" panose="020B0604020202020204" pitchFamily="34" charset="0"/>
              </a:rPr>
              <a:t>&amp;</a:t>
            </a:r>
            <a:r>
              <a:rPr sz="1600" b="1" spc="225" dirty="0">
                <a:solidFill>
                  <a:srgbClr val="FFFFFF"/>
                </a:solidFill>
                <a:latin typeface="Arial" panose="020B0604020202020204" pitchFamily="34" charset="0"/>
                <a:cs typeface="Arial" panose="020B0604020202020204" pitchFamily="34" charset="0"/>
              </a:rPr>
              <a:t> </a:t>
            </a:r>
            <a:r>
              <a:rPr sz="1600" b="1" spc="110" dirty="0">
                <a:solidFill>
                  <a:srgbClr val="FFFFFF"/>
                </a:solidFill>
                <a:latin typeface="Arial" panose="020B0604020202020204" pitchFamily="34" charset="0"/>
                <a:cs typeface="Arial" panose="020B0604020202020204" pitchFamily="34" charset="0"/>
              </a:rPr>
              <a:t>INVESTMENTS</a:t>
            </a:r>
            <a:r>
              <a:rPr sz="1600" b="1" spc="-240" dirty="0">
                <a:solidFill>
                  <a:srgbClr val="FFFFFF"/>
                </a:solidFill>
                <a:latin typeface="Arial" panose="020B0604020202020204" pitchFamily="34" charset="0"/>
                <a:cs typeface="Arial" panose="020B0604020202020204" pitchFamily="34" charset="0"/>
              </a:rPr>
              <a:t> </a:t>
            </a:r>
            <a:endParaRPr sz="1600" b="1" dirty="0">
              <a:latin typeface="Arial" panose="020B0604020202020204" pitchFamily="34" charset="0"/>
              <a:cs typeface="Arial" panose="020B0604020202020204" pitchFamily="34" charset="0"/>
            </a:endParaRPr>
          </a:p>
          <a:p>
            <a:pPr marL="12700" marR="100330">
              <a:lnSpc>
                <a:spcPct val="111000"/>
              </a:lnSpc>
              <a:spcBef>
                <a:spcPts val="180"/>
              </a:spcBef>
            </a:pPr>
            <a:endParaRPr lang="en-US" sz="800" spc="50" dirty="0">
              <a:solidFill>
                <a:srgbClr val="FFFFFF"/>
              </a:solidFill>
              <a:latin typeface="Arial" panose="020B0604020202020204" pitchFamily="34" charset="0"/>
              <a:cs typeface="Arial" panose="020B0604020202020204" pitchFamily="34" charset="0"/>
            </a:endParaRPr>
          </a:p>
          <a:p>
            <a:pPr marL="12700" marR="100330">
              <a:lnSpc>
                <a:spcPct val="111000"/>
              </a:lnSpc>
              <a:spcBef>
                <a:spcPts val="180"/>
              </a:spcBef>
            </a:pPr>
            <a:r>
              <a:rPr sz="1400" spc="50" dirty="0">
                <a:solidFill>
                  <a:srgbClr val="FFFFFF"/>
                </a:solidFill>
                <a:latin typeface="Arial" panose="020B0604020202020204" pitchFamily="34" charset="0"/>
                <a:cs typeface="Arial" panose="020B0604020202020204" pitchFamily="34" charset="0"/>
              </a:rPr>
              <a:t>Artyzen Hospitality </a:t>
            </a:r>
            <a:r>
              <a:rPr sz="1400" spc="40" dirty="0">
                <a:solidFill>
                  <a:srgbClr val="FFFFFF"/>
                </a:solidFill>
                <a:latin typeface="Arial" panose="020B0604020202020204" pitchFamily="34" charset="0"/>
                <a:cs typeface="Arial" panose="020B0604020202020204" pitchFamily="34" charset="0"/>
              </a:rPr>
              <a:t>Group </a:t>
            </a:r>
            <a:r>
              <a:rPr sz="1400" spc="25" dirty="0">
                <a:solidFill>
                  <a:srgbClr val="FFFFFF"/>
                </a:solidFill>
                <a:latin typeface="Arial" panose="020B0604020202020204" pitchFamily="34" charset="0"/>
                <a:cs typeface="Arial" panose="020B0604020202020204" pitchFamily="34" charset="0"/>
              </a:rPr>
              <a:t>is </a:t>
            </a:r>
            <a:r>
              <a:rPr lang="en-US" sz="1400" spc="25" dirty="0">
                <a:solidFill>
                  <a:srgbClr val="FFFFFF"/>
                </a:solidFill>
                <a:latin typeface="Arial" panose="020B0604020202020204" pitchFamily="34" charset="0"/>
                <a:cs typeface="Arial" panose="020B0604020202020204" pitchFamily="34" charset="0"/>
              </a:rPr>
              <a:t>part of </a:t>
            </a:r>
            <a:r>
              <a:rPr sz="1400" dirty="0">
                <a:solidFill>
                  <a:srgbClr val="FFFFFF"/>
                </a:solidFill>
                <a:latin typeface="Arial" panose="020B0604020202020204" pitchFamily="34" charset="0"/>
                <a:cs typeface="Arial" panose="020B0604020202020204" pitchFamily="34" charset="0"/>
              </a:rPr>
              <a:t> </a:t>
            </a:r>
            <a:r>
              <a:rPr sz="1400" spc="60" dirty="0">
                <a:solidFill>
                  <a:srgbClr val="FFFFFF"/>
                </a:solidFill>
                <a:latin typeface="Arial" panose="020B0604020202020204" pitchFamily="34" charset="0"/>
                <a:cs typeface="Arial" panose="020B0604020202020204" pitchFamily="34" charset="0"/>
              </a:rPr>
              <a:t>Shun </a:t>
            </a:r>
            <a:r>
              <a:rPr sz="1400" spc="-10" dirty="0">
                <a:solidFill>
                  <a:srgbClr val="FFFFFF"/>
                </a:solidFill>
                <a:latin typeface="Arial" panose="020B0604020202020204" pitchFamily="34" charset="0"/>
                <a:cs typeface="Arial" panose="020B0604020202020204" pitchFamily="34" charset="0"/>
              </a:rPr>
              <a:t>Tak </a:t>
            </a:r>
            <a:r>
              <a:rPr sz="1400" spc="50" dirty="0">
                <a:solidFill>
                  <a:srgbClr val="FFFFFF"/>
                </a:solidFill>
                <a:latin typeface="Arial" panose="020B0604020202020204" pitchFamily="34" charset="0"/>
                <a:cs typeface="Arial" panose="020B0604020202020204" pitchFamily="34" charset="0"/>
              </a:rPr>
              <a:t>Holdings, </a:t>
            </a:r>
            <a:r>
              <a:rPr sz="1400" spc="30" dirty="0">
                <a:solidFill>
                  <a:srgbClr val="FFFFFF"/>
                </a:solidFill>
                <a:latin typeface="Arial" panose="020B0604020202020204" pitchFamily="34" charset="0"/>
                <a:cs typeface="Arial" panose="020B0604020202020204" pitchFamily="34" charset="0"/>
              </a:rPr>
              <a:t>Ltd. </a:t>
            </a:r>
            <a:endParaRPr lang="en-US" sz="1400" spc="30" dirty="0">
              <a:solidFill>
                <a:srgbClr val="FFFFFF"/>
              </a:solidFill>
              <a:latin typeface="Arial" panose="020B0604020202020204" pitchFamily="34" charset="0"/>
              <a:cs typeface="Arial" panose="020B0604020202020204" pitchFamily="34" charset="0"/>
            </a:endParaRPr>
          </a:p>
          <a:p>
            <a:pPr marL="12700" marR="100330">
              <a:lnSpc>
                <a:spcPct val="111000"/>
              </a:lnSpc>
              <a:spcBef>
                <a:spcPts val="180"/>
              </a:spcBef>
            </a:pPr>
            <a:endParaRPr lang="en-US" sz="800" spc="30" dirty="0">
              <a:solidFill>
                <a:srgbClr val="FFFFFF"/>
              </a:solidFill>
              <a:latin typeface="Arial" panose="020B0604020202020204" pitchFamily="34" charset="0"/>
              <a:cs typeface="Arial" panose="020B0604020202020204" pitchFamily="34" charset="0"/>
            </a:endParaRPr>
          </a:p>
          <a:p>
            <a:pPr marL="12700" marR="100330">
              <a:lnSpc>
                <a:spcPct val="111000"/>
              </a:lnSpc>
              <a:spcBef>
                <a:spcPts val="180"/>
              </a:spcBef>
            </a:pPr>
            <a:r>
              <a:rPr sz="1400" spc="50" dirty="0">
                <a:solidFill>
                  <a:srgbClr val="FFFFFF"/>
                </a:solidFill>
                <a:latin typeface="Arial" panose="020B0604020202020204" pitchFamily="34" charset="0"/>
                <a:cs typeface="Arial" panose="020B0604020202020204" pitchFamily="34" charset="0"/>
              </a:rPr>
              <a:t>Established </a:t>
            </a:r>
            <a:r>
              <a:rPr sz="1400" spc="25" dirty="0">
                <a:solidFill>
                  <a:srgbClr val="FFFFFF"/>
                </a:solidFill>
                <a:latin typeface="Arial" panose="020B0604020202020204" pitchFamily="34" charset="0"/>
                <a:cs typeface="Arial" panose="020B0604020202020204" pitchFamily="34" charset="0"/>
              </a:rPr>
              <a:t>in </a:t>
            </a:r>
            <a:r>
              <a:rPr sz="1400" spc="35" dirty="0">
                <a:solidFill>
                  <a:srgbClr val="FFFFFF"/>
                </a:solidFill>
                <a:latin typeface="Arial" panose="020B0604020202020204" pitchFamily="34" charset="0"/>
                <a:cs typeface="Arial" panose="020B0604020202020204" pitchFamily="34" charset="0"/>
              </a:rPr>
              <a:t>1972, </a:t>
            </a:r>
            <a:r>
              <a:rPr sz="1400" spc="40" dirty="0">
                <a:solidFill>
                  <a:srgbClr val="FFFFFF"/>
                </a:solidFill>
                <a:latin typeface="Arial" panose="020B0604020202020204" pitchFamily="34" charset="0"/>
                <a:cs typeface="Arial" panose="020B0604020202020204" pitchFamily="34" charset="0"/>
              </a:rPr>
              <a:t>Shun </a:t>
            </a:r>
            <a:r>
              <a:rPr sz="1400" spc="10" dirty="0">
                <a:solidFill>
                  <a:srgbClr val="FFFFFF"/>
                </a:solidFill>
                <a:latin typeface="Arial" panose="020B0604020202020204" pitchFamily="34" charset="0"/>
                <a:cs typeface="Arial" panose="020B0604020202020204" pitchFamily="34" charset="0"/>
              </a:rPr>
              <a:t>T</a:t>
            </a:r>
            <a:r>
              <a:rPr lang="en-SG" sz="1400" spc="10" dirty="0" err="1">
                <a:solidFill>
                  <a:srgbClr val="FFFFFF"/>
                </a:solidFill>
                <a:latin typeface="Arial" panose="020B0604020202020204" pitchFamily="34" charset="0"/>
                <a:cs typeface="Arial" panose="020B0604020202020204" pitchFamily="34" charset="0"/>
              </a:rPr>
              <a:t>ak</a:t>
            </a:r>
            <a:r>
              <a:rPr sz="1400" spc="50" dirty="0">
                <a:solidFill>
                  <a:srgbClr val="FFFFFF"/>
                </a:solidFill>
                <a:latin typeface="Arial" panose="020B0604020202020204" pitchFamily="34" charset="0"/>
                <a:cs typeface="Arial" panose="020B0604020202020204" pitchFamily="34" charset="0"/>
              </a:rPr>
              <a:t> </a:t>
            </a:r>
            <a:r>
              <a:rPr sz="1400" spc="25" dirty="0">
                <a:solidFill>
                  <a:srgbClr val="FFFFFF"/>
                </a:solidFill>
                <a:latin typeface="Arial" panose="020B0604020202020204" pitchFamily="34" charset="0"/>
                <a:cs typeface="Arial" panose="020B0604020202020204" pitchFamily="34" charset="0"/>
              </a:rPr>
              <a:t>is </a:t>
            </a:r>
            <a:r>
              <a:rPr sz="1400" dirty="0">
                <a:solidFill>
                  <a:srgbClr val="FFFFFF"/>
                </a:solidFill>
                <a:latin typeface="Arial" panose="020B0604020202020204" pitchFamily="34" charset="0"/>
                <a:cs typeface="Arial" panose="020B0604020202020204" pitchFamily="34" charset="0"/>
              </a:rPr>
              <a:t>a </a:t>
            </a:r>
            <a:r>
              <a:rPr sz="1400" spc="50" dirty="0">
                <a:solidFill>
                  <a:srgbClr val="FFFFFF"/>
                </a:solidFill>
                <a:latin typeface="Arial" panose="020B0604020202020204" pitchFamily="34" charset="0"/>
                <a:cs typeface="Arial" panose="020B0604020202020204" pitchFamily="34" charset="0"/>
              </a:rPr>
              <a:t>leading conglomerate</a:t>
            </a:r>
            <a:r>
              <a:rPr sz="1400" spc="-20" dirty="0">
                <a:solidFill>
                  <a:srgbClr val="FFFFFF"/>
                </a:solidFill>
                <a:latin typeface="Arial" panose="020B0604020202020204" pitchFamily="34" charset="0"/>
                <a:cs typeface="Arial" panose="020B0604020202020204" pitchFamily="34" charset="0"/>
              </a:rPr>
              <a:t> </a:t>
            </a:r>
            <a:r>
              <a:rPr sz="1400" spc="60" dirty="0">
                <a:solidFill>
                  <a:srgbClr val="FFFFFF"/>
                </a:solidFill>
                <a:latin typeface="Arial" panose="020B0604020202020204" pitchFamily="34" charset="0"/>
                <a:cs typeface="Arial" panose="020B0604020202020204" pitchFamily="34" charset="0"/>
              </a:rPr>
              <a:t>in</a:t>
            </a:r>
            <a:r>
              <a:rPr lang="en-SG" sz="1400" dirty="0">
                <a:latin typeface="Arial" panose="020B0604020202020204" pitchFamily="34" charset="0"/>
                <a:cs typeface="Arial" panose="020B0604020202020204" pitchFamily="34" charset="0"/>
              </a:rPr>
              <a:t> </a:t>
            </a:r>
            <a:r>
              <a:rPr sz="1400" spc="40" dirty="0">
                <a:solidFill>
                  <a:srgbClr val="FFFFFF"/>
                </a:solidFill>
                <a:latin typeface="Arial" panose="020B0604020202020204" pitchFamily="34" charset="0"/>
                <a:cs typeface="Arial" panose="020B0604020202020204" pitchFamily="34" charset="0"/>
              </a:rPr>
              <a:t>Hong </a:t>
            </a:r>
            <a:r>
              <a:rPr sz="1400" spc="35" dirty="0">
                <a:solidFill>
                  <a:srgbClr val="FFFFFF"/>
                </a:solidFill>
                <a:latin typeface="Arial" panose="020B0604020202020204" pitchFamily="34" charset="0"/>
                <a:cs typeface="Arial" panose="020B0604020202020204" pitchFamily="34" charset="0"/>
              </a:rPr>
              <a:t>Kong </a:t>
            </a:r>
            <a:r>
              <a:rPr sz="1400" spc="40" dirty="0">
                <a:solidFill>
                  <a:srgbClr val="FFFFFF"/>
                </a:solidFill>
                <a:latin typeface="Arial" panose="020B0604020202020204" pitchFamily="34" charset="0"/>
                <a:cs typeface="Arial" panose="020B0604020202020204" pitchFamily="34" charset="0"/>
              </a:rPr>
              <a:t>with </a:t>
            </a:r>
            <a:r>
              <a:rPr sz="1400" spc="30" dirty="0">
                <a:solidFill>
                  <a:srgbClr val="FFFFFF"/>
                </a:solidFill>
                <a:latin typeface="Arial" panose="020B0604020202020204" pitchFamily="34" charset="0"/>
                <a:cs typeface="Arial" panose="020B0604020202020204" pitchFamily="34" charset="0"/>
              </a:rPr>
              <a:t>core</a:t>
            </a:r>
            <a:r>
              <a:rPr lang="en-SG" sz="1400" spc="30" dirty="0">
                <a:solidFill>
                  <a:srgbClr val="FFFFFF"/>
                </a:solidFill>
                <a:latin typeface="Arial" panose="020B0604020202020204" pitchFamily="34" charset="0"/>
                <a:cs typeface="Arial" panose="020B0604020202020204" pitchFamily="34" charset="0"/>
              </a:rPr>
              <a:t> </a:t>
            </a:r>
            <a:r>
              <a:rPr sz="1400" spc="50" dirty="0">
                <a:solidFill>
                  <a:srgbClr val="FFFFFF"/>
                </a:solidFill>
                <a:latin typeface="Arial" panose="020B0604020202020204" pitchFamily="34" charset="0"/>
                <a:cs typeface="Arial" panose="020B0604020202020204" pitchFamily="34" charset="0"/>
              </a:rPr>
              <a:t>businesses </a:t>
            </a:r>
            <a:r>
              <a:rPr sz="1400" spc="25" dirty="0">
                <a:solidFill>
                  <a:srgbClr val="FFFFFF"/>
                </a:solidFill>
                <a:latin typeface="Arial" panose="020B0604020202020204" pitchFamily="34" charset="0"/>
                <a:cs typeface="Arial" panose="020B0604020202020204" pitchFamily="34" charset="0"/>
              </a:rPr>
              <a:t>in </a:t>
            </a:r>
            <a:r>
              <a:rPr sz="1400" spc="55" dirty="0">
                <a:solidFill>
                  <a:srgbClr val="FFFFFF"/>
                </a:solidFill>
                <a:latin typeface="Arial" panose="020B0604020202020204" pitchFamily="34" charset="0"/>
                <a:cs typeface="Arial" panose="020B0604020202020204" pitchFamily="34" charset="0"/>
              </a:rPr>
              <a:t>transportation,  </a:t>
            </a:r>
            <a:r>
              <a:rPr sz="1400" spc="35" dirty="0">
                <a:solidFill>
                  <a:srgbClr val="FFFFFF"/>
                </a:solidFill>
                <a:latin typeface="Arial" panose="020B0604020202020204" pitchFamily="34" charset="0"/>
                <a:cs typeface="Arial" panose="020B0604020202020204" pitchFamily="34" charset="0"/>
              </a:rPr>
              <a:t>property, </a:t>
            </a:r>
            <a:r>
              <a:rPr sz="1400" spc="50" dirty="0">
                <a:solidFill>
                  <a:srgbClr val="FFFFFF"/>
                </a:solidFill>
                <a:latin typeface="Arial" panose="020B0604020202020204" pitchFamily="34" charset="0"/>
                <a:cs typeface="Arial" panose="020B0604020202020204" pitchFamily="34" charset="0"/>
              </a:rPr>
              <a:t>hospitality </a:t>
            </a:r>
            <a:r>
              <a:rPr sz="1400" spc="35" dirty="0">
                <a:solidFill>
                  <a:srgbClr val="FFFFFF"/>
                </a:solidFill>
                <a:latin typeface="Arial" panose="020B0604020202020204" pitchFamily="34" charset="0"/>
                <a:cs typeface="Arial" panose="020B0604020202020204" pitchFamily="34" charset="0"/>
              </a:rPr>
              <a:t>and </a:t>
            </a:r>
            <a:r>
              <a:rPr sz="1400" spc="50" dirty="0">
                <a:solidFill>
                  <a:srgbClr val="FFFFFF"/>
                </a:solidFill>
                <a:latin typeface="Arial" panose="020B0604020202020204" pitchFamily="34" charset="0"/>
                <a:cs typeface="Arial" panose="020B0604020202020204" pitchFamily="34" charset="0"/>
              </a:rPr>
              <a:t>investments. </a:t>
            </a:r>
            <a:r>
              <a:rPr sz="1400" spc="40" dirty="0">
                <a:solidFill>
                  <a:srgbClr val="FFFFFF"/>
                </a:solidFill>
                <a:latin typeface="Arial" panose="020B0604020202020204" pitchFamily="34" charset="0"/>
                <a:cs typeface="Arial" panose="020B0604020202020204" pitchFamily="34" charset="0"/>
              </a:rPr>
              <a:t>Shun</a:t>
            </a:r>
            <a:r>
              <a:rPr sz="1400" spc="-165" dirty="0">
                <a:solidFill>
                  <a:srgbClr val="FFFFFF"/>
                </a:solidFill>
                <a:latin typeface="Arial" panose="020B0604020202020204" pitchFamily="34" charset="0"/>
                <a:cs typeface="Arial" panose="020B0604020202020204" pitchFamily="34" charset="0"/>
              </a:rPr>
              <a:t> </a:t>
            </a:r>
            <a:r>
              <a:rPr sz="1400" spc="10" dirty="0">
                <a:solidFill>
                  <a:srgbClr val="FFFFFF"/>
                </a:solidFill>
                <a:latin typeface="Arial" panose="020B0604020202020204" pitchFamily="34" charset="0"/>
                <a:cs typeface="Arial" panose="020B0604020202020204" pitchFamily="34" charset="0"/>
              </a:rPr>
              <a:t>Tak</a:t>
            </a:r>
            <a:r>
              <a:rPr lang="en-SG" sz="1400" dirty="0">
                <a:latin typeface="Arial" panose="020B0604020202020204" pitchFamily="34" charset="0"/>
                <a:cs typeface="Arial" panose="020B0604020202020204" pitchFamily="34" charset="0"/>
              </a:rPr>
              <a:t>  </a:t>
            </a:r>
            <a:r>
              <a:rPr lang="en-SG" sz="1400" dirty="0">
                <a:solidFill>
                  <a:schemeClr val="bg1"/>
                </a:solidFill>
                <a:latin typeface="Arial" panose="020B0604020202020204" pitchFamily="34" charset="0"/>
                <a:cs typeface="Arial" panose="020B0604020202020204" pitchFamily="34" charset="0"/>
              </a:rPr>
              <a:t>ha</a:t>
            </a:r>
            <a:r>
              <a:rPr sz="1400" spc="35" dirty="0">
                <a:solidFill>
                  <a:srgbClr val="FFFFFF"/>
                </a:solidFill>
                <a:latin typeface="Arial" panose="020B0604020202020204" pitchFamily="34" charset="0"/>
                <a:cs typeface="Arial" panose="020B0604020202020204" pitchFamily="34" charset="0"/>
              </a:rPr>
              <a:t>s </a:t>
            </a:r>
            <a:r>
              <a:rPr sz="1400" spc="40" dirty="0">
                <a:solidFill>
                  <a:srgbClr val="FFFFFF"/>
                </a:solidFill>
                <a:latin typeface="Arial" panose="020B0604020202020204" pitchFamily="34" charset="0"/>
                <a:cs typeface="Arial" panose="020B0604020202020204" pitchFamily="34" charset="0"/>
              </a:rPr>
              <a:t>been </a:t>
            </a:r>
            <a:r>
              <a:rPr sz="1400" spc="50" dirty="0">
                <a:solidFill>
                  <a:srgbClr val="FFFFFF"/>
                </a:solidFill>
                <a:latin typeface="Arial" panose="020B0604020202020204" pitchFamily="34" charset="0"/>
                <a:cs typeface="Arial" panose="020B0604020202020204" pitchFamily="34" charset="0"/>
              </a:rPr>
              <a:t>listed </a:t>
            </a:r>
            <a:r>
              <a:rPr sz="1400" spc="25" dirty="0">
                <a:solidFill>
                  <a:srgbClr val="FFFFFF"/>
                </a:solidFill>
                <a:latin typeface="Arial" panose="020B0604020202020204" pitchFamily="34" charset="0"/>
                <a:cs typeface="Arial" panose="020B0604020202020204" pitchFamily="34" charset="0"/>
              </a:rPr>
              <a:t>on </a:t>
            </a:r>
            <a:r>
              <a:rPr sz="1400" spc="35" dirty="0">
                <a:solidFill>
                  <a:srgbClr val="FFFFFF"/>
                </a:solidFill>
                <a:latin typeface="Arial" panose="020B0604020202020204" pitchFamily="34" charset="0"/>
                <a:cs typeface="Arial" panose="020B0604020202020204" pitchFamily="34" charset="0"/>
              </a:rPr>
              <a:t>the </a:t>
            </a:r>
            <a:r>
              <a:rPr sz="1400" spc="40" dirty="0">
                <a:solidFill>
                  <a:srgbClr val="FFFFFF"/>
                </a:solidFill>
                <a:latin typeface="Arial" panose="020B0604020202020204" pitchFamily="34" charset="0"/>
                <a:cs typeface="Arial" panose="020B0604020202020204" pitchFamily="34" charset="0"/>
              </a:rPr>
              <a:t>Hong </a:t>
            </a:r>
            <a:r>
              <a:rPr sz="1400" spc="35" dirty="0">
                <a:solidFill>
                  <a:srgbClr val="FFFFFF"/>
                </a:solidFill>
                <a:latin typeface="Arial" panose="020B0604020202020204" pitchFamily="34" charset="0"/>
                <a:cs typeface="Arial" panose="020B0604020202020204" pitchFamily="34" charset="0"/>
              </a:rPr>
              <a:t>Kong </a:t>
            </a:r>
            <a:r>
              <a:rPr sz="1400" spc="40" dirty="0">
                <a:solidFill>
                  <a:srgbClr val="FFFFFF"/>
                </a:solidFill>
                <a:latin typeface="Arial" panose="020B0604020202020204" pitchFamily="34" charset="0"/>
                <a:cs typeface="Arial" panose="020B0604020202020204" pitchFamily="34" charset="0"/>
              </a:rPr>
              <a:t>Stock </a:t>
            </a:r>
            <a:r>
              <a:rPr sz="1400" spc="55" dirty="0">
                <a:solidFill>
                  <a:srgbClr val="FFFFFF"/>
                </a:solidFill>
                <a:latin typeface="Arial" panose="020B0604020202020204" pitchFamily="34" charset="0"/>
                <a:cs typeface="Arial" panose="020B0604020202020204" pitchFamily="34" charset="0"/>
              </a:rPr>
              <a:t>Exchange  </a:t>
            </a:r>
            <a:r>
              <a:rPr sz="1400" spc="40" dirty="0">
                <a:solidFill>
                  <a:srgbClr val="FFFFFF"/>
                </a:solidFill>
                <a:latin typeface="Arial" panose="020B0604020202020204" pitchFamily="34" charset="0"/>
                <a:cs typeface="Arial" panose="020B0604020202020204" pitchFamily="34" charset="0"/>
              </a:rPr>
              <a:t>since </a:t>
            </a:r>
            <a:r>
              <a:rPr sz="1400" spc="30" dirty="0">
                <a:solidFill>
                  <a:srgbClr val="FFFFFF"/>
                </a:solidFill>
                <a:latin typeface="Arial" panose="020B0604020202020204" pitchFamily="34" charset="0"/>
                <a:cs typeface="Arial" panose="020B0604020202020204" pitchFamily="34" charset="0"/>
              </a:rPr>
              <a:t>1973 </a:t>
            </a:r>
            <a:r>
              <a:rPr sz="1400" spc="35" dirty="0">
                <a:solidFill>
                  <a:srgbClr val="FFFFFF"/>
                </a:solidFill>
                <a:latin typeface="Arial" panose="020B0604020202020204" pitchFamily="34" charset="0"/>
                <a:cs typeface="Arial" panose="020B0604020202020204" pitchFamily="34" charset="0"/>
              </a:rPr>
              <a:t>and </a:t>
            </a:r>
            <a:r>
              <a:rPr sz="1400" spc="25" dirty="0">
                <a:solidFill>
                  <a:srgbClr val="FFFFFF"/>
                </a:solidFill>
                <a:latin typeface="Arial" panose="020B0604020202020204" pitchFamily="34" charset="0"/>
                <a:cs typeface="Arial" panose="020B0604020202020204" pitchFamily="34" charset="0"/>
              </a:rPr>
              <a:t>is </a:t>
            </a:r>
            <a:r>
              <a:rPr sz="1400" spc="50" dirty="0">
                <a:solidFill>
                  <a:srgbClr val="FFFFFF"/>
                </a:solidFill>
                <a:latin typeface="Arial" panose="020B0604020202020204" pitchFamily="34" charset="0"/>
                <a:cs typeface="Arial" panose="020B0604020202020204" pitchFamily="34" charset="0"/>
              </a:rPr>
              <a:t>currently </a:t>
            </a:r>
            <a:r>
              <a:rPr sz="1400" dirty="0">
                <a:solidFill>
                  <a:srgbClr val="FFFFFF"/>
                </a:solidFill>
                <a:latin typeface="Arial" panose="020B0604020202020204" pitchFamily="34" charset="0"/>
                <a:cs typeface="Arial" panose="020B0604020202020204" pitchFamily="34" charset="0"/>
              </a:rPr>
              <a:t>a </a:t>
            </a:r>
            <a:r>
              <a:rPr sz="1400" spc="50" dirty="0">
                <a:solidFill>
                  <a:srgbClr val="FFFFFF"/>
                </a:solidFill>
                <a:latin typeface="Arial" panose="020B0604020202020204" pitchFamily="34" charset="0"/>
                <a:cs typeface="Arial" panose="020B0604020202020204" pitchFamily="34" charset="0"/>
              </a:rPr>
              <a:t>constituent </a:t>
            </a:r>
            <a:r>
              <a:rPr sz="1400" spc="40" dirty="0">
                <a:solidFill>
                  <a:srgbClr val="FFFFFF"/>
                </a:solidFill>
                <a:latin typeface="Arial" panose="020B0604020202020204" pitchFamily="34" charset="0"/>
                <a:cs typeface="Arial" panose="020B0604020202020204" pitchFamily="34" charset="0"/>
              </a:rPr>
              <a:t>stock</a:t>
            </a:r>
            <a:r>
              <a:rPr sz="1400" spc="200" dirty="0">
                <a:solidFill>
                  <a:srgbClr val="FFFFFF"/>
                </a:solidFill>
                <a:latin typeface="Arial" panose="020B0604020202020204" pitchFamily="34" charset="0"/>
                <a:cs typeface="Arial" panose="020B0604020202020204" pitchFamily="34" charset="0"/>
              </a:rPr>
              <a:t> </a:t>
            </a:r>
            <a:r>
              <a:rPr sz="1400" spc="60" dirty="0">
                <a:solidFill>
                  <a:srgbClr val="FFFFFF"/>
                </a:solidFill>
                <a:latin typeface="Arial" panose="020B0604020202020204" pitchFamily="34" charset="0"/>
                <a:cs typeface="Arial" panose="020B0604020202020204" pitchFamily="34" charset="0"/>
              </a:rPr>
              <a:t>in</a:t>
            </a:r>
            <a:r>
              <a:rPr lang="en-SG" sz="1400" dirty="0">
                <a:latin typeface="Arial" panose="020B0604020202020204" pitchFamily="34" charset="0"/>
                <a:cs typeface="Arial" panose="020B0604020202020204" pitchFamily="34" charset="0"/>
              </a:rPr>
              <a:t> </a:t>
            </a:r>
            <a:r>
              <a:rPr sz="1400" spc="35" dirty="0">
                <a:solidFill>
                  <a:srgbClr val="FFFFFF"/>
                </a:solidFill>
                <a:latin typeface="Arial" panose="020B0604020202020204" pitchFamily="34" charset="0"/>
                <a:cs typeface="Arial" panose="020B0604020202020204" pitchFamily="34" charset="0"/>
              </a:rPr>
              <a:t>the </a:t>
            </a:r>
            <a:r>
              <a:rPr sz="1400" spc="40" dirty="0">
                <a:solidFill>
                  <a:srgbClr val="FFFFFF"/>
                </a:solidFill>
                <a:latin typeface="Arial" panose="020B0604020202020204" pitchFamily="34" charset="0"/>
                <a:cs typeface="Arial" panose="020B0604020202020204" pitchFamily="34" charset="0"/>
              </a:rPr>
              <a:t>MSCI Hong </a:t>
            </a:r>
            <a:r>
              <a:rPr sz="1400" spc="35" dirty="0">
                <a:solidFill>
                  <a:srgbClr val="FFFFFF"/>
                </a:solidFill>
                <a:latin typeface="Arial" panose="020B0604020202020204" pitchFamily="34" charset="0"/>
                <a:cs typeface="Arial" panose="020B0604020202020204" pitchFamily="34" charset="0"/>
              </a:rPr>
              <a:t>Kong </a:t>
            </a:r>
            <a:r>
              <a:rPr sz="1400" spc="50" dirty="0">
                <a:solidFill>
                  <a:srgbClr val="FFFFFF"/>
                </a:solidFill>
                <a:latin typeface="Arial" panose="020B0604020202020204" pitchFamily="34" charset="0"/>
                <a:cs typeface="Arial" panose="020B0604020202020204" pitchFamily="34" charset="0"/>
              </a:rPr>
              <a:t>(Small </a:t>
            </a:r>
            <a:r>
              <a:rPr sz="1400" spc="35" dirty="0">
                <a:solidFill>
                  <a:srgbClr val="FFFFFF"/>
                </a:solidFill>
                <a:latin typeface="Arial" panose="020B0604020202020204" pitchFamily="34" charset="0"/>
                <a:cs typeface="Arial" panose="020B0604020202020204" pitchFamily="34" charset="0"/>
              </a:rPr>
              <a:t>Cap) </a:t>
            </a:r>
            <a:r>
              <a:rPr sz="1400" spc="40" dirty="0">
                <a:solidFill>
                  <a:srgbClr val="FFFFFF"/>
                </a:solidFill>
                <a:latin typeface="Arial" panose="020B0604020202020204" pitchFamily="34" charset="0"/>
                <a:cs typeface="Arial" panose="020B0604020202020204" pitchFamily="34" charset="0"/>
              </a:rPr>
              <a:t>Index </a:t>
            </a:r>
            <a:r>
              <a:rPr sz="1400" spc="35" dirty="0">
                <a:solidFill>
                  <a:srgbClr val="FFFFFF"/>
                </a:solidFill>
                <a:latin typeface="Arial" panose="020B0604020202020204" pitchFamily="34" charset="0"/>
                <a:cs typeface="Arial" panose="020B0604020202020204" pitchFamily="34" charset="0"/>
              </a:rPr>
              <a:t>and </a:t>
            </a:r>
            <a:r>
              <a:rPr sz="1400" spc="60" dirty="0">
                <a:solidFill>
                  <a:srgbClr val="FFFFFF"/>
                </a:solidFill>
                <a:latin typeface="Arial" panose="020B0604020202020204" pitchFamily="34" charset="0"/>
                <a:cs typeface="Arial" panose="020B0604020202020204" pitchFamily="34" charset="0"/>
              </a:rPr>
              <a:t>the  </a:t>
            </a:r>
            <a:r>
              <a:rPr sz="1400" spc="40" dirty="0">
                <a:solidFill>
                  <a:srgbClr val="FFFFFF"/>
                </a:solidFill>
                <a:latin typeface="Arial" panose="020B0604020202020204" pitchFamily="34" charset="0"/>
                <a:cs typeface="Arial" panose="020B0604020202020204" pitchFamily="34" charset="0"/>
              </a:rPr>
              <a:t>Hang Seng </a:t>
            </a:r>
            <a:r>
              <a:rPr sz="1400" spc="25" dirty="0">
                <a:solidFill>
                  <a:srgbClr val="FFFFFF"/>
                </a:solidFill>
                <a:latin typeface="Arial" panose="020B0604020202020204" pitchFamily="34" charset="0"/>
                <a:cs typeface="Arial" panose="020B0604020202020204" pitchFamily="34" charset="0"/>
              </a:rPr>
              <a:t>HK </a:t>
            </a:r>
            <a:r>
              <a:rPr sz="1400" spc="50" dirty="0">
                <a:solidFill>
                  <a:srgbClr val="FFFFFF"/>
                </a:solidFill>
                <a:latin typeface="Arial" panose="020B0604020202020204" pitchFamily="34" charset="0"/>
                <a:cs typeface="Arial" panose="020B0604020202020204" pitchFamily="34" charset="0"/>
              </a:rPr>
              <a:t>MidCap</a:t>
            </a:r>
            <a:r>
              <a:rPr sz="1400" spc="450" dirty="0">
                <a:solidFill>
                  <a:srgbClr val="FFFFFF"/>
                </a:solidFill>
                <a:latin typeface="Arial" panose="020B0604020202020204" pitchFamily="34" charset="0"/>
                <a:cs typeface="Arial" panose="020B0604020202020204" pitchFamily="34" charset="0"/>
              </a:rPr>
              <a:t> </a:t>
            </a:r>
            <a:r>
              <a:rPr sz="1400" spc="50" dirty="0">
                <a:solidFill>
                  <a:srgbClr val="FFFFFF"/>
                </a:solidFill>
                <a:latin typeface="Arial" panose="020B0604020202020204" pitchFamily="34" charset="0"/>
                <a:cs typeface="Arial" panose="020B0604020202020204" pitchFamily="34" charset="0"/>
              </a:rPr>
              <a:t>Index.</a:t>
            </a:r>
            <a:endParaRPr sz="1400" dirty="0">
              <a:latin typeface="Arial" panose="020B0604020202020204" pitchFamily="34" charset="0"/>
              <a:cs typeface="Arial" panose="020B0604020202020204" pitchFamily="34" charset="0"/>
            </a:endParaRPr>
          </a:p>
        </p:txBody>
      </p:sp>
      <p:pic>
        <p:nvPicPr>
          <p:cNvPr id="41" name="Picture 40"/>
          <p:cNvPicPr>
            <a:picLocks noChangeAspect="1"/>
          </p:cNvPicPr>
          <p:nvPr/>
        </p:nvPicPr>
        <p:blipFill>
          <a:blip r:embed="rId5" cstate="email"/>
          <a:stretch>
            <a:fillRect/>
          </a:stretch>
        </p:blipFill>
        <p:spPr>
          <a:xfrm>
            <a:off x="469396" y="472496"/>
            <a:ext cx="1773075" cy="784804"/>
          </a:xfrm>
          <a:prstGeom prst="rect">
            <a:avLst/>
          </a:prstGeom>
        </p:spPr>
      </p:pic>
      <p:sp>
        <p:nvSpPr>
          <p:cNvPr id="17" name="object 36"/>
          <p:cNvSpPr txBox="1"/>
          <p:nvPr/>
        </p:nvSpPr>
        <p:spPr>
          <a:xfrm>
            <a:off x="3674257" y="1816768"/>
            <a:ext cx="2678419" cy="3847207"/>
          </a:xfrm>
          <a:prstGeom prst="rect">
            <a:avLst/>
          </a:prstGeom>
        </p:spPr>
        <p:txBody>
          <a:bodyPr vert="horz" wrap="square" lIns="0" tIns="50800" rIns="0" bIns="0" rtlCol="0">
            <a:spAutoFit/>
          </a:bodyPr>
          <a:lstStyle/>
          <a:p>
            <a:pPr marL="12700" marR="652780" algn="just">
              <a:spcBef>
                <a:spcPts val="400"/>
              </a:spcBef>
            </a:pPr>
            <a:r>
              <a:rPr lang="zh-CN" altLang="en-US" sz="1600" b="1" dirty="0">
                <a:solidFill>
                  <a:schemeClr val="bg1"/>
                </a:solidFill>
                <a:latin typeface="宋体" panose="02010600030101010101" pitchFamily="2" charset="-122"/>
                <a:ea typeface="宋体" panose="02010600030101010101" pitchFamily="2" charset="-122"/>
                <a:cs typeface="Times New Roman" panose="02020603050405020304" pitchFamily="18" charset="0"/>
              </a:rPr>
              <a:t>酒店、旅游会展、运输、地产与其他投资</a:t>
            </a:r>
          </a:p>
          <a:p>
            <a:pPr marL="12700" marR="652780" algn="just">
              <a:spcBef>
                <a:spcPts val="400"/>
              </a:spcBef>
            </a:pPr>
            <a:r>
              <a:rPr lang="zh-CN" altLang="en-US" sz="1600" b="1" dirty="0">
                <a:solidFill>
                  <a:schemeClr val="bg1"/>
                </a:solidFill>
                <a:latin typeface="宋体" panose="02010600030101010101" pitchFamily="2" charset="-122"/>
                <a:ea typeface="宋体" panose="02010600030101010101" pitchFamily="2" charset="-122"/>
                <a:cs typeface="Times New Roman" panose="02020603050405020304" pitchFamily="18" charset="0"/>
              </a:rPr>
              <a:t>雅辰酒店集团隶属于信德集团有限公司。</a:t>
            </a:r>
          </a:p>
          <a:p>
            <a:pPr marL="12700" marR="652780" algn="just">
              <a:spcBef>
                <a:spcPts val="400"/>
              </a:spcBef>
            </a:pPr>
            <a:r>
              <a:rPr lang="zh-CN" altLang="en-US" sz="1600" b="1" dirty="0">
                <a:solidFill>
                  <a:schemeClr val="bg1"/>
                </a:solidFill>
                <a:latin typeface="宋体" panose="02010600030101010101" pitchFamily="2" charset="-122"/>
                <a:ea typeface="宋体" panose="02010600030101010101" pitchFamily="2" charset="-122"/>
                <a:cs typeface="Times New Roman" panose="02020603050405020304" pitchFamily="18" charset="0"/>
              </a:rPr>
              <a:t>信德集团有限公司成立于</a:t>
            </a:r>
            <a:r>
              <a:rPr lang="en-US" altLang="zh-CN" sz="1600" b="1" dirty="0">
                <a:solidFill>
                  <a:schemeClr val="bg1"/>
                </a:solidFill>
                <a:latin typeface="宋体" panose="02010600030101010101" pitchFamily="2" charset="-122"/>
                <a:ea typeface="宋体" panose="02010600030101010101" pitchFamily="2" charset="-122"/>
                <a:cs typeface="Times New Roman" panose="02020603050405020304" pitchFamily="18" charset="0"/>
              </a:rPr>
              <a:t>1972</a:t>
            </a:r>
            <a:r>
              <a:rPr lang="zh-CN" altLang="en-US" sz="1600" b="1" dirty="0">
                <a:solidFill>
                  <a:schemeClr val="bg1"/>
                </a:solidFill>
                <a:latin typeface="宋体" panose="02010600030101010101" pitchFamily="2" charset="-122"/>
                <a:ea typeface="宋体" panose="02010600030101010101" pitchFamily="2" charset="-122"/>
                <a:cs typeface="Times New Roman" panose="02020603050405020304" pitchFamily="18" charset="0"/>
              </a:rPr>
              <a:t>年</a:t>
            </a:r>
            <a:r>
              <a:rPr lang="en-US" altLang="zh-CN" sz="1600" b="1" dirty="0">
                <a:solidFill>
                  <a:schemeClr val="bg1"/>
                </a:solidFill>
                <a:latin typeface="宋体" panose="02010600030101010101" pitchFamily="2" charset="-122"/>
                <a:ea typeface="宋体" panose="02010600030101010101" pitchFamily="2" charset="-122"/>
                <a:cs typeface="Times New Roman" panose="02020603050405020304" pitchFamily="18" charset="0"/>
              </a:rPr>
              <a:t>,</a:t>
            </a:r>
            <a:r>
              <a:rPr lang="zh-CN" altLang="en-US" sz="1600" b="1" dirty="0">
                <a:solidFill>
                  <a:schemeClr val="bg1"/>
                </a:solidFill>
                <a:latin typeface="宋体" panose="02010600030101010101" pitchFamily="2" charset="-122"/>
                <a:ea typeface="宋体" panose="02010600030101010101" pitchFamily="2" charset="-122"/>
                <a:cs typeface="Times New Roman" panose="02020603050405020304" pitchFamily="18" charset="0"/>
              </a:rPr>
              <a:t>是具领导地位的香港大型综合企业。 旗下核心业务包括运输、地产、酒店及娱乐与投资。信德集团于</a:t>
            </a:r>
            <a:r>
              <a:rPr lang="en-US" altLang="zh-CN" sz="1600" b="1" dirty="0">
                <a:solidFill>
                  <a:schemeClr val="bg1"/>
                </a:solidFill>
                <a:latin typeface="宋体" panose="02010600030101010101" pitchFamily="2" charset="-122"/>
                <a:ea typeface="宋体" panose="02010600030101010101" pitchFamily="2" charset="-122"/>
                <a:cs typeface="Times New Roman" panose="02020603050405020304" pitchFamily="18" charset="0"/>
              </a:rPr>
              <a:t>1973</a:t>
            </a:r>
            <a:r>
              <a:rPr lang="zh-CN" altLang="en-US" sz="1600" b="1" dirty="0">
                <a:solidFill>
                  <a:schemeClr val="bg1"/>
                </a:solidFill>
                <a:latin typeface="宋体" panose="02010600030101010101" pitchFamily="2" charset="-122"/>
                <a:ea typeface="宋体" panose="02010600030101010101" pitchFamily="2" charset="-122"/>
                <a:cs typeface="Times New Roman" panose="02020603050405020304" pitchFamily="18" charset="0"/>
              </a:rPr>
              <a:t>年在香港联合交易所上市并且现时为</a:t>
            </a:r>
            <a:r>
              <a:rPr lang="en-US" altLang="zh-CN" sz="1600" b="1" dirty="0">
                <a:solidFill>
                  <a:schemeClr val="bg1"/>
                </a:solidFill>
                <a:latin typeface="宋体" panose="02010600030101010101" pitchFamily="2" charset="-122"/>
                <a:ea typeface="宋体" panose="02010600030101010101" pitchFamily="2" charset="-122"/>
                <a:cs typeface="Times New Roman" panose="02020603050405020304" pitchFamily="18" charset="0"/>
              </a:rPr>
              <a:t>MSCI</a:t>
            </a:r>
            <a:r>
              <a:rPr lang="zh-CN" altLang="en-US" sz="1600" b="1" dirty="0">
                <a:solidFill>
                  <a:schemeClr val="bg1"/>
                </a:solidFill>
                <a:latin typeface="宋体" panose="02010600030101010101" pitchFamily="2" charset="-122"/>
                <a:ea typeface="宋体" panose="02010600030101010101" pitchFamily="2" charset="-122"/>
                <a:cs typeface="Times New Roman" panose="02020603050405020304" pitchFamily="18" charset="0"/>
              </a:rPr>
              <a:t>香港</a:t>
            </a:r>
            <a:r>
              <a:rPr lang="en-US" altLang="zh-CN" sz="1600" b="1" dirty="0">
                <a:solidFill>
                  <a:schemeClr val="bg1"/>
                </a:solidFill>
                <a:latin typeface="宋体" panose="02010600030101010101" pitchFamily="2" charset="-122"/>
                <a:ea typeface="宋体" panose="02010600030101010101" pitchFamily="2" charset="-122"/>
                <a:cs typeface="Times New Roman" panose="02020603050405020304" pitchFamily="18" charset="0"/>
              </a:rPr>
              <a:t>(</a:t>
            </a:r>
            <a:r>
              <a:rPr lang="zh-CN" altLang="en-US" sz="1600" b="1" dirty="0">
                <a:solidFill>
                  <a:schemeClr val="bg1"/>
                </a:solidFill>
                <a:latin typeface="宋体" panose="02010600030101010101" pitchFamily="2" charset="-122"/>
                <a:ea typeface="宋体" panose="02010600030101010101" pitchFamily="2" charset="-122"/>
                <a:cs typeface="Times New Roman" panose="02020603050405020304" pitchFamily="18" charset="0"/>
              </a:rPr>
              <a:t>小型股</a:t>
            </a:r>
            <a:r>
              <a:rPr lang="en-US" altLang="zh-CN" sz="1600" b="1" dirty="0">
                <a:solidFill>
                  <a:schemeClr val="bg1"/>
                </a:solidFill>
                <a:latin typeface="宋体" panose="02010600030101010101" pitchFamily="2" charset="-122"/>
                <a:ea typeface="宋体" panose="02010600030101010101" pitchFamily="2" charset="-122"/>
                <a:cs typeface="Times New Roman" panose="02020603050405020304" pitchFamily="18" charset="0"/>
              </a:rPr>
              <a:t>)</a:t>
            </a:r>
            <a:r>
              <a:rPr lang="zh-CN" altLang="en-US" sz="1600" b="1" dirty="0">
                <a:solidFill>
                  <a:schemeClr val="bg1"/>
                </a:solidFill>
                <a:latin typeface="宋体" panose="02010600030101010101" pitchFamily="2" charset="-122"/>
                <a:ea typeface="宋体" panose="02010600030101010101" pitchFamily="2" charset="-122"/>
                <a:cs typeface="Times New Roman" panose="02020603050405020304" pitchFamily="18" charset="0"/>
              </a:rPr>
              <a:t>指数及恒生香港中型股指数的成分股。</a:t>
            </a:r>
            <a:endParaRPr sz="1600" dirty="0">
              <a:solidFill>
                <a:schemeClr val="bg1"/>
              </a:solidFill>
              <a:latin typeface="宋体" panose="02010600030101010101" pitchFamily="2" charset="-122"/>
              <a:ea typeface="宋体" panose="02010600030101010101" pitchFamily="2" charset="-122"/>
              <a:cs typeface="Gotham-Book"/>
            </a:endParaRPr>
          </a:p>
        </p:txBody>
      </p:sp>
      <p:sp>
        <p:nvSpPr>
          <p:cNvPr id="7" name="Slide Number Placeholder 6"/>
          <p:cNvSpPr>
            <a:spLocks noGrp="1"/>
          </p:cNvSpPr>
          <p:nvPr>
            <p:ph type="sldNum" sz="quarter" idx="12"/>
          </p:nvPr>
        </p:nvSpPr>
        <p:spPr/>
        <p:txBody>
          <a:bodyPr/>
          <a:lstStyle/>
          <a:p>
            <a:fld id="{E9880C2E-3714-44FF-95B2-14E30FC6AB1C}" type="slidenum">
              <a:rPr lang="en-SG" smtClean="0">
                <a:solidFill>
                  <a:prstClr val="black">
                    <a:tint val="75000"/>
                  </a:prstClr>
                </a:solidFill>
              </a:rPr>
              <a:t>9</a:t>
            </a:fld>
            <a:endParaRPr lang="en-SG" dirty="0">
              <a:solidFill>
                <a:prstClr val="black">
                  <a:tint val="75000"/>
                </a:prstClr>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83931cbb-6d54-4221-b40f-e6b670b2406b"/>
  <p:tag name="COMMONDATA" val="eyJoZGlkIjoiMjc3MDc4MjQwMWQ1ZjI4ZTg4MjMwNzlkMDE4YjQ5M2M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3307.8157480314962,&quot;width&quot;:4952.973228346456}"/>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UNIT_TABLE_BEAUTIFY" val="smartTable{a03edd68-b1b5-4490-90e2-7acd33d3793f}"/>
  <p:tag name="TABLE_ENDDRAG_ORIGIN_RECT" val="332*435"/>
  <p:tag name="TABLE_ENDDRAG_RECT" val="88*71*332*435"/>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UNIT_TABLE_BEAUTIFY" val="smartTable{7045f8e0-7fb9-472f-b705-eec074258a6a}"/>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0800,&quot;width&quot;:8148.834645669292}"/>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TABLE_BEAUTIFY" val="smartTable{6a760c52-8f02-4e0c-96b6-bc4de021fe2b}"/>
  <p:tag name="TABLE_ENDDRAG_ORIGIN_RECT" val="280*362"/>
  <p:tag name="TABLE_ENDDRAG_RECT" val="621*71*280*36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Administration Cultivation for pre-opening</Template>
  <TotalTime>1184</TotalTime>
  <Words>3562</Words>
  <Application>Microsoft Office PowerPoint</Application>
  <PresentationFormat>宽屏</PresentationFormat>
  <Paragraphs>429</Paragraphs>
  <Slides>46</Slides>
  <Notes>23</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46</vt:i4>
      </vt:variant>
    </vt:vector>
  </HeadingPairs>
  <TitlesOfParts>
    <vt:vector size="57" baseType="lpstr">
      <vt:lpstr>Gill Sans</vt:lpstr>
      <vt:lpstr>PingFang SC</vt:lpstr>
      <vt:lpstr>黑体</vt:lpstr>
      <vt:lpstr>三极准柔宋</vt:lpstr>
      <vt:lpstr>思源黑体 CN Medium</vt:lpstr>
      <vt:lpstr>思源黑体 CN Normal</vt:lpstr>
      <vt:lpstr>宋体</vt:lpstr>
      <vt:lpstr>微软雅黑 Light</vt:lpstr>
      <vt:lpstr>Arial</vt:lpstr>
      <vt:lpstr>Calibri</vt:lpstr>
      <vt:lpstr>Office 主题​​</vt:lpstr>
      <vt:lpstr>Artyzen Habitat Hengqin Zhuhai   珠海横琴雅辰悦居酒店</vt:lpstr>
      <vt:lpstr>目      录 Contents</vt:lpstr>
      <vt:lpstr>PowerPoint 演示文稿</vt:lpstr>
      <vt:lpstr>PowerPoint 演示文稿</vt:lpstr>
      <vt:lpstr>PowerPoint 演示文稿</vt:lpstr>
      <vt:lpstr>PowerPoint 演示文稿</vt:lpstr>
      <vt:lpstr>PowerPoint 演示文稿</vt:lpstr>
      <vt:lpstr>雅辰酒店集团介绍</vt:lpstr>
      <vt:lpstr>PowerPoint 演示文稿</vt:lpstr>
      <vt:lpstr>PowerPoint 演示文稿</vt:lpstr>
      <vt:lpstr>ORIGIN OF THE NAME “ARTYZEN” 「雅辰」名字的由來</vt:lpstr>
      <vt:lpstr>Our  Brand Portfolio   我们的品牌</vt:lpstr>
      <vt:lpstr>PowerPoint 演示文稿</vt:lpstr>
      <vt:lpstr>PowerPoint 演示文稿</vt:lpstr>
      <vt:lpstr>Hotel  Introduction  酒店简介</vt:lpstr>
      <vt:lpstr>PowerPoint 演示文稿</vt:lpstr>
      <vt:lpstr>PowerPoint 演示文稿</vt:lpstr>
      <vt:lpstr>Hotel location  酒店位置</vt:lpstr>
      <vt:lpstr>PowerPoint 演示文稿</vt:lpstr>
      <vt:lpstr>Guest room 客房</vt:lpstr>
      <vt:lpstr>LEVEL 1 HOTEL OUTLOOK  </vt:lpstr>
      <vt:lpstr>LEVEL 1 – HOTEL LOBBY  </vt:lpstr>
      <vt:lpstr>LEVEL 8-17 – MOKE UP ROOM TYPE A  </vt:lpstr>
      <vt:lpstr>LEVEL 8-17 – MOKE UP ROOM TYPE B </vt:lpstr>
      <vt:lpstr>LEVEL 8-17 – PUBLIC CORRIDOR &amp; LIFT LOBBY</vt:lpstr>
      <vt:lpstr>PowerPoint 演示文稿</vt:lpstr>
      <vt:lpstr>RESTAURANT - TOWNSQUARE 餐厅 - 思 方 汇 </vt:lpstr>
      <vt:lpstr>LEVEL 5 – LOUNGE AREA</vt:lpstr>
      <vt:lpstr>LEVEL 5 – TOWNSQUARE CAFÉ &amp; BAR</vt:lpstr>
      <vt:lpstr>LEVEL 5 – OUTDOOR TERRACE &amp; BAR</vt:lpstr>
      <vt:lpstr>Townsquare basic information 思方汇基本信息</vt:lpstr>
      <vt:lpstr>Townsquare concept 思方汇经营理念</vt:lpstr>
      <vt:lpstr>Townsquare Menu concept &amp; unique selling point 思方汇菜单理念及独特卖点</vt:lpstr>
      <vt:lpstr>Townsquare Menu concept &amp; unique selling point 思方汇菜单理念及独特卖点</vt:lpstr>
      <vt:lpstr>Townsquare Menu concept &amp; unique selling point 思方汇菜单理念及独特卖点</vt:lpstr>
      <vt:lpstr>Townsquare Menu concept &amp; unique selling point 思方汇菜单理念及独特卖点</vt:lpstr>
      <vt:lpstr>Townsquare Menu concept &amp; unique selling point 思方汇菜单理念及独特卖点</vt:lpstr>
      <vt:lpstr>Townsquare beverage concept 思方汇酒水理念</vt:lpstr>
      <vt:lpstr>Townsquare beverage concept 思方汇酒水理念</vt:lpstr>
      <vt:lpstr>Townsquare beverage concept 思方汇酒水理念</vt:lpstr>
      <vt:lpstr>MEETINGS &amp; EVENTS、RECREATION  会议与宴会、娱乐活动场所</vt:lpstr>
      <vt:lpstr>WORKSHOP BASIC INFORMATION  会议空间基本信息</vt:lpstr>
      <vt:lpstr>LEVEL 6 – MULTI FUNCTION AREA AND BREAKOUT AREA</vt:lpstr>
      <vt:lpstr>WORKSHOP floorplan  会议空间平面图</vt:lpstr>
      <vt:lpstr>WORKSHOP capacity chart  会议空间容量表</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Administration Cultivation</dc:title>
  <dc:creator>Joyce Chen</dc:creator>
  <cp:lastModifiedBy>James Zhao</cp:lastModifiedBy>
  <cp:revision>159</cp:revision>
  <cp:lastPrinted>2022-09-27T10:02:00Z</cp:lastPrinted>
  <dcterms:created xsi:type="dcterms:W3CDTF">2022-09-27T08:59:00Z</dcterms:created>
  <dcterms:modified xsi:type="dcterms:W3CDTF">2023-03-08T09:42:45Z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0x010100E322F2E9AB4C994CA1BB79A0A98605BA</vt:lpwstr>
  </property>
  <property fmtid="{D5CDD505-2E9C-101B-9397-08002B2CF9AE}" pid="3" name="ICV">
    <vt:lpwstr>A4BCF08979FC417D8A66492F8BC9950F</vt:lpwstr>
  </property>
  <property fmtid="{D5CDD505-2E9C-101B-9397-08002B2CF9AE}" pid="4" name="KSOProductBuildVer">
    <vt:lpwstr>2052-11.1.0.12980</vt:lpwstr>
  </property>
</Properties>
</file>