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  <p:sldMasterId id="2147483675" r:id="rId5"/>
  </p:sldMasterIdLst>
  <p:notesMasterIdLst>
    <p:notesMasterId r:id="rId28"/>
  </p:notesMasterIdLst>
  <p:handoutMasterIdLst>
    <p:handoutMasterId r:id="rId29"/>
  </p:handoutMasterIdLst>
  <p:sldIdLst>
    <p:sldId id="381" r:id="rId6"/>
    <p:sldId id="362" r:id="rId7"/>
    <p:sldId id="363" r:id="rId8"/>
    <p:sldId id="373" r:id="rId9"/>
    <p:sldId id="364" r:id="rId10"/>
    <p:sldId id="365" r:id="rId11"/>
    <p:sldId id="366" r:id="rId12"/>
    <p:sldId id="367" r:id="rId13"/>
    <p:sldId id="368" r:id="rId14"/>
    <p:sldId id="369" r:id="rId15"/>
    <p:sldId id="370" r:id="rId16"/>
    <p:sldId id="371" r:id="rId17"/>
    <p:sldId id="372" r:id="rId18"/>
    <p:sldId id="374" r:id="rId19"/>
    <p:sldId id="375" r:id="rId20"/>
    <p:sldId id="382" r:id="rId21"/>
    <p:sldId id="376" r:id="rId22"/>
    <p:sldId id="377" r:id="rId23"/>
    <p:sldId id="378" r:id="rId24"/>
    <p:sldId id="379" r:id="rId25"/>
    <p:sldId id="380" r:id="rId26"/>
    <p:sldId id="327" r:id="rId27"/>
  </p:sldIdLst>
  <p:sldSz cx="10688638" cy="7562850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A80"/>
    <a:srgbClr val="51A121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8" autoAdjust="0"/>
    <p:restoredTop sz="94665" autoAdjust="0"/>
  </p:normalViewPr>
  <p:slideViewPr>
    <p:cSldViewPr>
      <p:cViewPr varScale="1">
        <p:scale>
          <a:sx n="74" d="100"/>
          <a:sy n="74" d="100"/>
        </p:scale>
        <p:origin x="1344" y="78"/>
      </p:cViewPr>
      <p:guideLst>
        <p:guide orient="horz" pos="2382"/>
        <p:guide pos="33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>
      <p:cViewPr varScale="1">
        <p:scale>
          <a:sx n="108" d="100"/>
          <a:sy n="108" d="100"/>
        </p:scale>
        <p:origin x="702" y="108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D7ECB5C-20B0-D548-8F89-C8DB0010F5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625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411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741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54313" y="514350"/>
            <a:ext cx="3635375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4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415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BAB671A-8ED5-EB41-86E5-5E97F0BA1A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543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B671A-8ED5-EB41-86E5-5E97F0BA1A8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46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0000783" y="7073968"/>
            <a:ext cx="533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fld id="{CBFB6935-26D4-B14B-A3D0-72E47928D217}" type="slidenum">
              <a:rPr lang="en-US" sz="1400" smtClean="0">
                <a:solidFill>
                  <a:schemeClr val="tx1"/>
                </a:solidFill>
                <a:latin typeface="ColaborateLight"/>
              </a:rPr>
              <a:t>‹#›</a:t>
            </a:fld>
            <a:endParaRPr lang="en-US" sz="1400" dirty="0">
              <a:solidFill>
                <a:schemeClr val="tx1"/>
              </a:solidFill>
              <a:latin typeface="ColaborateLigh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745"/>
            <a:ext cx="1426946" cy="744118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121"/>
            <a:ext cx="10688638" cy="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33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6600" y="403225"/>
            <a:ext cx="9218613" cy="85792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600" y="1443608"/>
            <a:ext cx="4521200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600" y="2341265"/>
            <a:ext cx="4521200" cy="406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1788" y="1443608"/>
            <a:ext cx="4543425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1788" y="2351658"/>
            <a:ext cx="4543425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0346" y="7010400"/>
            <a:ext cx="2405062" cy="401638"/>
          </a:xfrm>
          <a:prstGeom prst="rect">
            <a:avLst/>
          </a:prstGeom>
        </p:spPr>
        <p:txBody>
          <a:bodyPr/>
          <a:lstStyle/>
          <a:p>
            <a:fld id="{CDDDC7C7-4115-4A47-8CFC-3E5B1BBBE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46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36607" y="7010400"/>
            <a:ext cx="2405062" cy="401638"/>
          </a:xfrm>
          <a:prstGeom prst="rect">
            <a:avLst/>
          </a:prstGeom>
        </p:spPr>
        <p:txBody>
          <a:bodyPr/>
          <a:lstStyle/>
          <a:p>
            <a:fld id="{CDDDC7C7-4115-4A47-8CFC-3E5B1BBBE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14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36607" y="7010400"/>
            <a:ext cx="2405062" cy="401638"/>
          </a:xfrm>
          <a:prstGeom prst="rect">
            <a:avLst/>
          </a:prstGeom>
        </p:spPr>
        <p:txBody>
          <a:bodyPr/>
          <a:lstStyle/>
          <a:p>
            <a:fld id="{CDDDC7C7-4115-4A47-8CFC-3E5B1BBBE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0000783" y="7073968"/>
            <a:ext cx="533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fld id="{CBFB6935-26D4-B14B-A3D0-72E47928D217}" type="slidenum">
              <a:rPr lang="en-US" sz="1400" smtClean="0">
                <a:solidFill>
                  <a:schemeClr val="tx1"/>
                </a:solidFill>
                <a:latin typeface="ColaborateLight"/>
              </a:rPr>
              <a:t>‹#›</a:t>
            </a:fld>
            <a:endParaRPr lang="en-US" sz="1400" dirty="0">
              <a:solidFill>
                <a:schemeClr val="tx1"/>
              </a:solidFill>
              <a:latin typeface="ColaborateLigh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745"/>
            <a:ext cx="1426946" cy="744118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121"/>
            <a:ext cx="10688638" cy="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87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0000783" y="7073968"/>
            <a:ext cx="533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fld id="{CBFB6935-26D4-B14B-A3D0-72E47928D217}" type="slidenum">
              <a:rPr lang="en-US" sz="1400" smtClean="0">
                <a:solidFill>
                  <a:schemeClr val="tx1"/>
                </a:solidFill>
                <a:latin typeface="ColaborateLight"/>
              </a:rPr>
              <a:t>‹#›</a:t>
            </a:fld>
            <a:endParaRPr lang="en-US" sz="1400" dirty="0">
              <a:solidFill>
                <a:schemeClr val="tx1"/>
              </a:solidFill>
              <a:latin typeface="ColaborateLigh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745"/>
            <a:ext cx="1426946" cy="74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04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0000783" y="7073968"/>
            <a:ext cx="533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fld id="{CBFB6935-26D4-B14B-A3D0-72E47928D217}" type="slidenum">
              <a:rPr lang="en-US" sz="1400" smtClean="0">
                <a:solidFill>
                  <a:schemeClr val="tx1"/>
                </a:solidFill>
                <a:latin typeface="ColaborateLight"/>
              </a:rPr>
              <a:t>‹#›</a:t>
            </a:fld>
            <a:endParaRPr lang="en-US" sz="1400" dirty="0">
              <a:solidFill>
                <a:schemeClr val="tx1"/>
              </a:solidFill>
              <a:latin typeface="ColaborateLight"/>
            </a:endParaRPr>
          </a:p>
        </p:txBody>
      </p:sp>
    </p:spTree>
    <p:extLst>
      <p:ext uri="{BB962C8B-B14F-4D97-AF65-F5344CB8AC3E}">
        <p14:creationId xmlns:p14="http://schemas.microsoft.com/office/powerpoint/2010/main" val="1186644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711" y="7056531"/>
            <a:ext cx="1486989" cy="239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745"/>
            <a:ext cx="1426946" cy="74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66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013" y="1981225"/>
            <a:ext cx="9218612" cy="4752528"/>
          </a:xfrm>
        </p:spPr>
        <p:txBody>
          <a:bodyPr/>
          <a:lstStyle/>
          <a:p>
            <a:pPr lvl="0"/>
            <a:r>
              <a:rPr lang="en-US" smtClean="0"/>
              <a:t>Click </a:t>
            </a:r>
            <a:r>
              <a:rPr lang="en-US" dirty="0" smtClean="0"/>
              <a:t>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6607" y="7010400"/>
            <a:ext cx="2405062" cy="401638"/>
          </a:xfrm>
          <a:prstGeom prst="rect">
            <a:avLst/>
          </a:prstGeom>
        </p:spPr>
        <p:txBody>
          <a:bodyPr/>
          <a:lstStyle/>
          <a:p>
            <a:fld id="{CDDDC7C7-4115-4A47-8CFC-3E5B1BBBE76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736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8663" y="1885950"/>
            <a:ext cx="9220200" cy="31448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8663" y="5060950"/>
            <a:ext cx="9220200" cy="1654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6607" y="7010400"/>
            <a:ext cx="2405062" cy="401638"/>
          </a:xfrm>
          <a:prstGeom prst="rect">
            <a:avLst/>
          </a:prstGeom>
        </p:spPr>
        <p:txBody>
          <a:bodyPr/>
          <a:lstStyle/>
          <a:p>
            <a:fld id="{CDDDC7C7-4115-4A47-8CFC-3E5B1BBBE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20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13" y="4501505"/>
            <a:ext cx="4532312" cy="2310458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9725" y="4501505"/>
            <a:ext cx="4533900" cy="2310458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36607" y="7010400"/>
            <a:ext cx="2405062" cy="401638"/>
          </a:xfrm>
          <a:prstGeom prst="rect">
            <a:avLst/>
          </a:prstGeom>
        </p:spPr>
        <p:txBody>
          <a:bodyPr/>
          <a:lstStyle/>
          <a:p>
            <a:fld id="{CDDDC7C7-4115-4A47-8CFC-3E5B1BBBE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63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13" y="4501505"/>
            <a:ext cx="4532312" cy="2310458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9725" y="4501505"/>
            <a:ext cx="4533900" cy="2310458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36607" y="7010400"/>
            <a:ext cx="2405062" cy="401638"/>
          </a:xfrm>
          <a:prstGeom prst="rect">
            <a:avLst/>
          </a:prstGeom>
        </p:spPr>
        <p:txBody>
          <a:bodyPr/>
          <a:lstStyle/>
          <a:p>
            <a:fld id="{CDDDC7C7-4115-4A47-8CFC-3E5B1BBBE76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685081"/>
            <a:ext cx="1068863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0"/>
            <a:ext cx="10688638" cy="75628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5" r:id="rId2"/>
    <p:sldLayoutId id="2147483649" r:id="rId3"/>
    <p:sldLayoutId id="2147483674" r:id="rId4"/>
    <p:sldLayoutId id="2147483684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042988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1042988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charset="0"/>
          <a:ea typeface="ＭＳ Ｐゴシック" charset="0"/>
        </a:defRPr>
      </a:lvl2pPr>
      <a:lvl3pPr algn="l" defTabSz="1042988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charset="0"/>
          <a:ea typeface="ＭＳ Ｐゴシック" charset="0"/>
        </a:defRPr>
      </a:lvl3pPr>
      <a:lvl4pPr algn="l" defTabSz="1042988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charset="0"/>
          <a:ea typeface="ＭＳ Ｐゴシック" charset="0"/>
        </a:defRPr>
      </a:lvl4pPr>
      <a:lvl5pPr algn="l" defTabSz="1042988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charset="0"/>
          <a:ea typeface="ＭＳ Ｐゴシック" charset="0"/>
        </a:defRPr>
      </a:lvl5pPr>
      <a:lvl6pPr marL="457200" algn="l" defTabSz="1042988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charset="0"/>
          <a:ea typeface="ＭＳ Ｐゴシック" charset="0"/>
        </a:defRPr>
      </a:lvl6pPr>
      <a:lvl7pPr marL="914400" algn="l" defTabSz="1042988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l" defTabSz="1042988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l" defTabSz="1042988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90525" indent="-390525" algn="l" defTabSz="1042988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47725" indent="-327025" algn="l" defTabSz="1042988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  <a:ea typeface="+mn-ea"/>
        </a:defRPr>
      </a:lvl2pPr>
      <a:lvl3pPr marL="1303338" indent="-260350" algn="l" defTabSz="1042988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</a:defRPr>
      </a:lvl3pPr>
      <a:lvl4pPr marL="1825625" indent="-261938" algn="l" defTabSz="1042988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ea typeface="+mn-ea"/>
        </a:defRPr>
      </a:lvl4pPr>
      <a:lvl5pPr marL="2346325" indent="-260350" algn="l" defTabSz="104298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5pPr>
      <a:lvl6pPr marL="2803525" indent="-260350" algn="l" defTabSz="104298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6pPr>
      <a:lvl7pPr marL="3260725" indent="-260350" algn="l" defTabSz="104298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7pPr>
      <a:lvl8pPr marL="3717925" indent="-260350" algn="l" defTabSz="104298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8pPr>
      <a:lvl9pPr marL="4175125" indent="-260350" algn="l" defTabSz="104298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13" y="403225"/>
            <a:ext cx="9218612" cy="785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13" y="1477170"/>
            <a:ext cx="9218612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10000783" y="7073968"/>
            <a:ext cx="533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fld id="{CBFB6935-26D4-B14B-A3D0-72E47928D217}" type="slidenum">
              <a:rPr lang="en-US" sz="1400" smtClean="0">
                <a:solidFill>
                  <a:schemeClr val="tx1"/>
                </a:solidFill>
                <a:latin typeface="ColaborateLight"/>
              </a:rPr>
              <a:t>‹#›</a:t>
            </a:fld>
            <a:endParaRPr lang="en-US" sz="1400" dirty="0">
              <a:solidFill>
                <a:schemeClr val="tx1"/>
              </a:solidFill>
              <a:latin typeface="ColaborateLight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745"/>
            <a:ext cx="1426946" cy="744118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121"/>
            <a:ext cx="10688638" cy="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2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3" r:id="rId4"/>
    <p:sldLayoutId id="2147483680" r:id="rId5"/>
    <p:sldLayoutId id="2147483681" r:id="rId6"/>
    <p:sldLayoutId id="2147483682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Corbel" charset="0"/>
          <a:ea typeface="Corbel" charset="0"/>
          <a:cs typeface="Corbe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Corbel" charset="0"/>
          <a:ea typeface="Corbel" charset="0"/>
          <a:cs typeface="Corbe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orbel" charset="0"/>
          <a:ea typeface="Corbel" charset="0"/>
          <a:cs typeface="Corbe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Corbel" charset="0"/>
          <a:ea typeface="Corbel" charset="0"/>
          <a:cs typeface="Corbe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orbel" charset="0"/>
          <a:ea typeface="Corbel" charset="0"/>
          <a:cs typeface="Corbe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orbel" charset="0"/>
          <a:ea typeface="Corbel" charset="0"/>
          <a:cs typeface="Corbe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2" b="46811"/>
          <a:stretch/>
        </p:blipFill>
        <p:spPr>
          <a:xfrm>
            <a:off x="2319983" y="6229697"/>
            <a:ext cx="6048672" cy="451523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127" y="2834438"/>
            <a:ext cx="3276134" cy="1694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" y="-1"/>
            <a:ext cx="10690974" cy="601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3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72"/>
          <a:stretch/>
        </p:blipFill>
        <p:spPr>
          <a:xfrm>
            <a:off x="0" y="0"/>
            <a:ext cx="10688638" cy="6586142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949486" y="4959311"/>
            <a:ext cx="2411760" cy="1224136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/>
        </p:spPr>
        <p:txBody>
          <a:bodyPr>
            <a:no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上都桃源中餐厅</a:t>
            </a:r>
            <a:endParaRPr lang="en-US" altLang="zh-CN" sz="1600" b="1" i="1" dirty="0" smtClean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营业时间</a:t>
            </a:r>
            <a:r>
              <a:rPr lang="en-US" altLang="zh-CN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altLang="zh-CN" sz="16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11:00-22:00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午餐</a:t>
            </a:r>
            <a:r>
              <a:rPr lang="en-US" altLang="zh-CN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altLang="zh-CN" sz="16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11:00 – 14:00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晚餐</a:t>
            </a:r>
            <a:r>
              <a:rPr lang="en-US" altLang="zh-CN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altLang="zh-CN" sz="16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17:00 – 22:00</a:t>
            </a:r>
          </a:p>
        </p:txBody>
      </p:sp>
    </p:spTree>
    <p:extLst>
      <p:ext uri="{BB962C8B-B14F-4D97-AF65-F5344CB8AC3E}">
        <p14:creationId xmlns:p14="http://schemas.microsoft.com/office/powerpoint/2010/main" val="119238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大堂吧-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7"/>
          <a:stretch/>
        </p:blipFill>
        <p:spPr>
          <a:xfrm>
            <a:off x="0" y="1"/>
            <a:ext cx="10688638" cy="6594732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034373" y="4946432"/>
            <a:ext cx="2339752" cy="1296144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/>
        </p:spPr>
        <p:txBody>
          <a:bodyPr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怡景廊大堂吧</a:t>
            </a:r>
            <a:endParaRPr lang="en-US" altLang="zh-CN" sz="1600" b="1" i="1" dirty="0" smtClean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营业时间</a:t>
            </a:r>
            <a:endParaRPr lang="en-US" altLang="zh-CN" sz="1600" b="1" i="1" dirty="0" smtClean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周一 </a:t>
            </a:r>
            <a:r>
              <a:rPr lang="en-US" altLang="zh-CN" sz="16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周五</a:t>
            </a:r>
            <a:r>
              <a:rPr lang="en-US" altLang="zh-CN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/10:00-</a:t>
            </a: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午夜</a:t>
            </a:r>
            <a:endParaRPr lang="en-US" altLang="zh-CN" sz="1600" b="1" i="1" dirty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 algn="ctr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周六 </a:t>
            </a:r>
            <a:r>
              <a:rPr lang="en-US" altLang="zh-CN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周日</a:t>
            </a:r>
            <a:r>
              <a:rPr lang="en-US" altLang="zh-CN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/ </a:t>
            </a:r>
            <a:r>
              <a:rPr lang="en-US" altLang="zh-CN" sz="16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10:00-1:00</a:t>
            </a:r>
          </a:p>
        </p:txBody>
      </p:sp>
    </p:spTree>
    <p:extLst>
      <p:ext uri="{BB962C8B-B14F-4D97-AF65-F5344CB8AC3E}">
        <p14:creationId xmlns:p14="http://schemas.microsoft.com/office/powerpoint/2010/main" val="233443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酒廊-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7"/>
          <a:stretch/>
        </p:blipFill>
        <p:spPr>
          <a:xfrm>
            <a:off x="0" y="0"/>
            <a:ext cx="10688638" cy="6594732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618050" y="5699883"/>
            <a:ext cx="1763688" cy="576064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/>
        </p:spPr>
        <p:txBody>
          <a:bodyPr anchor="ctr"/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贵宾楼层酒廊</a:t>
            </a:r>
            <a:endParaRPr lang="en-US" altLang="zh-CN" sz="1600" b="1" i="1" dirty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62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"/>
          <a:stretch/>
        </p:blipFill>
        <p:spPr>
          <a:xfrm>
            <a:off x="-15917" y="-38637"/>
            <a:ext cx="10731675" cy="677238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728695" y="6013673"/>
            <a:ext cx="1619672" cy="352425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/>
        </p:spPr>
        <p:txBody>
          <a:bodyPr anchor="ctr"/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游泳池</a:t>
            </a:r>
            <a:endParaRPr lang="en-US" altLang="zh-CN" sz="1600" b="1" i="1" dirty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32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健身中心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7"/>
          <a:stretch/>
        </p:blipFill>
        <p:spPr>
          <a:xfrm>
            <a:off x="0" y="0"/>
            <a:ext cx="10688638" cy="6594732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944719" y="5797649"/>
            <a:ext cx="1420391" cy="424433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/>
        </p:spPr>
        <p:txBody>
          <a:bodyPr anchor="ctr"/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健身中心</a:t>
            </a:r>
            <a:endParaRPr lang="en-US" altLang="zh-CN" sz="1600" b="1" i="1" dirty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70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房-2-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0688638" cy="670173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872711" y="5941665"/>
            <a:ext cx="1492399" cy="424433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/>
        </p:spPr>
        <p:txBody>
          <a:bodyPr anchor="ctr"/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高级房</a:t>
            </a:r>
            <a:endParaRPr lang="en-US" altLang="zh-CN" sz="1600" b="1" i="1" dirty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65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725377" cy="651772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872711" y="5941665"/>
            <a:ext cx="1492399" cy="424433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/>
        </p:spPr>
        <p:txBody>
          <a:bodyPr anchor="ctr"/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高级房</a:t>
            </a:r>
            <a:endParaRPr lang="en-US" altLang="zh-CN" sz="1600" b="1" i="1" dirty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6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85"/>
          <a:stretch/>
        </p:blipFill>
        <p:spPr>
          <a:xfrm>
            <a:off x="1642" y="0"/>
            <a:ext cx="10700702" cy="6606862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728695" y="5725641"/>
            <a:ext cx="1656308" cy="504354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/>
        </p:spPr>
        <p:txBody>
          <a:bodyPr anchor="ctr"/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马哥孛罗宴会厅</a:t>
            </a:r>
            <a:endParaRPr lang="en-US" altLang="zh-CN" sz="1600" b="1" i="1" dirty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1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8"/>
          <a:stretch/>
        </p:blipFill>
        <p:spPr>
          <a:xfrm>
            <a:off x="0" y="-12879"/>
            <a:ext cx="10687016" cy="6593474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944719" y="5725641"/>
            <a:ext cx="1439837" cy="510952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/>
        </p:spPr>
        <p:txBody>
          <a:bodyPr anchor="ctr"/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宴会厅休息区</a:t>
            </a:r>
            <a:endParaRPr lang="en-US" altLang="zh-CN" sz="1600" b="1" i="1" dirty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85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91"/>
          <a:stretch/>
        </p:blipFill>
        <p:spPr>
          <a:xfrm>
            <a:off x="-1" y="-12879"/>
            <a:ext cx="10688639" cy="658329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872711" y="5797649"/>
            <a:ext cx="1512863" cy="438944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/>
        </p:spPr>
        <p:txBody>
          <a:bodyPr anchor="ctr"/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多功能厅</a:t>
            </a:r>
            <a:endParaRPr lang="en-US" altLang="zh-CN" sz="1600" b="1" i="1" dirty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358674" y="325041"/>
            <a:ext cx="103299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武汉</a:t>
            </a:r>
            <a:r>
              <a:rPr lang="zh-CN" alt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 </a:t>
            </a:r>
            <a:r>
              <a:rPr lang="en-US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– </a:t>
            </a:r>
            <a:r>
              <a:rPr lang="zh-CN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江城</a:t>
            </a:r>
            <a:r>
              <a:rPr lang="en-US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Arial" charset="0"/>
              </a:rPr>
              <a:t> </a:t>
            </a:r>
            <a:endParaRPr lang="zh-CN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91791" y="2125241"/>
            <a:ext cx="4104456" cy="358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1501775">
              <a:lnSpc>
                <a:spcPct val="120000"/>
              </a:lnSpc>
              <a:spcBef>
                <a:spcPct val="50000"/>
              </a:spcBef>
              <a:spcAft>
                <a:spcPct val="10000"/>
              </a:spcAft>
            </a:pPr>
            <a:r>
              <a:rPr lang="zh-CN" altLang="en-US" sz="2000" dirty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　</a:t>
            </a: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　</a:t>
            </a: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武汉</a:t>
            </a: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，湖北省省会，是华中最大都市及中心城市，世界第三大河长江及其最长支流汉江横贯市区，将武汉一分为三，形成武昌、汉口、汉阳三镇跨江鼎立。因此武汉也被称为“江城”</a:t>
            </a: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。</a:t>
            </a:r>
            <a:endParaRPr lang="en-US" altLang="zh-CN" sz="2000" dirty="0">
              <a:latin typeface="华文宋体" panose="02010600040101010101" pitchFamily="2" charset="-122"/>
              <a:ea typeface="华文宋体" panose="02010600040101010101" pitchFamily="2" charset="-122"/>
              <a:cs typeface="Arial" pitchFamily="34" charset="0"/>
            </a:endParaRPr>
          </a:p>
          <a:p>
            <a:pPr algn="just" defTabSz="1501775">
              <a:lnSpc>
                <a:spcPct val="120000"/>
              </a:lnSpc>
              <a:spcBef>
                <a:spcPct val="50000"/>
              </a:spcBef>
              <a:spcAft>
                <a:spcPct val="10000"/>
              </a:spcAft>
            </a:pP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　</a:t>
            </a: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　武汉</a:t>
            </a: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因为地处中国的“心脏”， 是全国重要的交通枢纽，素有“九省通衢”之名。</a:t>
            </a:r>
            <a:endParaRPr lang="en-US" altLang="zh-CN" sz="2000" dirty="0">
              <a:latin typeface="华文宋体" panose="02010600040101010101" pitchFamily="2" charset="-122"/>
              <a:ea typeface="华文宋体" panose="02010600040101010101" pitchFamily="2" charset="-122"/>
              <a:cs typeface="Arial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287" y="1621185"/>
            <a:ext cx="536059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7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平面图数码改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8" t="16975" r="3719" b="35542"/>
          <a:stretch/>
        </p:blipFill>
        <p:spPr>
          <a:xfrm>
            <a:off x="36630" y="1549177"/>
            <a:ext cx="10652008" cy="396044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325041"/>
            <a:ext cx="1068863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会议宴会厅平面图 三楼</a:t>
            </a:r>
            <a:endParaRPr lang="en-US" altLang="zh-CN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pitchFamily="2" charset="-122"/>
              <a:ea typeface="华文宋体" panose="0201060004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62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平面图数码改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84" t="18458" r="28310" b="24842"/>
          <a:stretch/>
        </p:blipFill>
        <p:spPr>
          <a:xfrm>
            <a:off x="2031951" y="1765201"/>
            <a:ext cx="6181859" cy="3747752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325041"/>
            <a:ext cx="1068863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会议宴会厅平面图 四楼</a:t>
            </a:r>
            <a:endParaRPr lang="en-US" altLang="zh-CN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pitchFamily="2" charset="-122"/>
              <a:ea typeface="华文宋体" panose="0201060004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9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23" y="1333153"/>
            <a:ext cx="1910487" cy="1638000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-12081" y="3709417"/>
            <a:ext cx="1068863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谢    谢</a:t>
            </a:r>
            <a:endParaRPr lang="en-US" altLang="zh-CN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pitchFamily="2" charset="-122"/>
              <a:ea typeface="华文宋体" panose="0201060004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44313" y="325041"/>
            <a:ext cx="1068863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黄 鹤 楼</a:t>
            </a:r>
            <a:endParaRPr lang="en-US" altLang="zh-CN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pitchFamily="2" charset="-122"/>
              <a:ea typeface="华文宋体" panose="02010600040101010101" pitchFamily="2" charset="-122"/>
              <a:cs typeface="Arial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560343" y="2629297"/>
            <a:ext cx="4320480" cy="2048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 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   </a:t>
            </a: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黄鹤楼</a:t>
            </a: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，座落于武汉长江大桥南岸， 是江南三大名楼之一。</a:t>
            </a:r>
            <a:endParaRPr lang="en-US" altLang="zh-CN" sz="2000" dirty="0" smtClean="0">
              <a:latin typeface="华文宋体" panose="02010600040101010101" pitchFamily="2" charset="-122"/>
              <a:ea typeface="华文宋体" panose="02010600040101010101" pitchFamily="2" charset="-122"/>
              <a:cs typeface="Arial" pitchFamily="34" charset="0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dirty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历代</a:t>
            </a: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文人墨客到此游览，留下不少脍炙人口的诗篇。</a:t>
            </a:r>
            <a:endParaRPr lang="en-US" altLang="zh-CN" sz="2000" dirty="0">
              <a:latin typeface="华文宋体" panose="02010600040101010101" pitchFamily="2" charset="-122"/>
              <a:ea typeface="华文宋体" panose="02010600040101010101" pitchFamily="2" charset="-122"/>
              <a:cs typeface="Arial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23" y="1333153"/>
            <a:ext cx="3967625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8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44313" y="325041"/>
            <a:ext cx="1068863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江</a:t>
            </a:r>
            <a:r>
              <a:rPr lang="zh-CN" alt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滩公园</a:t>
            </a:r>
            <a:endParaRPr lang="en-US" altLang="zh-CN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pitchFamily="2" charset="-122"/>
              <a:ea typeface="华文宋体" panose="02010600040101010101" pitchFamily="2" charset="-122"/>
              <a:cs typeface="Arial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67855" y="5221585"/>
            <a:ext cx="842493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charset="0"/>
              </a:rPr>
              <a:t>        江</a:t>
            </a: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charset="0"/>
              </a:rPr>
              <a:t>滩公园全长</a:t>
            </a:r>
            <a:r>
              <a:rPr lang="en-US" altLang="zh-CN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charset="0"/>
              </a:rPr>
              <a:t>30</a:t>
            </a: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charset="0"/>
              </a:rPr>
              <a:t>公里， 是武汉一道独特的风景线。 现有江滩公园分为三期三带， 芳草萋萋， 绿树成荫， 各式人文雕塑让人赏心悦目。</a:t>
            </a:r>
            <a:endParaRPr lang="en-US" altLang="zh-CN" sz="2000" dirty="0" smtClean="0">
              <a:latin typeface="华文宋体" panose="02010600040101010101" pitchFamily="2" charset="-122"/>
              <a:ea typeface="华文宋体" panose="02010600040101010101" pitchFamily="2" charset="-122"/>
              <a:cs typeface="Arial" charset="0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charset="0"/>
              </a:rPr>
              <a:t>武汉江滩公园将按计划逐步建成亚洲第一江岸公园。</a:t>
            </a:r>
            <a:endParaRPr lang="zh-CN" altLang="en-US" sz="2000" dirty="0">
              <a:latin typeface="华文宋体" panose="02010600040101010101" pitchFamily="2" charset="-122"/>
              <a:ea typeface="华文宋体" panose="02010600040101010101" pitchFamily="2" charset="-122"/>
              <a:cs typeface="Arial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51" y="1189137"/>
            <a:ext cx="6696744" cy="375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5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31434" y="325041"/>
            <a:ext cx="1068863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东    湖</a:t>
            </a:r>
            <a:endParaRPr lang="en-US" altLang="zh-CN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pitchFamily="2" charset="-122"/>
              <a:ea typeface="华文宋体" panose="02010600040101010101" pitchFamily="2" charset="-122"/>
              <a:cs typeface="Arial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416327" y="1909217"/>
            <a:ext cx="4758680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        武汉</a:t>
            </a: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东湖风景区， 湖山秀美， 岸线曲折， 岛渚星罗。景区面积</a:t>
            </a:r>
            <a:r>
              <a:rPr lang="en-US" altLang="zh-CN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87</a:t>
            </a: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平方公里， 水域浩瀚达</a:t>
            </a:r>
            <a:r>
              <a:rPr lang="en-US" altLang="zh-CN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33</a:t>
            </a: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平方公里， 是中国最大的城中湖， 更是首批国家重点风景区。</a:t>
            </a:r>
            <a:endParaRPr lang="en-US" altLang="zh-CN" sz="2000" dirty="0" smtClean="0">
              <a:latin typeface="华文宋体" panose="02010600040101010101" pitchFamily="2" charset="-122"/>
              <a:ea typeface="华文宋体" panose="02010600040101010101" pitchFamily="2" charset="-122"/>
              <a:cs typeface="Arial" pitchFamily="34" charset="0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dirty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东</a:t>
            </a: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湖一年四季景色怡人：春季山青水绿、 鸟语莺歌； 夏季水上泛舟， 清爽宜人； 秋季红叶满山， 丹桂飘香； 冬季踏雪赏梅， 沁雅寻幽。</a:t>
            </a:r>
            <a:endParaRPr lang="en-US" altLang="zh-CN" sz="2000" dirty="0">
              <a:latin typeface="华文宋体" panose="02010600040101010101" pitchFamily="2" charset="-122"/>
              <a:ea typeface="华文宋体" panose="02010600040101010101" pitchFamily="2" charset="-122"/>
              <a:cs typeface="Arial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7" y="4573513"/>
            <a:ext cx="2880000" cy="192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7" y="2819563"/>
            <a:ext cx="2880000" cy="16833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1"/>
          <a:stretch/>
        </p:blipFill>
        <p:spPr>
          <a:xfrm>
            <a:off x="375767" y="1117129"/>
            <a:ext cx="2880000" cy="162103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328095" y="1765201"/>
            <a:ext cx="1422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东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湖全景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pitchFamily="2" charset="-122"/>
              <a:ea typeface="华文宋体" panose="02010600040101010101" pitchFamily="2" charset="-122"/>
              <a:cs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31301" y="3493393"/>
            <a:ext cx="1415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东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湖绿道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pitchFamily="2" charset="-122"/>
              <a:ea typeface="华文宋体" panose="02010600040101010101" pitchFamily="2" charset="-122"/>
              <a:cs typeface="Arial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328095" y="5221585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东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湖樱花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pitchFamily="2" charset="-122"/>
              <a:ea typeface="华文宋体" panose="0201060004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3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57" y="2485281"/>
            <a:ext cx="5632351" cy="18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武汉马哥孛罗</a:t>
            </a: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酒店</a:t>
            </a:r>
            <a:endParaRPr lang="en-US" altLang="zh-CN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pitchFamily="2" charset="-122"/>
              <a:ea typeface="华文宋体" panose="02010600040101010101" pitchFamily="2" charset="-122"/>
              <a:cs typeface="Arial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  <a:cs typeface="Arial" pitchFamily="34" charset="0"/>
              </a:rPr>
              <a:t>介  绍</a:t>
            </a:r>
            <a:endParaRPr lang="en-US" altLang="zh-C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pitchFamily="2" charset="-122"/>
              <a:ea typeface="华文宋体" panose="02010600040101010101" pitchFamily="2" charset="-122"/>
              <a:cs typeface="Arial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314" y="0"/>
            <a:ext cx="5034324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2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184079" y="1765201"/>
            <a:ext cx="5504708" cy="25846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</a:rPr>
              <a:t>        武汉</a:t>
            </a:r>
            <a:r>
              <a:rPr lang="zh-CN" altLang="en-US" sz="2000" dirty="0">
                <a:latin typeface="华文宋体" panose="02010600040101010101" pitchFamily="2" charset="-122"/>
                <a:ea typeface="华文宋体" panose="02010600040101010101" pitchFamily="2" charset="-122"/>
              </a:rPr>
              <a:t>马哥孛罗酒店座落于景色怡人的长江河畔。酒店邻近武汉商业中心，距离武汉机场大约</a:t>
            </a:r>
            <a:r>
              <a:rPr lang="en-US" sz="2000" dirty="0">
                <a:latin typeface="华文宋体" panose="02010600040101010101" pitchFamily="2" charset="-122"/>
                <a:ea typeface="华文宋体" panose="02010600040101010101" pitchFamily="2" charset="-122"/>
              </a:rPr>
              <a:t>40</a:t>
            </a:r>
            <a:r>
              <a:rPr lang="zh-CN" altLang="en-US" sz="2000" dirty="0">
                <a:latin typeface="华文宋体" panose="02010600040101010101" pitchFamily="2" charset="-122"/>
                <a:ea typeface="华文宋体" panose="02010600040101010101" pitchFamily="2" charset="-122"/>
              </a:rPr>
              <a:t>分钟车程</a:t>
            </a: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</a:rPr>
              <a:t>。</a:t>
            </a:r>
            <a:endParaRPr lang="en-US" altLang="zh-CN" sz="2000" dirty="0" smtClean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</a:rPr>
              <a:t>酒店周围古建筑林立，并靠近酒吧一条街，是休闲散步的理想之地。</a:t>
            </a:r>
            <a:endParaRPr lang="en-US" sz="20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pic>
        <p:nvPicPr>
          <p:cNvPr id="4" name="图片 6" descr="DSC0500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0743" y="3136832"/>
            <a:ext cx="1228279" cy="181274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图片 13" descr="DSC0501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417"/>
          <a:stretch/>
        </p:blipFill>
        <p:spPr bwMode="auto">
          <a:xfrm>
            <a:off x="9160743" y="1261145"/>
            <a:ext cx="1210816" cy="1958574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图片 10" descr="DSC0506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5967" y="5005561"/>
            <a:ext cx="2196024" cy="1151528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图片 14" descr="DSC0504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759" y="5005561"/>
            <a:ext cx="1980000" cy="111913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图片 7" descr="DSC05040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63"/>
          <a:stretch/>
        </p:blipFill>
        <p:spPr bwMode="auto">
          <a:xfrm>
            <a:off x="4408215" y="5005561"/>
            <a:ext cx="1980000" cy="1137662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图片 7" descr="DSC05057(1)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4439" y="5005561"/>
            <a:ext cx="2127006" cy="1152128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" name="图片 9" descr="DSC05057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639" y="5005561"/>
            <a:ext cx="2197167" cy="1152128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图片 9" descr="外观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59" y="1261145"/>
            <a:ext cx="2481529" cy="3717032"/>
          </a:xfrm>
          <a:prstGeom prst="rect">
            <a:avLst/>
          </a:prstGeom>
          <a:ln w="25400" cap="rnd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11046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搜狗高速下载\8539250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"/>
          <a:stretch/>
        </p:blipFill>
        <p:spPr bwMode="auto">
          <a:xfrm>
            <a:off x="-4467" y="-12652"/>
            <a:ext cx="10679727" cy="659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68655" y="5725641"/>
            <a:ext cx="2019079" cy="511671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/>
        </p:spPr>
        <p:txBody>
          <a:bodyPr anchor="ctr"/>
          <a:lstStyle>
            <a:defPPr>
              <a:defRPr lang="zh-CN"/>
            </a:defPPr>
            <a:lvl1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sz="1000" b="1" i="1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CN" altLang="en-US" sz="1800" dirty="0"/>
              <a:t>酒店大堂</a:t>
            </a:r>
          </a:p>
        </p:txBody>
      </p:sp>
    </p:spTree>
    <p:extLst>
      <p:ext uri="{BB962C8B-B14F-4D97-AF65-F5344CB8AC3E}">
        <p14:creationId xmlns:p14="http://schemas.microsoft.com/office/powerpoint/2010/main" val="345816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"/>
          <a:stretch/>
        </p:blipFill>
        <p:spPr>
          <a:xfrm>
            <a:off x="0" y="-12879"/>
            <a:ext cx="10688638" cy="6571491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864599" y="4717529"/>
            <a:ext cx="2500511" cy="1560959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/>
        </p:spPr>
        <p:txBody>
          <a:bodyPr anchor="ctr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马哥孛罗咖啡厅</a:t>
            </a:r>
            <a:endParaRPr lang="en-US" altLang="zh-CN" sz="1600" b="1" i="1" dirty="0" smtClean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营业时间</a:t>
            </a:r>
            <a:r>
              <a:rPr lang="en-US" altLang="zh-CN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altLang="zh-CN" sz="16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6:00-23:00</a:t>
            </a:r>
          </a:p>
          <a:p>
            <a:pPr algn="ctr">
              <a:spcBef>
                <a:spcPct val="20000"/>
              </a:spcBef>
              <a:defRPr/>
            </a:pPr>
            <a:r>
              <a:rPr lang="zh-CN" alt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早餐</a:t>
            </a:r>
            <a:r>
              <a:rPr lang="en-US" altLang="zh-CN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altLang="zh-CN" sz="16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6:30 – 10:00</a:t>
            </a:r>
          </a:p>
          <a:p>
            <a:pPr algn="ctr">
              <a:spcBef>
                <a:spcPct val="20000"/>
              </a:spcBef>
              <a:defRPr/>
            </a:pPr>
            <a:r>
              <a:rPr lang="zh-CN" alt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午餐</a:t>
            </a:r>
            <a:r>
              <a:rPr lang="en-US" altLang="zh-CN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altLang="zh-CN" sz="16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11:30 – 14:00</a:t>
            </a:r>
          </a:p>
          <a:p>
            <a:pPr algn="ctr">
              <a:spcBef>
                <a:spcPct val="20000"/>
              </a:spcBef>
              <a:defRPr/>
            </a:pPr>
            <a:r>
              <a:rPr lang="zh-CN" alt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晚餐</a:t>
            </a:r>
            <a:r>
              <a:rPr lang="en-US" altLang="zh-CN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altLang="zh-CN" sz="16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17:30 – 23:00</a:t>
            </a:r>
          </a:p>
        </p:txBody>
      </p:sp>
    </p:spTree>
    <p:extLst>
      <p:ext uri="{BB962C8B-B14F-4D97-AF65-F5344CB8AC3E}">
        <p14:creationId xmlns:p14="http://schemas.microsoft.com/office/powerpoint/2010/main" val="293130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B9FBA36DDFC24B8775A19DAE648C86" ma:contentTypeVersion="7" ma:contentTypeDescription="Create a new document." ma:contentTypeScope="" ma:versionID="7a9008b40c74f23a29e914db2a6cf248">
  <xsd:schema xmlns:xsd="http://www.w3.org/2001/XMLSchema" xmlns:xs="http://www.w3.org/2001/XMLSchema" xmlns:p="http://schemas.microsoft.com/office/2006/metadata/properties" xmlns:ns2="ec275038-2323-4302-af6e-fb5d9184747f" xmlns:ns3="5bb13f1c-c76f-4db1-80e6-e2b26d9532b5" targetNamespace="http://schemas.microsoft.com/office/2006/metadata/properties" ma:root="true" ma:fieldsID="44d92dadc58fa6eeffe3529d865d9e75" ns2:_="" ns3:_="">
    <xsd:import namespace="ec275038-2323-4302-af6e-fb5d9184747f"/>
    <xsd:import namespace="5bb13f1c-c76f-4db1-80e6-e2b26d9532b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275038-2323-4302-af6e-fb5d9184747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13f1c-c76f-4db1-80e6-e2b26d9532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A2B65C-671B-4F71-8E7D-B083F887A7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275038-2323-4302-af6e-fb5d9184747f"/>
    <ds:schemaRef ds:uri="5bb13f1c-c76f-4db1-80e6-e2b26d9532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E2CBB5-E64F-4226-8836-3DDDD8076EAA}">
  <ds:schemaRefs>
    <ds:schemaRef ds:uri="5bb13f1c-c76f-4db1-80e6-e2b26d9532b5"/>
    <ds:schemaRef ds:uri="http://schemas.microsoft.com/office/2006/documentManagement/types"/>
    <ds:schemaRef ds:uri="http://schemas.microsoft.com/office/infopath/2007/PartnerControls"/>
    <ds:schemaRef ds:uri="ec275038-2323-4302-af6e-fb5d9184747f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A83388E-2B28-4FC3-A09F-810F659E31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2452</TotalTime>
  <Words>328</Words>
  <Application>Microsoft Office PowerPoint</Application>
  <PresentationFormat>自定义</PresentationFormat>
  <Paragraphs>45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ColaborateLight</vt:lpstr>
      <vt:lpstr>ＭＳ Ｐゴシック</vt:lpstr>
      <vt:lpstr>黑体</vt:lpstr>
      <vt:lpstr>华文宋体</vt:lpstr>
      <vt:lpstr>Arial</vt:lpstr>
      <vt:lpstr>Calibri</vt:lpstr>
      <vt:lpstr>Corbel</vt:lpstr>
      <vt:lpstr>Times</vt:lpstr>
      <vt:lpstr>Office Theme</vt:lpstr>
      <vt:lpstr>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**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*</dc:creator>
  <cp:lastModifiedBy>Anny Ding</cp:lastModifiedBy>
  <cp:revision>242</cp:revision>
  <cp:lastPrinted>2001-11-09T02:48:28Z</cp:lastPrinted>
  <dcterms:created xsi:type="dcterms:W3CDTF">2001-11-06T05:06:00Z</dcterms:created>
  <dcterms:modified xsi:type="dcterms:W3CDTF">2019-10-16T07:31:30Z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0x010100E3B9FBA36DDFC24B8775A19DAE648C86</vt:lpwstr>
  </property>
</Properties>
</file>