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ustom.xml" ContentType="application/vnd.openxmlformats-officedocument.custom-propertie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61" r:id="rId2"/>
    <p:sldId id="325" r:id="rId3"/>
    <p:sldId id="337" r:id="rId4"/>
    <p:sldId id="328" r:id="rId5"/>
    <p:sldId id="333" r:id="rId6"/>
    <p:sldId id="372" r:id="rId7"/>
    <p:sldId id="338" r:id="rId8"/>
    <p:sldId id="336" r:id="rId9"/>
    <p:sldId id="354" r:id="rId10"/>
    <p:sldId id="339" r:id="rId11"/>
    <p:sldId id="355" r:id="rId12"/>
    <p:sldId id="357" r:id="rId13"/>
    <p:sldId id="359" r:id="rId14"/>
    <p:sldId id="360" r:id="rId15"/>
    <p:sldId id="361" r:id="rId16"/>
    <p:sldId id="364" r:id="rId17"/>
    <p:sldId id="365" r:id="rId18"/>
    <p:sldId id="350" r:id="rId19"/>
    <p:sldId id="351" r:id="rId20"/>
    <p:sldId id="345" r:id="rId21"/>
    <p:sldId id="348" r:id="rId22"/>
    <p:sldId id="366" r:id="rId23"/>
    <p:sldId id="368" r:id="rId24"/>
    <p:sldId id="369" r:id="rId25"/>
    <p:sldId id="370" r:id="rId26"/>
    <p:sldId id="371" r:id="rId27"/>
    <p:sldId id="260" r:id="rId28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6C4D5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ABFCF23-3B69-468F-B69F-88F6DE6A72F2}" styleName="中度样式 1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93D81CF-94F2-401A-BA57-92F5A7B2D0C5}" styleName="中度样式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7E9639D4-E3E2-4D34-9284-5A2195B3D0D7}" styleName="浅色样式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A111915-BE36-4E01-A7E5-04B1672EAD32}" styleName="浅色样式 2 - 强调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505" autoAdjust="0"/>
    <p:restoredTop sz="61997" autoAdjust="0"/>
  </p:normalViewPr>
  <p:slideViewPr>
    <p:cSldViewPr>
      <p:cViewPr>
        <p:scale>
          <a:sx n="100" d="100"/>
          <a:sy n="100" d="100"/>
        </p:scale>
        <p:origin x="-1158" y="-78"/>
      </p:cViewPr>
      <p:guideLst>
        <p:guide orient="horz" pos="215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7" d="100"/>
          <a:sy n="67" d="100"/>
        </p:scale>
        <p:origin x="-3360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AA1019-192D-445F-BD4A-1AB7E857CFC4}" type="datetimeFigureOut">
              <a:rPr lang="zh-CN" altLang="en-US" smtClean="0"/>
              <a:pPr/>
              <a:t>2018-2-5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CDCDA7-DCC7-444C-BB8E-E34D974B786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1E7790-23CE-417C-8832-8774F3AA33F1}" type="datetimeFigureOut">
              <a:rPr lang="zh-CN" altLang="en-US" smtClean="0"/>
              <a:pPr/>
              <a:t>2018-2-5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0E16A0-BB05-4ECD-8A13-91E02916DFF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封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istrator\Desktop\水牌模板转曲-02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589587"/>
            <a:ext cx="9144000" cy="1268413"/>
          </a:xfrm>
          <a:prstGeom prst="rect">
            <a:avLst/>
          </a:prstGeom>
          <a:noFill/>
        </p:spPr>
      </p:pic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331440" y="6286520"/>
            <a:ext cx="6400800" cy="395278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 smtClean="0"/>
              <a:t>单击此处编辑母版副标题样式</a:t>
            </a:r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317130" y="5750615"/>
            <a:ext cx="6357982" cy="502555"/>
          </a:xfrm>
        </p:spPr>
        <p:txBody>
          <a:bodyPr>
            <a:normAutofit/>
          </a:bodyPr>
          <a:lstStyle>
            <a:lvl1pPr algn="l">
              <a:defRPr sz="2400">
                <a:solidFill>
                  <a:schemeClr val="bg1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600">
                <a:solidFill>
                  <a:srgbClr val="76C4D5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10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500034" y="6357958"/>
            <a:ext cx="2133600" cy="365125"/>
          </a:xfrm>
        </p:spPr>
        <p:txBody>
          <a:bodyPr/>
          <a:lstStyle>
            <a:lvl1pPr algn="l">
              <a:defRPr sz="1600">
                <a:solidFill>
                  <a:srgbClr val="76C4D5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2" name="矩形 11"/>
          <p:cNvSpPr/>
          <p:nvPr userDrawn="1"/>
        </p:nvSpPr>
        <p:spPr>
          <a:xfrm>
            <a:off x="7199515" y="6237312"/>
            <a:ext cx="162095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dirty="0" smtClean="0">
                <a:solidFill>
                  <a:schemeClr val="bg1">
                    <a:lumMod val="6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北京明宇丽雅饭店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辅助图形-01.png"/>
          <p:cNvPicPr>
            <a:picLocks noChangeAspect="1"/>
          </p:cNvPicPr>
          <p:nvPr userDrawn="1"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943054" y="0"/>
            <a:ext cx="5200946" cy="3933056"/>
          </a:xfrm>
          <a:prstGeom prst="rect">
            <a:avLst/>
          </a:prstGeom>
          <a:solidFill>
            <a:schemeClr val="bg1">
              <a:alpha val="90000"/>
            </a:schemeClr>
          </a:solidFill>
        </p:spPr>
      </p:pic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3357562"/>
            <a:ext cx="7772400" cy="500066"/>
          </a:xfrm>
        </p:spPr>
        <p:txBody>
          <a:bodyPr anchor="b">
            <a:noAutofit/>
          </a:bodyPr>
          <a:lstStyle>
            <a:lvl1pPr marL="0" indent="0">
              <a:buNone/>
              <a:defRPr sz="2800">
                <a:solidFill>
                  <a:schemeClr val="bg1">
                    <a:lumMod val="6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8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500034" y="6357958"/>
            <a:ext cx="2133600" cy="365125"/>
          </a:xfrm>
        </p:spPr>
        <p:txBody>
          <a:bodyPr/>
          <a:lstStyle>
            <a:lvl1pPr algn="l">
              <a:defRPr sz="1600">
                <a:solidFill>
                  <a:srgbClr val="76C4D5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9" name="文本占位符 2"/>
          <p:cNvSpPr>
            <a:spLocks noGrp="1"/>
          </p:cNvSpPr>
          <p:nvPr>
            <p:ph type="body" idx="13"/>
          </p:nvPr>
        </p:nvSpPr>
        <p:spPr>
          <a:xfrm>
            <a:off x="714348" y="2857496"/>
            <a:ext cx="7772400" cy="500066"/>
          </a:xfrm>
        </p:spPr>
        <p:txBody>
          <a:bodyPr anchor="b">
            <a:noAutofit/>
          </a:bodyPr>
          <a:lstStyle>
            <a:lvl1pPr marL="0" indent="0">
              <a:buNone/>
              <a:defRPr sz="2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zh-CN" altLang="en-US" sz="3600" kern="1200">
                <a:solidFill>
                  <a:srgbClr val="76C4D5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j-cs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18676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500034" y="6357958"/>
            <a:ext cx="2133600" cy="365125"/>
          </a:xfrm>
        </p:spPr>
        <p:txBody>
          <a:bodyPr/>
          <a:lstStyle>
            <a:lvl1pPr algn="l">
              <a:defRPr sz="1600">
                <a:solidFill>
                  <a:srgbClr val="76C4D5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7199515" y="6237312"/>
            <a:ext cx="162095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dirty="0" smtClean="0">
                <a:solidFill>
                  <a:schemeClr val="bg1">
                    <a:lumMod val="6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北京明宇丽雅饭店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结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500826" y="3500438"/>
            <a:ext cx="2500330" cy="1214438"/>
          </a:xfrm>
        </p:spPr>
        <p:txBody>
          <a:bodyPr>
            <a:normAutofit/>
          </a:bodyPr>
          <a:lstStyle>
            <a:lvl1pPr algn="l">
              <a:defRPr sz="2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日期占位符 3"/>
          <p:cNvSpPr>
            <a:spLocks noGrp="1"/>
          </p:cNvSpPr>
          <p:nvPr>
            <p:ph type="dt" sz="half" idx="10"/>
          </p:nvPr>
        </p:nvSpPr>
        <p:spPr>
          <a:xfrm>
            <a:off x="6510366" y="6357958"/>
            <a:ext cx="21336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500034" y="6357958"/>
            <a:ext cx="2133600" cy="365125"/>
          </a:xfrm>
        </p:spPr>
        <p:txBody>
          <a:bodyPr/>
          <a:lstStyle>
            <a:lvl1pPr algn="l">
              <a:defRPr>
                <a:solidFill>
                  <a:srgbClr val="76C4D5"/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8" name="图片 7" descr="辅助图形-02.png"/>
          <p:cNvPicPr>
            <a:picLocks noChangeAspect="1"/>
          </p:cNvPicPr>
          <p:nvPr userDrawn="1"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1035082"/>
            <a:ext cx="6444208" cy="3907119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黑体" panose="02010609060101010101" pitchFamily="49" charset="-122"/>
          <a:ea typeface="黑体" panose="02010609060101010101" pitchFamily="49" charset="-122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黑体" panose="02010609060101010101" pitchFamily="49" charset="-122"/>
          <a:ea typeface="黑体" panose="02010609060101010101" pitchFamily="49" charset="-122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黑体" panose="02010609060101010101" pitchFamily="49" charset="-122"/>
          <a:ea typeface="黑体" panose="02010609060101010101" pitchFamily="49" charset="-122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黑体" panose="02010609060101010101" pitchFamily="49" charset="-122"/>
          <a:ea typeface="黑体" panose="02010609060101010101" pitchFamily="49" charset="-122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黑体" panose="02010609060101010101" pitchFamily="49" charset="-122"/>
          <a:ea typeface="黑体" panose="02010609060101010101" pitchFamily="49" charset="-122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黑体" panose="02010609060101010101" pitchFamily="49" charset="-122"/>
          <a:ea typeface="黑体" panose="02010609060101010101" pitchFamily="49" charset="-122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jpeg"/><Relationship Id="rId4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全景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446326"/>
            <a:ext cx="9144000" cy="6089904"/>
          </a:xfrm>
          <a:prstGeom prst="rect">
            <a:avLst/>
          </a:prstGeom>
        </p:spPr>
      </p:pic>
      <p:sp>
        <p:nvSpPr>
          <p:cNvPr id="6" name="副标题 5"/>
          <p:cNvSpPr>
            <a:spLocks noGrp="1"/>
          </p:cNvSpPr>
          <p:nvPr>
            <p:ph type="subTitle" idx="1"/>
          </p:nvPr>
        </p:nvSpPr>
        <p:spPr>
          <a:xfrm>
            <a:off x="331440" y="6165304"/>
            <a:ext cx="6400800" cy="395278"/>
          </a:xfrm>
        </p:spPr>
        <p:txBody>
          <a:bodyPr/>
          <a:lstStyle/>
          <a:p>
            <a:r>
              <a:rPr lang="zh-CN" altLang="en-US" dirty="0" smtClean="0"/>
              <a:t>北京明宇丽雅饭店</a:t>
            </a:r>
            <a:endParaRPr lang="zh-CN" altLang="en-US" dirty="0"/>
          </a:p>
        </p:txBody>
      </p:sp>
      <p:sp>
        <p:nvSpPr>
          <p:cNvPr id="7" name="标题 4"/>
          <p:cNvSpPr txBox="1"/>
          <p:nvPr/>
        </p:nvSpPr>
        <p:spPr>
          <a:xfrm>
            <a:off x="323528" y="5734757"/>
            <a:ext cx="6357982" cy="5025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LIA! </a:t>
            </a:r>
            <a:r>
              <a:rPr lang="en-US" altLang="zh-CN" sz="2200" dirty="0" smtClean="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BEIJING</a:t>
            </a:r>
            <a:r>
              <a:rPr kumimoji="0" lang="en-US" altLang="zh-CN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 HOTEL</a:t>
            </a:r>
            <a:endParaRPr kumimoji="0" lang="zh-CN" altLang="en-US" sz="2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Arial Unicode MS" panose="020B0604020202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  <p:bldP spid="7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1187624" y="4869160"/>
            <a:ext cx="7056784" cy="69262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316800" indent="-316800" defTabSz="233679">
              <a:lnSpc>
                <a:spcPts val="0"/>
              </a:lnSpc>
              <a:spcBef>
                <a:spcPts val="2300"/>
              </a:spcBef>
              <a:buSzPct val="75000"/>
              <a:defRPr sz="1800"/>
            </a:pPr>
            <a:r>
              <a:rPr lang="en-US" altLang="zh-CN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42</a:t>
            </a:r>
            <a:r>
              <a:rPr lang="zh-CN" altLang="zh-CN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寸液晶电视</a:t>
            </a:r>
            <a:r>
              <a:rPr lang="en-US" altLang="zh-CN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  42 inch LCD TV      </a:t>
            </a:r>
            <a:r>
              <a:rPr lang="zh-CN" altLang="zh-CN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免费宽带网络</a:t>
            </a:r>
            <a:r>
              <a:rPr lang="en-US" altLang="zh-CN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  free </a:t>
            </a:r>
            <a:r>
              <a:rPr lang="en-US" altLang="zh-CN" sz="11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wifi</a:t>
            </a:r>
            <a:r>
              <a:rPr lang="en-US" altLang="zh-CN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      </a:t>
            </a:r>
            <a:r>
              <a:rPr lang="zh-CN" altLang="zh-CN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迷你酒吧</a:t>
            </a:r>
            <a:r>
              <a:rPr lang="en-US" altLang="zh-CN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  mini bar         </a:t>
            </a:r>
            <a:r>
              <a:rPr lang="zh-CN" altLang="zh-CN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室内保险箱</a:t>
            </a:r>
            <a:r>
              <a:rPr lang="en-US" altLang="zh-CN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  in-room safe</a:t>
            </a:r>
          </a:p>
          <a:p>
            <a:pPr marL="316800" lvl="0" indent="-316800" defTabSz="233679">
              <a:lnSpc>
                <a:spcPts val="0"/>
              </a:lnSpc>
              <a:spcBef>
                <a:spcPts val="2300"/>
              </a:spcBef>
              <a:buSzPct val="75000"/>
              <a:defRPr sz="1800"/>
            </a:pPr>
            <a:r>
              <a:rPr lang="en-US" altLang="zh-CN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24</a:t>
            </a:r>
            <a:r>
              <a:rPr lang="zh-CN" altLang="zh-CN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小时客房服务</a:t>
            </a:r>
            <a:r>
              <a:rPr lang="en-US" altLang="zh-CN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  24 hours room service     </a:t>
            </a:r>
            <a:r>
              <a:rPr lang="zh-CN" altLang="zh-CN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开夜床服务</a:t>
            </a:r>
            <a:r>
              <a:rPr lang="en-US" altLang="zh-CN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  turndown service       </a:t>
            </a:r>
            <a:r>
              <a:rPr lang="zh-CN" altLang="zh-CN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办公桌</a:t>
            </a:r>
            <a:r>
              <a:rPr lang="en-US" altLang="zh-CN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  writing desk   </a:t>
            </a:r>
          </a:p>
        </p:txBody>
      </p:sp>
      <p:sp>
        <p:nvSpPr>
          <p:cNvPr id="19" name="矩形 18"/>
          <p:cNvSpPr/>
          <p:nvPr/>
        </p:nvSpPr>
        <p:spPr>
          <a:xfrm>
            <a:off x="2286000" y="4149080"/>
            <a:ext cx="4572000" cy="53860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 sz="1800"/>
            </a:pPr>
            <a:r>
              <a:rPr lang="zh-CN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所有房间均配置：</a:t>
            </a:r>
          </a:p>
          <a:p>
            <a:pPr lvl="0" algn="ctr">
              <a:defRPr sz="1800"/>
            </a:pPr>
            <a:r>
              <a:rPr lang="en-US" altLang="zh-CN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All the guest rooms are provided with:</a:t>
            </a:r>
          </a:p>
        </p:txBody>
      </p:sp>
      <p:pic>
        <p:nvPicPr>
          <p:cNvPr id="20" name="Picture 2" descr="F:\市场传讯部\2017酒店官网使用照片\成都明宇丽雅饭店官网照片\携程\公共区域\大堂2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050314" y="404740"/>
            <a:ext cx="5043372" cy="3362248"/>
          </a:xfrm>
          <a:prstGeom prst="rect">
            <a:avLst/>
          </a:prstGeom>
          <a:noFill/>
        </p:spPr>
      </p:pic>
      <p:sp>
        <p:nvSpPr>
          <p:cNvPr id="5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500034" y="6357958"/>
            <a:ext cx="2133600" cy="365125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pPr/>
              <a:t>9</a:t>
            </a:fld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_MG_054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51720" y="548680"/>
            <a:ext cx="5040560" cy="336037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3563888" y="4202117"/>
            <a:ext cx="2232248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zh-C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黑体" pitchFamily="49" charset="-122"/>
                <a:cs typeface="Arial" pitchFamily="34" charset="0"/>
                <a:sym typeface="Helvetica Neue Light"/>
              </a:rPr>
              <a:t>轻居客房</a:t>
            </a:r>
            <a:endParaRPr kumimoji="0" lang="en-US" altLang="zh-CN" b="0" i="0" u="none" strike="noStrike" cap="none" spc="0" normalizeH="0" baseline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FillTx/>
              <a:latin typeface="Arial" pitchFamily="34" charset="0"/>
              <a:ea typeface="黑体" pitchFamily="49" charset="-122"/>
              <a:cs typeface="Arial" pitchFamily="34" charset="0"/>
              <a:sym typeface="Helvetica Neue Light"/>
            </a:endParaRPr>
          </a:p>
          <a:p>
            <a:pPr algn="ctr" latinLnBrk="1" hangingPunct="0"/>
            <a:r>
              <a:rPr lang="en-US" altLang="zh-CN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黑体" pitchFamily="49" charset="-122"/>
                <a:cs typeface="Arial" pitchFamily="34" charset="0"/>
                <a:sym typeface="Helvetica Neue Light"/>
              </a:rPr>
              <a:t>LITE ROOM</a:t>
            </a:r>
            <a:endParaRPr kumimoji="0" lang="zh-CN" altLang="en-US" sz="1400" b="0" i="0" u="none" strike="noStrike" cap="none" spc="0" normalizeH="0" baseline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FillTx/>
              <a:latin typeface="Arial" pitchFamily="34" charset="0"/>
              <a:ea typeface="黑体" pitchFamily="49" charset="-122"/>
              <a:cs typeface="Arial" pitchFamily="34" charset="0"/>
              <a:sym typeface="Helvetica Neue Ligh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9552" y="5174169"/>
            <a:ext cx="8136904" cy="69262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316800" indent="-316800" defTabSz="233679">
              <a:lnSpc>
                <a:spcPts val="0"/>
              </a:lnSpc>
              <a:spcBef>
                <a:spcPts val="2300"/>
              </a:spcBef>
              <a:buSzPct val="75000"/>
              <a:defRPr sz="1800"/>
            </a:pPr>
            <a:r>
              <a:rPr lang="en-US" altLang="zh-CN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42</a:t>
            </a:r>
            <a:r>
              <a:rPr lang="zh-CN" altLang="zh-CN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寸液晶电视</a:t>
            </a:r>
            <a:r>
              <a:rPr lang="en-US" altLang="zh-CN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  42 inch LCD TV      </a:t>
            </a:r>
            <a:r>
              <a:rPr lang="zh-CN" altLang="zh-CN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免费宽带网络</a:t>
            </a:r>
            <a:r>
              <a:rPr lang="en-US" altLang="zh-CN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   free </a:t>
            </a:r>
            <a:r>
              <a:rPr lang="en-US" altLang="zh-CN" sz="11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wifi</a:t>
            </a:r>
            <a:r>
              <a:rPr lang="en-US" altLang="zh-CN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      </a:t>
            </a:r>
            <a:r>
              <a:rPr lang="zh-CN" altLang="zh-CN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迷你酒吧</a:t>
            </a:r>
            <a:r>
              <a:rPr lang="en-US" altLang="zh-CN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  mini bar         </a:t>
            </a:r>
            <a:r>
              <a:rPr lang="zh-CN" altLang="zh-CN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室内保险箱</a:t>
            </a:r>
            <a:r>
              <a:rPr lang="en-US" altLang="zh-CN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   in-room safe</a:t>
            </a:r>
          </a:p>
          <a:p>
            <a:pPr marL="316800" lvl="0" indent="-316800" defTabSz="233679">
              <a:lnSpc>
                <a:spcPts val="0"/>
              </a:lnSpc>
              <a:spcBef>
                <a:spcPts val="2300"/>
              </a:spcBef>
              <a:buSzPct val="75000"/>
              <a:defRPr sz="1800"/>
            </a:pPr>
            <a:r>
              <a:rPr lang="en-US" altLang="zh-CN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24</a:t>
            </a:r>
            <a:r>
              <a:rPr lang="zh-CN" altLang="zh-CN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小时客房服务</a:t>
            </a:r>
            <a:r>
              <a:rPr lang="en-US" altLang="zh-CN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   24 hours room service     </a:t>
            </a:r>
            <a:r>
              <a:rPr lang="zh-CN" altLang="zh-CN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开夜床服务</a:t>
            </a:r>
            <a:r>
              <a:rPr lang="en-US" altLang="zh-CN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  turndown service       </a:t>
            </a:r>
            <a:r>
              <a:rPr lang="zh-CN" altLang="zh-CN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办公桌</a:t>
            </a:r>
            <a:r>
              <a:rPr lang="en-US" altLang="zh-CN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  writing desk        1.8</a:t>
            </a:r>
            <a:r>
              <a:rPr lang="zh-CN" alt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米宽床  </a:t>
            </a:r>
            <a:r>
              <a:rPr lang="en-US" altLang="zh-CN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1.8m wide  bed</a:t>
            </a:r>
          </a:p>
        </p:txBody>
      </p:sp>
      <p:sp>
        <p:nvSpPr>
          <p:cNvPr id="5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500034" y="6357958"/>
            <a:ext cx="2133600" cy="365125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pPr/>
              <a:t>10</a:t>
            </a:fld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_MG_05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6024" y="836712"/>
            <a:ext cx="4283968" cy="285597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3563888" y="4202117"/>
            <a:ext cx="2016224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584200" latinLnBrk="1" hangingPunct="0"/>
            <a:r>
              <a:rPr lang="zh-C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黑体" pitchFamily="49" charset="-122"/>
                <a:cs typeface="Arial" pitchFamily="34" charset="0"/>
                <a:sym typeface="Helvetica Neue Light"/>
              </a:rPr>
              <a:t>丽雅客房</a:t>
            </a:r>
            <a:endParaRPr lang="en-US" altLang="zh-CN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ea typeface="黑体" pitchFamily="49" charset="-122"/>
              <a:cs typeface="Arial" pitchFamily="34" charset="0"/>
              <a:sym typeface="Helvetica Neue Light"/>
            </a:endParaRPr>
          </a:p>
          <a:p>
            <a:pPr algn="ctr" defTabSz="584200" latinLnBrk="1" hangingPunct="0"/>
            <a:r>
              <a:rPr lang="en-US" altLang="zh-CN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黑体" pitchFamily="49" charset="-122"/>
                <a:cs typeface="Arial" pitchFamily="34" charset="0"/>
                <a:sym typeface="Helvetica Neue Light"/>
              </a:rPr>
              <a:t>LIA! ROOM</a:t>
            </a:r>
            <a:endParaRPr kumimoji="0" lang="zh-CN" altLang="en-US" sz="1400" b="0" i="0" u="none" strike="noStrike" cap="none" spc="0" normalizeH="0" baseline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FillTx/>
              <a:latin typeface="Arial" pitchFamily="34" charset="0"/>
              <a:ea typeface="黑体" pitchFamily="49" charset="-122"/>
              <a:cs typeface="Arial" pitchFamily="34" charset="0"/>
              <a:sym typeface="Helvetica Neue Light"/>
            </a:endParaRPr>
          </a:p>
        </p:txBody>
      </p:sp>
      <p:sp>
        <p:nvSpPr>
          <p:cNvPr id="6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500034" y="6357958"/>
            <a:ext cx="2133600" cy="365125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pPr/>
              <a:t>11</a:t>
            </a:fld>
            <a:endParaRPr lang="zh-CN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39552" y="5026661"/>
            <a:ext cx="8136904" cy="98764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316800" indent="-316800" defTabSz="233679">
              <a:lnSpc>
                <a:spcPts val="0"/>
              </a:lnSpc>
              <a:spcBef>
                <a:spcPts val="2300"/>
              </a:spcBef>
              <a:buSzPct val="75000"/>
              <a:defRPr sz="1800"/>
            </a:pPr>
            <a:r>
              <a:rPr lang="en-US" altLang="zh-CN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42</a:t>
            </a:r>
            <a:r>
              <a:rPr lang="zh-CN" altLang="zh-CN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寸液晶电视</a:t>
            </a:r>
            <a:r>
              <a:rPr lang="en-US" altLang="zh-CN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  42 inch LCD TV      </a:t>
            </a:r>
            <a:r>
              <a:rPr lang="zh-CN" altLang="zh-CN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免费宽带网络</a:t>
            </a:r>
            <a:r>
              <a:rPr lang="en-US" altLang="zh-CN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   free </a:t>
            </a:r>
            <a:r>
              <a:rPr lang="en-US" altLang="zh-CN" sz="11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wifi</a:t>
            </a:r>
            <a:r>
              <a:rPr lang="en-US" altLang="zh-CN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      </a:t>
            </a:r>
            <a:r>
              <a:rPr lang="zh-CN" altLang="zh-CN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迷你酒吧</a:t>
            </a:r>
            <a:r>
              <a:rPr lang="en-US" altLang="zh-CN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  mini bar         </a:t>
            </a:r>
            <a:r>
              <a:rPr lang="zh-CN" altLang="zh-CN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室内保险箱</a:t>
            </a:r>
            <a:r>
              <a:rPr lang="en-US" altLang="zh-CN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  in-room safe</a:t>
            </a:r>
          </a:p>
          <a:p>
            <a:pPr marL="316800" lvl="0" indent="-316800" defTabSz="233679">
              <a:lnSpc>
                <a:spcPts val="0"/>
              </a:lnSpc>
              <a:spcBef>
                <a:spcPts val="2300"/>
              </a:spcBef>
              <a:buSzPct val="75000"/>
              <a:defRPr sz="1800"/>
            </a:pPr>
            <a:r>
              <a:rPr lang="en-US" altLang="zh-CN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24</a:t>
            </a:r>
            <a:r>
              <a:rPr lang="zh-CN" altLang="zh-CN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小时客房服务</a:t>
            </a:r>
            <a:r>
              <a:rPr lang="en-US" altLang="zh-CN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  24 hours room service     </a:t>
            </a:r>
            <a:r>
              <a:rPr lang="zh-CN" altLang="zh-CN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开夜床服务</a:t>
            </a:r>
            <a:r>
              <a:rPr lang="en-US" altLang="zh-CN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  turndown service       </a:t>
            </a:r>
            <a:r>
              <a:rPr lang="zh-CN" altLang="zh-CN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办公桌</a:t>
            </a:r>
            <a:r>
              <a:rPr lang="en-US" altLang="zh-CN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  writing desk</a:t>
            </a:r>
          </a:p>
          <a:p>
            <a:pPr marL="316800" indent="-316800" defTabSz="233679">
              <a:lnSpc>
                <a:spcPts val="0"/>
              </a:lnSpc>
              <a:spcBef>
                <a:spcPts val="2300"/>
              </a:spcBef>
              <a:buSzPct val="75000"/>
              <a:defRPr sz="1800"/>
            </a:pPr>
            <a:r>
              <a:rPr lang="en-US" altLang="zh-CN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1.8</a:t>
            </a:r>
            <a:r>
              <a:rPr lang="zh-CN" alt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米宽床或</a:t>
            </a:r>
            <a:r>
              <a:rPr lang="en-US" altLang="zh-CN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1.3</a:t>
            </a:r>
            <a:r>
              <a:rPr lang="zh-CN" alt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米宽床  </a:t>
            </a:r>
            <a:r>
              <a:rPr lang="en-US" altLang="zh-CN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1.8m wide bed or 1.3 m wide bed </a:t>
            </a:r>
          </a:p>
        </p:txBody>
      </p:sp>
      <p:pic>
        <p:nvPicPr>
          <p:cNvPr id="10" name="图片 9" descr="_MG_046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80520" y="836712"/>
            <a:ext cx="4283968" cy="285597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1259632" y="3789040"/>
            <a:ext cx="2160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黑体" pitchFamily="49" charset="-122"/>
                <a:cs typeface="Arial" pitchFamily="34" charset="0"/>
                <a:sym typeface="Helvetica Neue Light"/>
              </a:rPr>
              <a:t>丽雅客房（大床）</a:t>
            </a:r>
            <a:endParaRPr lang="en-US" altLang="zh-CN" sz="12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ea typeface="黑体" pitchFamily="49" charset="-122"/>
              <a:cs typeface="Arial" pitchFamily="34" charset="0"/>
              <a:sym typeface="Helvetica Neue Ligh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96136" y="3789040"/>
            <a:ext cx="2160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黑体" pitchFamily="49" charset="-122"/>
                <a:cs typeface="Arial" pitchFamily="34" charset="0"/>
                <a:sym typeface="Helvetica Neue Light"/>
              </a:rPr>
              <a:t>丽雅客房（双床）</a:t>
            </a:r>
            <a:endParaRPr lang="en-US" altLang="zh-CN" sz="12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ea typeface="黑体" pitchFamily="49" charset="-122"/>
              <a:cs typeface="Arial" pitchFamily="34" charset="0"/>
              <a:sym typeface="Helvetica Neue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_MG_0495.JPG"/>
          <p:cNvPicPr>
            <a:picLocks noChangeAspect="1"/>
          </p:cNvPicPr>
          <p:nvPr/>
        </p:nvPicPr>
        <p:blipFill>
          <a:blip r:embed="rId3" cstate="print"/>
          <a:srcRect r="9874"/>
          <a:stretch>
            <a:fillRect/>
          </a:stretch>
        </p:blipFill>
        <p:spPr>
          <a:xfrm>
            <a:off x="683568" y="548680"/>
            <a:ext cx="7803455" cy="33843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3275856" y="4221088"/>
            <a:ext cx="2592288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584200" latinLnBrk="1" hangingPunct="0"/>
            <a:r>
              <a:rPr lang="zh-C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黑体" pitchFamily="49" charset="-122"/>
                <a:cs typeface="Arial" pitchFamily="34" charset="0"/>
                <a:sym typeface="Helvetica Neue Light"/>
              </a:rPr>
              <a:t>丽雅大客房</a:t>
            </a:r>
            <a:endParaRPr lang="en-US" altLang="zh-CN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ea typeface="黑体" pitchFamily="49" charset="-122"/>
              <a:cs typeface="Arial" pitchFamily="34" charset="0"/>
              <a:sym typeface="Helvetica Neue Light"/>
            </a:endParaRPr>
          </a:p>
          <a:p>
            <a:pPr algn="ctr" defTabSz="584200" latinLnBrk="1" hangingPunct="0"/>
            <a:r>
              <a:rPr lang="en-US" altLang="zh-CN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黑体" pitchFamily="49" charset="-122"/>
                <a:cs typeface="Arial" pitchFamily="34" charset="0"/>
                <a:sym typeface="Helvetica Neue Light"/>
              </a:rPr>
              <a:t>LIA! PLUS ROOM</a:t>
            </a:r>
          </a:p>
        </p:txBody>
      </p:sp>
      <p:sp>
        <p:nvSpPr>
          <p:cNvPr id="6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500034" y="6357958"/>
            <a:ext cx="2133600" cy="365125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pPr/>
              <a:t>12</a:t>
            </a:fld>
            <a:endParaRPr lang="zh-CN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043608" y="5174169"/>
            <a:ext cx="7056784" cy="69262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316800" indent="-316800" defTabSz="233679">
              <a:lnSpc>
                <a:spcPts val="0"/>
              </a:lnSpc>
              <a:spcBef>
                <a:spcPts val="2300"/>
              </a:spcBef>
              <a:buSzPct val="75000"/>
              <a:defRPr sz="1800"/>
            </a:pPr>
            <a:r>
              <a:rPr lang="en-US" altLang="zh-CN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42</a:t>
            </a:r>
            <a:r>
              <a:rPr lang="zh-CN" altLang="zh-CN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寸液晶电视</a:t>
            </a:r>
            <a:r>
              <a:rPr lang="en-US" altLang="zh-CN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  42 inch LCD TV      </a:t>
            </a:r>
            <a:r>
              <a:rPr lang="zh-CN" altLang="zh-CN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免费宽带网络</a:t>
            </a:r>
            <a:r>
              <a:rPr lang="en-US" altLang="zh-CN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  free </a:t>
            </a:r>
            <a:r>
              <a:rPr lang="en-US" altLang="zh-CN" sz="11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wifi</a:t>
            </a:r>
            <a:r>
              <a:rPr lang="en-US" altLang="zh-CN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      </a:t>
            </a:r>
            <a:r>
              <a:rPr lang="zh-CN" altLang="zh-CN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迷你酒吧</a:t>
            </a:r>
            <a:r>
              <a:rPr lang="en-US" altLang="zh-CN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  mini bar         </a:t>
            </a:r>
            <a:r>
              <a:rPr lang="zh-CN" altLang="zh-CN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室内保险箱</a:t>
            </a:r>
            <a:r>
              <a:rPr lang="en-US" altLang="zh-CN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  in-room safe</a:t>
            </a:r>
          </a:p>
          <a:p>
            <a:pPr marL="316800" lvl="0" indent="-316800" defTabSz="233679">
              <a:lnSpc>
                <a:spcPts val="0"/>
              </a:lnSpc>
              <a:spcBef>
                <a:spcPts val="2300"/>
              </a:spcBef>
              <a:buSzPct val="75000"/>
              <a:defRPr sz="1800"/>
            </a:pPr>
            <a:r>
              <a:rPr lang="en-US" altLang="zh-CN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24</a:t>
            </a:r>
            <a:r>
              <a:rPr lang="zh-CN" altLang="zh-CN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小时客房服务</a:t>
            </a:r>
            <a:r>
              <a:rPr lang="en-US" altLang="zh-CN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  24 hours room service     </a:t>
            </a:r>
            <a:r>
              <a:rPr lang="zh-CN" altLang="zh-CN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开夜床服务</a:t>
            </a:r>
            <a:r>
              <a:rPr lang="en-US" altLang="zh-CN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  turndown service       1.8</a:t>
            </a:r>
            <a:r>
              <a:rPr lang="zh-CN" alt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米宽床  </a:t>
            </a:r>
            <a:r>
              <a:rPr lang="en-US" altLang="zh-CN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1.8m-wide  bed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275856" y="4202117"/>
            <a:ext cx="2592288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584200" latinLnBrk="1" hangingPunct="0"/>
            <a:r>
              <a:rPr lang="zh-C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黑体" pitchFamily="49" charset="-122"/>
                <a:cs typeface="Arial" pitchFamily="34" charset="0"/>
                <a:sym typeface="Helvetica Neue Light"/>
              </a:rPr>
              <a:t>家庭客房</a:t>
            </a:r>
            <a:endParaRPr lang="en-US" altLang="zh-CN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ea typeface="黑体" pitchFamily="49" charset="-122"/>
              <a:cs typeface="Arial" pitchFamily="34" charset="0"/>
              <a:sym typeface="Helvetica Neue Light"/>
            </a:endParaRPr>
          </a:p>
          <a:p>
            <a:pPr algn="ctr" defTabSz="584200" latinLnBrk="1" hangingPunct="0"/>
            <a:r>
              <a:rPr lang="en-US" altLang="zh-CN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黑体" pitchFamily="49" charset="-122"/>
                <a:cs typeface="Arial" pitchFamily="34" charset="0"/>
                <a:sym typeface="Helvetica Neue Light"/>
              </a:rPr>
              <a:t>FAMILY ROOM</a:t>
            </a:r>
          </a:p>
        </p:txBody>
      </p:sp>
      <p:pic>
        <p:nvPicPr>
          <p:cNvPr id="6" name="图片 5" descr="_MG_050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91680" y="548680"/>
            <a:ext cx="6094002" cy="33843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500034" y="6357958"/>
            <a:ext cx="2133600" cy="365125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pPr/>
              <a:t>13</a:t>
            </a:fld>
            <a:endParaRPr lang="zh-CN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115616" y="5184646"/>
            <a:ext cx="7128792" cy="69262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316800" indent="-316800" defTabSz="233679">
              <a:lnSpc>
                <a:spcPts val="0"/>
              </a:lnSpc>
              <a:spcBef>
                <a:spcPts val="2300"/>
              </a:spcBef>
              <a:buSzPct val="75000"/>
              <a:defRPr sz="1800"/>
            </a:pPr>
            <a:r>
              <a:rPr lang="en-US" altLang="zh-CN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42</a:t>
            </a:r>
            <a:r>
              <a:rPr lang="zh-CN" altLang="zh-CN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寸液晶电视</a:t>
            </a:r>
            <a:r>
              <a:rPr lang="en-US" altLang="zh-CN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  42 inch LCD TV      </a:t>
            </a:r>
            <a:r>
              <a:rPr lang="zh-CN" altLang="zh-CN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免费宽带网络</a:t>
            </a:r>
            <a:r>
              <a:rPr lang="en-US" altLang="zh-CN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  free </a:t>
            </a:r>
            <a:r>
              <a:rPr lang="en-US" altLang="zh-CN" sz="11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wifi</a:t>
            </a:r>
            <a:r>
              <a:rPr lang="en-US" altLang="zh-CN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      </a:t>
            </a:r>
            <a:r>
              <a:rPr lang="zh-CN" altLang="zh-CN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迷你酒吧</a:t>
            </a:r>
            <a:r>
              <a:rPr lang="en-US" altLang="zh-CN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  mini bar         </a:t>
            </a:r>
            <a:r>
              <a:rPr lang="zh-CN" altLang="zh-CN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室内保险箱</a:t>
            </a:r>
            <a:r>
              <a:rPr lang="en-US" altLang="zh-CN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  in-room safe</a:t>
            </a:r>
          </a:p>
          <a:p>
            <a:pPr marL="316800" lvl="0" indent="-316800" defTabSz="233679">
              <a:lnSpc>
                <a:spcPts val="0"/>
              </a:lnSpc>
              <a:spcBef>
                <a:spcPts val="2300"/>
              </a:spcBef>
              <a:buSzPct val="75000"/>
              <a:defRPr sz="1800"/>
            </a:pPr>
            <a:r>
              <a:rPr lang="en-US" altLang="zh-CN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24</a:t>
            </a:r>
            <a:r>
              <a:rPr lang="zh-CN" altLang="zh-CN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小时客房服务</a:t>
            </a:r>
            <a:r>
              <a:rPr lang="en-US" altLang="zh-CN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  24 hours room service          </a:t>
            </a:r>
            <a:r>
              <a:rPr lang="zh-CN" altLang="zh-CN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开夜床服务</a:t>
            </a:r>
            <a:r>
              <a:rPr lang="en-US" altLang="zh-CN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  turndown service           1.3</a:t>
            </a:r>
            <a:r>
              <a:rPr lang="zh-CN" alt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米宽床</a:t>
            </a:r>
            <a:r>
              <a:rPr lang="en-US" altLang="zh-CN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  1.3m wide beds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275856" y="4202117"/>
            <a:ext cx="2592288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584200" latinLnBrk="1" hangingPunct="0"/>
            <a:r>
              <a:rPr lang="zh-C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黑体" pitchFamily="49" charset="-122"/>
                <a:cs typeface="Arial" pitchFamily="34" charset="0"/>
                <a:sym typeface="Helvetica Neue Light"/>
              </a:rPr>
              <a:t>丽雅工作室</a:t>
            </a:r>
            <a:endParaRPr lang="en-US" altLang="zh-CN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ea typeface="黑体" pitchFamily="49" charset="-122"/>
              <a:cs typeface="Arial" pitchFamily="34" charset="0"/>
              <a:sym typeface="Helvetica Neue Light"/>
            </a:endParaRPr>
          </a:p>
          <a:p>
            <a:pPr algn="ctr" defTabSz="584200" latinLnBrk="1" hangingPunct="0"/>
            <a:r>
              <a:rPr lang="en-US" altLang="zh-CN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黑体" pitchFamily="49" charset="-122"/>
                <a:cs typeface="Arial" pitchFamily="34" charset="0"/>
                <a:sym typeface="Helvetica Neue Light"/>
              </a:rPr>
              <a:t>LIA! STUDIO</a:t>
            </a:r>
          </a:p>
        </p:txBody>
      </p:sp>
      <p:pic>
        <p:nvPicPr>
          <p:cNvPr id="5" name="图片 4" descr="_MG_049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713004"/>
            <a:ext cx="7920880" cy="30419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500034" y="6357958"/>
            <a:ext cx="2133600" cy="365125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pPr/>
              <a:t>14</a:t>
            </a:fld>
            <a:endParaRPr lang="zh-CN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67544" y="5174169"/>
            <a:ext cx="8352928" cy="69262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316800" indent="-316800" defTabSz="233679">
              <a:lnSpc>
                <a:spcPts val="0"/>
              </a:lnSpc>
              <a:spcBef>
                <a:spcPts val="2300"/>
              </a:spcBef>
              <a:buSzPct val="75000"/>
              <a:defRPr sz="1800"/>
            </a:pPr>
            <a:r>
              <a:rPr lang="en-US" altLang="zh-CN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42</a:t>
            </a:r>
            <a:r>
              <a:rPr lang="zh-CN" altLang="zh-CN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寸液晶电视</a:t>
            </a:r>
            <a:r>
              <a:rPr lang="en-US" altLang="zh-CN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  42 inch LCD TV      </a:t>
            </a:r>
            <a:r>
              <a:rPr lang="zh-CN" altLang="zh-CN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免费宽带网络</a:t>
            </a:r>
            <a:r>
              <a:rPr lang="en-US" altLang="zh-CN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  free </a:t>
            </a:r>
            <a:r>
              <a:rPr lang="en-US" altLang="zh-CN" sz="11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wifi</a:t>
            </a:r>
            <a:r>
              <a:rPr lang="en-US" altLang="zh-CN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      </a:t>
            </a:r>
            <a:r>
              <a:rPr lang="zh-CN" altLang="zh-CN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迷你酒吧</a:t>
            </a:r>
            <a:r>
              <a:rPr lang="en-US" altLang="zh-CN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  mini bar         </a:t>
            </a:r>
            <a:r>
              <a:rPr lang="zh-CN" altLang="zh-CN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室内保险箱</a:t>
            </a:r>
            <a:r>
              <a:rPr lang="en-US" altLang="zh-CN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  in-room safe</a:t>
            </a:r>
          </a:p>
          <a:p>
            <a:pPr marL="316800" lvl="0" indent="-316800" defTabSz="233679">
              <a:lnSpc>
                <a:spcPts val="0"/>
              </a:lnSpc>
              <a:spcBef>
                <a:spcPts val="2300"/>
              </a:spcBef>
              <a:buSzPct val="75000"/>
              <a:defRPr sz="1800"/>
            </a:pPr>
            <a:r>
              <a:rPr lang="en-US" altLang="zh-CN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24</a:t>
            </a:r>
            <a:r>
              <a:rPr lang="zh-CN" altLang="zh-CN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小时客房服务</a:t>
            </a:r>
            <a:r>
              <a:rPr lang="en-US" altLang="zh-CN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  24 hours room service     </a:t>
            </a:r>
            <a:r>
              <a:rPr lang="zh-CN" altLang="zh-CN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开夜床服务</a:t>
            </a:r>
            <a:r>
              <a:rPr lang="en-US" altLang="zh-CN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  turndown service       </a:t>
            </a:r>
            <a:r>
              <a:rPr lang="zh-CN" altLang="zh-CN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办公桌</a:t>
            </a:r>
            <a:r>
              <a:rPr lang="en-US" altLang="zh-CN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  writing desk        1.8</a:t>
            </a:r>
            <a:r>
              <a:rPr lang="zh-CN" alt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米宽床  </a:t>
            </a:r>
            <a:r>
              <a:rPr lang="en-US" altLang="zh-CN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1.8m wide  bed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客房-亲子房 (6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0871" y="1772816"/>
            <a:ext cx="3096344" cy="173980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2195736" y="4202117"/>
            <a:ext cx="4752528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>
              <a:defRPr sz="1800"/>
            </a:pPr>
            <a:r>
              <a:rPr lang="zh-C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丽雅大套房</a:t>
            </a:r>
            <a:endParaRPr lang="en-US" altLang="zh-CN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ea typeface="黑体" pitchFamily="49" charset="-122"/>
              <a:cs typeface="Arial" pitchFamily="34" charset="0"/>
            </a:endParaRPr>
          </a:p>
          <a:p>
            <a:pPr algn="ctr">
              <a:defRPr sz="1800"/>
            </a:pPr>
            <a:r>
              <a:rPr lang="en-US" altLang="zh-CN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黑体" pitchFamily="49" charset="-122"/>
                <a:cs typeface="Arial" pitchFamily="34" charset="0"/>
                <a:sym typeface="Helvetica Neue Light"/>
              </a:rPr>
              <a:t>LIA! PLUS SUITE</a:t>
            </a:r>
            <a:endParaRPr lang="zh-CN" altLang="en-US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ea typeface="黑体" pitchFamily="49" charset="-122"/>
              <a:cs typeface="Arial" pitchFamily="34" charset="0"/>
              <a:sym typeface="Helvetica Neue Light"/>
            </a:endParaRPr>
          </a:p>
        </p:txBody>
      </p:sp>
      <p:sp>
        <p:nvSpPr>
          <p:cNvPr id="5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500034" y="6357958"/>
            <a:ext cx="2133600" cy="365125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pPr/>
              <a:t>15</a:t>
            </a:fld>
            <a:endParaRPr lang="zh-CN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115616" y="5026661"/>
            <a:ext cx="6912768" cy="98764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316800" indent="-316800" defTabSz="233679">
              <a:lnSpc>
                <a:spcPts val="0"/>
              </a:lnSpc>
              <a:spcBef>
                <a:spcPts val="2300"/>
              </a:spcBef>
              <a:buSzPct val="75000"/>
              <a:defRPr sz="1800"/>
            </a:pPr>
            <a:r>
              <a:rPr lang="en-US" altLang="zh-CN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42</a:t>
            </a:r>
            <a:r>
              <a:rPr lang="zh-CN" altLang="zh-CN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寸液晶电视</a:t>
            </a:r>
            <a:r>
              <a:rPr lang="en-US" altLang="zh-CN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 42 inch LCD TV      </a:t>
            </a:r>
            <a:r>
              <a:rPr lang="zh-CN" altLang="zh-CN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免费宽带网络</a:t>
            </a:r>
            <a:r>
              <a:rPr lang="en-US" altLang="zh-CN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 free </a:t>
            </a:r>
            <a:r>
              <a:rPr lang="en-US" altLang="zh-CN" sz="11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wifi</a:t>
            </a:r>
            <a:r>
              <a:rPr lang="en-US" altLang="zh-CN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      </a:t>
            </a:r>
            <a:r>
              <a:rPr lang="zh-CN" altLang="zh-CN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迷你酒吧</a:t>
            </a:r>
            <a:r>
              <a:rPr lang="en-US" altLang="zh-CN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 mini bar         </a:t>
            </a:r>
            <a:r>
              <a:rPr lang="zh-CN" altLang="zh-CN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室内保险箱</a:t>
            </a:r>
            <a:r>
              <a:rPr lang="en-US" altLang="zh-CN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 in-room safe</a:t>
            </a:r>
          </a:p>
          <a:p>
            <a:pPr marL="316800" lvl="0" indent="-316800" defTabSz="233679">
              <a:lnSpc>
                <a:spcPts val="0"/>
              </a:lnSpc>
              <a:spcBef>
                <a:spcPts val="2300"/>
              </a:spcBef>
              <a:buSzPct val="75000"/>
              <a:defRPr sz="1800"/>
            </a:pPr>
            <a:r>
              <a:rPr lang="en-US" altLang="zh-CN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24</a:t>
            </a:r>
            <a:r>
              <a:rPr lang="zh-CN" altLang="zh-CN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小时客房服务</a:t>
            </a:r>
            <a:r>
              <a:rPr lang="en-US" altLang="zh-CN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 24 hours room service     </a:t>
            </a:r>
            <a:r>
              <a:rPr lang="zh-CN" altLang="zh-CN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开夜床服务</a:t>
            </a:r>
            <a:r>
              <a:rPr lang="en-US" altLang="zh-CN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 turndown service      </a:t>
            </a:r>
            <a:r>
              <a:rPr lang="zh-CN" altLang="zh-CN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办公桌</a:t>
            </a:r>
            <a:r>
              <a:rPr lang="en-US" altLang="zh-CN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 writing desk      </a:t>
            </a:r>
          </a:p>
          <a:p>
            <a:pPr marL="316800" lvl="0" indent="-316800" defTabSz="233679">
              <a:lnSpc>
                <a:spcPts val="0"/>
              </a:lnSpc>
              <a:spcBef>
                <a:spcPts val="2300"/>
              </a:spcBef>
              <a:buSzPct val="75000"/>
              <a:defRPr sz="1800"/>
            </a:pPr>
            <a:r>
              <a:rPr lang="en-US" altLang="zh-CN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1.8</a:t>
            </a:r>
            <a:r>
              <a:rPr lang="zh-CN" alt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米宽床和</a:t>
            </a:r>
            <a:r>
              <a:rPr lang="en-US" altLang="zh-CN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1.0</a:t>
            </a:r>
            <a:r>
              <a:rPr lang="zh-CN" alt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米宽床 </a:t>
            </a:r>
            <a:r>
              <a:rPr lang="en-US" altLang="zh-CN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1.8m wide bed and 1.0 m wide bed </a:t>
            </a:r>
          </a:p>
        </p:txBody>
      </p:sp>
      <p:pic>
        <p:nvPicPr>
          <p:cNvPr id="10" name="图片 9" descr="IMG_001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27235" y="1779485"/>
            <a:ext cx="2592287" cy="17264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图片 10" descr="IMG_005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99543" y="1778621"/>
            <a:ext cx="2592936" cy="17281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971600" y="3645024"/>
            <a:ext cx="1800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海绵宝宝</a:t>
            </a:r>
            <a:r>
              <a:rPr lang="en-US" altLang="zh-CN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SPONGEBOB</a:t>
            </a:r>
            <a:endParaRPr lang="zh-CN" altLang="en-US" sz="1100" dirty="0"/>
          </a:p>
        </p:txBody>
      </p:sp>
      <p:sp>
        <p:nvSpPr>
          <p:cNvPr id="13" name="TextBox 12"/>
          <p:cNvSpPr txBox="1"/>
          <p:nvPr/>
        </p:nvSpPr>
        <p:spPr>
          <a:xfrm>
            <a:off x="3923928" y="3599438"/>
            <a:ext cx="1800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HELLO  KITTY</a:t>
            </a:r>
            <a:endParaRPr lang="zh-CN" altLang="en-US" sz="1100" dirty="0"/>
          </a:p>
        </p:txBody>
      </p:sp>
      <p:sp>
        <p:nvSpPr>
          <p:cNvPr id="14" name="TextBox 13"/>
          <p:cNvSpPr txBox="1"/>
          <p:nvPr/>
        </p:nvSpPr>
        <p:spPr>
          <a:xfrm>
            <a:off x="6732240" y="3599438"/>
            <a:ext cx="1800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哆啦</a:t>
            </a:r>
            <a:r>
              <a:rPr lang="en-US" altLang="zh-CN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A</a:t>
            </a:r>
            <a:r>
              <a:rPr lang="zh-CN" alt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梦</a:t>
            </a:r>
            <a:r>
              <a:rPr lang="en-US" altLang="zh-CN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DORAEMON</a:t>
            </a:r>
            <a:endParaRPr lang="zh-CN" altLang="en-US" sz="11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_MG_053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764119"/>
            <a:ext cx="8208912" cy="29575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2195736" y="4202117"/>
            <a:ext cx="4752528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>
              <a:defRPr sz="1800"/>
            </a:pPr>
            <a:r>
              <a:rPr lang="zh-C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丽雅超大套房</a:t>
            </a:r>
            <a:endParaRPr lang="en-US" altLang="zh-CN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ea typeface="黑体" pitchFamily="49" charset="-122"/>
              <a:cs typeface="Arial" pitchFamily="34" charset="0"/>
            </a:endParaRPr>
          </a:p>
          <a:p>
            <a:pPr algn="ctr">
              <a:defRPr sz="1800"/>
            </a:pPr>
            <a:r>
              <a:rPr lang="en-US" altLang="zh-CN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黑体" pitchFamily="49" charset="-122"/>
                <a:cs typeface="Arial" pitchFamily="34" charset="0"/>
                <a:sym typeface="Helvetica Neue Light"/>
              </a:rPr>
              <a:t>LIA! EXTRA SUITE</a:t>
            </a:r>
            <a:endParaRPr lang="zh-CN" altLang="en-US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ea typeface="黑体" pitchFamily="49" charset="-122"/>
              <a:cs typeface="Arial" pitchFamily="34" charset="0"/>
              <a:sym typeface="Helvetica Neue Light"/>
            </a:endParaRPr>
          </a:p>
        </p:txBody>
      </p:sp>
      <p:sp>
        <p:nvSpPr>
          <p:cNvPr id="6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500034" y="6357958"/>
            <a:ext cx="2133600" cy="365125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pPr/>
              <a:t>16</a:t>
            </a:fld>
            <a:endParaRPr lang="zh-CN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9592" y="5085184"/>
            <a:ext cx="7408440" cy="98764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316800" indent="-316800" defTabSz="233679">
              <a:lnSpc>
                <a:spcPts val="0"/>
              </a:lnSpc>
              <a:spcBef>
                <a:spcPts val="2300"/>
              </a:spcBef>
              <a:buSzPct val="75000"/>
              <a:defRPr sz="1800"/>
            </a:pPr>
            <a:r>
              <a:rPr lang="en-US" altLang="zh-CN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42</a:t>
            </a:r>
            <a:r>
              <a:rPr lang="zh-CN" altLang="zh-CN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寸液晶电视</a:t>
            </a:r>
            <a:r>
              <a:rPr lang="en-US" altLang="zh-CN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  42 inch LCD TV      </a:t>
            </a:r>
            <a:r>
              <a:rPr lang="zh-CN" altLang="zh-CN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免费宽带网络</a:t>
            </a:r>
            <a:r>
              <a:rPr lang="en-US" altLang="zh-CN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  free </a:t>
            </a:r>
            <a:r>
              <a:rPr lang="en-US" altLang="zh-CN" sz="11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wifi</a:t>
            </a:r>
            <a:r>
              <a:rPr lang="en-US" altLang="zh-CN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      </a:t>
            </a:r>
            <a:r>
              <a:rPr lang="zh-CN" altLang="zh-CN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迷你酒吧</a:t>
            </a:r>
            <a:r>
              <a:rPr lang="en-US" altLang="zh-CN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  mini bar         </a:t>
            </a:r>
            <a:r>
              <a:rPr lang="zh-CN" altLang="zh-CN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室内保险箱</a:t>
            </a:r>
            <a:r>
              <a:rPr lang="en-US" altLang="zh-CN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  in-room safe</a:t>
            </a:r>
          </a:p>
          <a:p>
            <a:pPr marL="316800" lvl="0" indent="-316800" defTabSz="233679">
              <a:lnSpc>
                <a:spcPts val="0"/>
              </a:lnSpc>
              <a:spcBef>
                <a:spcPts val="2300"/>
              </a:spcBef>
              <a:buSzPct val="75000"/>
              <a:defRPr sz="1800"/>
            </a:pPr>
            <a:r>
              <a:rPr lang="en-US" altLang="zh-CN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24</a:t>
            </a:r>
            <a:r>
              <a:rPr lang="zh-CN" altLang="zh-CN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小时客房服务</a:t>
            </a:r>
            <a:r>
              <a:rPr lang="en-US" altLang="zh-CN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  24 hours room service      </a:t>
            </a:r>
            <a:r>
              <a:rPr lang="zh-CN" altLang="zh-CN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开夜床服务</a:t>
            </a:r>
            <a:r>
              <a:rPr lang="en-US" altLang="zh-CN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  turndown service      </a:t>
            </a:r>
            <a:r>
              <a:rPr lang="zh-CN" altLang="zh-CN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办公桌</a:t>
            </a:r>
            <a:r>
              <a:rPr lang="en-US" altLang="zh-CN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  writing desk      </a:t>
            </a:r>
            <a:r>
              <a:rPr lang="zh-CN" alt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独立书房  </a:t>
            </a:r>
            <a:r>
              <a:rPr lang="en-US" altLang="zh-CN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study</a:t>
            </a:r>
          </a:p>
          <a:p>
            <a:pPr marL="316800" lvl="0" indent="-316800" defTabSz="233679">
              <a:lnSpc>
                <a:spcPts val="0"/>
              </a:lnSpc>
              <a:spcBef>
                <a:spcPts val="2300"/>
              </a:spcBef>
              <a:buSzPct val="75000"/>
              <a:defRPr sz="1800"/>
            </a:pPr>
            <a:r>
              <a:rPr lang="en-US" altLang="zh-CN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1.8</a:t>
            </a:r>
            <a:r>
              <a:rPr lang="zh-CN" alt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米宽床  </a:t>
            </a:r>
            <a:r>
              <a:rPr lang="en-US" altLang="zh-CN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1.8m wide  bed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占位符 3"/>
          <p:cNvSpPr>
            <a:spLocks noGrp="1"/>
          </p:cNvSpPr>
          <p:nvPr>
            <p:ph type="body" idx="1"/>
          </p:nvPr>
        </p:nvSpPr>
        <p:spPr>
          <a:xfrm>
            <a:off x="722313" y="3357562"/>
            <a:ext cx="7772400" cy="500066"/>
          </a:xfrm>
        </p:spPr>
        <p:txBody>
          <a:bodyPr/>
          <a:lstStyle/>
          <a:p>
            <a:r>
              <a:rPr lang="en-US" altLang="zh-CN" sz="2400" b="1" dirty="0" smtClean="0">
                <a:latin typeface="Arial" pitchFamily="34" charset="0"/>
                <a:ea typeface="Arial Unicode MS" pitchFamily="34" charset="-122"/>
                <a:cs typeface="Arial" pitchFamily="34" charset="0"/>
              </a:rPr>
              <a:t>Conference facilities</a:t>
            </a:r>
            <a:endParaRPr lang="zh-CN" altLang="en-US" sz="2400" b="1" dirty="0">
              <a:latin typeface="Arial" pitchFamily="34" charset="0"/>
              <a:ea typeface="Arial Unicode MS" pitchFamily="34" charset="-122"/>
              <a:cs typeface="Arial" pitchFamily="34" charset="0"/>
            </a:endParaRPr>
          </a:p>
        </p:txBody>
      </p:sp>
      <p:sp>
        <p:nvSpPr>
          <p:cNvPr id="10" name="文本占位符 4"/>
          <p:cNvSpPr>
            <a:spLocks noGrp="1"/>
          </p:cNvSpPr>
          <p:nvPr>
            <p:ph type="body" idx="13"/>
          </p:nvPr>
        </p:nvSpPr>
        <p:spPr>
          <a:xfrm>
            <a:off x="714348" y="2857496"/>
            <a:ext cx="7772400" cy="500066"/>
          </a:xfrm>
        </p:spPr>
        <p:txBody>
          <a:bodyPr/>
          <a:lstStyle/>
          <a:p>
            <a:r>
              <a:rPr lang="zh-CN" altLang="en-US" b="1" dirty="0" smtClean="0"/>
              <a:t>会议设施</a:t>
            </a:r>
            <a:endParaRPr lang="zh-CN" altLang="en-US" b="1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500034" y="6357958"/>
            <a:ext cx="2133600" cy="365125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pPr/>
              <a:t>17</a:t>
            </a:fld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2987824" y="476672"/>
            <a:ext cx="2872720" cy="759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584200" latinLnBrk="1" hangingPunct="0">
              <a:lnSpc>
                <a:spcPts val="2600"/>
              </a:lnSpc>
            </a:pPr>
            <a:r>
              <a:rPr lang="zh-CN" alt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黑体" pitchFamily="49" charset="-122"/>
                <a:cs typeface="Arial" pitchFamily="34" charset="0"/>
                <a:sym typeface="Palatino"/>
              </a:rPr>
              <a:t>我们的会议室</a:t>
            </a:r>
            <a:endParaRPr lang="en-US" altLang="zh-CN" sz="24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ea typeface="黑体" pitchFamily="49" charset="-122"/>
              <a:cs typeface="Arial" pitchFamily="34" charset="0"/>
              <a:sym typeface="Palatino"/>
            </a:endParaRPr>
          </a:p>
          <a:p>
            <a:pPr algn="ctr" defTabSz="584200" latinLnBrk="1" hangingPunct="0">
              <a:lnSpc>
                <a:spcPts val="2600"/>
              </a:lnSpc>
            </a:pPr>
            <a:r>
              <a:rPr lang="en-US" altLang="zh-CN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Our meeting studio</a:t>
            </a:r>
            <a:endParaRPr lang="zh-CN" alt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ea typeface="黑体" pitchFamily="49" charset="-122"/>
              <a:cs typeface="Arial" pitchFamily="34" charset="0"/>
              <a:sym typeface="Palatino"/>
            </a:endParaRPr>
          </a:p>
        </p:txBody>
      </p:sp>
      <p:pic>
        <p:nvPicPr>
          <p:cNvPr id="9" name="Picture 2" descr="C:\Users\art\Desktop\北京丽雅图片-选\复件 会议\_MG_0696.JPG"/>
          <p:cNvPicPr>
            <a:picLocks noChangeAspect="1" noChangeArrowheads="1"/>
          </p:cNvPicPr>
          <p:nvPr/>
        </p:nvPicPr>
        <p:blipFill>
          <a:blip r:embed="rId3" cstate="print"/>
          <a:srcRect l="-271" t="-1177" r="-389"/>
          <a:stretch>
            <a:fillRect/>
          </a:stretch>
        </p:blipFill>
        <p:spPr bwMode="auto">
          <a:xfrm>
            <a:off x="2112704" y="1268760"/>
            <a:ext cx="4835560" cy="32403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899592" y="4797152"/>
            <a:ext cx="7272808" cy="93871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/>
            <a:r>
              <a:rPr lang="en-US" altLang="zh-CN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黑体" pitchFamily="49" charset="-122"/>
                <a:ea typeface="黑体" pitchFamily="49" charset="-122"/>
              </a:rPr>
              <a:t>1</a:t>
            </a:r>
            <a:r>
              <a:rPr lang="zh-CN" alt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黑体" pitchFamily="49" charset="-122"/>
                <a:ea typeface="黑体" pitchFamily="49" charset="-122"/>
              </a:rPr>
              <a:t>个高端精致的会议厅 </a:t>
            </a:r>
            <a:r>
              <a:rPr lang="en-US" altLang="zh-CN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one high-end delicate meeting studio          </a:t>
            </a:r>
            <a:r>
              <a:rPr lang="zh-CN" alt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黑体" pitchFamily="49" charset="-122"/>
                <a:ea typeface="黑体" pitchFamily="49" charset="-122"/>
              </a:rPr>
              <a:t>光线充足的自然采光 </a:t>
            </a:r>
            <a:r>
              <a:rPr lang="en-US" altLang="zh-CN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enough natural light</a:t>
            </a:r>
            <a:endParaRPr lang="en-US" altLang="zh-CN" sz="1100" dirty="0" smtClean="0">
              <a:solidFill>
                <a:schemeClr val="tx1">
                  <a:lumMod val="65000"/>
                  <a:lumOff val="35000"/>
                </a:schemeClr>
              </a:solidFill>
              <a:latin typeface="黑体" pitchFamily="49" charset="-122"/>
              <a:ea typeface="黑体" pitchFamily="49" charset="-122"/>
            </a:endParaRPr>
          </a:p>
          <a:p>
            <a:pPr algn="just"/>
            <a:endParaRPr lang="en-US" altLang="zh-CN" sz="1100" dirty="0" smtClean="0">
              <a:solidFill>
                <a:schemeClr val="tx1">
                  <a:lumMod val="65000"/>
                  <a:lumOff val="35000"/>
                </a:schemeClr>
              </a:solidFill>
              <a:latin typeface="黑体" pitchFamily="49" charset="-122"/>
              <a:ea typeface="黑体" pitchFamily="49" charset="-122"/>
            </a:endParaRPr>
          </a:p>
          <a:p>
            <a:pPr algn="just"/>
            <a:r>
              <a:rPr lang="en-US" altLang="zh-CN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黑体" pitchFamily="49" charset="-122"/>
                <a:ea typeface="黑体" pitchFamily="49" charset="-122"/>
              </a:rPr>
              <a:t>60</a:t>
            </a:r>
            <a:r>
              <a:rPr lang="zh-CN" alt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黑体" pitchFamily="49" charset="-122"/>
                <a:ea typeface="黑体" pitchFamily="49" charset="-122"/>
              </a:rPr>
              <a:t>平米 </a:t>
            </a:r>
            <a:r>
              <a:rPr lang="en-US" altLang="zh-CN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60 square meters        </a:t>
            </a:r>
            <a:r>
              <a:rPr lang="zh-CN" alt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黑体" pitchFamily="49" charset="-122"/>
                <a:ea typeface="黑体" pitchFamily="49" charset="-122"/>
              </a:rPr>
              <a:t> 挑高</a:t>
            </a:r>
            <a:r>
              <a:rPr lang="en-US" altLang="zh-CN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黑体" pitchFamily="49" charset="-122"/>
                <a:ea typeface="黑体" pitchFamily="49" charset="-122"/>
              </a:rPr>
              <a:t>3</a:t>
            </a:r>
            <a:r>
              <a:rPr lang="zh-CN" alt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黑体" pitchFamily="49" charset="-122"/>
                <a:ea typeface="黑体" pitchFamily="49" charset="-122"/>
              </a:rPr>
              <a:t>米 </a:t>
            </a:r>
            <a:r>
              <a:rPr lang="en-US" altLang="zh-CN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high 3 meters         </a:t>
            </a:r>
            <a:r>
              <a:rPr lang="zh-CN" alt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黑体" pitchFamily="49" charset="-122"/>
                <a:ea typeface="黑体" pitchFamily="49" charset="-122"/>
              </a:rPr>
              <a:t>高速无线网络 </a:t>
            </a:r>
            <a:r>
              <a:rPr lang="en-US" altLang="zh-CN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high speed wireless </a:t>
            </a:r>
            <a:r>
              <a:rPr lang="en-US" altLang="zh-CN" sz="11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wifi</a:t>
            </a:r>
            <a:r>
              <a:rPr lang="en-US" altLang="zh-CN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network </a:t>
            </a:r>
            <a:r>
              <a:rPr lang="zh-CN" alt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黑体" pitchFamily="49" charset="-122"/>
                <a:ea typeface="黑体" pitchFamily="49" charset="-122"/>
              </a:rPr>
              <a:t>      </a:t>
            </a:r>
            <a:endParaRPr lang="en-US" altLang="zh-CN" sz="1100" dirty="0" smtClean="0">
              <a:solidFill>
                <a:schemeClr val="tx1">
                  <a:lumMod val="65000"/>
                  <a:lumOff val="35000"/>
                </a:schemeClr>
              </a:solidFill>
              <a:latin typeface="黑体" pitchFamily="49" charset="-122"/>
              <a:ea typeface="黑体" pitchFamily="49" charset="-122"/>
            </a:endParaRPr>
          </a:p>
          <a:p>
            <a:pPr algn="just"/>
            <a:endParaRPr lang="en-US" altLang="zh-CN" sz="1100" dirty="0" smtClean="0">
              <a:solidFill>
                <a:schemeClr val="tx1">
                  <a:lumMod val="65000"/>
                  <a:lumOff val="35000"/>
                </a:schemeClr>
              </a:solidFill>
              <a:latin typeface="黑体" pitchFamily="49" charset="-122"/>
              <a:ea typeface="黑体" pitchFamily="49" charset="-122"/>
            </a:endParaRPr>
          </a:p>
          <a:p>
            <a:pPr algn="just"/>
            <a:r>
              <a:rPr lang="zh-CN" alt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黑体" pitchFamily="49" charset="-122"/>
                <a:ea typeface="黑体" pitchFamily="49" charset="-122"/>
              </a:rPr>
              <a:t>影音设施 </a:t>
            </a:r>
            <a:r>
              <a:rPr lang="en-US" altLang="zh-CN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audio-visual facilities</a:t>
            </a:r>
          </a:p>
        </p:txBody>
      </p:sp>
      <p:sp>
        <p:nvSpPr>
          <p:cNvPr id="10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500034" y="6357958"/>
            <a:ext cx="2133600" cy="365125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pPr/>
              <a:t>18</a:t>
            </a:fld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内容占位符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548880"/>
          </a:xfrm>
        </p:spPr>
        <p:txBody>
          <a:bodyPr>
            <a:noAutofit/>
          </a:bodyPr>
          <a:lstStyle/>
          <a:p>
            <a:r>
              <a:rPr lang="zh-CN" alt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饭店概述</a:t>
            </a:r>
          </a:p>
          <a:p>
            <a:r>
              <a:rPr lang="zh-CN" alt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舒适客房</a:t>
            </a:r>
            <a:endParaRPr lang="en-US" altLang="zh-CN" sz="2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zh-CN" alt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会议设施</a:t>
            </a:r>
          </a:p>
          <a:p>
            <a:r>
              <a:rPr lang="zh-CN" alt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餐厅介绍</a:t>
            </a:r>
            <a:endParaRPr lang="en-US" altLang="zh-CN" sz="2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zh-CN" alt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多样化服务</a:t>
            </a:r>
          </a:p>
        </p:txBody>
      </p:sp>
      <p:sp>
        <p:nvSpPr>
          <p:cNvPr id="11" name="标题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3034680" cy="648072"/>
          </a:xfrm>
        </p:spPr>
        <p:txBody>
          <a:bodyPr/>
          <a:lstStyle/>
          <a:p>
            <a:r>
              <a:rPr lang="en-US" altLang="zh-CN" sz="2200" dirty="0" smtClean="0">
                <a:latin typeface="Arial" pitchFamily="34" charset="0"/>
                <a:cs typeface="Arial" pitchFamily="34" charset="0"/>
              </a:rPr>
              <a:t>Directory</a:t>
            </a:r>
            <a:r>
              <a:rPr lang="en-US" altLang="zh-CN" dirty="0" smtClean="0"/>
              <a:t> </a:t>
            </a:r>
            <a:r>
              <a:rPr lang="zh-CN" altLang="en-US" sz="2200" dirty="0" smtClean="0"/>
              <a:t>目录</a:t>
            </a:r>
            <a:endParaRPr lang="zh-CN" altLang="en-US" sz="22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500034" y="6357958"/>
            <a:ext cx="2133600" cy="365125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pPr/>
              <a:t>1</a:t>
            </a:fld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4"/>
          <p:cNvSpPr>
            <a:spLocks noGrp="1"/>
          </p:cNvSpPr>
          <p:nvPr>
            <p:ph type="body" idx="1"/>
          </p:nvPr>
        </p:nvSpPr>
        <p:spPr>
          <a:xfrm>
            <a:off x="722313" y="3357562"/>
            <a:ext cx="7772400" cy="500066"/>
          </a:xfrm>
        </p:spPr>
        <p:txBody>
          <a:bodyPr/>
          <a:lstStyle/>
          <a:p>
            <a:r>
              <a:rPr lang="en-US" altLang="zh-CN" sz="2400" b="1" dirty="0" smtClean="0">
                <a:latin typeface="Arial" pitchFamily="34" charset="0"/>
                <a:ea typeface="Arial Unicode MS" pitchFamily="34" charset="-122"/>
                <a:cs typeface="Arial" pitchFamily="34" charset="0"/>
              </a:rPr>
              <a:t>Restaurant's introduction</a:t>
            </a:r>
            <a:endParaRPr lang="zh-CN" altLang="en-US" sz="2400" b="1" dirty="0">
              <a:latin typeface="Arial" pitchFamily="34" charset="0"/>
              <a:ea typeface="Arial Unicode MS" pitchFamily="34" charset="-122"/>
              <a:cs typeface="Arial" pitchFamily="34" charset="0"/>
            </a:endParaRPr>
          </a:p>
        </p:txBody>
      </p:sp>
      <p:sp>
        <p:nvSpPr>
          <p:cNvPr id="9" name="文本占位符 5"/>
          <p:cNvSpPr>
            <a:spLocks noGrp="1"/>
          </p:cNvSpPr>
          <p:nvPr>
            <p:ph type="body" idx="13"/>
          </p:nvPr>
        </p:nvSpPr>
        <p:spPr>
          <a:xfrm>
            <a:off x="714348" y="2857496"/>
            <a:ext cx="7772400" cy="500066"/>
          </a:xfrm>
        </p:spPr>
        <p:txBody>
          <a:bodyPr/>
          <a:lstStyle/>
          <a:p>
            <a:r>
              <a:rPr lang="zh-CN" altLang="en-US" b="1" dirty="0" smtClean="0"/>
              <a:t>餐厅介绍</a:t>
            </a:r>
            <a:endParaRPr lang="zh-CN" altLang="en-US" b="1" dirty="0"/>
          </a:p>
        </p:txBody>
      </p:sp>
      <p:sp>
        <p:nvSpPr>
          <p:cNvPr id="10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500034" y="6357958"/>
            <a:ext cx="2133600" cy="365125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pPr/>
              <a:t>19</a:t>
            </a:fld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art\Desktop\_MG_06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339040"/>
            <a:ext cx="5235767" cy="30899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TextBox 16"/>
          <p:cNvSpPr txBox="1"/>
          <p:nvPr/>
        </p:nvSpPr>
        <p:spPr>
          <a:xfrm>
            <a:off x="674260" y="4293097"/>
            <a:ext cx="7858180" cy="229293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zh-CN" alt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雅悦苑餐厅位于酒店一层提供不同风味的全球美食，各类饕餮佳肴无不让宾客流连忘返。</a:t>
            </a:r>
            <a:endParaRPr lang="en-US" altLang="zh-CN" sz="11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ea typeface="黑体" pitchFamily="49" charset="-122"/>
              <a:cs typeface="Arial" pitchFamily="34" charset="0"/>
            </a:endParaRPr>
          </a:p>
          <a:p>
            <a:pPr algn="ctr"/>
            <a:endParaRPr lang="en-US" altLang="zh-CN" sz="11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ea typeface="黑体" pitchFamily="49" charset="-122"/>
              <a:cs typeface="Arial" pitchFamily="34" charset="0"/>
            </a:endParaRPr>
          </a:p>
          <a:p>
            <a:pPr algn="ctr"/>
            <a:r>
              <a:rPr lang="en-US" altLang="zh-CN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All Day Dining is located on the first floor provides a great variety of delicacies</a:t>
            </a:r>
          </a:p>
          <a:p>
            <a:pPr algn="ctr"/>
            <a:r>
              <a:rPr lang="en-US" altLang="zh-CN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 around the world that are bound to attract the guests home and abroad.</a:t>
            </a:r>
          </a:p>
          <a:p>
            <a:pPr algn="ctr"/>
            <a:endParaRPr lang="en-US" altLang="zh-CN" sz="11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ea typeface="黑体" pitchFamily="49" charset="-122"/>
              <a:cs typeface="Arial" pitchFamily="34" charset="0"/>
            </a:endParaRPr>
          </a:p>
          <a:p>
            <a:pPr algn="ctr"/>
            <a:r>
              <a:rPr lang="zh-CN" alt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营业时间： </a:t>
            </a:r>
            <a:r>
              <a:rPr lang="en-US" altLang="zh-CN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06:30-22:00 </a:t>
            </a:r>
          </a:p>
          <a:p>
            <a:pPr algn="ctr"/>
            <a:r>
              <a:rPr lang="zh-CN" alt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早餐</a:t>
            </a:r>
            <a:r>
              <a:rPr lang="en-US" altLang="zh-CN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: 06:30-10:00</a:t>
            </a:r>
            <a:r>
              <a:rPr lang="zh-CN" alt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（周一至周五） </a:t>
            </a:r>
            <a:r>
              <a:rPr lang="en-US" altLang="zh-CN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06:30-10:30</a:t>
            </a:r>
            <a:r>
              <a:rPr lang="zh-CN" alt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（周六、周日）</a:t>
            </a:r>
          </a:p>
          <a:p>
            <a:pPr algn="ctr"/>
            <a:r>
              <a:rPr lang="zh-CN" alt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预订电话</a:t>
            </a:r>
            <a:r>
              <a:rPr lang="en-US" altLang="zh-CN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: (</a:t>
            </a:r>
            <a:r>
              <a:rPr lang="en-US" alt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86</a:t>
            </a:r>
            <a:r>
              <a:rPr lang="en-US" altLang="zh-CN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) </a:t>
            </a:r>
            <a:r>
              <a:rPr lang="en-US" alt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10 5803 7777</a:t>
            </a:r>
            <a:endParaRPr lang="zh-CN" altLang="en-US" sz="11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ea typeface="黑体" pitchFamily="49" charset="-122"/>
              <a:cs typeface="Arial" pitchFamily="34" charset="0"/>
            </a:endParaRPr>
          </a:p>
          <a:p>
            <a:pPr algn="ctr"/>
            <a:endParaRPr lang="en-US" altLang="zh-CN" sz="11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ea typeface="黑体" pitchFamily="49" charset="-122"/>
              <a:cs typeface="Arial" pitchFamily="34" charset="0"/>
            </a:endParaRPr>
          </a:p>
          <a:p>
            <a:pPr algn="ctr"/>
            <a:r>
              <a:rPr lang="en-US" altLang="zh-CN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Opening Hours: 06:30-22:00 </a:t>
            </a:r>
          </a:p>
          <a:p>
            <a:pPr algn="ctr"/>
            <a:r>
              <a:rPr lang="en-US" altLang="zh-CN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Breakfast: 06:30-10:00</a:t>
            </a:r>
            <a:r>
              <a:rPr lang="zh-CN" alt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（</a:t>
            </a:r>
            <a:r>
              <a:rPr lang="en-US" altLang="zh-CN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Monday to Friday</a:t>
            </a:r>
            <a:r>
              <a:rPr lang="zh-CN" alt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）</a:t>
            </a:r>
            <a:r>
              <a:rPr lang="en-US" altLang="zh-CN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06:30-10:30</a:t>
            </a:r>
            <a:r>
              <a:rPr lang="zh-CN" alt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（</a:t>
            </a:r>
            <a:r>
              <a:rPr lang="en-US" altLang="zh-CN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Weekend</a:t>
            </a:r>
            <a:r>
              <a:rPr lang="zh-CN" alt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）</a:t>
            </a:r>
          </a:p>
          <a:p>
            <a:pPr algn="ctr"/>
            <a:r>
              <a:rPr lang="en-US" altLang="zh-CN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Reservation Tel: (</a:t>
            </a:r>
            <a:r>
              <a:rPr lang="en-US" alt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86</a:t>
            </a:r>
            <a:r>
              <a:rPr lang="en-US" altLang="zh-CN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) </a:t>
            </a:r>
            <a:r>
              <a:rPr lang="en-US" alt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10 5803 7777</a:t>
            </a:r>
            <a:endParaRPr lang="en-US" altLang="zh-CN" sz="11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ea typeface="黑体" pitchFamily="49" charset="-122"/>
              <a:cs typeface="Arial" pitchFamily="34" charset="0"/>
            </a:endParaRPr>
          </a:p>
          <a:p>
            <a:pPr algn="ctr"/>
            <a:endParaRPr lang="en-US" sz="11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500034" y="6357958"/>
            <a:ext cx="2133600" cy="365125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pPr/>
              <a:t>20</a:t>
            </a:fld>
            <a:endParaRPr lang="zh-CN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487380" y="3573016"/>
            <a:ext cx="2169241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lvl="0" algn="ctr">
              <a:defRPr sz="1800"/>
            </a:pPr>
            <a:r>
              <a:rPr lang="zh-C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雅悦苑餐厅</a:t>
            </a:r>
            <a:endParaRPr lang="en-US" altLang="zh-CN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ea typeface="黑体" pitchFamily="49" charset="-122"/>
              <a:cs typeface="Arial" pitchFamily="34" charset="0"/>
            </a:endParaRPr>
          </a:p>
          <a:p>
            <a:pPr algn="ctr">
              <a:defRPr sz="1800"/>
            </a:pPr>
            <a:r>
              <a:rPr lang="en-US" altLang="zh-CN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All Day Dining</a:t>
            </a:r>
            <a:endParaRPr lang="zh-CN" altLang="en-US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ea typeface="黑体" pitchFamily="49" charset="-122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500034" y="6357958"/>
            <a:ext cx="2133600" cy="365125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pPr/>
              <a:t>21</a:t>
            </a:fld>
            <a:endParaRPr lang="zh-CN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619672" y="2852936"/>
            <a:ext cx="5616624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lvl="0" algn="ctr">
              <a:defRPr sz="1800"/>
            </a:pPr>
            <a:r>
              <a:rPr lang="zh-CN" altLang="zh-CN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怡品堂中餐厅</a:t>
            </a:r>
            <a:r>
              <a:rPr lang="en-US" altLang="zh-CN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 </a:t>
            </a:r>
          </a:p>
          <a:p>
            <a:pPr lvl="0" algn="ctr">
              <a:defRPr sz="1800"/>
            </a:pPr>
            <a:r>
              <a:rPr lang="en-US" altLang="zh-CN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YIPALACE CHINESE RESTAURANT</a:t>
            </a:r>
          </a:p>
        </p:txBody>
      </p:sp>
      <p:pic>
        <p:nvPicPr>
          <p:cNvPr id="6" name="Picture 3" descr="C:\Users\art\Desktop\_MG_0583.jpg"/>
          <p:cNvPicPr>
            <a:picLocks noChangeAspect="1" noChangeArrowheads="1"/>
          </p:cNvPicPr>
          <p:nvPr/>
        </p:nvPicPr>
        <p:blipFill>
          <a:blip r:embed="rId3" cstate="print"/>
          <a:srcRect l="7559" r="7132"/>
          <a:stretch>
            <a:fillRect/>
          </a:stretch>
        </p:blipFill>
        <p:spPr bwMode="auto">
          <a:xfrm>
            <a:off x="1619672" y="548680"/>
            <a:ext cx="5643602" cy="21431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391358" y="3580560"/>
            <a:ext cx="8501122" cy="280076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zh-CN" alt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高端餐饮品牌</a:t>
            </a:r>
            <a:r>
              <a:rPr lang="en-US" altLang="zh-CN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——</a:t>
            </a:r>
            <a:r>
              <a:rPr lang="zh-CN" alt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明宇怡品堂中餐厅豪华入驻，</a:t>
            </a:r>
            <a:r>
              <a:rPr lang="en-US" altLang="zh-CN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14</a:t>
            </a:r>
            <a:r>
              <a:rPr lang="zh-CN" alt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个精美包间风格迥异位于酒店二层至三层，</a:t>
            </a:r>
            <a:endParaRPr lang="en-US" altLang="zh-CN" sz="11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ea typeface="黑体" pitchFamily="49" charset="-122"/>
              <a:cs typeface="Arial" pitchFamily="34" charset="0"/>
            </a:endParaRPr>
          </a:p>
          <a:p>
            <a:pPr algn="ctr"/>
            <a:r>
              <a:rPr lang="zh-CN" alt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带来与众不同的川菜体验，让您从身心到味蕾体验源源不断的五星级服务。</a:t>
            </a:r>
            <a:endParaRPr lang="en-US" sz="1100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en-US" altLang="zh-CN" sz="11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ea typeface="黑体" pitchFamily="49" charset="-122"/>
              <a:cs typeface="Arial" pitchFamily="34" charset="0"/>
            </a:endParaRPr>
          </a:p>
          <a:p>
            <a:pPr algn="ctr"/>
            <a:r>
              <a:rPr lang="en-US" altLang="zh-CN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While boasting a high-end catering brand - Minyoun Yipalace Chinese Restaurant, which has 14 elegant rooms on</a:t>
            </a:r>
          </a:p>
          <a:p>
            <a:pPr algn="ctr"/>
            <a:r>
              <a:rPr lang="en-US" altLang="zh-CN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the second and third floors, brining you a whole new experience with Sichuan cuisines.</a:t>
            </a:r>
          </a:p>
          <a:p>
            <a:pPr algn="ctr"/>
            <a:endParaRPr lang="en-US" altLang="zh-CN" sz="11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ea typeface="黑体" pitchFamily="49" charset="-122"/>
              <a:cs typeface="Arial" pitchFamily="34" charset="0"/>
            </a:endParaRPr>
          </a:p>
          <a:p>
            <a:pPr algn="ctr"/>
            <a:r>
              <a:rPr lang="zh-CN" alt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营业时间：</a:t>
            </a:r>
          </a:p>
          <a:p>
            <a:pPr algn="ctr"/>
            <a:r>
              <a:rPr lang="en-US" altLang="zh-CN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11:00-14:00 17:00-21:30  </a:t>
            </a:r>
            <a:br>
              <a:rPr lang="en-US" altLang="zh-CN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</a:br>
            <a:r>
              <a:rPr lang="zh-CN" alt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预订电话</a:t>
            </a:r>
            <a:r>
              <a:rPr lang="en-US" altLang="zh-CN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: </a:t>
            </a:r>
          </a:p>
          <a:p>
            <a:pPr algn="ctr"/>
            <a:r>
              <a:rPr lang="en-US" altLang="zh-CN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(86) 10 5803 7777</a:t>
            </a:r>
          </a:p>
          <a:p>
            <a:pPr algn="ctr"/>
            <a:endParaRPr lang="en-US" altLang="zh-CN" sz="11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ea typeface="黑体" pitchFamily="49" charset="-122"/>
              <a:cs typeface="Arial" pitchFamily="34" charset="0"/>
            </a:endParaRPr>
          </a:p>
          <a:p>
            <a:pPr algn="ctr"/>
            <a:endParaRPr lang="en-US" altLang="zh-CN" sz="11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altLang="zh-CN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Opening Hours: </a:t>
            </a:r>
          </a:p>
          <a:p>
            <a:pPr algn="ctr"/>
            <a:r>
              <a:rPr lang="en-US" altLang="zh-CN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11:00-14:00 17:00-21:30  </a:t>
            </a:r>
          </a:p>
          <a:p>
            <a:pPr algn="ctr"/>
            <a:r>
              <a:rPr lang="en-US" altLang="zh-CN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Reservation Tel: </a:t>
            </a:r>
          </a:p>
          <a:p>
            <a:pPr algn="ctr"/>
            <a:r>
              <a:rPr lang="en-US" altLang="zh-CN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(86) 10 5803 7777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500034" y="6357958"/>
            <a:ext cx="2133600" cy="365125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pPr/>
              <a:t>22</a:t>
            </a:fld>
            <a:endParaRPr lang="zh-CN" altLang="en-US" dirty="0"/>
          </a:p>
        </p:txBody>
      </p:sp>
      <p:sp>
        <p:nvSpPr>
          <p:cNvPr id="14" name="文本占位符 4"/>
          <p:cNvSpPr>
            <a:spLocks noGrp="1"/>
          </p:cNvSpPr>
          <p:nvPr>
            <p:ph type="body" idx="1"/>
          </p:nvPr>
        </p:nvSpPr>
        <p:spPr>
          <a:xfrm>
            <a:off x="722313" y="3357562"/>
            <a:ext cx="7772400" cy="500066"/>
          </a:xfrm>
        </p:spPr>
        <p:txBody>
          <a:bodyPr/>
          <a:lstStyle/>
          <a:p>
            <a:r>
              <a:rPr lang="en-US" altLang="zh-CN" sz="2400" b="1" dirty="0" smtClean="0">
                <a:latin typeface="Arial" pitchFamily="34" charset="0"/>
                <a:ea typeface="Arial Unicode MS" pitchFamily="34" charset="-122"/>
                <a:cs typeface="Arial" pitchFamily="34" charset="0"/>
              </a:rPr>
              <a:t>Diversity service</a:t>
            </a:r>
            <a:endParaRPr lang="zh-CN" altLang="en-US" sz="2400" b="1" dirty="0">
              <a:latin typeface="Arial" pitchFamily="34" charset="0"/>
              <a:ea typeface="Arial Unicode MS" pitchFamily="34" charset="-122"/>
              <a:cs typeface="Arial" pitchFamily="34" charset="0"/>
            </a:endParaRPr>
          </a:p>
        </p:txBody>
      </p:sp>
      <p:sp>
        <p:nvSpPr>
          <p:cNvPr id="15" name="文本占位符 5"/>
          <p:cNvSpPr>
            <a:spLocks noGrp="1"/>
          </p:cNvSpPr>
          <p:nvPr>
            <p:ph type="body" idx="13"/>
          </p:nvPr>
        </p:nvSpPr>
        <p:spPr>
          <a:xfrm>
            <a:off x="714348" y="2857496"/>
            <a:ext cx="7772400" cy="500066"/>
          </a:xfrm>
        </p:spPr>
        <p:txBody>
          <a:bodyPr/>
          <a:lstStyle/>
          <a:p>
            <a:r>
              <a:rPr lang="zh-CN" altLang="en-US" b="1" dirty="0" smtClean="0"/>
              <a:t>多样化服务</a:t>
            </a:r>
            <a:endParaRPr lang="zh-CN" alt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500034" y="6357958"/>
            <a:ext cx="2133600" cy="365125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pPr/>
              <a:t>23</a:t>
            </a:fld>
            <a:endParaRPr lang="zh-CN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735796" y="4221088"/>
            <a:ext cx="3672408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lvl="0" algn="ctr">
              <a:defRPr sz="1800"/>
            </a:pPr>
            <a:r>
              <a:rPr lang="zh-C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多样化服务</a:t>
            </a:r>
          </a:p>
          <a:p>
            <a:pPr algn="ctr"/>
            <a:r>
              <a:rPr lang="en-US" altLang="zh-CN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Arial Unicode MS" pitchFamily="34" charset="-122"/>
                <a:cs typeface="Arial" pitchFamily="34" charset="0"/>
                <a:sym typeface="Helvetica Neue"/>
              </a:rPr>
              <a:t>Diversity Service</a:t>
            </a:r>
          </a:p>
        </p:txBody>
      </p:sp>
      <p:sp>
        <p:nvSpPr>
          <p:cNvPr id="12" name="矩形 11"/>
          <p:cNvSpPr/>
          <p:nvPr/>
        </p:nvSpPr>
        <p:spPr>
          <a:xfrm>
            <a:off x="755576" y="4797152"/>
            <a:ext cx="77768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24</a:t>
            </a:r>
            <a:r>
              <a:rPr lang="zh-CN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小时前台服务  </a:t>
            </a:r>
            <a:r>
              <a:rPr lang="en-US" altLang="zh-CN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24 hours service            </a:t>
            </a:r>
            <a:r>
              <a:rPr lang="zh-CN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保险箱  </a:t>
            </a:r>
            <a:r>
              <a:rPr lang="en-US" altLang="zh-CN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Safe          </a:t>
            </a:r>
            <a:r>
              <a:rPr lang="zh-CN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行李员  </a:t>
            </a:r>
            <a:r>
              <a:rPr lang="en-US" altLang="zh-CN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Bellboy         </a:t>
            </a:r>
            <a:r>
              <a:rPr lang="zh-CN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干洗服务  </a:t>
            </a:r>
            <a:r>
              <a:rPr lang="en-US" altLang="zh-CN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Dry cleaning service</a:t>
            </a:r>
          </a:p>
          <a:p>
            <a:pPr>
              <a:lnSpc>
                <a:spcPct val="200000"/>
              </a:lnSpc>
            </a:pPr>
            <a:r>
              <a:rPr lang="zh-CN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空调设施</a:t>
            </a:r>
            <a:r>
              <a:rPr lang="en-US" altLang="zh-CN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  air conditioning              24</a:t>
            </a:r>
            <a:r>
              <a:rPr lang="zh-CN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小时礼宾服务  </a:t>
            </a:r>
            <a:r>
              <a:rPr lang="en-US" altLang="zh-CN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24 hours concierge service          </a:t>
            </a:r>
            <a:r>
              <a:rPr lang="zh-CN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快递服务  </a:t>
            </a:r>
            <a:r>
              <a:rPr lang="en-US" altLang="zh-CN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express delivery</a:t>
            </a:r>
          </a:p>
          <a:p>
            <a:pPr>
              <a:lnSpc>
                <a:spcPct val="200000"/>
              </a:lnSpc>
            </a:pPr>
            <a:r>
              <a:rPr lang="zh-CN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洗衣服务  </a:t>
            </a:r>
            <a:r>
              <a:rPr lang="en-US" altLang="zh-CN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Laundry service          </a:t>
            </a:r>
            <a:r>
              <a:rPr lang="zh-CN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自动取款机  </a:t>
            </a:r>
            <a:r>
              <a:rPr lang="en-US" altLang="zh-CN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ATM</a:t>
            </a:r>
            <a:r>
              <a:rPr lang="zh-CN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         行李寄存</a:t>
            </a:r>
            <a:r>
              <a:rPr lang="en-US" altLang="zh-CN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  Luggage        </a:t>
            </a:r>
            <a:r>
              <a:rPr lang="zh-CN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传真</a:t>
            </a:r>
            <a:r>
              <a:rPr lang="en-US" altLang="zh-CN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/</a:t>
            </a:r>
            <a:r>
              <a:rPr lang="zh-CN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复印</a:t>
            </a:r>
            <a:r>
              <a:rPr lang="en-US" altLang="zh-CN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/</a:t>
            </a:r>
            <a:r>
              <a:rPr lang="zh-CN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打印  </a:t>
            </a:r>
            <a:r>
              <a:rPr lang="en-US" altLang="zh-CN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fax/copy/printing </a:t>
            </a:r>
          </a:p>
        </p:txBody>
      </p:sp>
      <p:pic>
        <p:nvPicPr>
          <p:cNvPr id="13" name="Picture 2" descr="F:\市场传讯部\2017酒店官网使用照片\成都明宇丽雅饭店官网照片\携程\公共区域\大堂2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050314" y="642816"/>
            <a:ext cx="5043372" cy="33622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500034" y="6357958"/>
            <a:ext cx="2133600" cy="365125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pPr/>
              <a:t>24</a:t>
            </a:fld>
            <a:endParaRPr lang="zh-CN" altLang="en-US" dirty="0"/>
          </a:p>
        </p:txBody>
      </p:sp>
      <p:pic>
        <p:nvPicPr>
          <p:cNvPr id="6" name="图片 5" descr="weibo logo pn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31840" y="2060848"/>
            <a:ext cx="506650" cy="424981"/>
          </a:xfrm>
          <a:prstGeom prst="rect">
            <a:avLst/>
          </a:prstGeom>
        </p:spPr>
      </p:pic>
      <p:pic>
        <p:nvPicPr>
          <p:cNvPr id="7" name="图片 6" descr="wechat logo pn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38424" y="2557267"/>
            <a:ext cx="571504" cy="45039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455876" y="548680"/>
            <a:ext cx="2232248" cy="68736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zh-CN" altLang="en-US" i="0" u="none" strike="noStrike" cap="none" spc="0" normalizeH="0" baseline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黑体" pitchFamily="49" charset="-122"/>
                <a:ea typeface="黑体" pitchFamily="49" charset="-122"/>
                <a:sym typeface="Palatino"/>
              </a:rPr>
              <a:t>关注我们  获取更多</a:t>
            </a:r>
            <a:endParaRPr kumimoji="0" lang="en-US" altLang="zh-CN" i="0" u="none" strike="noStrike" cap="none" spc="0" normalizeH="0" baseline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uFillTx/>
              <a:latin typeface="黑体" pitchFamily="49" charset="-122"/>
              <a:ea typeface="黑体" pitchFamily="49" charset="-122"/>
              <a:sym typeface="Palatino"/>
            </a:endParaRPr>
          </a:p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zh-CN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Stay Connected</a:t>
            </a:r>
            <a:endParaRPr kumimoji="0" lang="en-US" altLang="zh-CN" sz="2000" i="0" u="none" strike="noStrike" cap="none" spc="0" normalizeH="0" baseline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uFillTx/>
              <a:latin typeface="Arial Unicode MS" pitchFamily="34" charset="-122"/>
              <a:ea typeface="Arial Unicode MS" pitchFamily="34" charset="-122"/>
              <a:cs typeface="Arial Unicode MS" pitchFamily="34" charset="-122"/>
              <a:sym typeface="Palatino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46505" y="2167793"/>
            <a:ext cx="2394886" cy="31803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zh-CN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W</a:t>
            </a:r>
            <a:r>
              <a:rPr kumimoji="0" lang="en-US" altLang="zh-CN" sz="1400" b="0" i="0" u="none" strike="noStrike" cap="none" spc="0" normalizeH="0" baseline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FillTx/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Palatino"/>
              </a:rPr>
              <a:t>eibo</a:t>
            </a:r>
            <a:r>
              <a:rPr kumimoji="0" lang="en-US" altLang="zh-CN" sz="1400" b="0" i="0" u="none" strike="noStrike" cap="none" spc="0" normalizeH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FillTx/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Palatino"/>
              </a:rPr>
              <a:t>       </a:t>
            </a:r>
            <a:r>
              <a:rPr kumimoji="0" lang="zh-CN" altLang="en-US" sz="1400" b="0" i="0" u="none" strike="noStrike" cap="none" spc="0" normalizeH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FillTx/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Palatino"/>
              </a:rPr>
              <a:t>北京</a:t>
            </a:r>
            <a:r>
              <a:rPr kumimoji="0" lang="zh-CN" altLang="en-US" sz="1400" b="0" i="0" u="none" strike="noStrike" cap="none" spc="0" normalizeH="0" baseline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FillTx/>
                <a:latin typeface="黑体" pitchFamily="49" charset="-122"/>
                <a:ea typeface="黑体" pitchFamily="49" charset="-122"/>
                <a:cs typeface="Times New Roman" pitchFamily="18" charset="0"/>
                <a:sym typeface="Palatino"/>
              </a:rPr>
              <a:t>明宇</a:t>
            </a:r>
            <a:r>
              <a:rPr lang="zh-CN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黑体" pitchFamily="49" charset="-122"/>
                <a:ea typeface="黑体" pitchFamily="49" charset="-122"/>
                <a:cs typeface="Times New Roman" pitchFamily="18" charset="0"/>
                <a:sym typeface="Palatino"/>
              </a:rPr>
              <a:t>丽雅饭</a:t>
            </a:r>
            <a:r>
              <a:rPr kumimoji="0" lang="zh-CN" altLang="en-US" sz="1400" b="0" i="0" u="none" strike="noStrike" cap="none" spc="0" normalizeH="0" baseline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FillTx/>
                <a:latin typeface="黑体" pitchFamily="49" charset="-122"/>
                <a:ea typeface="黑体" pitchFamily="49" charset="-122"/>
                <a:cs typeface="Times New Roman" pitchFamily="18" charset="0"/>
                <a:sym typeface="Palatino"/>
              </a:rPr>
              <a:t>店</a:t>
            </a:r>
            <a:endParaRPr kumimoji="0" lang="zh-CN" altLang="en-US" sz="1400" b="0" i="0" u="none" strike="noStrike" cap="none" spc="0" normalizeH="0" baseline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FillTx/>
              <a:latin typeface="黑体" pitchFamily="49" charset="-122"/>
              <a:ea typeface="黑体" pitchFamily="49" charset="-122"/>
              <a:cs typeface="Times New Roman" pitchFamily="18" charset="0"/>
              <a:sym typeface="Palatino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47248" y="2557267"/>
            <a:ext cx="3589048" cy="31803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zh-CN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W</a:t>
            </a:r>
            <a:r>
              <a:rPr kumimoji="0" lang="en-US" altLang="zh-CN" sz="1400" b="0" i="0" u="none" strike="noStrike" cap="none" spc="0" normalizeH="0" baseline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FillTx/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Palatino"/>
              </a:rPr>
              <a:t>eChat</a:t>
            </a:r>
            <a:r>
              <a:rPr kumimoji="0" lang="en-US" altLang="zh-CN" sz="1400" b="0" i="0" u="none" strike="noStrike" cap="none" spc="0" normalizeH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FillTx/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Palatino"/>
              </a:rPr>
              <a:t>       </a:t>
            </a:r>
            <a:r>
              <a:rPr kumimoji="0" lang="zh-CN" altLang="en-US" sz="1400" b="0" i="0" u="none" strike="noStrike" cap="none" spc="0" normalizeH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FillTx/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Palatino"/>
              </a:rPr>
              <a:t>北京</a:t>
            </a:r>
            <a:r>
              <a:rPr kumimoji="0" lang="zh-CN" altLang="en-US" sz="1400" b="0" i="0" u="none" strike="noStrike" cap="none" spc="0" normalizeH="0" baseline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FillTx/>
                <a:latin typeface="黑体" pitchFamily="49" charset="-122"/>
                <a:ea typeface="黑体" pitchFamily="49" charset="-122"/>
                <a:cs typeface="Times New Roman" pitchFamily="18" charset="0"/>
                <a:sym typeface="Palatino"/>
              </a:rPr>
              <a:t>明宇丽雅饭店</a:t>
            </a:r>
            <a:r>
              <a:rPr lang="zh-CN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黑体" pitchFamily="49" charset="-122"/>
                <a:ea typeface="黑体" pitchFamily="49" charset="-122"/>
                <a:cs typeface="Times New Roman" pitchFamily="18" charset="0"/>
                <a:sym typeface="Palatino"/>
              </a:rPr>
              <a:t>有限公司</a:t>
            </a:r>
            <a:endParaRPr kumimoji="0" lang="zh-CN" altLang="en-US" sz="1400" b="0" i="0" u="none" strike="noStrike" cap="none" spc="0" normalizeH="0" baseline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FillTx/>
              <a:latin typeface="黑体" pitchFamily="49" charset="-122"/>
              <a:ea typeface="黑体" pitchFamily="49" charset="-122"/>
              <a:cs typeface="Times New Roman" pitchFamily="18" charset="0"/>
              <a:sym typeface="Palatino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5350" y="4077072"/>
            <a:ext cx="73533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500034" y="6357958"/>
            <a:ext cx="2133600" cy="365125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pPr/>
              <a:t>25</a:t>
            </a:fld>
            <a:endParaRPr lang="zh-CN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851920" y="5157192"/>
            <a:ext cx="1562928" cy="31803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latinLnBrk="1" hangingPunct="0"/>
            <a:r>
              <a:rPr lang="en-US" altLang="zh-CN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(86) 10 5803 7777</a:t>
            </a:r>
            <a:endParaRPr kumimoji="0" lang="zh-CN" altLang="en-US" sz="1400" b="0" i="0" u="none" strike="noStrike" cap="none" spc="0" normalizeH="0" baseline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FillTx/>
              <a:latin typeface="Arial" pitchFamily="34" charset="0"/>
              <a:ea typeface="黑体" pitchFamily="49" charset="-122"/>
              <a:cs typeface="Arial" pitchFamily="34" charset="0"/>
              <a:sym typeface="Palatino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61467" y="4365104"/>
            <a:ext cx="3072892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algn="ctr" rtl="0" latinLnBrk="1" hangingPunct="0"/>
            <a:r>
              <a:rPr lang="zh-C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恭候您的光临</a:t>
            </a:r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ea typeface="黑体" pitchFamily="49" charset="-122"/>
              <a:cs typeface="Arial" pitchFamily="34" charset="0"/>
            </a:endParaRPr>
          </a:p>
          <a:p>
            <a:pPr algn="ctr" rtl="0" latinLnBrk="1" hangingPunct="0"/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We are looking forward to your arrival</a:t>
            </a:r>
            <a:endParaRPr kumimoji="0" lang="zh-CN" altLang="en-US" sz="1400" b="0" i="0" u="none" strike="noStrike" cap="none" spc="0" normalizeH="0" baseline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uFillTx/>
              <a:latin typeface="Arial" pitchFamily="34" charset="0"/>
              <a:ea typeface="黑体" pitchFamily="49" charset="-122"/>
              <a:cs typeface="Arial" pitchFamily="34" charset="0"/>
              <a:sym typeface="Palatino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31229" y="5585820"/>
            <a:ext cx="6257483" cy="53347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algn="ctr" defTabSz="584200" latinLnBrk="1" hangingPunct="0"/>
            <a:r>
              <a:rPr lang="zh-CN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黑体" pitchFamily="49" charset="-122"/>
                <a:cs typeface="Arial" pitchFamily="34" charset="0"/>
                <a:sym typeface="Palatino"/>
              </a:rPr>
              <a:t>北京市建国门内大街北极阁路</a:t>
            </a:r>
            <a:r>
              <a:rPr lang="en-US" altLang="zh-CN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黑体" pitchFamily="49" charset="-122"/>
                <a:cs typeface="Arial" pitchFamily="34" charset="0"/>
                <a:sym typeface="Palatino"/>
              </a:rPr>
              <a:t>7</a:t>
            </a:r>
            <a:r>
              <a:rPr lang="zh-CN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黑体" pitchFamily="49" charset="-122"/>
                <a:cs typeface="Arial" pitchFamily="34" charset="0"/>
                <a:sym typeface="Palatino"/>
              </a:rPr>
              <a:t>号  邮编</a:t>
            </a:r>
            <a:r>
              <a:rPr lang="en-US" altLang="zh-CN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黑体" pitchFamily="49" charset="-122"/>
                <a:cs typeface="Arial" pitchFamily="34" charset="0"/>
                <a:sym typeface="Palatino"/>
              </a:rPr>
              <a:t>: 100005 </a:t>
            </a:r>
          </a:p>
          <a:p>
            <a:pPr algn="ctr" defTabSz="584200" latinLnBrk="1" hangingPunct="0"/>
            <a:r>
              <a:rPr lang="en-US" altLang="zh-CN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黑体" pitchFamily="49" charset="-122"/>
                <a:cs typeface="Arial" pitchFamily="34" charset="0"/>
                <a:sym typeface="Palatino"/>
              </a:rPr>
              <a:t>7 BEIJIGE ROAD, JIANGUOMEN INNER STREET, BEIJING 100005, CHINA</a:t>
            </a:r>
            <a:endParaRPr lang="en-US" altLang="zh-CN" sz="12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ea typeface="黑体" pitchFamily="49" charset="-122"/>
              <a:cs typeface="Arial" pitchFamily="34" charset="0"/>
            </a:endParaRPr>
          </a:p>
        </p:txBody>
      </p:sp>
      <p:pic>
        <p:nvPicPr>
          <p:cNvPr id="15" name="Picture 2" descr="D:\Documents\Tencent Files\904448313\FileRecv\6b75cb2e0c6b2cdd0fbc85b21f87cb3c副本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8661" y="5733256"/>
            <a:ext cx="283019" cy="357190"/>
          </a:xfrm>
          <a:prstGeom prst="rect">
            <a:avLst/>
          </a:prstGeom>
          <a:noFill/>
        </p:spPr>
      </p:pic>
      <p:pic>
        <p:nvPicPr>
          <p:cNvPr id="16" name="Picture 3" descr="D:\Documents\Tencent Files\904448313\FileRecv\6191889_215622023569_2副本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88192" y="5187359"/>
            <a:ext cx="291737" cy="255585"/>
          </a:xfrm>
          <a:prstGeom prst="rect">
            <a:avLst/>
          </a:prstGeom>
          <a:noFill/>
        </p:spPr>
      </p:pic>
      <p:pic>
        <p:nvPicPr>
          <p:cNvPr id="17" name="Picture 2" descr="I:\成都明宇丽雅饭店官方照片\成都明宇丽雅饭店官方照片-小图\大堂\酒店大堂 (2).jp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2051461" y="767225"/>
            <a:ext cx="5041079" cy="33573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6357950" y="3500438"/>
            <a:ext cx="2643206" cy="1214438"/>
          </a:xfrm>
        </p:spPr>
        <p:txBody>
          <a:bodyPr/>
          <a:lstStyle/>
          <a:p>
            <a:r>
              <a:rPr lang="en-US" altLang="zh-CN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THANK YOU </a:t>
            </a:r>
            <a:r>
              <a:rPr lang="en-US" altLang="zh-CN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zh-CN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zh-CN" altLang="en-US" sz="2400" dirty="0" smtClean="0"/>
              <a:t>谢谢</a:t>
            </a:r>
            <a:endParaRPr lang="zh-CN" altLang="en-US" sz="2400" dirty="0"/>
          </a:p>
        </p:txBody>
      </p:sp>
      <p:sp>
        <p:nvSpPr>
          <p:cNvPr id="3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500034" y="6357958"/>
            <a:ext cx="2133600" cy="365125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pPr/>
              <a:t>26</a:t>
            </a:fld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占位符 4"/>
          <p:cNvSpPr>
            <a:spLocks noGrp="1"/>
          </p:cNvSpPr>
          <p:nvPr>
            <p:ph type="body" idx="1"/>
          </p:nvPr>
        </p:nvSpPr>
        <p:spPr>
          <a:xfrm>
            <a:off x="539552" y="3357562"/>
            <a:ext cx="2952328" cy="500066"/>
          </a:xfrm>
        </p:spPr>
        <p:txBody>
          <a:bodyPr/>
          <a:lstStyle/>
          <a:p>
            <a:pPr algn="r"/>
            <a:r>
              <a:rPr lang="en-US" altLang="zh-CN" sz="2400" b="1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 Hotel introduction</a:t>
            </a:r>
            <a:endParaRPr lang="zh-CN" altLang="en-US" sz="2400" b="1" dirty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10" name="文本占位符 5"/>
          <p:cNvSpPr>
            <a:spLocks noGrp="1"/>
          </p:cNvSpPr>
          <p:nvPr>
            <p:ph type="body" idx="13"/>
          </p:nvPr>
        </p:nvSpPr>
        <p:spPr>
          <a:xfrm>
            <a:off x="755576" y="2857496"/>
            <a:ext cx="1512168" cy="500066"/>
          </a:xfrm>
        </p:spPr>
        <p:txBody>
          <a:bodyPr/>
          <a:lstStyle/>
          <a:p>
            <a:pPr algn="r"/>
            <a:r>
              <a:rPr lang="zh-CN" altLang="en-US" sz="2400" b="1" dirty="0" smtClean="0">
                <a:latin typeface="黑体" pitchFamily="49" charset="-122"/>
              </a:rPr>
              <a:t>饭店概述</a:t>
            </a:r>
            <a:endParaRPr lang="zh-CN" altLang="en-US" sz="2400" b="1" dirty="0">
              <a:latin typeface="黑体" pitchFamily="49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500034" y="6357958"/>
            <a:ext cx="2133600" cy="365125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pPr/>
              <a:t>2</a:t>
            </a:fld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C:\Users\art\Desktop\ppt\_MG_0677.jpg"/>
          <p:cNvPicPr>
            <a:picLocks noChangeAspect="1" noChangeArrowheads="1"/>
          </p:cNvPicPr>
          <p:nvPr/>
        </p:nvPicPr>
        <p:blipFill>
          <a:blip r:embed="rId3" cstate="print"/>
          <a:srcRect l="-945" t="11340" b="5199"/>
          <a:stretch>
            <a:fillRect/>
          </a:stretch>
        </p:blipFill>
        <p:spPr bwMode="auto">
          <a:xfrm>
            <a:off x="1691680" y="615355"/>
            <a:ext cx="5457843" cy="33843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500034" y="6357958"/>
            <a:ext cx="2133600" cy="365125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pPr/>
              <a:t>3</a:t>
            </a:fld>
            <a:endParaRPr lang="zh-CN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91580" y="4190403"/>
            <a:ext cx="7560840" cy="76944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zh-C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黑体" pitchFamily="49" charset="-122"/>
                <a:ea typeface="黑体" pitchFamily="49" charset="-122"/>
                <a:cs typeface="Arial" pitchFamily="34" charset="0"/>
              </a:rPr>
              <a:t>丽雅！热爱你！</a:t>
            </a:r>
            <a:endParaRPr lang="en-US" altLang="zh-CN" dirty="0" smtClean="0">
              <a:solidFill>
                <a:schemeClr val="tx1">
                  <a:lumMod val="65000"/>
                  <a:lumOff val="35000"/>
                </a:schemeClr>
              </a:solidFill>
              <a:latin typeface="黑体" pitchFamily="49" charset="-122"/>
              <a:ea typeface="黑体" pitchFamily="49" charset="-122"/>
              <a:cs typeface="Arial" pitchFamily="34" charset="0"/>
            </a:endParaRPr>
          </a:p>
          <a:p>
            <a:pPr marL="0" marR="0" indent="0" algn="ctr" defTabSz="584200" rtl="0" fontAlgn="auto" latinLnBrk="1" hangingPunct="0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zh-CN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Arial Unicode MS" pitchFamily="34" charset="-122"/>
                <a:cs typeface="Arial" pitchFamily="34" charset="0"/>
              </a:rPr>
              <a:t>lia</a:t>
            </a:r>
            <a:r>
              <a:rPr lang="en-US" altLang="zh-CN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Arial Unicode MS" pitchFamily="34" charset="-122"/>
                <a:cs typeface="Arial" pitchFamily="34" charset="0"/>
              </a:rPr>
              <a:t>! loves you!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ea typeface="Arial Unicode MS" pitchFamily="34" charset="-122"/>
              <a:cs typeface="Arial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286000" y="5293077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lang="zh-CN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无界▪友好▪ 未来</a:t>
            </a:r>
            <a:endParaRPr lang="en-US" altLang="zh-CN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ea typeface="黑体" pitchFamily="49" charset="-122"/>
              <a:cs typeface="Arial" pitchFamily="34" charset="0"/>
            </a:endParaRPr>
          </a:p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lang="en-US" altLang="zh-CN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Free</a:t>
            </a:r>
            <a:r>
              <a:rPr lang="zh-CN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 ▪</a:t>
            </a:r>
            <a:r>
              <a:rPr lang="en-US" altLang="zh-CN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 Friendly</a:t>
            </a:r>
            <a:r>
              <a:rPr lang="zh-CN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 ▪</a:t>
            </a:r>
            <a:r>
              <a:rPr lang="en-US" altLang="zh-CN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 Future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ea typeface="黑体" pitchFamily="49" charset="-122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 descr="2016地址卡-曲线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1336999"/>
            <a:ext cx="4114438" cy="411443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500034" y="6357958"/>
            <a:ext cx="2133600" cy="365125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pPr/>
              <a:t>4</a:t>
            </a:fld>
            <a:endParaRPr lang="zh-CN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932040" y="1526202"/>
            <a:ext cx="4211960" cy="361124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lvl="0" defTabSz="432308">
              <a:buSzPct val="75000"/>
              <a:defRPr sz="1800"/>
            </a:pPr>
            <a:r>
              <a:rPr lang="zh-CN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黑体" pitchFamily="49" charset="-122"/>
                <a:ea typeface="黑体" pitchFamily="49" charset="-122"/>
                <a:cs typeface="Helvetica Neue"/>
                <a:sym typeface="Helvetica Neue"/>
              </a:rPr>
              <a:t>距</a:t>
            </a:r>
            <a:r>
              <a:rPr lang="en-US" altLang="zh-CN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黑体" pitchFamily="49" charset="-122"/>
                <a:ea typeface="黑体" pitchFamily="49" charset="-122"/>
                <a:cs typeface="Helvetica Neue"/>
                <a:sym typeface="Helvetica Neue"/>
              </a:rPr>
              <a:t>1</a:t>
            </a:r>
            <a:r>
              <a:rPr lang="zh-CN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黑体" pitchFamily="49" charset="-122"/>
                <a:ea typeface="黑体" pitchFamily="49" charset="-122"/>
                <a:cs typeface="Helvetica Neue"/>
                <a:sym typeface="Helvetica Neue"/>
              </a:rPr>
              <a:t>号线东单地铁站</a:t>
            </a:r>
            <a:r>
              <a:rPr lang="en-US" altLang="zh-CN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黑体" pitchFamily="49" charset="-122"/>
                <a:ea typeface="黑体" pitchFamily="49" charset="-122"/>
                <a:cs typeface="Helvetica Neue"/>
                <a:sym typeface="Helvetica Neue"/>
              </a:rPr>
              <a:t>3</a:t>
            </a:r>
            <a:r>
              <a:rPr lang="zh-CN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黑体" pitchFamily="49" charset="-122"/>
                <a:ea typeface="黑体" pitchFamily="49" charset="-122"/>
                <a:cs typeface="Helvetica Neue"/>
                <a:sym typeface="Helvetica Neue"/>
              </a:rPr>
              <a:t>分钟</a:t>
            </a:r>
          </a:p>
          <a:p>
            <a:pPr lvl="0" defTabSz="432308">
              <a:buSzPct val="75000"/>
              <a:defRPr sz="1800"/>
            </a:pP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黑体" pitchFamily="49" charset="-122"/>
                <a:cs typeface="Arial" pitchFamily="34" charset="0"/>
                <a:sym typeface="Helvetica Neue"/>
              </a:rPr>
              <a:t>3 minutes to Subway Line 1 (</a:t>
            </a:r>
            <a:r>
              <a:rPr lang="en-US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黑体" pitchFamily="49" charset="-122"/>
                <a:cs typeface="Arial" pitchFamily="34" charset="0"/>
                <a:sym typeface="Helvetica Neue"/>
              </a:rPr>
              <a:t>Dongdan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黑体" pitchFamily="49" charset="-122"/>
                <a:cs typeface="Arial" pitchFamily="34" charset="0"/>
                <a:sym typeface="Helvetica Neue"/>
              </a:rPr>
              <a:t> Station)</a:t>
            </a:r>
          </a:p>
          <a:p>
            <a:pPr lvl="0" defTabSz="432308">
              <a:buSzPct val="75000"/>
              <a:defRPr sz="1800"/>
            </a:pPr>
            <a:endParaRPr lang="en-US" sz="1200" dirty="0" smtClean="0">
              <a:solidFill>
                <a:schemeClr val="tx1">
                  <a:lumMod val="65000"/>
                  <a:lumOff val="35000"/>
                </a:schemeClr>
              </a:solidFill>
              <a:latin typeface="黑体" pitchFamily="49" charset="-122"/>
              <a:ea typeface="黑体" pitchFamily="49" charset="-122"/>
              <a:cs typeface="Times New Roman" pitchFamily="18" charset="0"/>
              <a:sym typeface="Helvetica Neue"/>
            </a:endParaRPr>
          </a:p>
          <a:p>
            <a:pPr lvl="0" defTabSz="432308">
              <a:buSzPct val="75000"/>
              <a:defRPr sz="1800"/>
            </a:pPr>
            <a:r>
              <a:rPr lang="zh-CN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黑体" pitchFamily="49" charset="-122"/>
                <a:ea typeface="黑体" pitchFamily="49" charset="-122"/>
                <a:cs typeface="Helvetica Neue"/>
                <a:sym typeface="Helvetica Neue"/>
              </a:rPr>
              <a:t>距</a:t>
            </a:r>
            <a:r>
              <a:rPr lang="en-US" altLang="zh-CN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黑体" pitchFamily="49" charset="-122"/>
                <a:ea typeface="黑体" pitchFamily="49" charset="-122"/>
                <a:cs typeface="Helvetica Neue"/>
                <a:sym typeface="Helvetica Neue"/>
              </a:rPr>
              <a:t>5</a:t>
            </a:r>
            <a:r>
              <a:rPr lang="zh-CN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黑体" pitchFamily="49" charset="-122"/>
                <a:ea typeface="黑体" pitchFamily="49" charset="-122"/>
                <a:cs typeface="Helvetica Neue"/>
                <a:sym typeface="Helvetica Neue"/>
              </a:rPr>
              <a:t>号线东单地铁站</a:t>
            </a:r>
            <a:r>
              <a:rPr lang="en-US" altLang="zh-CN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黑体" pitchFamily="49" charset="-122"/>
                <a:ea typeface="黑体" pitchFamily="49" charset="-122"/>
                <a:cs typeface="Helvetica Neue"/>
                <a:sym typeface="Helvetica Neue"/>
              </a:rPr>
              <a:t>5</a:t>
            </a:r>
            <a:r>
              <a:rPr lang="zh-CN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黑体" pitchFamily="49" charset="-122"/>
                <a:ea typeface="黑体" pitchFamily="49" charset="-122"/>
                <a:cs typeface="Helvetica Neue"/>
                <a:sym typeface="Helvetica Neue"/>
              </a:rPr>
              <a:t>分钟</a:t>
            </a:r>
          </a:p>
          <a:p>
            <a:pPr lvl="0" defTabSz="432308">
              <a:buSzPct val="75000"/>
              <a:defRPr sz="1800"/>
            </a:pP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Arial Unicode MS" pitchFamily="34" charset="-122"/>
                <a:cs typeface="Arial" pitchFamily="34" charset="0"/>
              </a:rPr>
              <a:t>5 </a:t>
            </a:r>
            <a:r>
              <a:rPr lang="en-US" altLang="zh-CN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黑体" pitchFamily="49" charset="-122"/>
                <a:cs typeface="Arial" pitchFamily="34" charset="0"/>
                <a:sym typeface="Helvetica Neue"/>
              </a:rPr>
              <a:t>minutes to 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Arial Unicode MS" pitchFamily="34" charset="-122"/>
                <a:cs typeface="Arial" pitchFamily="34" charset="0"/>
              </a:rPr>
              <a:t>Subway Line 5 (</a:t>
            </a:r>
            <a:r>
              <a:rPr lang="en-US" altLang="zh-CN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黑体" pitchFamily="49" charset="-122"/>
                <a:cs typeface="Arial" pitchFamily="34" charset="0"/>
                <a:sym typeface="Helvetica Neue"/>
              </a:rPr>
              <a:t>Dongdan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Arial Unicode MS" pitchFamily="34" charset="-122"/>
                <a:cs typeface="Arial" pitchFamily="34" charset="0"/>
              </a:rPr>
              <a:t> Station)</a:t>
            </a:r>
          </a:p>
          <a:p>
            <a:pPr lvl="0" defTabSz="432308">
              <a:buSzPct val="75000"/>
              <a:defRPr sz="1800"/>
            </a:pPr>
            <a:endParaRPr lang="en-US" sz="1200" dirty="0" smtClean="0">
              <a:solidFill>
                <a:schemeClr val="tx1">
                  <a:lumMod val="65000"/>
                  <a:lumOff val="35000"/>
                </a:schemeClr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pPr lvl="0" defTabSz="432308">
              <a:buSzPct val="75000"/>
              <a:defRPr sz="1800"/>
            </a:pPr>
            <a:r>
              <a:rPr lang="zh-CN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黑体" pitchFamily="49" charset="-122"/>
                <a:ea typeface="黑体" pitchFamily="49" charset="-122"/>
                <a:cs typeface="Helvetica Neue"/>
                <a:sym typeface="Helvetica Neue"/>
              </a:rPr>
              <a:t>距北京火车站</a:t>
            </a:r>
            <a:r>
              <a:rPr lang="en-US" altLang="zh-CN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黑体" pitchFamily="49" charset="-122"/>
                <a:ea typeface="黑体" pitchFamily="49" charset="-122"/>
                <a:cs typeface="Helvetica Neue"/>
                <a:sym typeface="Helvetica Neue"/>
              </a:rPr>
              <a:t>8</a:t>
            </a:r>
            <a:r>
              <a:rPr lang="zh-CN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黑体" pitchFamily="49" charset="-122"/>
                <a:ea typeface="黑体" pitchFamily="49" charset="-122"/>
                <a:cs typeface="Helvetica Neue"/>
                <a:sym typeface="Helvetica Neue"/>
              </a:rPr>
              <a:t>分钟 </a:t>
            </a:r>
            <a:endParaRPr lang="en-US" altLang="zh-CN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黑体" pitchFamily="49" charset="-122"/>
              <a:ea typeface="黑体" pitchFamily="49" charset="-122"/>
              <a:cs typeface="Helvetica Neue"/>
              <a:sym typeface="Helvetica Neue"/>
            </a:endParaRPr>
          </a:p>
          <a:p>
            <a:pPr lvl="0" defTabSz="432308">
              <a:buSzPct val="75000"/>
              <a:defRPr sz="1800"/>
            </a:pPr>
            <a:r>
              <a:rPr lang="en-US" altLang="zh-CN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Arial Unicode MS" pitchFamily="34" charset="-122"/>
                <a:cs typeface="Arial" pitchFamily="34" charset="0"/>
              </a:rPr>
              <a:t>8 </a:t>
            </a:r>
            <a:r>
              <a:rPr lang="en-US" altLang="zh-CN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黑体" pitchFamily="49" charset="-122"/>
                <a:cs typeface="Arial" pitchFamily="34" charset="0"/>
                <a:sym typeface="Helvetica Neue"/>
              </a:rPr>
              <a:t>minutes to </a:t>
            </a:r>
            <a:r>
              <a:rPr lang="en-US" altLang="zh-CN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Arial Unicode MS" pitchFamily="34" charset="-122"/>
                <a:cs typeface="Arial" pitchFamily="34" charset="0"/>
              </a:rPr>
              <a:t>Beijing Railway Station</a:t>
            </a:r>
          </a:p>
          <a:p>
            <a:pPr lvl="0" defTabSz="432308">
              <a:buSzPct val="75000"/>
              <a:defRPr sz="1800"/>
            </a:pPr>
            <a:endParaRPr lang="en-US" altLang="zh-CN" sz="1200" dirty="0" smtClean="0">
              <a:solidFill>
                <a:schemeClr val="tx1">
                  <a:lumMod val="65000"/>
                  <a:lumOff val="35000"/>
                </a:schemeClr>
              </a:solidFill>
              <a:latin typeface="黑体" pitchFamily="49" charset="-122"/>
              <a:ea typeface="黑体" pitchFamily="49" charset="-122"/>
              <a:cs typeface="Times New Roman" pitchFamily="18" charset="0"/>
              <a:sym typeface="Helvetica Neue"/>
            </a:endParaRPr>
          </a:p>
          <a:p>
            <a:pPr lvl="0" defTabSz="432308">
              <a:buSzPct val="75000"/>
              <a:defRPr sz="1800"/>
            </a:pPr>
            <a:r>
              <a:rPr lang="zh-CN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黑体" pitchFamily="49" charset="-122"/>
                <a:ea typeface="黑体" pitchFamily="49" charset="-122"/>
                <a:cs typeface="Helvetica Neue"/>
                <a:sym typeface="Helvetica Neue"/>
              </a:rPr>
              <a:t>距北京南站</a:t>
            </a:r>
            <a:r>
              <a:rPr lang="en-US" altLang="zh-CN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黑体" pitchFamily="49" charset="-122"/>
                <a:ea typeface="黑体" pitchFamily="49" charset="-122"/>
                <a:cs typeface="Helvetica Neue"/>
                <a:sym typeface="Helvetica Neue"/>
              </a:rPr>
              <a:t>20</a:t>
            </a:r>
            <a:r>
              <a:rPr lang="zh-CN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黑体" pitchFamily="49" charset="-122"/>
                <a:ea typeface="黑体" pitchFamily="49" charset="-122"/>
                <a:cs typeface="Helvetica Neue"/>
                <a:sym typeface="Helvetica Neue"/>
              </a:rPr>
              <a:t>分钟</a:t>
            </a:r>
          </a:p>
          <a:p>
            <a:pPr lvl="0" defTabSz="432308">
              <a:buSzPct val="75000"/>
              <a:defRPr sz="1800"/>
            </a:pPr>
            <a:r>
              <a:rPr lang="en-US" altLang="zh-CN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Arial Unicode MS" pitchFamily="34" charset="-122"/>
                <a:cs typeface="Arial" pitchFamily="34" charset="0"/>
              </a:rPr>
              <a:t>20 </a:t>
            </a:r>
            <a:r>
              <a:rPr lang="en-US" altLang="zh-CN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黑体" pitchFamily="49" charset="-122"/>
                <a:cs typeface="Arial" pitchFamily="34" charset="0"/>
                <a:sym typeface="Helvetica Neue"/>
              </a:rPr>
              <a:t>minutes to </a:t>
            </a:r>
            <a:r>
              <a:rPr lang="en-US" altLang="zh-CN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Arial Unicode MS" pitchFamily="34" charset="-122"/>
                <a:cs typeface="Arial" pitchFamily="34" charset="0"/>
              </a:rPr>
              <a:t>Beijingnan</a:t>
            </a:r>
            <a:r>
              <a:rPr lang="en-US" altLang="zh-CN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Arial Unicode MS" pitchFamily="34" charset="-122"/>
                <a:cs typeface="Arial" pitchFamily="34" charset="0"/>
              </a:rPr>
              <a:t> Railway Station</a:t>
            </a:r>
          </a:p>
          <a:p>
            <a:pPr lvl="0" defTabSz="432308">
              <a:buSzPct val="75000"/>
              <a:defRPr sz="1800"/>
            </a:pPr>
            <a:endParaRPr lang="en-US" altLang="zh-CN" sz="1200" dirty="0" smtClean="0">
              <a:solidFill>
                <a:schemeClr val="tx1">
                  <a:lumMod val="65000"/>
                  <a:lumOff val="35000"/>
                </a:schemeClr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pPr lvl="0" defTabSz="432308">
              <a:buSzPct val="75000"/>
              <a:defRPr sz="1800"/>
            </a:pPr>
            <a:r>
              <a:rPr lang="zh-CN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黑体" pitchFamily="49" charset="-122"/>
                <a:ea typeface="黑体" pitchFamily="49" charset="-122"/>
                <a:cs typeface="Helvetica Neue"/>
                <a:sym typeface="Helvetica Neue"/>
              </a:rPr>
              <a:t>距北京西站</a:t>
            </a:r>
            <a:r>
              <a:rPr lang="en-US" altLang="zh-CN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黑体" pitchFamily="49" charset="-122"/>
                <a:ea typeface="黑体" pitchFamily="49" charset="-122"/>
                <a:cs typeface="Helvetica Neue"/>
                <a:sym typeface="Helvetica Neue"/>
              </a:rPr>
              <a:t>30</a:t>
            </a:r>
            <a:r>
              <a:rPr lang="zh-CN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黑体" pitchFamily="49" charset="-122"/>
                <a:ea typeface="黑体" pitchFamily="49" charset="-122"/>
                <a:cs typeface="Helvetica Neue"/>
                <a:sym typeface="Helvetica Neue"/>
              </a:rPr>
              <a:t>分钟</a:t>
            </a:r>
          </a:p>
          <a:p>
            <a:pPr lvl="0" defTabSz="432308">
              <a:buSzPct val="75000"/>
              <a:defRPr sz="1800"/>
            </a:pPr>
            <a:r>
              <a:rPr lang="en-US" altLang="zh-CN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Arial Unicode MS" pitchFamily="34" charset="-122"/>
                <a:cs typeface="Arial" pitchFamily="34" charset="0"/>
              </a:rPr>
              <a:t>30 </a:t>
            </a:r>
            <a:r>
              <a:rPr lang="en-US" altLang="zh-CN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黑体" pitchFamily="49" charset="-122"/>
                <a:cs typeface="Arial" pitchFamily="34" charset="0"/>
                <a:sym typeface="Helvetica Neue"/>
              </a:rPr>
              <a:t>minutes to </a:t>
            </a:r>
            <a:r>
              <a:rPr lang="en-US" altLang="zh-CN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Arial Unicode MS" pitchFamily="34" charset="-122"/>
                <a:cs typeface="Arial" pitchFamily="34" charset="0"/>
              </a:rPr>
              <a:t>Beijingxi</a:t>
            </a:r>
            <a:r>
              <a:rPr lang="en-US" altLang="zh-CN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Arial Unicode MS" pitchFamily="34" charset="-122"/>
                <a:cs typeface="Arial" pitchFamily="34" charset="0"/>
              </a:rPr>
              <a:t> Railway Station</a:t>
            </a:r>
          </a:p>
          <a:p>
            <a:pPr lvl="0" defTabSz="432308">
              <a:buSzPct val="75000"/>
              <a:defRPr sz="1800"/>
            </a:pPr>
            <a:endParaRPr lang="en-US" altLang="zh-CN" sz="12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ea typeface="Arial Unicode MS" pitchFamily="34" charset="-122"/>
              <a:cs typeface="Arial" pitchFamily="34" charset="0"/>
            </a:endParaRPr>
          </a:p>
          <a:p>
            <a:pPr lvl="0" defTabSz="432308">
              <a:buSzPct val="75000"/>
              <a:defRPr sz="1800"/>
            </a:pPr>
            <a:r>
              <a:rPr lang="zh-CN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黑体" pitchFamily="49" charset="-122"/>
                <a:ea typeface="黑体" pitchFamily="49" charset="-122"/>
                <a:cs typeface="Helvetica Neue"/>
                <a:sym typeface="Helvetica Neue"/>
              </a:rPr>
              <a:t>距首都国际机场</a:t>
            </a:r>
            <a:r>
              <a:rPr lang="en-US" altLang="zh-CN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黑体" pitchFamily="49" charset="-122"/>
                <a:ea typeface="黑体" pitchFamily="49" charset="-122"/>
                <a:cs typeface="Helvetica Neue"/>
                <a:sym typeface="Helvetica Neue"/>
              </a:rPr>
              <a:t>40</a:t>
            </a:r>
            <a:r>
              <a:rPr lang="zh-CN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黑体" pitchFamily="49" charset="-122"/>
                <a:ea typeface="黑体" pitchFamily="49" charset="-122"/>
                <a:cs typeface="Helvetica Neue"/>
                <a:sym typeface="Helvetica Neue"/>
              </a:rPr>
              <a:t>分钟</a:t>
            </a:r>
          </a:p>
          <a:p>
            <a:pPr lvl="0" defTabSz="432308">
              <a:buSzPct val="75000"/>
              <a:defRPr sz="1800"/>
            </a:pPr>
            <a:r>
              <a:rPr lang="en-US" altLang="zh-CN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黑体" pitchFamily="49" charset="-122"/>
                <a:cs typeface="Arial" pitchFamily="34" charset="0"/>
                <a:sym typeface="Helvetica Neue"/>
              </a:rPr>
              <a:t>40 minutes to Beijing Capital International Airport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500034" y="6357958"/>
            <a:ext cx="2133600" cy="365125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pPr/>
              <a:t>5</a:t>
            </a:fld>
            <a:endParaRPr lang="zh-CN" altLang="en-US" dirty="0"/>
          </a:p>
        </p:txBody>
      </p: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827584" y="394676"/>
          <a:ext cx="7704855" cy="5839968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2991296"/>
                <a:gridCol w="1540971"/>
                <a:gridCol w="3172588"/>
              </a:tblGrid>
              <a:tr h="286846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黑体" pitchFamily="49" charset="-122"/>
                          <a:ea typeface="黑体" pitchFamily="49" charset="-122"/>
                        </a:rPr>
                        <a:t>周边商业设施</a:t>
                      </a:r>
                      <a:endParaRPr kumimoji="0" lang="en-US" altLang="zh-CN" sz="1100" u="none" strike="noStrike" cap="none" normalizeH="0" baseline="0" dirty="0" smtClean="0">
                        <a:ln>
                          <a:noFill/>
                        </a:ln>
                        <a:effectLst/>
                        <a:latin typeface="黑体" pitchFamily="49" charset="-122"/>
                        <a:ea typeface="黑体" pitchFamily="49" charset="-122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黑体" pitchFamily="49" charset="-122"/>
                          <a:ea typeface="黑体" pitchFamily="49" charset="-122"/>
                        </a:rPr>
                        <a:t> </a:t>
                      </a:r>
                      <a:r>
                        <a:rPr kumimoji="0" lang="en-US" altLang="zh-CN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ea typeface="黑体" pitchFamily="49" charset="-122"/>
                          <a:cs typeface="Arial" pitchFamily="34" charset="0"/>
                        </a:rPr>
                        <a:t>Nearby</a:t>
                      </a:r>
                      <a:r>
                        <a:rPr kumimoji="0" lang="zh-CN" altLang="en-US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ea typeface="黑体" pitchFamily="49" charset="-122"/>
                          <a:cs typeface="Arial" pitchFamily="34" charset="0"/>
                        </a:rPr>
                        <a:t> </a:t>
                      </a:r>
                      <a:r>
                        <a:rPr kumimoji="0" lang="en-US" altLang="zh-CN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ea typeface="黑体" pitchFamily="49" charset="-122"/>
                          <a:cs typeface="Arial" pitchFamily="34" charset="0"/>
                        </a:rPr>
                        <a:t>business areas</a:t>
                      </a:r>
                      <a:r>
                        <a:rPr kumimoji="0" lang="zh-CN" altLang="en-US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ea typeface="黑体" pitchFamily="49" charset="-122"/>
                          <a:cs typeface="Arial" pitchFamily="34" charset="0"/>
                        </a:rPr>
                        <a:t> </a:t>
                      </a:r>
                      <a:endParaRPr kumimoji="0" lang="zh-CN" alt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A123C"/>
                        </a:solidFill>
                        <a:effectLst/>
                        <a:latin typeface="Arial" pitchFamily="34" charset="0"/>
                        <a:ea typeface="黑体" pitchFamily="49" charset="-122"/>
                        <a:cs typeface="Arial" pitchFamily="34" charset="0"/>
                      </a:endParaRPr>
                    </a:p>
                  </a:txBody>
                  <a:tcPr anchor="ctr" horzOverflow="overflow">
                    <a:lnR w="12700" cap="flat" cmpd="sng" algn="ctr">
                      <a:solidFill>
                        <a:srgbClr val="76C4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黑体" pitchFamily="49" charset="-122"/>
                          <a:ea typeface="黑体" pitchFamily="49" charset="-122"/>
                        </a:rPr>
                        <a:t>公里</a:t>
                      </a:r>
                      <a:endParaRPr kumimoji="0" lang="en-US" altLang="zh-CN" sz="1100" u="none" strike="noStrike" cap="none" normalizeH="0" baseline="0" dirty="0" smtClean="0">
                        <a:ln>
                          <a:noFill/>
                        </a:ln>
                        <a:effectLst/>
                        <a:latin typeface="黑体" pitchFamily="49" charset="-122"/>
                        <a:ea typeface="黑体" pitchFamily="49" charset="-122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1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lt1"/>
                          </a:solidFill>
                          <a:effectLst/>
                          <a:latin typeface="Arial" pitchFamily="34" charset="0"/>
                          <a:ea typeface="黑体" pitchFamily="49" charset="-122"/>
                          <a:cs typeface="Arial" pitchFamily="34" charset="0"/>
                        </a:rPr>
                        <a:t>KM</a:t>
                      </a:r>
                      <a:endParaRPr kumimoji="0" lang="zh-CN" altLang="en-US" sz="11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lt1"/>
                        </a:solidFill>
                        <a:effectLst/>
                        <a:latin typeface="Arial" pitchFamily="34" charset="0"/>
                        <a:ea typeface="黑体" pitchFamily="49" charset="-122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6C4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6C4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1100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黑体" pitchFamily="49" charset="-122"/>
                          <a:ea typeface="黑体" pitchFamily="49" charset="-122"/>
                        </a:rPr>
                        <a:t>时间</a:t>
                      </a:r>
                      <a:endParaRPr kumimoji="0" lang="en-US" altLang="zh-CN" sz="1100" u="none" strike="noStrike" kern="1200" cap="none" normalizeH="0" baseline="0" dirty="0" smtClean="0">
                        <a:ln>
                          <a:noFill/>
                        </a:ln>
                        <a:effectLst/>
                        <a:latin typeface="黑体" pitchFamily="49" charset="-122"/>
                        <a:ea typeface="黑体" pitchFamily="49" charset="-122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1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lt1"/>
                          </a:solidFill>
                          <a:effectLst/>
                          <a:latin typeface="Arial" pitchFamily="34" charset="0"/>
                          <a:ea typeface="黑体" pitchFamily="49" charset="-122"/>
                          <a:cs typeface="Arial" pitchFamily="34" charset="0"/>
                        </a:rPr>
                        <a:t>Time</a:t>
                      </a:r>
                      <a:endParaRPr kumimoji="0" lang="zh-CN" altLang="en-US" sz="11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lt1"/>
                        </a:solidFill>
                        <a:effectLst/>
                        <a:latin typeface="Arial" pitchFamily="34" charset="0"/>
                        <a:ea typeface="黑体" pitchFamily="49" charset="-122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6C4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00176">
                <a:tc>
                  <a:txBody>
                    <a:bodyPr/>
                    <a:lstStyle/>
                    <a:p>
                      <a:pPr marL="0" marR="0" lvl="0" indent="-34290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000" kern="12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itchFamily="34" charset="0"/>
                          <a:ea typeface="黑体" pitchFamily="49" charset="-122"/>
                          <a:cs typeface="Arial" pitchFamily="34" charset="0"/>
                        </a:rPr>
                        <a:t>王府井</a:t>
                      </a:r>
                      <a:endParaRPr lang="en-US" altLang="zh-CN" sz="1000" kern="1200" baseline="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itchFamily="34" charset="0"/>
                        <a:ea typeface="黑体" pitchFamily="49" charset="-122"/>
                        <a:cs typeface="Arial" pitchFamily="34" charset="0"/>
                      </a:endParaRPr>
                    </a:p>
                    <a:p>
                      <a:pPr marL="0" marR="0" lvl="0" indent="-34290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kern="12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itchFamily="34" charset="0"/>
                          <a:ea typeface="黑体" pitchFamily="49" charset="-122"/>
                          <a:cs typeface="Arial" pitchFamily="34" charset="0"/>
                        </a:rPr>
                        <a:t> Wangfujing </a:t>
                      </a:r>
                    </a:p>
                  </a:txBody>
                  <a:tcPr anchor="ctr" horzOverflow="overflow">
                    <a:lnR w="12700" cap="flat" cmpd="sng" algn="ctr">
                      <a:solidFill>
                        <a:srgbClr val="76C4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-34290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zh-CN" sz="1000" kern="12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itchFamily="34" charset="0"/>
                          <a:ea typeface="黑体" pitchFamily="49" charset="-122"/>
                          <a:cs typeface="Arial" pitchFamily="34" charset="0"/>
                        </a:rPr>
                        <a:t>1.5</a:t>
                      </a:r>
                      <a:endParaRPr lang="zh-CN" altLang="en-US" sz="1000" kern="1200" baseline="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itchFamily="34" charset="0"/>
                        <a:ea typeface="黑体" pitchFamily="49" charset="-122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6C4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6C4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-34290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zh-CN" sz="1000" kern="12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itchFamily="34" charset="0"/>
                          <a:ea typeface="黑体" pitchFamily="49" charset="-122"/>
                          <a:cs typeface="Arial" pitchFamily="34" charset="0"/>
                        </a:rPr>
                        <a:t>15</a:t>
                      </a:r>
                      <a:r>
                        <a:rPr lang="zh-CN" altLang="en-US" sz="1000" kern="12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itchFamily="34" charset="0"/>
                          <a:ea typeface="黑体" pitchFamily="49" charset="-122"/>
                          <a:cs typeface="Arial" pitchFamily="34" charset="0"/>
                        </a:rPr>
                        <a:t>分钟</a:t>
                      </a:r>
                      <a:r>
                        <a:rPr lang="en-US" altLang="zh-CN" sz="1000" kern="12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itchFamily="34" charset="0"/>
                          <a:ea typeface="黑体" pitchFamily="49" charset="-122"/>
                          <a:cs typeface="Arial" pitchFamily="34" charset="0"/>
                        </a:rPr>
                        <a:t> </a:t>
                      </a:r>
                    </a:p>
                    <a:p>
                      <a:pPr marL="0" marR="0" lvl="0" indent="-34290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zh-CN" sz="1000" kern="12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itchFamily="34" charset="0"/>
                          <a:ea typeface="黑体" pitchFamily="49" charset="-122"/>
                          <a:cs typeface="Arial" pitchFamily="34" charset="0"/>
                        </a:rPr>
                        <a:t>15</a:t>
                      </a:r>
                      <a:r>
                        <a:rPr lang="zh-CN" altLang="en-US" sz="1000" kern="12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itchFamily="34" charset="0"/>
                          <a:ea typeface="黑体" pitchFamily="49" charset="-122"/>
                          <a:cs typeface="Arial" pitchFamily="34" charset="0"/>
                        </a:rPr>
                        <a:t> </a:t>
                      </a:r>
                      <a:r>
                        <a:rPr lang="en-US" altLang="zh-CN" sz="1000" kern="12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itchFamily="34" charset="0"/>
                          <a:ea typeface="黑体" pitchFamily="49" charset="-122"/>
                          <a:cs typeface="Arial" pitchFamily="34" charset="0"/>
                        </a:rPr>
                        <a:t>Min</a:t>
                      </a:r>
                      <a:endParaRPr lang="zh-CN" altLang="en-US" sz="1000" kern="1200" baseline="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itchFamily="34" charset="0"/>
                        <a:ea typeface="黑体" pitchFamily="49" charset="-122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6C4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00176">
                <a:tc>
                  <a:txBody>
                    <a:bodyPr/>
                    <a:lstStyle/>
                    <a:p>
                      <a:pPr marL="0" marR="0" lvl="0" indent="-34290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zh-CN" altLang="en-US" sz="1000" kern="12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itchFamily="34" charset="0"/>
                          <a:ea typeface="黑体" pitchFamily="49" charset="-122"/>
                          <a:cs typeface="Arial" pitchFamily="34" charset="0"/>
                        </a:rPr>
                        <a:t>天安门广场</a:t>
                      </a:r>
                      <a:endParaRPr lang="en-US" altLang="zh-CN" sz="1000" kern="1200" baseline="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itchFamily="34" charset="0"/>
                        <a:ea typeface="黑体" pitchFamily="49" charset="-122"/>
                        <a:cs typeface="Arial" pitchFamily="34" charset="0"/>
                      </a:endParaRPr>
                    </a:p>
                    <a:p>
                      <a:pPr marL="0" marR="0" lvl="0" indent="-34290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zh-CN" sz="1000" kern="12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itchFamily="34" charset="0"/>
                          <a:ea typeface="黑体" pitchFamily="49" charset="-122"/>
                          <a:cs typeface="Arial" pitchFamily="34" charset="0"/>
                        </a:rPr>
                        <a:t> </a:t>
                      </a:r>
                      <a:r>
                        <a:rPr lang="en-US" altLang="zh-CN" sz="1000" kern="1200" baseline="0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itchFamily="34" charset="0"/>
                          <a:ea typeface="黑体" pitchFamily="49" charset="-122"/>
                          <a:cs typeface="Arial" pitchFamily="34" charset="0"/>
                        </a:rPr>
                        <a:t>Tian’an</a:t>
                      </a:r>
                      <a:r>
                        <a:rPr lang="en-US" altLang="zh-CN" sz="1000" kern="12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itchFamily="34" charset="0"/>
                          <a:ea typeface="黑体" pitchFamily="49" charset="-122"/>
                          <a:cs typeface="Arial" pitchFamily="34" charset="0"/>
                        </a:rPr>
                        <a:t> men Square</a:t>
                      </a:r>
                      <a:endParaRPr lang="zh-CN" altLang="en-US" sz="1000" kern="1200" baseline="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itchFamily="34" charset="0"/>
                        <a:ea typeface="黑体" pitchFamily="49" charset="-122"/>
                        <a:cs typeface="Arial" pitchFamily="34" charset="0"/>
                      </a:endParaRPr>
                    </a:p>
                  </a:txBody>
                  <a:tcPr anchor="ctr" horzOverflow="overflow">
                    <a:lnR w="12700" cap="flat" cmpd="sng" algn="ctr">
                      <a:solidFill>
                        <a:srgbClr val="76C4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-34290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zh-CN" sz="1000" kern="12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itchFamily="34" charset="0"/>
                          <a:ea typeface="黑体" pitchFamily="49" charset="-122"/>
                          <a:cs typeface="Arial" pitchFamily="34" charset="0"/>
                        </a:rPr>
                        <a:t>2.7</a:t>
                      </a:r>
                      <a:r>
                        <a:rPr lang="zh-CN" altLang="en-US" sz="1000" kern="12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itchFamily="34" charset="0"/>
                          <a:ea typeface="黑体" pitchFamily="49" charset="-122"/>
                          <a:cs typeface="Arial" pitchFamily="34" charset="0"/>
                        </a:rPr>
                        <a:t>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76C4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6C4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-34290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zh-CN" sz="1000" kern="12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itchFamily="34" charset="0"/>
                          <a:ea typeface="黑体" pitchFamily="49" charset="-122"/>
                          <a:cs typeface="Arial" pitchFamily="34" charset="0"/>
                        </a:rPr>
                        <a:t>20</a:t>
                      </a:r>
                      <a:r>
                        <a:rPr lang="zh-CN" altLang="en-US" sz="1000" kern="12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itchFamily="34" charset="0"/>
                          <a:ea typeface="黑体" pitchFamily="49" charset="-122"/>
                          <a:cs typeface="Arial" pitchFamily="34" charset="0"/>
                        </a:rPr>
                        <a:t>分钟</a:t>
                      </a:r>
                      <a:r>
                        <a:rPr lang="en-US" altLang="zh-CN" sz="1000" kern="12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itchFamily="34" charset="0"/>
                          <a:ea typeface="黑体" pitchFamily="49" charset="-122"/>
                          <a:cs typeface="Arial" pitchFamily="34" charset="0"/>
                        </a:rPr>
                        <a:t> </a:t>
                      </a:r>
                    </a:p>
                    <a:p>
                      <a:pPr marL="0" marR="0" lvl="0" indent="-34290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zh-CN" sz="1000" kern="12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itchFamily="34" charset="0"/>
                          <a:ea typeface="黑体" pitchFamily="49" charset="-122"/>
                          <a:cs typeface="Arial" pitchFamily="34" charset="0"/>
                        </a:rPr>
                        <a:t>20 Min</a:t>
                      </a:r>
                      <a:endParaRPr lang="zh-CN" altLang="en-US" sz="1000" kern="1200" baseline="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itchFamily="34" charset="0"/>
                        <a:ea typeface="黑体" pitchFamily="49" charset="-122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6C4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00176">
                <a:tc>
                  <a:txBody>
                    <a:bodyPr/>
                    <a:lstStyle/>
                    <a:p>
                      <a:pPr marL="0" marR="0" lvl="0" indent="-34290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000" kern="12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itchFamily="34" charset="0"/>
                          <a:ea typeface="黑体" pitchFamily="49" charset="-122"/>
                          <a:cs typeface="Arial" pitchFamily="34" charset="0"/>
                        </a:rPr>
                        <a:t>故宫</a:t>
                      </a:r>
                      <a:endParaRPr lang="en-US" altLang="zh-CN" sz="1000" kern="1200" baseline="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itchFamily="34" charset="0"/>
                        <a:ea typeface="黑体" pitchFamily="49" charset="-122"/>
                        <a:cs typeface="Arial" pitchFamily="34" charset="0"/>
                      </a:endParaRPr>
                    </a:p>
                    <a:p>
                      <a:pPr marL="0" marR="0" lvl="0" indent="-34290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000" kern="12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itchFamily="34" charset="0"/>
                          <a:ea typeface="黑体" pitchFamily="49" charset="-122"/>
                          <a:cs typeface="Arial" pitchFamily="34" charset="0"/>
                        </a:rPr>
                        <a:t> </a:t>
                      </a:r>
                      <a:r>
                        <a:rPr lang="en-US" altLang="zh-CN" sz="1000" kern="12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itchFamily="34" charset="0"/>
                          <a:ea typeface="黑体" pitchFamily="49" charset="-122"/>
                          <a:cs typeface="Arial" pitchFamily="34" charset="0"/>
                        </a:rPr>
                        <a:t>The Imperial Palace </a:t>
                      </a:r>
                    </a:p>
                  </a:txBody>
                  <a:tcPr anchor="ctr" horzOverflow="overflow">
                    <a:lnR w="12700" cap="flat" cmpd="sng" algn="ctr">
                      <a:solidFill>
                        <a:srgbClr val="76C4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-34290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zh-CN" sz="1000" kern="12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itchFamily="34" charset="0"/>
                          <a:ea typeface="黑体" pitchFamily="49" charset="-122"/>
                          <a:cs typeface="Arial" pitchFamily="34" charset="0"/>
                        </a:rPr>
                        <a:t>4.0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76C4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6C4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-34290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zh-CN" sz="1000" kern="12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itchFamily="34" charset="0"/>
                          <a:ea typeface="黑体" pitchFamily="49" charset="-122"/>
                          <a:cs typeface="Arial" pitchFamily="34" charset="0"/>
                        </a:rPr>
                        <a:t>20</a:t>
                      </a:r>
                      <a:r>
                        <a:rPr lang="zh-CN" altLang="en-US" sz="1000" kern="12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itchFamily="34" charset="0"/>
                          <a:ea typeface="黑体" pitchFamily="49" charset="-122"/>
                          <a:cs typeface="Arial" pitchFamily="34" charset="0"/>
                        </a:rPr>
                        <a:t>分钟</a:t>
                      </a:r>
                      <a:r>
                        <a:rPr lang="en-US" altLang="zh-CN" sz="1000" kern="12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itchFamily="34" charset="0"/>
                          <a:ea typeface="黑体" pitchFamily="49" charset="-122"/>
                          <a:cs typeface="Arial" pitchFamily="34" charset="0"/>
                        </a:rPr>
                        <a:t> </a:t>
                      </a:r>
                    </a:p>
                    <a:p>
                      <a:pPr marL="0" marR="0" lvl="0" indent="-34290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zh-CN" sz="1000" kern="12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itchFamily="34" charset="0"/>
                          <a:ea typeface="黑体" pitchFamily="49" charset="-122"/>
                          <a:cs typeface="Arial" pitchFamily="34" charset="0"/>
                        </a:rPr>
                        <a:t>20 Min</a:t>
                      </a:r>
                      <a:endParaRPr lang="zh-CN" altLang="en-US" sz="1000" kern="1200" baseline="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itchFamily="34" charset="0"/>
                        <a:ea typeface="黑体" pitchFamily="49" charset="-122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6C4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00176">
                <a:tc>
                  <a:txBody>
                    <a:bodyPr/>
                    <a:lstStyle/>
                    <a:p>
                      <a:pPr marL="0" marR="0" lvl="0" indent="-34290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zh-CN" altLang="en-US" sz="1000" kern="12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itchFamily="34" charset="0"/>
                          <a:ea typeface="黑体" pitchFamily="49" charset="-122"/>
                          <a:cs typeface="Arial" pitchFamily="34" charset="0"/>
                        </a:rPr>
                        <a:t>西单</a:t>
                      </a:r>
                      <a:endParaRPr lang="en-US" altLang="zh-CN" sz="1000" kern="1200" baseline="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itchFamily="34" charset="0"/>
                        <a:ea typeface="黑体" pitchFamily="49" charset="-122"/>
                        <a:cs typeface="Arial" pitchFamily="34" charset="0"/>
                      </a:endParaRPr>
                    </a:p>
                    <a:p>
                      <a:pPr marL="0" marR="0" lvl="0" indent="-34290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zh-CN" altLang="en-US" sz="1000" kern="12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itchFamily="34" charset="0"/>
                          <a:ea typeface="黑体" pitchFamily="49" charset="-122"/>
                          <a:cs typeface="Arial" pitchFamily="34" charset="0"/>
                        </a:rPr>
                        <a:t> </a:t>
                      </a:r>
                      <a:r>
                        <a:rPr lang="en-US" altLang="zh-CN" sz="1000" kern="12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itchFamily="34" charset="0"/>
                          <a:ea typeface="黑体" pitchFamily="49" charset="-122"/>
                          <a:cs typeface="Arial" pitchFamily="34" charset="0"/>
                        </a:rPr>
                        <a:t>Xi Dan</a:t>
                      </a:r>
                    </a:p>
                  </a:txBody>
                  <a:tcPr anchor="ctr" horzOverflow="overflow">
                    <a:lnR w="12700" cap="flat" cmpd="sng" algn="ctr">
                      <a:solidFill>
                        <a:srgbClr val="76C4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-34290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zh-CN" sz="1000" kern="12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itchFamily="34" charset="0"/>
                          <a:ea typeface="黑体" pitchFamily="49" charset="-122"/>
                          <a:cs typeface="Arial" pitchFamily="34" charset="0"/>
                        </a:rPr>
                        <a:t>4.5</a:t>
                      </a:r>
                      <a:endParaRPr lang="zh-CN" altLang="en-US" sz="1000" kern="1200" baseline="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itchFamily="34" charset="0"/>
                        <a:ea typeface="黑体" pitchFamily="49" charset="-122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6C4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6C4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-34290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zh-CN" sz="1000" kern="12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itchFamily="34" charset="0"/>
                          <a:ea typeface="黑体" pitchFamily="49" charset="-122"/>
                          <a:cs typeface="Arial" pitchFamily="34" charset="0"/>
                        </a:rPr>
                        <a:t>13</a:t>
                      </a:r>
                      <a:r>
                        <a:rPr lang="zh-CN" altLang="en-US" sz="1000" kern="12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itchFamily="34" charset="0"/>
                          <a:ea typeface="黑体" pitchFamily="49" charset="-122"/>
                          <a:cs typeface="Arial" pitchFamily="34" charset="0"/>
                        </a:rPr>
                        <a:t>分钟</a:t>
                      </a:r>
                      <a:r>
                        <a:rPr lang="en-US" altLang="zh-CN" sz="1000" kern="12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itchFamily="34" charset="0"/>
                          <a:ea typeface="黑体" pitchFamily="49" charset="-122"/>
                          <a:cs typeface="Arial" pitchFamily="34" charset="0"/>
                        </a:rPr>
                        <a:t> </a:t>
                      </a:r>
                    </a:p>
                    <a:p>
                      <a:pPr marL="0" marR="0" lvl="0" indent="-34290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zh-CN" sz="1000" kern="12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itchFamily="34" charset="0"/>
                          <a:ea typeface="黑体" pitchFamily="49" charset="-122"/>
                          <a:cs typeface="Arial" pitchFamily="34" charset="0"/>
                        </a:rPr>
                        <a:t>13 Min</a:t>
                      </a:r>
                      <a:endParaRPr lang="zh-CN" altLang="en-US" sz="1000" kern="1200" baseline="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itchFamily="34" charset="0"/>
                        <a:ea typeface="黑体" pitchFamily="49" charset="-122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6C4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00176">
                <a:tc>
                  <a:txBody>
                    <a:bodyPr/>
                    <a:lstStyle/>
                    <a:p>
                      <a:pPr marL="0" marR="0" lvl="0" indent="-34290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000" kern="12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itchFamily="34" charset="0"/>
                          <a:ea typeface="黑体" pitchFamily="49" charset="-122"/>
                          <a:cs typeface="Arial" pitchFamily="34" charset="0"/>
                        </a:rPr>
                        <a:t>世贸天阶</a:t>
                      </a:r>
                      <a:endParaRPr lang="en-US" altLang="zh-CN" sz="1000" kern="1200" baseline="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itchFamily="34" charset="0"/>
                        <a:ea typeface="黑体" pitchFamily="49" charset="-122"/>
                        <a:cs typeface="Arial" pitchFamily="34" charset="0"/>
                      </a:endParaRPr>
                    </a:p>
                    <a:p>
                      <a:pPr marL="0" marR="0" lvl="0" indent="-34290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000" kern="12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itchFamily="34" charset="0"/>
                          <a:ea typeface="黑体" pitchFamily="49" charset="-122"/>
                          <a:cs typeface="Arial" pitchFamily="34" charset="0"/>
                        </a:rPr>
                        <a:t> </a:t>
                      </a:r>
                      <a:r>
                        <a:rPr lang="en-US" altLang="zh-CN" sz="1000" kern="12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itchFamily="34" charset="0"/>
                          <a:ea typeface="黑体" pitchFamily="49" charset="-122"/>
                          <a:cs typeface="Arial" pitchFamily="34" charset="0"/>
                        </a:rPr>
                        <a:t>The Palace</a:t>
                      </a:r>
                    </a:p>
                  </a:txBody>
                  <a:tcPr anchor="ctr" horzOverflow="overflow">
                    <a:lnR w="12700" cap="flat" cmpd="sng" algn="ctr">
                      <a:solidFill>
                        <a:srgbClr val="76C4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-34290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zh-CN" sz="1000" kern="12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itchFamily="34" charset="0"/>
                          <a:ea typeface="黑体" pitchFamily="49" charset="-122"/>
                          <a:cs typeface="Arial" pitchFamily="34" charset="0"/>
                        </a:rPr>
                        <a:t>4.8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76C4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6C4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-34290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zh-CN" sz="1000" kern="12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itchFamily="34" charset="0"/>
                          <a:ea typeface="黑体" pitchFamily="49" charset="-122"/>
                          <a:cs typeface="Arial" pitchFamily="34" charset="0"/>
                        </a:rPr>
                        <a:t>18</a:t>
                      </a:r>
                      <a:r>
                        <a:rPr lang="zh-CN" altLang="en-US" sz="1000" kern="12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itchFamily="34" charset="0"/>
                          <a:ea typeface="黑体" pitchFamily="49" charset="-122"/>
                          <a:cs typeface="Arial" pitchFamily="34" charset="0"/>
                        </a:rPr>
                        <a:t>分钟</a:t>
                      </a:r>
                      <a:r>
                        <a:rPr lang="en-US" altLang="zh-CN" sz="1000" kern="12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itchFamily="34" charset="0"/>
                          <a:ea typeface="黑体" pitchFamily="49" charset="-122"/>
                          <a:cs typeface="Arial" pitchFamily="34" charset="0"/>
                        </a:rPr>
                        <a:t> </a:t>
                      </a:r>
                    </a:p>
                    <a:p>
                      <a:pPr marL="0" marR="0" lvl="0" indent="-34290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zh-CN" sz="1000" kern="12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itchFamily="34" charset="0"/>
                          <a:ea typeface="黑体" pitchFamily="49" charset="-122"/>
                          <a:cs typeface="Arial" pitchFamily="34" charset="0"/>
                        </a:rPr>
                        <a:t>18 Min</a:t>
                      </a:r>
                      <a:endParaRPr lang="zh-CN" altLang="en-US" sz="1000" kern="1200" baseline="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itchFamily="34" charset="0"/>
                        <a:ea typeface="黑体" pitchFamily="49" charset="-122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6C4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00176">
                <a:tc>
                  <a:txBody>
                    <a:bodyPr/>
                    <a:lstStyle/>
                    <a:p>
                      <a:pPr marL="0" marR="0" lvl="0" indent="-34290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zh-CN" altLang="en-US" sz="1000" kern="12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itchFamily="34" charset="0"/>
                          <a:ea typeface="黑体" pitchFamily="49" charset="-122"/>
                          <a:cs typeface="Arial" pitchFamily="34" charset="0"/>
                        </a:rPr>
                        <a:t>南锣鼓巷 </a:t>
                      </a:r>
                      <a:endParaRPr lang="en-US" altLang="zh-CN" sz="1000" kern="1200" baseline="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itchFamily="34" charset="0"/>
                        <a:ea typeface="黑体" pitchFamily="49" charset="-122"/>
                        <a:cs typeface="Arial" pitchFamily="34" charset="0"/>
                      </a:endParaRPr>
                    </a:p>
                    <a:p>
                      <a:pPr marL="0" marR="0" lvl="0" indent="-34290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zh-CN" sz="1000" kern="1200" baseline="0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itchFamily="34" charset="0"/>
                          <a:ea typeface="黑体" pitchFamily="49" charset="-122"/>
                          <a:cs typeface="Arial" pitchFamily="34" charset="0"/>
                        </a:rPr>
                        <a:t>Nanluogu</a:t>
                      </a:r>
                      <a:r>
                        <a:rPr lang="en-US" altLang="zh-CN" sz="1000" kern="12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itchFamily="34" charset="0"/>
                          <a:ea typeface="黑体" pitchFamily="49" charset="-122"/>
                          <a:cs typeface="Arial" pitchFamily="34" charset="0"/>
                        </a:rPr>
                        <a:t>  Lane</a:t>
                      </a:r>
                    </a:p>
                  </a:txBody>
                  <a:tcPr anchor="ctr" horzOverflow="overflow">
                    <a:lnR w="12700" cap="flat" cmpd="sng" algn="ctr">
                      <a:solidFill>
                        <a:srgbClr val="76C4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-34290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zh-CN" sz="1000" kern="12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itchFamily="34" charset="0"/>
                          <a:ea typeface="黑体" pitchFamily="49" charset="-122"/>
                          <a:cs typeface="Arial" pitchFamily="34" charset="0"/>
                        </a:rPr>
                        <a:t>4.9</a:t>
                      </a:r>
                      <a:endParaRPr lang="zh-CN" altLang="en-US" sz="1000" kern="1200" baseline="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itchFamily="34" charset="0"/>
                        <a:ea typeface="黑体" pitchFamily="49" charset="-122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6C4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6C4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-34290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zh-CN" sz="1000" kern="12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itchFamily="34" charset="0"/>
                          <a:ea typeface="黑体" pitchFamily="49" charset="-122"/>
                          <a:cs typeface="Arial" pitchFamily="34" charset="0"/>
                        </a:rPr>
                        <a:t>15</a:t>
                      </a:r>
                      <a:r>
                        <a:rPr lang="zh-CN" altLang="en-US" sz="1000" kern="12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itchFamily="34" charset="0"/>
                          <a:ea typeface="黑体" pitchFamily="49" charset="-122"/>
                          <a:cs typeface="Arial" pitchFamily="34" charset="0"/>
                        </a:rPr>
                        <a:t>分钟</a:t>
                      </a:r>
                      <a:r>
                        <a:rPr lang="en-US" altLang="zh-CN" sz="1000" kern="12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itchFamily="34" charset="0"/>
                          <a:ea typeface="黑体" pitchFamily="49" charset="-122"/>
                          <a:cs typeface="Arial" pitchFamily="34" charset="0"/>
                        </a:rPr>
                        <a:t> </a:t>
                      </a:r>
                    </a:p>
                    <a:p>
                      <a:pPr marL="0" marR="0" lvl="0" indent="-34290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zh-CN" sz="1000" kern="12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itchFamily="34" charset="0"/>
                          <a:ea typeface="黑体" pitchFamily="49" charset="-122"/>
                          <a:cs typeface="Arial" pitchFamily="34" charset="0"/>
                        </a:rPr>
                        <a:t>15 Min</a:t>
                      </a:r>
                      <a:endParaRPr lang="zh-CN" altLang="en-US" sz="1000" kern="1200" baseline="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itchFamily="34" charset="0"/>
                        <a:ea typeface="黑体" pitchFamily="49" charset="-122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6C4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00176">
                <a:tc>
                  <a:txBody>
                    <a:bodyPr/>
                    <a:lstStyle/>
                    <a:p>
                      <a:pPr marL="0" marR="0" lvl="0" indent="-34290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zh-CN" altLang="en-US" sz="1000" kern="12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itchFamily="34" charset="0"/>
                          <a:ea typeface="黑体" pitchFamily="49" charset="-122"/>
                          <a:cs typeface="Arial" pitchFamily="34" charset="0"/>
                        </a:rPr>
                        <a:t>三里屯</a:t>
                      </a:r>
                      <a:endParaRPr lang="en-US" altLang="zh-CN" sz="1000" kern="1200" baseline="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itchFamily="34" charset="0"/>
                        <a:ea typeface="黑体" pitchFamily="49" charset="-122"/>
                        <a:cs typeface="Arial" pitchFamily="34" charset="0"/>
                      </a:endParaRPr>
                    </a:p>
                    <a:p>
                      <a:pPr marL="0" marR="0" lvl="0" indent="-34290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zh-CN" altLang="en-US" sz="1000" kern="12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itchFamily="34" charset="0"/>
                          <a:ea typeface="黑体" pitchFamily="49" charset="-122"/>
                          <a:cs typeface="Arial" pitchFamily="34" charset="0"/>
                        </a:rPr>
                        <a:t> </a:t>
                      </a:r>
                      <a:r>
                        <a:rPr lang="en-US" altLang="zh-CN" sz="1000" kern="1200" baseline="0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itchFamily="34" charset="0"/>
                          <a:ea typeface="黑体" pitchFamily="49" charset="-122"/>
                          <a:cs typeface="Arial" pitchFamily="34" charset="0"/>
                        </a:rPr>
                        <a:t>Sanlitun</a:t>
                      </a:r>
                      <a:endParaRPr lang="en-US" altLang="zh-CN" sz="1000" kern="1200" baseline="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itchFamily="34" charset="0"/>
                        <a:ea typeface="黑体" pitchFamily="49" charset="-122"/>
                        <a:cs typeface="Arial" pitchFamily="34" charset="0"/>
                      </a:endParaRPr>
                    </a:p>
                  </a:txBody>
                  <a:tcPr anchor="ctr" horzOverflow="overflow">
                    <a:lnR w="12700" cap="flat" cmpd="sng" algn="ctr">
                      <a:solidFill>
                        <a:srgbClr val="76C4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-34290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zh-CN" sz="1000" kern="12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itchFamily="34" charset="0"/>
                          <a:ea typeface="黑体" pitchFamily="49" charset="-122"/>
                          <a:cs typeface="Arial" pitchFamily="34" charset="0"/>
                        </a:rPr>
                        <a:t>5.6</a:t>
                      </a:r>
                      <a:endParaRPr lang="zh-CN" altLang="en-US" sz="1000" kern="1200" baseline="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itchFamily="34" charset="0"/>
                        <a:ea typeface="黑体" pitchFamily="49" charset="-122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6C4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6C4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-34290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zh-CN" sz="1000" kern="12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itchFamily="34" charset="0"/>
                          <a:ea typeface="黑体" pitchFamily="49" charset="-122"/>
                          <a:cs typeface="Arial" pitchFamily="34" charset="0"/>
                        </a:rPr>
                        <a:t>22</a:t>
                      </a:r>
                      <a:r>
                        <a:rPr lang="zh-CN" altLang="en-US" sz="1000" kern="12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itchFamily="34" charset="0"/>
                          <a:ea typeface="黑体" pitchFamily="49" charset="-122"/>
                          <a:cs typeface="Arial" pitchFamily="34" charset="0"/>
                        </a:rPr>
                        <a:t>分钟</a:t>
                      </a:r>
                      <a:r>
                        <a:rPr lang="en-US" altLang="zh-CN" sz="1000" kern="12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itchFamily="34" charset="0"/>
                          <a:ea typeface="黑体" pitchFamily="49" charset="-122"/>
                          <a:cs typeface="Arial" pitchFamily="34" charset="0"/>
                        </a:rPr>
                        <a:t> </a:t>
                      </a:r>
                    </a:p>
                    <a:p>
                      <a:pPr marL="0" marR="0" lvl="0" indent="-34290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zh-CN" sz="1000" kern="12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itchFamily="34" charset="0"/>
                          <a:ea typeface="黑体" pitchFamily="49" charset="-122"/>
                          <a:cs typeface="Arial" pitchFamily="34" charset="0"/>
                        </a:rPr>
                        <a:t>22 Min</a:t>
                      </a:r>
                      <a:endParaRPr lang="zh-CN" altLang="en-US" sz="1000" kern="1200" baseline="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itchFamily="34" charset="0"/>
                        <a:ea typeface="黑体" pitchFamily="49" charset="-122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6C4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00176">
                <a:tc>
                  <a:txBody>
                    <a:bodyPr/>
                    <a:lstStyle/>
                    <a:p>
                      <a:pPr marL="0" marR="0" lvl="0" indent="-34290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zh-CN" altLang="en-US" sz="1000" kern="12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itchFamily="34" charset="0"/>
                          <a:ea typeface="黑体" pitchFamily="49" charset="-122"/>
                          <a:cs typeface="Arial" pitchFamily="34" charset="0"/>
                        </a:rPr>
                        <a:t>北海公园 </a:t>
                      </a:r>
                      <a:endParaRPr lang="en-US" altLang="zh-CN" sz="1000" kern="1200" baseline="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itchFamily="34" charset="0"/>
                        <a:ea typeface="黑体" pitchFamily="49" charset="-122"/>
                        <a:cs typeface="Arial" pitchFamily="34" charset="0"/>
                      </a:endParaRPr>
                    </a:p>
                    <a:p>
                      <a:pPr marL="0" marR="0" lvl="0" indent="-34290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zh-CN" sz="1000" kern="1200" baseline="0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itchFamily="34" charset="0"/>
                          <a:ea typeface="黑体" pitchFamily="49" charset="-122"/>
                          <a:cs typeface="Arial" pitchFamily="34" charset="0"/>
                        </a:rPr>
                        <a:t>Beihai</a:t>
                      </a:r>
                      <a:r>
                        <a:rPr lang="en-US" altLang="zh-CN" sz="1000" kern="12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itchFamily="34" charset="0"/>
                          <a:ea typeface="黑体" pitchFamily="49" charset="-122"/>
                          <a:cs typeface="Arial" pitchFamily="34" charset="0"/>
                        </a:rPr>
                        <a:t> Park </a:t>
                      </a:r>
                    </a:p>
                  </a:txBody>
                  <a:tcPr anchor="ctr" horzOverflow="overflow">
                    <a:lnR w="12700" cap="flat" cmpd="sng" algn="ctr">
                      <a:solidFill>
                        <a:srgbClr val="76C4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-34290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zh-CN" sz="1000" kern="12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itchFamily="34" charset="0"/>
                          <a:ea typeface="黑体" pitchFamily="49" charset="-122"/>
                          <a:cs typeface="Arial" pitchFamily="34" charset="0"/>
                        </a:rPr>
                        <a:t>5.7</a:t>
                      </a:r>
                      <a:endParaRPr lang="zh-CN" altLang="en-US" sz="1000" kern="1200" baseline="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itchFamily="34" charset="0"/>
                        <a:ea typeface="黑体" pitchFamily="49" charset="-122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6C4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6C4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-34290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zh-CN" sz="1000" kern="12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itchFamily="34" charset="0"/>
                          <a:ea typeface="黑体" pitchFamily="49" charset="-122"/>
                          <a:cs typeface="Arial" pitchFamily="34" charset="0"/>
                        </a:rPr>
                        <a:t>19</a:t>
                      </a:r>
                      <a:r>
                        <a:rPr lang="zh-CN" altLang="en-US" sz="1000" kern="12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itchFamily="34" charset="0"/>
                          <a:ea typeface="黑体" pitchFamily="49" charset="-122"/>
                          <a:cs typeface="Arial" pitchFamily="34" charset="0"/>
                        </a:rPr>
                        <a:t>分钟</a:t>
                      </a:r>
                      <a:endParaRPr lang="en-US" altLang="zh-CN" sz="1000" kern="1200" baseline="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itchFamily="34" charset="0"/>
                        <a:ea typeface="黑体" pitchFamily="49" charset="-122"/>
                        <a:cs typeface="Arial" pitchFamily="34" charset="0"/>
                      </a:endParaRPr>
                    </a:p>
                    <a:p>
                      <a:pPr marL="0" marR="0" lvl="0" indent="-34290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zh-CN" sz="1000" kern="12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itchFamily="34" charset="0"/>
                          <a:ea typeface="黑体" pitchFamily="49" charset="-122"/>
                          <a:cs typeface="Arial" pitchFamily="34" charset="0"/>
                        </a:rPr>
                        <a:t>19 Min</a:t>
                      </a:r>
                      <a:endParaRPr lang="zh-CN" altLang="en-US" sz="1000" kern="1200" baseline="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itchFamily="34" charset="0"/>
                        <a:ea typeface="黑体" pitchFamily="49" charset="-122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6C4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00176">
                <a:tc>
                  <a:txBody>
                    <a:bodyPr/>
                    <a:lstStyle/>
                    <a:p>
                      <a:pPr marL="0" marR="0" lvl="0" indent="-34290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000" kern="12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itchFamily="34" charset="0"/>
                          <a:ea typeface="黑体" pitchFamily="49" charset="-122"/>
                          <a:cs typeface="Arial" pitchFamily="34" charset="0"/>
                        </a:rPr>
                        <a:t>后海</a:t>
                      </a:r>
                      <a:endParaRPr lang="en-US" altLang="zh-CN" sz="1000" kern="1200" baseline="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itchFamily="34" charset="0"/>
                        <a:ea typeface="黑体" pitchFamily="49" charset="-122"/>
                        <a:cs typeface="Arial" pitchFamily="34" charset="0"/>
                      </a:endParaRPr>
                    </a:p>
                    <a:p>
                      <a:pPr marL="0" marR="0" lvl="0" indent="-34290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000" kern="12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itchFamily="34" charset="0"/>
                          <a:ea typeface="黑体" pitchFamily="49" charset="-122"/>
                          <a:cs typeface="Arial" pitchFamily="34" charset="0"/>
                        </a:rPr>
                        <a:t> </a:t>
                      </a:r>
                      <a:r>
                        <a:rPr lang="en-US" altLang="zh-CN" sz="1000" kern="1200" baseline="0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itchFamily="34" charset="0"/>
                          <a:ea typeface="黑体" pitchFamily="49" charset="-122"/>
                          <a:cs typeface="Arial" pitchFamily="34" charset="0"/>
                        </a:rPr>
                        <a:t>Houhai</a:t>
                      </a:r>
                      <a:endParaRPr lang="en-US" altLang="zh-CN" sz="1000" kern="1200" baseline="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itchFamily="34" charset="0"/>
                        <a:ea typeface="黑体" pitchFamily="49" charset="-122"/>
                        <a:cs typeface="Arial" pitchFamily="34" charset="0"/>
                      </a:endParaRPr>
                    </a:p>
                  </a:txBody>
                  <a:tcPr anchor="ctr" horzOverflow="overflow">
                    <a:lnR w="12700" cap="flat" cmpd="sng" algn="ctr">
                      <a:solidFill>
                        <a:srgbClr val="76C4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-34290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zh-CN" sz="1000" kern="12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itchFamily="34" charset="0"/>
                          <a:ea typeface="黑体" pitchFamily="49" charset="-122"/>
                          <a:cs typeface="Arial" pitchFamily="34" charset="0"/>
                        </a:rPr>
                        <a:t>7.3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76C4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6C4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-34290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zh-CN" sz="1000" kern="12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itchFamily="34" charset="0"/>
                          <a:ea typeface="黑体" pitchFamily="49" charset="-122"/>
                          <a:cs typeface="Arial" pitchFamily="34" charset="0"/>
                        </a:rPr>
                        <a:t>25</a:t>
                      </a:r>
                      <a:r>
                        <a:rPr lang="zh-CN" altLang="en-US" sz="1000" kern="12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itchFamily="34" charset="0"/>
                          <a:ea typeface="黑体" pitchFamily="49" charset="-122"/>
                          <a:cs typeface="Arial" pitchFamily="34" charset="0"/>
                        </a:rPr>
                        <a:t>分钟</a:t>
                      </a:r>
                      <a:endParaRPr lang="en-US" altLang="zh-CN" sz="1000" kern="1200" baseline="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itchFamily="34" charset="0"/>
                        <a:ea typeface="黑体" pitchFamily="49" charset="-122"/>
                        <a:cs typeface="Arial" pitchFamily="34" charset="0"/>
                      </a:endParaRPr>
                    </a:p>
                    <a:p>
                      <a:pPr marL="0" marR="0" lvl="0" indent="-34290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zh-CN" sz="1000" kern="12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itchFamily="34" charset="0"/>
                          <a:ea typeface="黑体" pitchFamily="49" charset="-122"/>
                          <a:cs typeface="Arial" pitchFamily="34" charset="0"/>
                        </a:rPr>
                        <a:t>25 Min</a:t>
                      </a:r>
                      <a:endParaRPr lang="zh-CN" altLang="en-US" sz="1000" kern="1200" baseline="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itchFamily="34" charset="0"/>
                        <a:ea typeface="黑体" pitchFamily="49" charset="-122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6C4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占位符 3"/>
          <p:cNvSpPr>
            <a:spLocks noGrp="1"/>
          </p:cNvSpPr>
          <p:nvPr>
            <p:ph type="body" idx="1"/>
          </p:nvPr>
        </p:nvSpPr>
        <p:spPr>
          <a:xfrm>
            <a:off x="722313" y="3357562"/>
            <a:ext cx="7772400" cy="500066"/>
          </a:xfrm>
        </p:spPr>
        <p:txBody>
          <a:bodyPr/>
          <a:lstStyle/>
          <a:p>
            <a:r>
              <a:rPr lang="en-US" altLang="zh-CN" sz="2400" b="1" dirty="0" smtClean="0">
                <a:latin typeface="Arial" pitchFamily="34" charset="0"/>
                <a:ea typeface="Arial Unicode MS" pitchFamily="34" charset="-122"/>
                <a:cs typeface="Arial" pitchFamily="34" charset="0"/>
              </a:rPr>
              <a:t>Comfortable rooms</a:t>
            </a:r>
            <a:endParaRPr lang="zh-CN" altLang="en-US" sz="2400" b="1" dirty="0">
              <a:latin typeface="Arial" pitchFamily="34" charset="0"/>
              <a:ea typeface="Arial Unicode MS" pitchFamily="34" charset="-122"/>
              <a:cs typeface="Arial" pitchFamily="34" charset="0"/>
            </a:endParaRPr>
          </a:p>
        </p:txBody>
      </p:sp>
      <p:sp>
        <p:nvSpPr>
          <p:cNvPr id="10" name="文本占位符 4"/>
          <p:cNvSpPr>
            <a:spLocks noGrp="1"/>
          </p:cNvSpPr>
          <p:nvPr>
            <p:ph type="body" idx="13"/>
          </p:nvPr>
        </p:nvSpPr>
        <p:spPr>
          <a:xfrm>
            <a:off x="714348" y="2857496"/>
            <a:ext cx="7772400" cy="500066"/>
          </a:xfrm>
        </p:spPr>
        <p:txBody>
          <a:bodyPr/>
          <a:lstStyle/>
          <a:p>
            <a:r>
              <a:rPr lang="zh-CN" altLang="en-US" sz="2400" b="1" dirty="0" smtClean="0"/>
              <a:t>舒适客房</a:t>
            </a:r>
            <a:endParaRPr lang="zh-CN" altLang="en-US" sz="2400" b="1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500034" y="6357958"/>
            <a:ext cx="2133600" cy="365125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pPr/>
              <a:t>6</a:t>
            </a:fld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1835697" y="4005064"/>
            <a:ext cx="5472608" cy="196207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zh-CN" altLang="en-US" b="0" i="0" u="none" strike="noStrike" cap="none" spc="0" normalizeH="0" baseline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FillTx/>
                <a:latin typeface="黑体" pitchFamily="49" charset="-122"/>
                <a:ea typeface="黑体" pitchFamily="49" charset="-122"/>
                <a:sym typeface="Helvetica Neue Light"/>
              </a:rPr>
              <a:t>酒店拥有</a:t>
            </a:r>
            <a:r>
              <a:rPr kumimoji="0" lang="en-US" altLang="zh-CN" b="0" i="0" u="none" strike="noStrike" cap="none" spc="0" normalizeH="0" baseline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FillTx/>
                <a:latin typeface="黑体" pitchFamily="49" charset="-122"/>
                <a:ea typeface="黑体" pitchFamily="49" charset="-122"/>
                <a:sym typeface="Helvetica Neue Light"/>
              </a:rPr>
              <a:t>129</a:t>
            </a:r>
            <a:r>
              <a:rPr kumimoji="0" lang="zh-CN" altLang="en-US" b="0" i="0" u="none" strike="noStrike" cap="none" spc="0" normalizeH="0" baseline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FillTx/>
                <a:latin typeface="黑体" pitchFamily="49" charset="-122"/>
                <a:ea typeface="黑体" pitchFamily="49" charset="-122"/>
                <a:sym typeface="Helvetica Neue Light"/>
              </a:rPr>
              <a:t>间</a:t>
            </a:r>
            <a:r>
              <a:rPr lang="zh-C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黑体" pitchFamily="49" charset="-122"/>
                <a:ea typeface="黑体" pitchFamily="49" charset="-122"/>
              </a:rPr>
              <a:t>客房</a:t>
            </a:r>
            <a:endParaRPr kumimoji="0" lang="en-US" altLang="zh-CN" b="0" i="0" u="none" strike="noStrike" cap="none" spc="0" normalizeH="0" baseline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FillTx/>
              <a:latin typeface="黑体" pitchFamily="49" charset="-122"/>
              <a:ea typeface="黑体" pitchFamily="49" charset="-122"/>
              <a:sym typeface="Helvetica Neue Light"/>
            </a:endParaRPr>
          </a:p>
          <a:p>
            <a:pPr algn="ctr" rtl="0" latinLnBrk="1" hangingPunct="0">
              <a:lnSpc>
                <a:spcPts val="2600"/>
              </a:lnSpc>
            </a:pPr>
            <a:r>
              <a:rPr lang="en-US" altLang="zh-CN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黑体" pitchFamily="49" charset="-122"/>
                <a:ea typeface="黑体" pitchFamily="49" charset="-122"/>
              </a:rPr>
              <a:t> </a:t>
            </a:r>
            <a:r>
              <a:rPr lang="en-US" altLang="zh-CN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Arial Unicode MS" pitchFamily="34" charset="-122"/>
                <a:cs typeface="Arial" pitchFamily="34" charset="0"/>
              </a:rPr>
              <a:t>We Prepared 129 Guest Rooms</a:t>
            </a:r>
            <a:endParaRPr lang="zh-CN" altLang="en-US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ea typeface="Arial Unicode MS" pitchFamily="34" charset="-122"/>
              <a:cs typeface="Arial" pitchFamily="34" charset="0"/>
            </a:endParaRPr>
          </a:p>
          <a:p>
            <a:pPr indent="-316800" algn="ctr" defTabSz="584200" latinLnBrk="1" hangingPunct="0">
              <a:lnSpc>
                <a:spcPts val="800"/>
              </a:lnSpc>
              <a:spcBef>
                <a:spcPts val="2300"/>
              </a:spcBef>
            </a:pPr>
            <a:r>
              <a:rPr lang="en-US" altLang="zh-CN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黑体" pitchFamily="49" charset="-122"/>
                <a:ea typeface="黑体" pitchFamily="49" charset="-122"/>
                <a:sym typeface="Helvetica Neue Light"/>
              </a:rPr>
              <a:t> 92</a:t>
            </a:r>
            <a:r>
              <a:rPr lang="zh-CN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黑体" pitchFamily="49" charset="-122"/>
                <a:ea typeface="黑体" pitchFamily="49" charset="-122"/>
                <a:sym typeface="Helvetica Neue Light"/>
              </a:rPr>
              <a:t>间大床房     </a:t>
            </a:r>
            <a:r>
              <a:rPr lang="en-US" altLang="zh-CN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Arial Unicode MS" pitchFamily="34" charset="-122"/>
                <a:cs typeface="Arial" pitchFamily="34" charset="0"/>
                <a:sym typeface="Helvetica Neue Light"/>
              </a:rPr>
              <a:t>92 King Rooms</a:t>
            </a:r>
          </a:p>
          <a:p>
            <a:pPr indent="-316800" algn="ctr" defTabSz="584200" latinLnBrk="1" hangingPunct="0">
              <a:lnSpc>
                <a:spcPts val="800"/>
              </a:lnSpc>
              <a:spcBef>
                <a:spcPts val="2300"/>
              </a:spcBef>
            </a:pPr>
            <a:r>
              <a:rPr lang="en-US" altLang="zh-CN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黑体" pitchFamily="49" charset="-122"/>
                <a:ea typeface="黑体" pitchFamily="49" charset="-122"/>
              </a:rPr>
              <a:t> 29</a:t>
            </a:r>
            <a:r>
              <a:rPr lang="zh-CN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黑体" pitchFamily="49" charset="-122"/>
                <a:ea typeface="黑体" pitchFamily="49" charset="-122"/>
              </a:rPr>
              <a:t>间双床房     </a:t>
            </a:r>
            <a:r>
              <a:rPr lang="en-US" altLang="zh-CN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29 </a:t>
            </a:r>
            <a:r>
              <a:rPr lang="en-US" altLang="zh-CN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Arial Unicode MS" pitchFamily="34" charset="-122"/>
                <a:cs typeface="Arial" pitchFamily="34" charset="0"/>
              </a:rPr>
              <a:t>Twin Rooms</a:t>
            </a:r>
          </a:p>
          <a:p>
            <a:pPr indent="-316800" algn="ctr" defTabSz="584200" latinLnBrk="1" hangingPunct="0">
              <a:lnSpc>
                <a:spcPts val="800"/>
              </a:lnSpc>
              <a:spcBef>
                <a:spcPts val="2300"/>
              </a:spcBef>
            </a:pPr>
            <a:r>
              <a:rPr lang="en-US" altLang="zh-CN" sz="1600" smtClean="0">
                <a:solidFill>
                  <a:schemeClr val="tx1">
                    <a:lumMod val="65000"/>
                    <a:lumOff val="35000"/>
                  </a:schemeClr>
                </a:solidFill>
                <a:latin typeface="黑体" pitchFamily="49" charset="-122"/>
                <a:ea typeface="黑体" pitchFamily="49" charset="-122"/>
                <a:sym typeface="Helvetica Neue Light"/>
              </a:rPr>
              <a:t> 8</a:t>
            </a:r>
            <a:r>
              <a:rPr lang="zh-CN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黑体" pitchFamily="49" charset="-122"/>
                <a:ea typeface="黑体" pitchFamily="49" charset="-122"/>
                <a:sym typeface="Helvetica Neue Light"/>
              </a:rPr>
              <a:t>间套房        </a:t>
            </a:r>
            <a:r>
              <a:rPr lang="en-US" altLang="zh-CN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Helvetica Neue Light"/>
              </a:rPr>
              <a:t>8 </a:t>
            </a:r>
            <a:r>
              <a:rPr lang="en-US" altLang="zh-CN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Arial Unicode MS" pitchFamily="34" charset="-122"/>
                <a:cs typeface="Arial" pitchFamily="34" charset="0"/>
                <a:sym typeface="Helvetica Neue Light"/>
              </a:rPr>
              <a:t>Suite Rooms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ea typeface="Arial Unicode MS" pitchFamily="34" charset="-122"/>
              <a:cs typeface="Arial" pitchFamily="34" charset="0"/>
              <a:sym typeface="Helvetica Neue Light"/>
            </a:endParaRPr>
          </a:p>
        </p:txBody>
      </p:sp>
      <p:pic>
        <p:nvPicPr>
          <p:cNvPr id="16" name="Picture 2" descr="E:\照片\成都明宇丽雅饭店\成都明宇丽雅饭店外观+房间照片\酒店外观\01外观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051325" y="1124744"/>
            <a:ext cx="5041350" cy="2579481"/>
          </a:xfrm>
          <a:prstGeom prst="rect">
            <a:avLst/>
          </a:prstGeom>
          <a:noFill/>
        </p:spPr>
      </p:pic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500034" y="6357958"/>
            <a:ext cx="2133600" cy="365125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pPr/>
              <a:t>7</a:t>
            </a:fld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1043608" y="1700808"/>
          <a:ext cx="7272808" cy="3493102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3741348"/>
                <a:gridCol w="1765730"/>
                <a:gridCol w="1765730"/>
              </a:tblGrid>
              <a:tr h="456993">
                <a:tc>
                  <a:txBody>
                    <a:bodyPr/>
                    <a:lstStyle/>
                    <a:p>
                      <a:pPr marL="0" algn="ctr" defTabSz="914400" rtl="0" eaLnBrk="1" fontAlgn="base" latinLnBrk="0" hangingPunct="1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000" b="1" kern="1200" dirty="0" smtClean="0">
                          <a:solidFill>
                            <a:schemeClr val="lt1"/>
                          </a:solidFill>
                          <a:effectLst/>
                          <a:latin typeface="Arial" pitchFamily="34" charset="0"/>
                          <a:ea typeface="黑体" pitchFamily="49" charset="-122"/>
                          <a:cs typeface="Arial" pitchFamily="34" charset="0"/>
                        </a:rPr>
                        <a:t>房型</a:t>
                      </a:r>
                      <a:r>
                        <a:rPr lang="en-US" altLang="en-US" sz="1000" b="1" kern="1200" dirty="0" smtClean="0">
                          <a:solidFill>
                            <a:schemeClr val="lt1"/>
                          </a:solidFill>
                          <a:effectLst/>
                          <a:latin typeface="Arial" pitchFamily="34" charset="0"/>
                          <a:ea typeface="黑体" pitchFamily="49" charset="-122"/>
                          <a:cs typeface="Arial" pitchFamily="34" charset="0"/>
                        </a:rPr>
                        <a:t>Room</a:t>
                      </a:r>
                      <a:r>
                        <a:rPr lang="zh-CN" altLang="en-US" sz="1000" b="1" kern="1200" dirty="0" smtClean="0">
                          <a:solidFill>
                            <a:schemeClr val="lt1"/>
                          </a:solidFill>
                          <a:effectLst/>
                          <a:latin typeface="Arial" pitchFamily="34" charset="0"/>
                          <a:ea typeface="黑体" pitchFamily="49" charset="-122"/>
                          <a:cs typeface="Arial" pitchFamily="34" charset="0"/>
                        </a:rPr>
                        <a:t> </a:t>
                      </a:r>
                      <a:r>
                        <a:rPr lang="en-US" altLang="en-US" sz="1000" b="1" kern="1200" dirty="0" smtClean="0">
                          <a:solidFill>
                            <a:schemeClr val="lt1"/>
                          </a:solidFill>
                          <a:effectLst/>
                          <a:latin typeface="Arial" pitchFamily="34" charset="0"/>
                          <a:ea typeface="黑体" pitchFamily="49" charset="-122"/>
                          <a:cs typeface="Arial" pitchFamily="34" charset="0"/>
                        </a:rPr>
                        <a:t>Category </a:t>
                      </a:r>
                      <a:endParaRPr lang="zh-CN" altLang="en-US" sz="1000" b="1" kern="1200" dirty="0" smtClean="0">
                        <a:solidFill>
                          <a:schemeClr val="lt1"/>
                        </a:solidFill>
                        <a:effectLst/>
                        <a:latin typeface="Arial" pitchFamily="34" charset="0"/>
                        <a:ea typeface="黑体" pitchFamily="49" charset="-122"/>
                        <a:cs typeface="Arial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rgbClr val="76C4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ase" latinLnBrk="0" hangingPunct="1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000" b="1" kern="1200" dirty="0" smtClean="0">
                          <a:solidFill>
                            <a:schemeClr val="lt1"/>
                          </a:solidFill>
                          <a:effectLst/>
                          <a:latin typeface="Arial" pitchFamily="34" charset="0"/>
                          <a:ea typeface="黑体" pitchFamily="49" charset="-122"/>
                          <a:cs typeface="Arial" pitchFamily="34" charset="0"/>
                        </a:rPr>
                        <a:t>面积</a:t>
                      </a:r>
                      <a:r>
                        <a:rPr lang="en-US" altLang="zh-CN" sz="1000" b="1" kern="1200" dirty="0" smtClean="0">
                          <a:solidFill>
                            <a:schemeClr val="lt1"/>
                          </a:solidFill>
                          <a:effectLst/>
                          <a:latin typeface="Arial" pitchFamily="34" charset="0"/>
                          <a:ea typeface="黑体" pitchFamily="49" charset="-122"/>
                          <a:cs typeface="Arial" pitchFamily="34" charset="0"/>
                        </a:rPr>
                        <a:t>Area</a:t>
                      </a:r>
                      <a:endParaRPr lang="zh-CN" altLang="en-US" sz="1000" b="1" kern="1200" dirty="0" smtClean="0">
                        <a:solidFill>
                          <a:schemeClr val="lt1"/>
                        </a:solidFill>
                        <a:effectLst/>
                        <a:latin typeface="Arial" pitchFamily="34" charset="0"/>
                        <a:ea typeface="黑体" pitchFamily="49" charset="-122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76C4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6C4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ase" latinLnBrk="0" hangingPunct="1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000" b="1" kern="1200" dirty="0" smtClean="0">
                          <a:solidFill>
                            <a:schemeClr val="lt1"/>
                          </a:solidFill>
                          <a:effectLst/>
                          <a:latin typeface="Arial" pitchFamily="34" charset="0"/>
                          <a:ea typeface="黑体" pitchFamily="49" charset="-122"/>
                          <a:cs typeface="Arial" pitchFamily="34" charset="0"/>
                        </a:rPr>
                        <a:t>数量</a:t>
                      </a:r>
                      <a:r>
                        <a:rPr lang="en-US" altLang="zh-CN" sz="1000" b="1" kern="1200" dirty="0" smtClean="0">
                          <a:solidFill>
                            <a:schemeClr val="lt1"/>
                          </a:solidFill>
                          <a:effectLst/>
                          <a:latin typeface="Arial" pitchFamily="34" charset="0"/>
                          <a:ea typeface="黑体" pitchFamily="49" charset="-122"/>
                          <a:cs typeface="Arial" pitchFamily="34" charset="0"/>
                        </a:rPr>
                        <a:t>Room</a:t>
                      </a:r>
                      <a:endParaRPr lang="zh-CN" altLang="en-US" sz="1000" b="1" kern="1200" dirty="0" smtClean="0">
                        <a:solidFill>
                          <a:schemeClr val="lt1"/>
                        </a:solidFill>
                        <a:effectLst/>
                        <a:latin typeface="Arial" pitchFamily="34" charset="0"/>
                        <a:ea typeface="黑体" pitchFamily="49" charset="-122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76C4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6C4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2499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000" kern="12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itchFamily="34" charset="0"/>
                          <a:ea typeface="黑体" pitchFamily="49" charset="-122"/>
                          <a:cs typeface="Arial" pitchFamily="34" charset="0"/>
                        </a:rPr>
                        <a:t>轻居客房 </a:t>
                      </a:r>
                      <a:r>
                        <a:rPr lang="en-US" altLang="zh-CN" sz="10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itchFamily="34" charset="0"/>
                          <a:ea typeface="黑体" pitchFamily="49" charset="-122"/>
                          <a:cs typeface="Arial" pitchFamily="34" charset="0"/>
                        </a:rPr>
                        <a:t>LITE ROOM</a:t>
                      </a:r>
                      <a:endParaRPr lang="zh-CN" altLang="en-US" sz="10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itchFamily="34" charset="0"/>
                        <a:ea typeface="黑体" pitchFamily="49" charset="-122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rgbClr val="76C4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000" kern="12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itchFamily="34" charset="0"/>
                          <a:ea typeface="黑体" pitchFamily="49" charset="-122"/>
                          <a:cs typeface="Arial" pitchFamily="34" charset="0"/>
                        </a:rPr>
                        <a:t>23/25</a:t>
                      </a:r>
                      <a:r>
                        <a:rPr lang="en-US" altLang="zh-CN" sz="10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itchFamily="34" charset="0"/>
                          <a:ea typeface="黑体" pitchFamily="49" charset="-122"/>
                          <a:cs typeface="Arial" pitchFamily="34" charset="0"/>
                        </a:rPr>
                        <a:t>m</a:t>
                      </a:r>
                      <a:r>
                        <a:rPr lang="en-US" altLang="zh-CN" sz="1000" baseline="300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itchFamily="34" charset="0"/>
                          <a:ea typeface="黑体" pitchFamily="49" charset="-122"/>
                          <a:cs typeface="Arial" pitchFamily="34" charset="0"/>
                        </a:rPr>
                        <a:t>2</a:t>
                      </a:r>
                      <a:endParaRPr lang="zh-CN" altLang="en-US" sz="1000" kern="1200" baseline="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itchFamily="34" charset="0"/>
                        <a:ea typeface="黑体" pitchFamily="49" charset="-122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76C4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6C4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000" kern="12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itchFamily="34" charset="0"/>
                          <a:ea typeface="黑体" pitchFamily="49" charset="-122"/>
                          <a:cs typeface="Arial" pitchFamily="34" charset="0"/>
                        </a:rPr>
                        <a:t>14</a:t>
                      </a:r>
                      <a:endParaRPr lang="zh-CN" altLang="en-US" sz="1000" kern="1200" baseline="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itchFamily="34" charset="0"/>
                        <a:ea typeface="黑体" pitchFamily="49" charset="-122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76C4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6C4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86169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000" kern="12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itchFamily="34" charset="0"/>
                          <a:ea typeface="黑体" pitchFamily="49" charset="-122"/>
                          <a:cs typeface="Arial" pitchFamily="34" charset="0"/>
                        </a:rPr>
                        <a:t>丽雅客房</a:t>
                      </a:r>
                      <a:r>
                        <a:rPr lang="en-US" altLang="zh-CN" sz="10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itchFamily="34" charset="0"/>
                          <a:ea typeface="黑体" pitchFamily="49" charset="-122"/>
                          <a:cs typeface="Arial" pitchFamily="34" charset="0"/>
                        </a:rPr>
                        <a:t>LIA! ROOM</a:t>
                      </a:r>
                      <a:endParaRPr lang="en-US" altLang="zh-CN" sz="1000" kern="1200" baseline="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itchFamily="34" charset="0"/>
                        <a:ea typeface="黑体" pitchFamily="49" charset="-122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rgbClr val="76C4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000" kern="12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itchFamily="34" charset="0"/>
                          <a:ea typeface="黑体" pitchFamily="49" charset="-122"/>
                          <a:cs typeface="Arial" pitchFamily="34" charset="0"/>
                        </a:rPr>
                        <a:t>26/35</a:t>
                      </a:r>
                      <a:r>
                        <a:rPr lang="en-US" altLang="zh-CN" sz="10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itchFamily="34" charset="0"/>
                          <a:ea typeface="黑体" pitchFamily="49" charset="-122"/>
                          <a:cs typeface="Arial" pitchFamily="34" charset="0"/>
                        </a:rPr>
                        <a:t>m</a:t>
                      </a:r>
                      <a:r>
                        <a:rPr lang="en-US" altLang="zh-CN" sz="1000" baseline="300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itchFamily="34" charset="0"/>
                          <a:ea typeface="黑体" pitchFamily="49" charset="-122"/>
                          <a:cs typeface="Arial" pitchFamily="34" charset="0"/>
                        </a:rPr>
                        <a:t>2</a:t>
                      </a:r>
                      <a:endParaRPr lang="zh-CN" altLang="en-US" sz="1000" kern="1200" baseline="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itchFamily="34" charset="0"/>
                        <a:ea typeface="黑体" pitchFamily="49" charset="-122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76C4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6C4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000" kern="12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itchFamily="34" charset="0"/>
                          <a:ea typeface="黑体" pitchFamily="49" charset="-122"/>
                          <a:cs typeface="Arial" pitchFamily="34" charset="0"/>
                        </a:rPr>
                        <a:t>42</a:t>
                      </a:r>
                      <a:endParaRPr lang="zh-CN" altLang="en-US" sz="1000" kern="1200" baseline="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itchFamily="34" charset="0"/>
                        <a:ea typeface="黑体" pitchFamily="49" charset="-122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76C4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6C4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2499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000" kern="12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itchFamily="34" charset="0"/>
                          <a:ea typeface="黑体" pitchFamily="49" charset="-122"/>
                          <a:cs typeface="Arial" pitchFamily="34" charset="0"/>
                        </a:rPr>
                        <a:t>丽雅大客房 </a:t>
                      </a:r>
                      <a:r>
                        <a:rPr lang="en-US" altLang="zh-CN" sz="10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itchFamily="34" charset="0"/>
                          <a:ea typeface="黑体" pitchFamily="49" charset="-122"/>
                          <a:cs typeface="Arial" pitchFamily="34" charset="0"/>
                        </a:rPr>
                        <a:t>LIA! PLUS</a:t>
                      </a:r>
                      <a:r>
                        <a:rPr lang="en-US" altLang="zh-CN" sz="10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itchFamily="34" charset="0"/>
                          <a:ea typeface="黑体" pitchFamily="49" charset="-122"/>
                          <a:cs typeface="Arial" pitchFamily="34" charset="0"/>
                        </a:rPr>
                        <a:t> ROOM</a:t>
                      </a:r>
                      <a:endParaRPr lang="zh-CN" altLang="zh-CN" sz="1000" kern="120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itchFamily="34" charset="0"/>
                        <a:ea typeface="黑体" pitchFamily="49" charset="-122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rgbClr val="76C4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000" kern="12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itchFamily="34" charset="0"/>
                          <a:ea typeface="黑体" pitchFamily="49" charset="-122"/>
                          <a:cs typeface="Arial" pitchFamily="34" charset="0"/>
                        </a:rPr>
                        <a:t>38/50</a:t>
                      </a:r>
                      <a:r>
                        <a:rPr lang="en-US" altLang="zh-CN" sz="10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itchFamily="34" charset="0"/>
                          <a:ea typeface="黑体" pitchFamily="49" charset="-122"/>
                          <a:cs typeface="Arial" pitchFamily="34" charset="0"/>
                        </a:rPr>
                        <a:t>m</a:t>
                      </a:r>
                      <a:r>
                        <a:rPr lang="en-US" altLang="zh-CN" sz="1000" baseline="300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itchFamily="34" charset="0"/>
                          <a:ea typeface="黑体" pitchFamily="49" charset="-122"/>
                          <a:cs typeface="Arial" pitchFamily="34" charset="0"/>
                        </a:rPr>
                        <a:t>2</a:t>
                      </a:r>
                      <a:endParaRPr lang="zh-CN" altLang="en-US" sz="1000" kern="1200" baseline="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itchFamily="34" charset="0"/>
                        <a:ea typeface="黑体" pitchFamily="49" charset="-122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76C4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6C4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000" kern="12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itchFamily="34" charset="0"/>
                          <a:ea typeface="黑体" pitchFamily="49" charset="-122"/>
                          <a:cs typeface="Arial" pitchFamily="34" charset="0"/>
                        </a:rPr>
                        <a:t>54</a:t>
                      </a:r>
                      <a:endParaRPr lang="zh-CN" altLang="en-US" sz="1000" kern="1200" baseline="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itchFamily="34" charset="0"/>
                        <a:ea typeface="黑体" pitchFamily="49" charset="-122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76C4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6C4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2499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000" kern="12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itchFamily="34" charset="0"/>
                          <a:ea typeface="黑体" pitchFamily="49" charset="-122"/>
                          <a:cs typeface="Arial" pitchFamily="34" charset="0"/>
                        </a:rPr>
                        <a:t>家庭客房</a:t>
                      </a:r>
                      <a:r>
                        <a:rPr lang="en-US" altLang="zh-CN" sz="1000" kern="12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itchFamily="34" charset="0"/>
                          <a:ea typeface="黑体" pitchFamily="49" charset="-122"/>
                          <a:cs typeface="Arial" pitchFamily="34" charset="0"/>
                        </a:rPr>
                        <a:t> </a:t>
                      </a:r>
                      <a:r>
                        <a:rPr lang="en-US" altLang="zh-CN" sz="10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itchFamily="34" charset="0"/>
                          <a:ea typeface="黑体" pitchFamily="49" charset="-122"/>
                          <a:cs typeface="Arial" pitchFamily="34" charset="0"/>
                        </a:rPr>
                        <a:t>FAMILY</a:t>
                      </a:r>
                      <a:r>
                        <a:rPr lang="en-US" altLang="zh-CN" sz="10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itchFamily="34" charset="0"/>
                          <a:ea typeface="黑体" pitchFamily="49" charset="-122"/>
                          <a:cs typeface="Arial" pitchFamily="34" charset="0"/>
                        </a:rPr>
                        <a:t> ROOM</a:t>
                      </a:r>
                      <a:endParaRPr lang="zh-CN" altLang="en-US" sz="10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itchFamily="34" charset="0"/>
                        <a:ea typeface="黑体" pitchFamily="49" charset="-122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rgbClr val="76C4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000" kern="12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itchFamily="34" charset="0"/>
                          <a:ea typeface="黑体" pitchFamily="49" charset="-122"/>
                          <a:cs typeface="Arial" pitchFamily="34" charset="0"/>
                        </a:rPr>
                        <a:t>40/55</a:t>
                      </a:r>
                      <a:r>
                        <a:rPr lang="en-US" altLang="zh-CN" sz="10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itchFamily="34" charset="0"/>
                          <a:ea typeface="黑体" pitchFamily="49" charset="-122"/>
                          <a:cs typeface="Arial" pitchFamily="34" charset="0"/>
                        </a:rPr>
                        <a:t>m</a:t>
                      </a:r>
                      <a:r>
                        <a:rPr lang="en-US" altLang="zh-CN" sz="1000" baseline="300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itchFamily="34" charset="0"/>
                          <a:ea typeface="黑体" pitchFamily="49" charset="-122"/>
                          <a:cs typeface="Arial" pitchFamily="34" charset="0"/>
                        </a:rPr>
                        <a:t>2</a:t>
                      </a:r>
                      <a:endParaRPr lang="zh-CN" altLang="en-US" sz="1000" kern="1200" baseline="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itchFamily="34" charset="0"/>
                        <a:ea typeface="黑体" pitchFamily="49" charset="-122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76C4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6C4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000" kern="12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itchFamily="34" charset="0"/>
                          <a:ea typeface="黑体" pitchFamily="49" charset="-122"/>
                          <a:cs typeface="Arial" pitchFamily="34" charset="0"/>
                        </a:rPr>
                        <a:t>11</a:t>
                      </a:r>
                      <a:endParaRPr lang="zh-CN" altLang="en-US" sz="1000" kern="1200" baseline="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itchFamily="34" charset="0"/>
                        <a:ea typeface="黑体" pitchFamily="49" charset="-122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76C4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6C4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2499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000" kern="12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itchFamily="34" charset="0"/>
                          <a:ea typeface="黑体" pitchFamily="49" charset="-122"/>
                          <a:cs typeface="Arial" pitchFamily="34" charset="0"/>
                        </a:rPr>
                        <a:t>丽雅工作室 </a:t>
                      </a:r>
                      <a:r>
                        <a:rPr lang="en-US" altLang="zh-CN" sz="10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ea typeface="黑体" pitchFamily="49" charset="-122"/>
                          <a:cs typeface="Arial" pitchFamily="34" charset="0"/>
                          <a:sym typeface="Helvetica Neue"/>
                        </a:rPr>
                        <a:t>LIA!STUDIO</a:t>
                      </a:r>
                      <a:endParaRPr lang="zh-CN" altLang="en-US" sz="1000" kern="1200" baseline="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itchFamily="34" charset="0"/>
                        <a:ea typeface="黑体" pitchFamily="49" charset="-122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rgbClr val="76C4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000" kern="12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itchFamily="34" charset="0"/>
                          <a:ea typeface="黑体" pitchFamily="49" charset="-122"/>
                          <a:cs typeface="Arial" pitchFamily="34" charset="0"/>
                        </a:rPr>
                        <a:t>54/61</a:t>
                      </a:r>
                      <a:r>
                        <a:rPr lang="en-US" altLang="zh-CN" sz="10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itchFamily="34" charset="0"/>
                          <a:ea typeface="黑体" pitchFamily="49" charset="-122"/>
                          <a:cs typeface="Arial" pitchFamily="34" charset="0"/>
                        </a:rPr>
                        <a:t>m</a:t>
                      </a:r>
                      <a:r>
                        <a:rPr lang="en-US" altLang="zh-CN" sz="1000" baseline="300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itchFamily="34" charset="0"/>
                          <a:ea typeface="黑体" pitchFamily="49" charset="-122"/>
                          <a:cs typeface="Arial" pitchFamily="34" charset="0"/>
                        </a:rPr>
                        <a:t>2</a:t>
                      </a:r>
                      <a:endParaRPr lang="en-US" altLang="zh-CN" sz="1000" kern="1200" baseline="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itchFamily="34" charset="0"/>
                        <a:ea typeface="黑体" pitchFamily="49" charset="-122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76C4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6C4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000" kern="12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itchFamily="34" charset="0"/>
                          <a:ea typeface="黑体" pitchFamily="49" charset="-122"/>
                          <a:cs typeface="Arial" pitchFamily="34" charset="0"/>
                        </a:rPr>
                        <a:t>4</a:t>
                      </a:r>
                      <a:endParaRPr lang="zh-CN" altLang="en-US" sz="1000" kern="1200" baseline="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itchFamily="34" charset="0"/>
                        <a:ea typeface="黑体" pitchFamily="49" charset="-122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76C4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6C4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2499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000" kern="12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itchFamily="34" charset="0"/>
                          <a:ea typeface="黑体" pitchFamily="49" charset="-122"/>
                          <a:cs typeface="Arial" pitchFamily="34" charset="0"/>
                        </a:rPr>
                        <a:t>丽雅大套房 </a:t>
                      </a:r>
                      <a:r>
                        <a:rPr lang="en-US" altLang="zh-CN" sz="10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itchFamily="34" charset="0"/>
                          <a:ea typeface="黑体" pitchFamily="49" charset="-122"/>
                          <a:cs typeface="Arial" pitchFamily="34" charset="0"/>
                        </a:rPr>
                        <a:t>LIA! PLUS</a:t>
                      </a:r>
                      <a:r>
                        <a:rPr lang="en-US" altLang="zh-CN" sz="10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itchFamily="34" charset="0"/>
                          <a:ea typeface="黑体" pitchFamily="49" charset="-122"/>
                          <a:cs typeface="Arial" pitchFamily="34" charset="0"/>
                        </a:rPr>
                        <a:t> SUITE</a:t>
                      </a:r>
                      <a:endParaRPr lang="zh-CN" altLang="en-US" sz="1000" kern="1200" baseline="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itchFamily="34" charset="0"/>
                        <a:ea typeface="黑体" pitchFamily="49" charset="-122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rgbClr val="76C4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000" kern="12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itchFamily="34" charset="0"/>
                          <a:ea typeface="黑体" pitchFamily="49" charset="-122"/>
                          <a:cs typeface="Arial" pitchFamily="34" charset="0"/>
                        </a:rPr>
                        <a:t>54/61</a:t>
                      </a:r>
                      <a:r>
                        <a:rPr lang="en-US" altLang="zh-CN" sz="10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itchFamily="34" charset="0"/>
                          <a:ea typeface="黑体" pitchFamily="49" charset="-122"/>
                          <a:cs typeface="Arial" pitchFamily="34" charset="0"/>
                        </a:rPr>
                        <a:t>m</a:t>
                      </a:r>
                      <a:r>
                        <a:rPr lang="en-US" altLang="zh-CN" sz="1000" baseline="300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itchFamily="34" charset="0"/>
                          <a:ea typeface="黑体" pitchFamily="49" charset="-122"/>
                          <a:cs typeface="Arial" pitchFamily="34" charset="0"/>
                        </a:rPr>
                        <a:t>2</a:t>
                      </a:r>
                      <a:endParaRPr lang="en-US" altLang="zh-CN" sz="1000" kern="1200" baseline="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itchFamily="34" charset="0"/>
                        <a:ea typeface="黑体" pitchFamily="49" charset="-122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76C4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6C4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000" kern="12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itchFamily="34" charset="0"/>
                          <a:ea typeface="黑体" pitchFamily="49" charset="-122"/>
                          <a:cs typeface="Arial" pitchFamily="34" charset="0"/>
                        </a:rPr>
                        <a:t>3</a:t>
                      </a:r>
                      <a:endParaRPr lang="zh-CN" altLang="en-US" sz="1000" kern="1200" baseline="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itchFamily="34" charset="0"/>
                        <a:ea typeface="黑体" pitchFamily="49" charset="-122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76C4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6C4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2499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000" kern="12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itchFamily="34" charset="0"/>
                          <a:ea typeface="黑体" pitchFamily="49" charset="-122"/>
                          <a:cs typeface="Arial" pitchFamily="34" charset="0"/>
                        </a:rPr>
                        <a:t>丽雅超大套房 </a:t>
                      </a:r>
                      <a:r>
                        <a:rPr lang="en-US" altLang="zh-CN" sz="10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itchFamily="34" charset="0"/>
                          <a:ea typeface="黑体" pitchFamily="49" charset="-122"/>
                          <a:cs typeface="Arial" pitchFamily="34" charset="0"/>
                        </a:rPr>
                        <a:t>LIA! EXTRA SUITE</a:t>
                      </a:r>
                      <a:endParaRPr lang="zh-CN" altLang="en-US" sz="10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itchFamily="34" charset="0"/>
                        <a:ea typeface="黑体" pitchFamily="49" charset="-122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rgbClr val="76C4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kern="12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itchFamily="34" charset="0"/>
                          <a:ea typeface="黑体" pitchFamily="49" charset="-122"/>
                          <a:cs typeface="Arial" pitchFamily="34" charset="0"/>
                        </a:rPr>
                        <a:t>120</a:t>
                      </a:r>
                      <a:r>
                        <a:rPr lang="en-US" altLang="zh-CN" sz="10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itchFamily="34" charset="0"/>
                          <a:ea typeface="黑体" pitchFamily="49" charset="-122"/>
                          <a:cs typeface="Arial" pitchFamily="34" charset="0"/>
                        </a:rPr>
                        <a:t>m</a:t>
                      </a:r>
                      <a:r>
                        <a:rPr lang="en-US" altLang="zh-CN" sz="1000" baseline="300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itchFamily="34" charset="0"/>
                          <a:ea typeface="黑体" pitchFamily="49" charset="-122"/>
                          <a:cs typeface="Arial" pitchFamily="34" charset="0"/>
                        </a:rPr>
                        <a:t>2</a:t>
                      </a:r>
                      <a:endParaRPr lang="en-US" altLang="zh-CN" sz="1000" kern="1200" baseline="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itchFamily="34" charset="0"/>
                        <a:ea typeface="黑体" pitchFamily="49" charset="-122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76C4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6C4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000" kern="12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itchFamily="34" charset="0"/>
                          <a:ea typeface="黑体" pitchFamily="49" charset="-122"/>
                          <a:cs typeface="Arial" pitchFamily="34" charset="0"/>
                        </a:rPr>
                        <a:t>1</a:t>
                      </a:r>
                      <a:endParaRPr lang="zh-CN" altLang="en-US" sz="1000" kern="1200" baseline="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itchFamily="34" charset="0"/>
                        <a:ea typeface="黑体" pitchFamily="49" charset="-122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76C4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6C4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3726160" y="404664"/>
            <a:ext cx="1691680" cy="76944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zh-CN" altLang="en-US" sz="2000" b="0" i="0" u="none" strike="noStrike" cap="none" spc="0" normalizeH="0" baseline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黑体" pitchFamily="49" charset="-122"/>
                <a:ea typeface="黑体" pitchFamily="49" charset="-122"/>
                <a:sym typeface="Palatino"/>
              </a:rPr>
              <a:t>我们的房</a:t>
            </a:r>
            <a:r>
              <a:rPr lang="zh-CN" alt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黑体" pitchFamily="49" charset="-122"/>
                <a:ea typeface="黑体" pitchFamily="49" charset="-122"/>
              </a:rPr>
              <a:t>型</a:t>
            </a:r>
            <a:endParaRPr kumimoji="0" lang="en-US" altLang="zh-CN" sz="2000" b="0" i="0" u="none" strike="noStrike" cap="none" spc="0" normalizeH="0" baseline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uFillTx/>
              <a:latin typeface="黑体" pitchFamily="49" charset="-122"/>
              <a:ea typeface="黑体" pitchFamily="49" charset="-122"/>
              <a:sym typeface="Palatino"/>
            </a:endParaRPr>
          </a:p>
          <a:p>
            <a:pPr marL="0" marR="0" indent="0" algn="ctr" defTabSz="584200" rtl="0" fontAlgn="auto" latinLnBrk="1" hangingPunct="0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zh-CN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Arial Unicode MS" pitchFamily="34" charset="-122"/>
                <a:cs typeface="Arial" pitchFamily="34" charset="0"/>
              </a:rPr>
              <a:t>Our Rooms</a:t>
            </a:r>
            <a:endParaRPr kumimoji="0" lang="zh-CN" altLang="en-US" b="0" i="0" u="none" strike="noStrike" cap="none" spc="0" normalizeH="0" baseline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uFillTx/>
              <a:latin typeface="Arial" pitchFamily="34" charset="0"/>
              <a:ea typeface="Arial Unicode MS" pitchFamily="34" charset="-122"/>
              <a:cs typeface="Arial" pitchFamily="34" charset="0"/>
              <a:sym typeface="Palatino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500034" y="6357958"/>
            <a:ext cx="2133600" cy="365125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pPr/>
              <a:t>8</a:t>
            </a:fld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">
  <a:themeElements>
    <a:clrScheme name="自定义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807</TotalTime>
  <Words>1177</Words>
  <Application>Microsoft Office PowerPoint</Application>
  <PresentationFormat>全屏显示(4:3)</PresentationFormat>
  <Paragraphs>240</Paragraphs>
  <Slides>27</Slides>
  <Notes>25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28" baseType="lpstr">
      <vt:lpstr>Office 主题</vt:lpstr>
      <vt:lpstr>幻灯片 0</vt:lpstr>
      <vt:lpstr>Directory 目录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  <vt:lpstr>幻灯片 25</vt:lpstr>
      <vt:lpstr>THANK YOU  谢谢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品质管理部</dc:creator>
  <cp:lastModifiedBy>赵珺</cp:lastModifiedBy>
  <cp:revision>258</cp:revision>
  <dcterms:created xsi:type="dcterms:W3CDTF">2017-03-01T02:39:00Z</dcterms:created>
  <dcterms:modified xsi:type="dcterms:W3CDTF">2018-02-05T06:14:44Z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2052-10.1.0.6690</vt:lpwstr>
  </property>
</Properties>
</file>