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5212079"/>
          </a:xfrm>
          <a:prstGeom prst="rect">
            <a:avLst/>
          </a:prstGeom>
        </p:spPr>
      </p:pic>
      <p:sp>
        <p:nvSpPr>
          <p:cNvPr id="3" name="textbox 2"/>
          <p:cNvSpPr/>
          <p:nvPr/>
        </p:nvSpPr>
        <p:spPr>
          <a:xfrm>
            <a:off x="5117413" y="5614923"/>
            <a:ext cx="6365875" cy="9867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3500" spc="1040" dirty="0">
                <a:ln w="9525" cap="flat" cmpd="sng">
                  <a:solidFill>
                    <a:srgbClr val="C2A16B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C2A16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杭州滨江开元名都大酒</a:t>
            </a:r>
            <a:r>
              <a:rPr sz="3500" spc="1020" dirty="0">
                <a:ln w="9525" cap="flat" cmpd="sng">
                  <a:solidFill>
                    <a:srgbClr val="C2A16B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C2A16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</a:t>
            </a:r>
            <a:endParaRPr lang="en-US" altLang="en-US" sz="35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400" dirty="0"/>
          </a:p>
          <a:p>
            <a:pPr marL="185420" algn="l" rtl="0" eaLnBrk="0">
              <a:lnSpc>
                <a:spcPct val="87000"/>
              </a:lnSpc>
              <a:spcBef>
                <a:spcPts val="0"/>
              </a:spcBef>
            </a:pP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Y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</a:t>
            </a:r>
            <a:r>
              <a:rPr sz="1700" spc="6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spc="2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b="1" spc="0" dirty="0">
                <a:solidFill>
                  <a:srgbClr val="C2A16B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</a:t>
            </a:r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20852" y="5436108"/>
            <a:ext cx="3662171" cy="10378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39995" y="1277111"/>
            <a:ext cx="3112007" cy="3110483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770364" y="217931"/>
            <a:ext cx="2346959" cy="1584960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4473828" y="5131333"/>
            <a:ext cx="3258820" cy="8159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355"/>
              </a:lnSpc>
            </a:pP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酒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店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址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杭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州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滨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江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区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岩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房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巷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</a:t>
            </a:r>
            <a:endParaRPr lang="en-US" altLang="en-US" sz="1100" dirty="0"/>
          </a:p>
          <a:p>
            <a:pPr marL="12700" algn="l" rtl="0" eaLnBrk="0">
              <a:lnSpc>
                <a:spcPts val="1380"/>
              </a:lnSpc>
              <a:spcBef>
                <a:spcPts val="1085"/>
              </a:spcBef>
            </a:pP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酒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店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话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endParaRPr lang="en-US" altLang="en-US" sz="1100" dirty="0"/>
          </a:p>
          <a:p>
            <a:pPr algn="l" rtl="0" eaLnBrk="0">
              <a:lnSpc>
                <a:spcPct val="110000"/>
              </a:lnSpc>
            </a:pPr>
            <a:endParaRPr lang="en-US" altLang="en-US" sz="800" dirty="0"/>
          </a:p>
          <a:p>
            <a:pPr marL="12700" algn="l" rtl="0" eaLnBrk="0">
              <a:lnSpc>
                <a:spcPts val="1345"/>
              </a:lnSpc>
              <a:spcBef>
                <a:spcPts val="5"/>
              </a:spcBef>
            </a:pP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酒</a:t>
            </a:r>
            <a:r>
              <a:rPr sz="11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店</a:t>
            </a:r>
            <a:r>
              <a:rPr sz="1100" spc="-1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</a:t>
            </a:r>
            <a:r>
              <a:rPr sz="1100" spc="-2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箱</a:t>
            </a:r>
            <a:r>
              <a:rPr sz="1100" spc="-2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100" spc="-1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</a:t>
            </a:r>
            <a:r>
              <a:rPr sz="1100" spc="-1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</a:t>
            </a:r>
            <a:r>
              <a:rPr sz="1100" spc="-2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</a:t>
            </a:r>
            <a:r>
              <a:rPr sz="1100" spc="-1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</a:t>
            </a:r>
            <a:r>
              <a:rPr sz="1100" spc="-2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g</a:t>
            </a:r>
            <a:r>
              <a:rPr sz="1100" spc="-1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l</a:t>
            </a:r>
            <a:r>
              <a:rPr sz="1100" spc="-2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</a:t>
            </a:r>
            <a:r>
              <a:rPr sz="1100" spc="-1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</a:t>
            </a:r>
            <a:r>
              <a:rPr sz="1100" spc="-2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o</a:t>
            </a:r>
            <a:r>
              <a:rPr sz="1100" spc="-1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</a:t>
            </a:r>
            <a:r>
              <a:rPr sz="1100" spc="-2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g</a:t>
            </a:r>
            <a:r>
              <a:rPr sz="1100" spc="-2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</a:t>
            </a:r>
            <a:r>
              <a:rPr sz="1100" spc="-1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u</a:t>
            </a:r>
            <a:r>
              <a:rPr sz="1100" spc="-1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</a:t>
            </a:r>
            <a:r>
              <a:rPr sz="1100" spc="-2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</a:t>
            </a:r>
            <a:r>
              <a:rPr sz="1100" spc="-1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1100" spc="-1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</a:t>
            </a:r>
            <a:r>
              <a:rPr sz="1100" spc="-2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</a:t>
            </a:r>
            <a:r>
              <a:rPr sz="1100" spc="-2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948171" y="0"/>
            <a:ext cx="6243828" cy="6858000"/>
          </a:xfrm>
          <a:prstGeom prst="rect">
            <a:avLst/>
          </a:prstGeom>
        </p:spPr>
      </p:pic>
      <p:sp>
        <p:nvSpPr>
          <p:cNvPr id="5" name="textbox 5"/>
          <p:cNvSpPr/>
          <p:nvPr/>
        </p:nvSpPr>
        <p:spPr>
          <a:xfrm>
            <a:off x="620458" y="3274250"/>
            <a:ext cx="4874895" cy="2644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3970" algn="l" rtl="0" eaLnBrk="0">
              <a:lnSpc>
                <a:spcPct val="91000"/>
              </a:lnSpc>
            </a:pP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酒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店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客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房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区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域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共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层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设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各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类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套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及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标</a:t>
            </a:r>
            <a:endParaRPr lang="en-US" altLang="en-US" sz="1400" dirty="0"/>
          </a:p>
          <a:p>
            <a:pPr marL="12700" indent="3175" algn="l" rtl="0" eaLnBrk="0">
              <a:lnSpc>
                <a:spcPct val="162000"/>
              </a:lnSpc>
              <a:spcBef>
                <a:spcPts val="50"/>
              </a:spcBef>
            </a:pP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准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共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房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均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精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心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设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计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舒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适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宜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致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力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客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提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供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家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外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之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家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温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馨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商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旅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体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验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酒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店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拥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㎡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无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柱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宴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会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会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议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厅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层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米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规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格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会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议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厅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功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厅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术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研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讨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商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务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会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议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酒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宴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及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际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型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活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动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理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想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场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en-US" altLang="en-US" sz="1400" dirty="0"/>
          </a:p>
        </p:txBody>
      </p:sp>
      <p:sp>
        <p:nvSpPr>
          <p:cNvPr id="6" name="textbox 6"/>
          <p:cNvSpPr/>
          <p:nvPr/>
        </p:nvSpPr>
        <p:spPr>
          <a:xfrm>
            <a:off x="621220" y="1305750"/>
            <a:ext cx="4752975" cy="1263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杭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州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滨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江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名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都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酒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店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旅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业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集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团</a:t>
            </a:r>
            <a:endParaRPr lang="en-US" altLang="en-US" sz="1400" dirty="0"/>
          </a:p>
          <a:p>
            <a:pPr marL="12700" algn="l" rtl="0" eaLnBrk="0">
              <a:lnSpc>
                <a:spcPct val="163000"/>
              </a:lnSpc>
              <a:spcBef>
                <a:spcPts val="10"/>
              </a:spcBef>
            </a:pP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杭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州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滨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江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打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造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集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住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宿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会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议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餐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饮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娱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乐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商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务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旅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游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体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豪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型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会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议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商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务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酒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店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业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en-US" altLang="en-US" sz="1400" dirty="0"/>
          </a:p>
        </p:txBody>
      </p:sp>
      <p:sp>
        <p:nvSpPr>
          <p:cNvPr id="7" name="textbox 7"/>
          <p:cNvSpPr/>
          <p:nvPr/>
        </p:nvSpPr>
        <p:spPr>
          <a:xfrm>
            <a:off x="612571" y="456945"/>
            <a:ext cx="2272664" cy="5137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3500" spc="930" dirty="0">
                <a:ln w="9525" cap="flat" cmpd="sng">
                  <a:solidFill>
                    <a:srgbClr val="A1B0D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酒店概</a:t>
            </a:r>
            <a:r>
              <a:rPr sz="3500" spc="900" dirty="0">
                <a:ln w="9525" cap="flat" cmpd="sng">
                  <a:solidFill>
                    <a:srgbClr val="A1B0D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况</a:t>
            </a:r>
            <a:endParaRPr lang="en-US" altLang="en-US" sz="3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943600" y="0"/>
            <a:ext cx="6248400" cy="6858000"/>
          </a:xfrm>
          <a:prstGeom prst="rect">
            <a:avLst/>
          </a:prstGeom>
        </p:spPr>
      </p:pic>
      <p:sp>
        <p:nvSpPr>
          <p:cNvPr id="9" name="textbox 9"/>
          <p:cNvSpPr/>
          <p:nvPr/>
        </p:nvSpPr>
        <p:spPr>
          <a:xfrm>
            <a:off x="621220" y="1305115"/>
            <a:ext cx="4528184" cy="4918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1000"/>
              </a:lnSpc>
            </a:pP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酒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店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位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杭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州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滨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江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区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火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炬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道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与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东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冠</a:t>
            </a:r>
            <a:r>
              <a:rPr sz="14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路</a:t>
            </a:r>
            <a:endParaRPr lang="en-US" altLang="en-US" sz="1400" dirty="0"/>
          </a:p>
          <a:p>
            <a:pPr marL="17780" algn="l" rtl="0" eaLnBrk="0">
              <a:lnSpc>
                <a:spcPts val="3700"/>
              </a:lnSpc>
            </a:pP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交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叉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口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毗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邻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钱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塘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江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驾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车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距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离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lang="en-US" altLang="en-US" sz="1400" dirty="0"/>
          </a:p>
          <a:p>
            <a:pPr algn="l" rtl="0" eaLnBrk="0">
              <a:lnSpc>
                <a:spcPct val="146000"/>
              </a:lnSpc>
            </a:pPr>
            <a:endParaRPr lang="en-US" altLang="en-US" sz="1000" dirty="0"/>
          </a:p>
          <a:p>
            <a:pPr marL="15875" algn="l" rtl="0" eaLnBrk="0">
              <a:lnSpc>
                <a:spcPts val="1705"/>
              </a:lnSpc>
              <a:spcBef>
                <a:spcPts val="425"/>
              </a:spcBef>
            </a:pP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萧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山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际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机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场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钟</a:t>
            </a:r>
            <a:endParaRPr lang="en-US" altLang="en-US" sz="1400" dirty="0"/>
          </a:p>
          <a:p>
            <a:pPr algn="l" rtl="0" eaLnBrk="0">
              <a:lnSpc>
                <a:spcPct val="130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1000"/>
              </a:lnSpc>
              <a:spcBef>
                <a:spcPts val="430"/>
              </a:spcBef>
            </a:pP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杭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州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东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钟</a:t>
            </a:r>
            <a:endParaRPr lang="en-US" altLang="en-US" sz="1400" dirty="0"/>
          </a:p>
          <a:p>
            <a:pPr marL="12700" algn="l" rtl="0" eaLnBrk="0">
              <a:lnSpc>
                <a:spcPts val="3700"/>
              </a:lnSpc>
            </a:pP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杭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州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火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车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钟</a:t>
            </a:r>
            <a:endParaRPr lang="en-US" altLang="en-US" sz="1400" dirty="0"/>
          </a:p>
          <a:p>
            <a:pPr marL="20320" algn="l" rtl="0" eaLnBrk="0">
              <a:lnSpc>
                <a:spcPts val="3700"/>
              </a:lnSpc>
            </a:pP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西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湖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景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区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钟</a:t>
            </a:r>
            <a:endParaRPr lang="en-US" altLang="en-US" sz="1400" dirty="0"/>
          </a:p>
          <a:p>
            <a:pPr marL="13335" algn="l" rtl="0" eaLnBrk="0">
              <a:lnSpc>
                <a:spcPts val="3700"/>
              </a:lnSpc>
            </a:pP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湘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湖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景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区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钟</a:t>
            </a:r>
            <a:endParaRPr lang="en-US" altLang="en-US" sz="1400" dirty="0"/>
          </a:p>
          <a:p>
            <a:pPr marL="13970" algn="l" rtl="0" eaLnBrk="0">
              <a:lnSpc>
                <a:spcPts val="3700"/>
              </a:lnSpc>
            </a:pP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宋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城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景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区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</a:t>
            </a:r>
            <a:r>
              <a:rPr sz="1400" spc="-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钟</a:t>
            </a:r>
            <a:endParaRPr lang="en-US" altLang="en-US" sz="1400" dirty="0"/>
          </a:p>
          <a:p>
            <a:pPr algn="l" rtl="0" eaLnBrk="0">
              <a:lnSpc>
                <a:spcPct val="145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1000"/>
              </a:lnSpc>
              <a:spcBef>
                <a:spcPts val="430"/>
              </a:spcBef>
            </a:pP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杭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州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际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博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览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心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</a:t>
            </a:r>
            <a:r>
              <a:rPr sz="1400" spc="-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钟</a:t>
            </a:r>
            <a:endParaRPr lang="en-US" altLang="en-US" sz="1400" dirty="0"/>
          </a:p>
          <a:p>
            <a:pPr marL="15240" algn="l" rtl="0" eaLnBrk="0">
              <a:lnSpc>
                <a:spcPts val="3700"/>
              </a:lnSpc>
            </a:pP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铁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线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浦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沿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</a:t>
            </a:r>
            <a:endParaRPr lang="en-US" altLang="en-US" sz="1400" dirty="0"/>
          </a:p>
          <a:p>
            <a:pPr marL="15240" algn="l" rtl="0" eaLnBrk="0">
              <a:lnSpc>
                <a:spcPts val="3700"/>
              </a:lnSpc>
            </a:pP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铁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线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诚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业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路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</a:t>
            </a:r>
            <a:endParaRPr lang="en-US" altLang="en-US" sz="1400" dirty="0"/>
          </a:p>
        </p:txBody>
      </p:sp>
      <p:sp>
        <p:nvSpPr>
          <p:cNvPr id="10" name="textbox 10"/>
          <p:cNvSpPr/>
          <p:nvPr/>
        </p:nvSpPr>
        <p:spPr>
          <a:xfrm>
            <a:off x="622630" y="451459"/>
            <a:ext cx="2262504" cy="5200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3500" spc="910" dirty="0">
                <a:ln w="9525" cap="flat" cmpd="sng">
                  <a:solidFill>
                    <a:srgbClr val="A1B0D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交通概</a:t>
            </a:r>
            <a:r>
              <a:rPr sz="3500" spc="880" dirty="0">
                <a:ln w="9525" cap="flat" cmpd="sng">
                  <a:solidFill>
                    <a:srgbClr val="A1B0D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况</a:t>
            </a:r>
            <a:endParaRPr lang="en-US" altLang="en-US" sz="3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66157" y="399669"/>
            <a:ext cx="6611988" cy="60877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34365" y="2969132"/>
            <a:ext cx="3736085" cy="2647950"/>
          </a:xfrm>
          <a:prstGeom prst="rect">
            <a:avLst/>
          </a:prstGeom>
        </p:spPr>
      </p:pic>
      <p:sp>
        <p:nvSpPr>
          <p:cNvPr id="13" name="textbox 13"/>
          <p:cNvSpPr/>
          <p:nvPr/>
        </p:nvSpPr>
        <p:spPr>
          <a:xfrm>
            <a:off x="621855" y="1609915"/>
            <a:ext cx="3766184" cy="6889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层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级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豪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套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房</a:t>
            </a:r>
            <a:endParaRPr lang="en-US" altLang="en-US" sz="1400" dirty="0"/>
          </a:p>
          <a:p>
            <a:pPr marL="19050" algn="l" rtl="0" eaLnBrk="0">
              <a:lnSpc>
                <a:spcPts val="3700"/>
              </a:lnSpc>
            </a:pP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您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提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供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商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旅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会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议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温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馨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空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</a:t>
            </a:r>
            <a:endParaRPr lang="en-US" altLang="en-US" sz="1400" dirty="0"/>
          </a:p>
        </p:txBody>
      </p:sp>
      <p:sp>
        <p:nvSpPr>
          <p:cNvPr id="14" name="textbox 14"/>
          <p:cNvSpPr/>
          <p:nvPr/>
        </p:nvSpPr>
        <p:spPr>
          <a:xfrm>
            <a:off x="618045" y="5787631"/>
            <a:ext cx="3761740" cy="565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indent="248285" algn="l" rtl="0" eaLnBrk="0">
              <a:lnSpc>
                <a:spcPct val="148000"/>
              </a:lnSpc>
            </a:pP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其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级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床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房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级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床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房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</a:t>
            </a:r>
            <a:r>
              <a:rPr sz="800" spc="6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豪</a:t>
            </a:r>
            <a:r>
              <a:rPr sz="800" spc="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</a:t>
            </a:r>
            <a:r>
              <a:rPr sz="800" spc="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床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房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豪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床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房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政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床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3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房</a:t>
            </a:r>
            <a:r>
              <a:rPr sz="800" spc="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sz="800" spc="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800" spc="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级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套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房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豪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套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房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3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</a:t>
            </a:r>
            <a:r>
              <a:rPr sz="800" spc="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lang="en-US" altLang="en-US" sz="800" dirty="0"/>
          </a:p>
        </p:txBody>
      </p:sp>
      <p:sp>
        <p:nvSpPr>
          <p:cNvPr id="15" name="textbox 15"/>
          <p:cNvSpPr/>
          <p:nvPr/>
        </p:nvSpPr>
        <p:spPr>
          <a:xfrm>
            <a:off x="612571" y="451459"/>
            <a:ext cx="2272664" cy="523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3500" spc="930" dirty="0">
                <a:ln w="9525" cap="flat" cmpd="sng">
                  <a:solidFill>
                    <a:srgbClr val="A1B0D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酒店客</a:t>
            </a:r>
            <a:r>
              <a:rPr sz="3500" spc="900" dirty="0">
                <a:ln w="9525" cap="flat" cmpd="sng">
                  <a:solidFill>
                    <a:srgbClr val="A1B0D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房</a:t>
            </a:r>
            <a:endParaRPr lang="en-US" altLang="en-US" sz="3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66157" y="417957"/>
            <a:ext cx="6611988" cy="60885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34365" y="3935348"/>
            <a:ext cx="3736085" cy="23980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4365" y="1152525"/>
            <a:ext cx="3736085" cy="2396489"/>
          </a:xfrm>
          <a:prstGeom prst="rect">
            <a:avLst/>
          </a:prstGeom>
        </p:spPr>
      </p:pic>
      <p:sp>
        <p:nvSpPr>
          <p:cNvPr id="19" name="textbox 19"/>
          <p:cNvSpPr/>
          <p:nvPr/>
        </p:nvSpPr>
        <p:spPr>
          <a:xfrm>
            <a:off x="891654" y="3624821"/>
            <a:ext cx="667384" cy="29362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4605" algn="l" rtl="0" eaLnBrk="0">
              <a:lnSpc>
                <a:spcPts val="1015"/>
              </a:lnSpc>
            </a:pP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级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套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4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房</a:t>
            </a:r>
            <a:endParaRPr lang="en-US" altLang="en-US" sz="8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200" dirty="0"/>
          </a:p>
          <a:p>
            <a:pPr marL="12700" algn="l" rtl="0" eaLnBrk="0">
              <a:lnSpc>
                <a:spcPts val="1015"/>
              </a:lnSpc>
            </a:pP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豪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套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5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房</a:t>
            </a:r>
            <a:endParaRPr lang="en-US" altLang="en-US" sz="800" dirty="0"/>
          </a:p>
        </p:txBody>
      </p:sp>
      <p:sp>
        <p:nvSpPr>
          <p:cNvPr id="20" name="textbox 20"/>
          <p:cNvSpPr/>
          <p:nvPr/>
        </p:nvSpPr>
        <p:spPr>
          <a:xfrm>
            <a:off x="612571" y="451459"/>
            <a:ext cx="2272664" cy="523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3500" spc="930" dirty="0">
                <a:ln w="9525" cap="flat" cmpd="sng">
                  <a:solidFill>
                    <a:srgbClr val="A1B0D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酒店客</a:t>
            </a:r>
            <a:r>
              <a:rPr sz="3500" spc="900" dirty="0">
                <a:ln w="9525" cap="flat" cmpd="sng">
                  <a:solidFill>
                    <a:srgbClr val="A1B0D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房</a:t>
            </a:r>
            <a:endParaRPr lang="en-US" altLang="en-US" sz="3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252716" y="720852"/>
            <a:ext cx="4686300" cy="31242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16552" y="4006595"/>
            <a:ext cx="4026408" cy="26273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9268" y="4006595"/>
            <a:ext cx="4023359" cy="262585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596884" y="4005071"/>
            <a:ext cx="3354323" cy="2627376"/>
          </a:xfrm>
          <a:prstGeom prst="rect">
            <a:avLst/>
          </a:prstGeom>
        </p:spPr>
      </p:pic>
      <p:sp>
        <p:nvSpPr>
          <p:cNvPr id="25" name="textbox 25"/>
          <p:cNvSpPr/>
          <p:nvPr/>
        </p:nvSpPr>
        <p:spPr>
          <a:xfrm>
            <a:off x="621220" y="1504505"/>
            <a:ext cx="3766184" cy="19392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5240" algn="l" rtl="0" eaLnBrk="0">
              <a:lnSpc>
                <a:spcPts val="1715"/>
              </a:lnSpc>
            </a:pPr>
            <a:r>
              <a:rPr sz="1400" spc="-1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餐 位 ：  </a:t>
            </a:r>
            <a:r>
              <a:rPr lang="en-US" sz="1400" spc="-1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30</a:t>
            </a:r>
            <a:r>
              <a:rPr sz="1400" spc="-1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10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</a:t>
            </a:r>
            <a:endParaRPr lang="en-US" altLang="en-US" sz="14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marL="15240" algn="l" rtl="0" eaLnBrk="0">
              <a:lnSpc>
                <a:spcPts val="1715"/>
              </a:lnSpc>
              <a:spcBef>
                <a:spcPts val="425"/>
              </a:spcBef>
            </a:pP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址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酒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店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锦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鲤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甄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选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餐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厅</a:t>
            </a:r>
            <a:endParaRPr lang="en-US" altLang="en-US" sz="1400" dirty="0"/>
          </a:p>
          <a:p>
            <a:pPr marL="17780" algn="l" rtl="0" eaLnBrk="0">
              <a:lnSpc>
                <a:spcPct val="91000"/>
              </a:lnSpc>
              <a:spcBef>
                <a:spcPts val="1620"/>
              </a:spcBef>
            </a:pP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早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餐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400" spc="-13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1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endParaRPr lang="en-US" altLang="en-US" sz="1400" dirty="0"/>
          </a:p>
          <a:p>
            <a:pPr marL="24765" indent="-12065" algn="l" rtl="0" eaLnBrk="0">
              <a:lnSpc>
                <a:spcPct val="204000"/>
              </a:lnSpc>
              <a:spcBef>
                <a:spcPts val="10"/>
              </a:spcBef>
            </a:pP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包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含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丰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富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样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西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式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助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早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餐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欧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式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装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修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风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格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及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美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味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与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服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务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体</a:t>
            </a:r>
            <a:endParaRPr lang="en-US" altLang="en-US" sz="1400" dirty="0"/>
          </a:p>
        </p:txBody>
      </p:sp>
      <p:sp>
        <p:nvSpPr>
          <p:cNvPr id="26" name="textbox 26"/>
          <p:cNvSpPr/>
          <p:nvPr/>
        </p:nvSpPr>
        <p:spPr>
          <a:xfrm>
            <a:off x="623544" y="457860"/>
            <a:ext cx="1677670" cy="5130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500" spc="840" dirty="0">
                <a:ln w="9525" cap="flat" cmpd="sng">
                  <a:solidFill>
                    <a:srgbClr val="A1B0D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西餐</a:t>
            </a:r>
            <a:r>
              <a:rPr sz="3500" spc="820" dirty="0">
                <a:ln w="9525" cap="flat" cmpd="sng">
                  <a:solidFill>
                    <a:srgbClr val="A1B0D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厅</a:t>
            </a:r>
            <a:endParaRPr lang="en-US" altLang="en-US" sz="3500" dirty="0"/>
          </a:p>
        </p:txBody>
      </p:sp>
      <p:sp>
        <p:nvSpPr>
          <p:cNvPr id="27" name="textbox 27"/>
          <p:cNvSpPr/>
          <p:nvPr/>
        </p:nvSpPr>
        <p:spPr>
          <a:xfrm>
            <a:off x="4443221" y="3201225"/>
            <a:ext cx="1214119" cy="243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715"/>
              </a:lnSpc>
            </a:pP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西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式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餐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厅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948171" y="0"/>
            <a:ext cx="6243828" cy="6858000"/>
          </a:xfrm>
          <a:prstGeom prst="rect">
            <a:avLst/>
          </a:prstGeom>
        </p:spPr>
      </p:pic>
      <p:graphicFrame>
        <p:nvGraphicFramePr>
          <p:cNvPr id="29" name="table 29"/>
          <p:cNvGraphicFramePr>
            <a:graphicFrameLocks noGrp="1"/>
          </p:cNvGraphicFramePr>
          <p:nvPr/>
        </p:nvGraphicFramePr>
        <p:xfrm>
          <a:off x="130175" y="4085589"/>
          <a:ext cx="5668644" cy="2429510"/>
        </p:xfrm>
        <a:graphic>
          <a:graphicData uri="http://schemas.openxmlformats.org/drawingml/2006/table">
            <a:tbl>
              <a:tblPr/>
              <a:tblGrid>
                <a:gridCol w="1136014"/>
                <a:gridCol w="572134"/>
                <a:gridCol w="791209"/>
                <a:gridCol w="789305"/>
                <a:gridCol w="791844"/>
                <a:gridCol w="791844"/>
                <a:gridCol w="796290"/>
              </a:tblGrid>
              <a:tr h="2260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258445" algn="l" rtl="0" eaLnBrk="0">
                        <a:lnSpc>
                          <a:spcPts val="1130"/>
                        </a:lnSpc>
                        <a:spcBef>
                          <a:spcPts val="5"/>
                        </a:spcBef>
                      </a:pPr>
                      <a:r>
                        <a:rPr sz="900" spc="10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宴会会议</a:t>
                      </a:r>
                      <a:r>
                        <a:rPr sz="900" spc="6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厅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162560" algn="l" rtl="0" eaLnBrk="0">
                        <a:lnSpc>
                          <a:spcPts val="1125"/>
                        </a:lnSpc>
                        <a:spcBef>
                          <a:spcPts val="5"/>
                        </a:spcBef>
                      </a:pPr>
                      <a:r>
                        <a:rPr sz="900" spc="9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楼</a:t>
                      </a:r>
                      <a:r>
                        <a:rPr sz="900" spc="7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层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276225" algn="l" rtl="0" eaLnBrk="0">
                        <a:lnSpc>
                          <a:spcPts val="1130"/>
                        </a:lnSpc>
                        <a:spcBef>
                          <a:spcPts val="5"/>
                        </a:spcBef>
                      </a:pPr>
                      <a:r>
                        <a:rPr sz="900" spc="7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面</a:t>
                      </a:r>
                      <a:r>
                        <a:rPr sz="900" spc="6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积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270510" algn="l" rtl="0" eaLnBrk="0">
                        <a:lnSpc>
                          <a:spcPts val="1130"/>
                        </a:lnSpc>
                        <a:spcBef>
                          <a:spcPts val="5"/>
                        </a:spcBef>
                      </a:pPr>
                      <a:r>
                        <a:rPr sz="900" spc="9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剧</a:t>
                      </a:r>
                      <a:r>
                        <a:rPr sz="900" spc="7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院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271780" algn="l" rtl="0" eaLnBrk="0">
                        <a:lnSpc>
                          <a:spcPts val="1125"/>
                        </a:lnSpc>
                        <a:spcBef>
                          <a:spcPts val="5"/>
                        </a:spcBef>
                      </a:pPr>
                      <a:r>
                        <a:rPr sz="900" spc="9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课</a:t>
                      </a:r>
                      <a:r>
                        <a:rPr sz="900" spc="7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桌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146050" algn="l" rtl="0" eaLnBrk="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900" spc="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U</a:t>
                      </a:r>
                      <a:r>
                        <a:rPr sz="900" spc="10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型/回</a:t>
                      </a:r>
                      <a:r>
                        <a:rPr sz="900" spc="7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型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273685" algn="l" rtl="0" eaLnBrk="0">
                        <a:lnSpc>
                          <a:spcPts val="1130"/>
                        </a:lnSpc>
                        <a:spcBef>
                          <a:spcPts val="5"/>
                        </a:spcBef>
                      </a:pPr>
                      <a:r>
                        <a:rPr sz="900" spc="8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宴</a:t>
                      </a:r>
                      <a:r>
                        <a:rPr sz="900" spc="6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会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387350" algn="l" rtl="0" eaLnBrk="0">
                        <a:lnSpc>
                          <a:spcPts val="1140"/>
                        </a:lnSpc>
                      </a:pPr>
                      <a:r>
                        <a:rPr sz="900" spc="9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开元</a:t>
                      </a:r>
                      <a:r>
                        <a:rPr sz="900" spc="6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厅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33680" algn="l" rtl="0" eaLnBrk="0">
                        <a:lnSpc>
                          <a:spcPct val="87000"/>
                        </a:lnSpc>
                      </a:pPr>
                      <a:r>
                        <a:rPr sz="900" spc="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280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100</a:t>
                      </a:r>
                      <a:r>
                        <a:rPr sz="900" spc="1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27876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100</a:t>
                      </a:r>
                      <a:r>
                        <a:rPr sz="900" spc="1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0226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5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50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0543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35</a:t>
                      </a: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0162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5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50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165100" algn="l" rtl="0" eaLnBrk="0">
                        <a:lnSpc>
                          <a:spcPts val="1140"/>
                        </a:lnSpc>
                      </a:pPr>
                      <a:r>
                        <a:rPr sz="900" spc="7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开元</a:t>
                      </a:r>
                      <a:r>
                        <a:rPr sz="900" spc="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A</a:t>
                      </a:r>
                      <a:r>
                        <a:rPr sz="900" spc="7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厅</a:t>
                      </a:r>
                      <a:r>
                        <a:rPr sz="900" spc="7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900" spc="7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1/2/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0543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33</a:t>
                      </a: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0416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33</a:t>
                      </a: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1178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15</a:t>
                      </a:r>
                      <a:r>
                        <a:rPr sz="900" spc="1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1178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10</a:t>
                      </a:r>
                      <a:r>
                        <a:rPr sz="900" spc="1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0353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260350" algn="l" rtl="0" eaLnBrk="0">
                        <a:lnSpc>
                          <a:spcPts val="1140"/>
                        </a:lnSpc>
                      </a:pPr>
                      <a:r>
                        <a:rPr sz="900" spc="8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开元</a:t>
                      </a:r>
                      <a:r>
                        <a:rPr sz="900" spc="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B</a:t>
                      </a:r>
                      <a:r>
                        <a:rPr sz="900" spc="8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厅1&amp;</a:t>
                      </a: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0480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67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0353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67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0543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30</a:t>
                      </a: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1178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</a:t>
                      </a:r>
                      <a:r>
                        <a:rPr sz="900" spc="1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0480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35</a:t>
                      </a: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386080" algn="l" rtl="0" eaLnBrk="0">
                        <a:lnSpc>
                          <a:spcPts val="1135"/>
                        </a:lnSpc>
                      </a:pPr>
                      <a:r>
                        <a:rPr sz="900" spc="9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名都</a:t>
                      </a:r>
                      <a:r>
                        <a:rPr sz="900" spc="6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厅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marL="22733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900" spc="5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</a:t>
                      </a:r>
                      <a:r>
                        <a:rPr sz="900" spc="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280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100</a:t>
                      </a:r>
                      <a:r>
                        <a:rPr sz="900" spc="1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27876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100</a:t>
                      </a:r>
                      <a:r>
                        <a:rPr sz="900" spc="1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0226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5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50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0543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35</a:t>
                      </a: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0162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5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50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227330" algn="l" rtl="0" eaLnBrk="0">
                        <a:lnSpc>
                          <a:spcPts val="1135"/>
                        </a:lnSpc>
                      </a:pPr>
                      <a:r>
                        <a:rPr sz="900" spc="8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名都</a:t>
                      </a:r>
                      <a:r>
                        <a:rPr sz="900" spc="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A</a:t>
                      </a:r>
                      <a:r>
                        <a:rPr sz="900" spc="8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厅</a:t>
                      </a:r>
                      <a:r>
                        <a:rPr sz="900" spc="8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900" spc="8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1/</a:t>
                      </a: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0226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5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50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009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5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50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0416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24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1178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</a:t>
                      </a:r>
                      <a:r>
                        <a:rPr sz="900" spc="1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0353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26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384175" algn="l" rtl="0" eaLnBrk="0">
                        <a:lnSpc>
                          <a:spcPts val="1125"/>
                        </a:lnSpc>
                      </a:pPr>
                      <a:r>
                        <a:rPr sz="900" spc="9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钱塘</a:t>
                      </a:r>
                      <a:r>
                        <a:rPr sz="900" spc="8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厅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1178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13</a:t>
                      </a:r>
                      <a:r>
                        <a:rPr sz="900" spc="1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31051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11</a:t>
                      </a:r>
                      <a:r>
                        <a:rPr sz="900" spc="1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3655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6</a:t>
                      </a: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3337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5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4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3464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8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391160" algn="l" rtl="0" eaLnBrk="0">
                        <a:lnSpc>
                          <a:spcPts val="1140"/>
                        </a:lnSpc>
                      </a:pPr>
                      <a:r>
                        <a:rPr sz="900" spc="7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富春</a:t>
                      </a:r>
                      <a:r>
                        <a:rPr sz="900" spc="6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厅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1178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10</a:t>
                      </a:r>
                      <a:r>
                        <a:rPr sz="900" spc="1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340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8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3337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5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4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3718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</a:t>
                      </a: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3591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6</a:t>
                      </a: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388620" algn="l" rtl="0" eaLnBrk="0">
                        <a:lnSpc>
                          <a:spcPts val="1140"/>
                        </a:lnSpc>
                      </a:pPr>
                      <a:r>
                        <a:rPr sz="900" spc="8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之江</a:t>
                      </a:r>
                      <a:r>
                        <a:rPr sz="900" spc="7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厅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3337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5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4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3591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</a:t>
                      </a: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3591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4353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900" spc="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15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386080" algn="l" rtl="0" eaLnBrk="0">
                        <a:lnSpc>
                          <a:spcPts val="1135"/>
                        </a:lnSpc>
                      </a:pPr>
                      <a:r>
                        <a:rPr sz="900" spc="9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贵宾</a:t>
                      </a:r>
                      <a:r>
                        <a:rPr sz="900" spc="7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厅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33401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900" spc="5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3210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900" spc="5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4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3591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3591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r>
                        <a:rPr sz="900" spc="2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390525" algn="l" rtl="0" eaLnBrk="0">
                        <a:lnSpc>
                          <a:spcPts val="1140"/>
                        </a:lnSpc>
                      </a:pPr>
                      <a:r>
                        <a:rPr sz="900" spc="8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东草</a:t>
                      </a:r>
                      <a:r>
                        <a:rPr sz="900" spc="5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坪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233680" algn="l" rtl="0" eaLnBrk="0">
                        <a:lnSpc>
                          <a:spcPct val="87000"/>
                        </a:lnSpc>
                      </a:pPr>
                      <a:r>
                        <a:rPr sz="900" spc="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30480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60</a:t>
                      </a:r>
                      <a:r>
                        <a:rPr sz="900" spc="3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1143000" algn="l" rtl="0" eaLnBrk="0">
                        <a:lnSpc>
                          <a:spcPts val="1130"/>
                        </a:lnSpc>
                      </a:pPr>
                      <a:r>
                        <a:rPr sz="900" spc="10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展览、户外活</a:t>
                      </a:r>
                      <a:r>
                        <a:rPr sz="90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动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30"/>
          <p:cNvSpPr/>
          <p:nvPr/>
        </p:nvSpPr>
        <p:spPr>
          <a:xfrm>
            <a:off x="621855" y="1609915"/>
            <a:ext cx="4571365" cy="13989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8000"/>
              </a:lnSpc>
            </a:pP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酒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店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拥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㎡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无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柱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功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厅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层</a:t>
            </a:r>
            <a:endParaRPr lang="en-US" altLang="en-US" sz="1400" dirty="0"/>
          </a:p>
          <a:p>
            <a:pPr marL="19050" algn="l" rtl="0" eaLnBrk="0">
              <a:lnSpc>
                <a:spcPct val="98000"/>
              </a:lnSpc>
              <a:spcBef>
                <a:spcPts val="1055"/>
              </a:spcBef>
            </a:pP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米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并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拥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㎡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户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外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草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坪</a:t>
            </a:r>
            <a:r>
              <a:rPr sz="1400" spc="-7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en-US" altLang="en-US" sz="1400" dirty="0"/>
          </a:p>
          <a:p>
            <a:pPr algn="l" rtl="0" eaLnBrk="0">
              <a:lnSpc>
                <a:spcPct val="103000"/>
              </a:lnSpc>
            </a:pPr>
            <a:endParaRPr lang="en-US" altLang="en-US" sz="800" dirty="0"/>
          </a:p>
          <a:p>
            <a:pPr marL="16510" indent="-3810" algn="l" rtl="0" eaLnBrk="0">
              <a:lnSpc>
                <a:spcPct val="163000"/>
              </a:lnSpc>
              <a:spcBef>
                <a:spcPts val="0"/>
              </a:spcBef>
            </a:pP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外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加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小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会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议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室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逾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-2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1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室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内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展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示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区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域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助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您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呈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现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百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之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百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心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-6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</a:t>
            </a:r>
            <a:r>
              <a:rPr sz="1400" spc="-5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想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en-US" altLang="en-US" sz="1400" dirty="0"/>
          </a:p>
        </p:txBody>
      </p:sp>
      <p:sp>
        <p:nvSpPr>
          <p:cNvPr id="31" name="textbox 31"/>
          <p:cNvSpPr/>
          <p:nvPr/>
        </p:nvSpPr>
        <p:spPr>
          <a:xfrm>
            <a:off x="624490" y="462984"/>
            <a:ext cx="2779395" cy="5143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3500" spc="530" dirty="0">
                <a:ln w="9525" cap="flat" cmpd="sng">
                  <a:solidFill>
                    <a:srgbClr val="A1B0D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宴</a:t>
            </a:r>
            <a:r>
              <a:rPr sz="3500" spc="530" dirty="0"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spc="530" dirty="0">
                <a:ln w="9525" cap="flat" cmpd="sng">
                  <a:solidFill>
                    <a:srgbClr val="A1B0D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会会议</a:t>
            </a:r>
            <a:r>
              <a:rPr sz="3500" spc="490" dirty="0">
                <a:ln w="9525" cap="flat" cmpd="sng">
                  <a:solidFill>
                    <a:srgbClr val="A1B0D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厅</a:t>
            </a:r>
            <a:endParaRPr lang="en-US" altLang="en-US" sz="3500" dirty="0"/>
          </a:p>
        </p:txBody>
      </p:sp>
      <p:sp>
        <p:nvSpPr>
          <p:cNvPr id="32" name="textbox 32"/>
          <p:cNvSpPr/>
          <p:nvPr/>
        </p:nvSpPr>
        <p:spPr>
          <a:xfrm>
            <a:off x="122605" y="3870997"/>
            <a:ext cx="2613025" cy="169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30"/>
              </a:lnSpc>
            </a:pP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▼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各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会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议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室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面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积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及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容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纳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</a:t>
            </a:r>
            <a:r>
              <a:rPr sz="900" spc="8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详</a:t>
            </a:r>
            <a:r>
              <a:rPr sz="9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spc="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情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7936" y="3580257"/>
            <a:ext cx="3736085" cy="239496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18813" y="3580257"/>
            <a:ext cx="3736085" cy="2394965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179689" y="3580257"/>
            <a:ext cx="3736085" cy="239496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57936" y="785240"/>
            <a:ext cx="3736085" cy="239344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218813" y="785240"/>
            <a:ext cx="3736085" cy="2393441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179689" y="785240"/>
            <a:ext cx="3736085" cy="2393441"/>
          </a:xfrm>
          <a:prstGeom prst="rect">
            <a:avLst/>
          </a:prstGeom>
        </p:spPr>
      </p:pic>
      <p:sp>
        <p:nvSpPr>
          <p:cNvPr id="39" name="textbox 39"/>
          <p:cNvSpPr/>
          <p:nvPr/>
        </p:nvSpPr>
        <p:spPr>
          <a:xfrm>
            <a:off x="4466323" y="6033058"/>
            <a:ext cx="492125" cy="1549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15"/>
              </a:lnSpc>
            </a:pP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钱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塘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7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厅</a:t>
            </a:r>
            <a:endParaRPr lang="en-US" altLang="en-US" sz="800" dirty="0"/>
          </a:p>
        </p:txBody>
      </p:sp>
      <p:sp>
        <p:nvSpPr>
          <p:cNvPr id="40" name="textbox 40"/>
          <p:cNvSpPr/>
          <p:nvPr/>
        </p:nvSpPr>
        <p:spPr>
          <a:xfrm>
            <a:off x="8419934" y="3251124"/>
            <a:ext cx="490855" cy="155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25"/>
              </a:lnSpc>
            </a:pP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贵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宾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6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厅</a:t>
            </a:r>
            <a:endParaRPr lang="en-US" altLang="en-US" sz="800" dirty="0"/>
          </a:p>
        </p:txBody>
      </p:sp>
      <p:sp>
        <p:nvSpPr>
          <p:cNvPr id="41" name="textbox 41"/>
          <p:cNvSpPr/>
          <p:nvPr/>
        </p:nvSpPr>
        <p:spPr>
          <a:xfrm>
            <a:off x="515912" y="6033058"/>
            <a:ext cx="490219" cy="155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25"/>
              </a:lnSpc>
            </a:pP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名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都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5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厅</a:t>
            </a:r>
            <a:endParaRPr lang="en-US" altLang="en-US" sz="800" dirty="0"/>
          </a:p>
        </p:txBody>
      </p:sp>
      <p:sp>
        <p:nvSpPr>
          <p:cNvPr id="42" name="textbox 42"/>
          <p:cNvSpPr/>
          <p:nvPr/>
        </p:nvSpPr>
        <p:spPr>
          <a:xfrm>
            <a:off x="516826" y="3251124"/>
            <a:ext cx="489584" cy="1568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30"/>
              </a:lnSpc>
            </a:pP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</a:t>
            </a:r>
            <a:r>
              <a:rPr sz="800" spc="10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5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厅</a:t>
            </a:r>
            <a:endParaRPr lang="en-US" altLang="en-US" sz="800" dirty="0"/>
          </a:p>
        </p:txBody>
      </p:sp>
      <p:sp>
        <p:nvSpPr>
          <p:cNvPr id="43" name="textbox 43"/>
          <p:cNvSpPr/>
          <p:nvPr/>
        </p:nvSpPr>
        <p:spPr>
          <a:xfrm>
            <a:off x="8423935" y="6033058"/>
            <a:ext cx="486409" cy="1562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25"/>
              </a:lnSpc>
            </a:pP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东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草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6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坪</a:t>
            </a:r>
            <a:endParaRPr lang="en-US" altLang="en-US" sz="800" dirty="0"/>
          </a:p>
        </p:txBody>
      </p:sp>
      <p:sp>
        <p:nvSpPr>
          <p:cNvPr id="44" name="textbox 44"/>
          <p:cNvSpPr/>
          <p:nvPr/>
        </p:nvSpPr>
        <p:spPr>
          <a:xfrm>
            <a:off x="4472609" y="3251124"/>
            <a:ext cx="485775" cy="1568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30"/>
              </a:lnSpc>
            </a:pP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富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春</a:t>
            </a:r>
            <a:r>
              <a:rPr sz="800" spc="9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spc="60" dirty="0">
                <a:solidFill>
                  <a:srgbClr val="40404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厅</a:t>
            </a:r>
            <a:endParaRPr lang="en-US" alt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942075" y="0"/>
            <a:ext cx="6249924" cy="68580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5404" y="3921252"/>
            <a:ext cx="4799076" cy="2400300"/>
          </a:xfrm>
          <a:prstGeom prst="rect">
            <a:avLst/>
          </a:prstGeom>
        </p:spPr>
      </p:pic>
      <p:sp>
        <p:nvSpPr>
          <p:cNvPr id="47" name="textbox 47"/>
          <p:cNvSpPr/>
          <p:nvPr/>
        </p:nvSpPr>
        <p:spPr>
          <a:xfrm>
            <a:off x="602170" y="472777"/>
            <a:ext cx="3373120" cy="2987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lang="en-US" altLang="en-US" sz="100" dirty="0"/>
          </a:p>
          <a:p>
            <a:pPr marL="15875" algn="l" rtl="0" eaLnBrk="0">
              <a:lnSpc>
                <a:spcPct val="89000"/>
              </a:lnSpc>
            </a:pPr>
            <a:r>
              <a:rPr sz="3500" spc="620" dirty="0">
                <a:ln w="9525" cap="flat" cmpd="sng">
                  <a:solidFill>
                    <a:srgbClr val="A1B0D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休闲娱乐中</a:t>
            </a:r>
            <a:r>
              <a:rPr sz="3500" spc="620" dirty="0"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spc="570" dirty="0">
                <a:ln w="9525" cap="flat" cmpd="sng">
                  <a:solidFill>
                    <a:srgbClr val="A1B0D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A1B0D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</a:t>
            </a:r>
            <a:endParaRPr lang="en-US" altLang="en-US" sz="3500" dirty="0"/>
          </a:p>
          <a:p>
            <a:pPr algn="l" rtl="0" eaLnBrk="0">
              <a:lnSpc>
                <a:spcPct val="194000"/>
              </a:lnSpc>
            </a:pPr>
            <a:endParaRPr lang="en-US" altLang="en-US" sz="1000" dirty="0"/>
          </a:p>
          <a:p>
            <a:pPr marL="15875" algn="l" rtl="0" eaLnBrk="0">
              <a:lnSpc>
                <a:spcPct val="91000"/>
              </a:lnSpc>
              <a:spcBef>
                <a:spcPts val="430"/>
              </a:spcBef>
            </a:pPr>
            <a:r>
              <a:rPr sz="1400" spc="90" dirty="0">
                <a:solidFill>
                  <a:srgbClr val="80808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恒温泳</a:t>
            </a:r>
            <a:r>
              <a:rPr sz="1400" spc="50" dirty="0">
                <a:solidFill>
                  <a:srgbClr val="80808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池</a:t>
            </a:r>
            <a:endParaRPr lang="en-US" altLang="en-US" sz="1400" dirty="0"/>
          </a:p>
          <a:p>
            <a:pPr marL="13335" algn="l" rtl="0" eaLnBrk="0">
              <a:lnSpc>
                <a:spcPts val="3700"/>
              </a:lnSpc>
            </a:pPr>
            <a:r>
              <a:rPr sz="1400" spc="90" dirty="0">
                <a:solidFill>
                  <a:srgbClr val="80808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健身中</a:t>
            </a:r>
            <a:r>
              <a:rPr sz="1400" spc="70" dirty="0">
                <a:solidFill>
                  <a:srgbClr val="80808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心</a:t>
            </a:r>
            <a:endParaRPr lang="en-US" altLang="en-US" sz="1400" dirty="0"/>
          </a:p>
          <a:p>
            <a:pPr marL="12700" algn="l" rtl="0" eaLnBrk="0">
              <a:lnSpc>
                <a:spcPts val="3700"/>
              </a:lnSpc>
            </a:pPr>
            <a:r>
              <a:rPr sz="1400" spc="90" dirty="0">
                <a:solidFill>
                  <a:srgbClr val="80808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棋牌</a:t>
            </a:r>
            <a:r>
              <a:rPr sz="1400" spc="70" dirty="0">
                <a:solidFill>
                  <a:srgbClr val="80808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室</a:t>
            </a:r>
            <a:endParaRPr lang="en-US" altLang="en-US" sz="1400" dirty="0"/>
          </a:p>
          <a:p>
            <a:pPr algn="l" rtl="0" eaLnBrk="0">
              <a:lnSpc>
                <a:spcPct val="19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900" dirty="0"/>
          </a:p>
          <a:p>
            <a:pPr marL="21590" algn="l" rtl="0" eaLnBrk="0">
              <a:lnSpc>
                <a:spcPct val="96000"/>
              </a:lnSpc>
              <a:spcBef>
                <a:spcPts val="5"/>
              </a:spcBef>
            </a:pPr>
            <a:r>
              <a:rPr sz="3800" spc="-30" dirty="0">
                <a:solidFill>
                  <a:srgbClr val="80808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敬请期待</a:t>
            </a:r>
            <a:r>
              <a:rPr sz="3800" spc="0" dirty="0">
                <a:solidFill>
                  <a:srgbClr val="80808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！</a:t>
            </a:r>
            <a:endParaRPr lang="en-US" altLang="en-US" sz="38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e36780fb-4614-4df1-939d-ea2f535f90b6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1832</Words>
  <Application>WPS 演示</Application>
  <PresentationFormat/>
  <Paragraphs>276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Times New Roman</vt:lpstr>
      <vt:lpstr>黑体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</cp:revision>
  <dcterms:created xsi:type="dcterms:W3CDTF">2023-02-03T02:01:00Z</dcterms:created>
  <dcterms:modified xsi:type="dcterms:W3CDTF">2023-04-18T03:25:24Z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2023-02-03T09:59:38Z</vt:filetime>
  </property>
  <property fmtid="{D5CDD505-2E9C-101B-9397-08002B2CF9AE}" pid="4" name="ICV">
    <vt:lpwstr>CF6F69A769B24807845143D8E9189AF5</vt:lpwstr>
  </property>
  <property fmtid="{D5CDD505-2E9C-101B-9397-08002B2CF9AE}" pid="5" name="KSOProductBuildVer">
    <vt:lpwstr>2052-11.1.0.9021</vt:lpwstr>
  </property>
</Properties>
</file>