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81" r:id="rId4"/>
  </p:sldMasterIdLst>
  <p:sldIdLst>
    <p:sldId id="266" r:id="rId5"/>
    <p:sldId id="267" r:id="rId6"/>
    <p:sldId id="268" r:id="rId7"/>
    <p:sldId id="269" r:id="rId8"/>
    <p:sldId id="270" r:id="rId9"/>
    <p:sldId id="265" r:id="rId10"/>
    <p:sldId id="264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1B8F"/>
    <a:srgbClr val="810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ption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17552" y="2276491"/>
            <a:ext cx="10759015" cy="2505307"/>
          </a:xfrm>
        </p:spPr>
        <p:txBody>
          <a:bodyPr anchor="t" anchorCtr="0"/>
          <a:lstStyle>
            <a:lvl1pPr algn="ctr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634133" y="6478639"/>
            <a:ext cx="1320800" cy="2349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65" b="1">
                <a:solidFill>
                  <a:schemeClr val="bg1"/>
                </a:solidFill>
                <a:latin typeface="+mj-lt"/>
              </a:defRPr>
            </a:lvl1pPr>
          </a:lstStyle>
          <a:p>
            <a:fld id="{DDBE135E-2566-4748-853C-8A3B78F0FB00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0" y="734196"/>
            <a:ext cx="3457325" cy="363728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934720" y="798541"/>
            <a:ext cx="3169920" cy="105664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81" y="734196"/>
            <a:ext cx="1836720" cy="11751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44623" y="825635"/>
            <a:ext cx="3169920" cy="105664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280160" y="1307253"/>
            <a:ext cx="2494280" cy="199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2174" r="1297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0" y="726017"/>
            <a:ext cx="3457325" cy="3637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67" y="2216772"/>
            <a:ext cx="2514600" cy="843927"/>
          </a:xfrm>
        </p:spPr>
        <p:txBody>
          <a:bodyPr anchor="t" anchorCtr="0"/>
          <a:lstStyle>
            <a:lvl1pPr algn="ctr">
              <a:lnSpc>
                <a:spcPts val="21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7400" y="3137908"/>
            <a:ext cx="2406649" cy="61854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335" b="0">
                <a:solidFill>
                  <a:schemeClr val="tx1"/>
                </a:solidFill>
                <a:latin typeface="+mn-lt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34720" y="841320"/>
            <a:ext cx="3169920" cy="105664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557867" y="664633"/>
            <a:ext cx="1938020" cy="155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Divi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17552" y="1732800"/>
            <a:ext cx="10759015" cy="1666665"/>
          </a:xfrm>
        </p:spPr>
        <p:txBody>
          <a:bodyPr anchor="b" anchorCtr="0"/>
          <a:lstStyle>
            <a:lvl1pPr algn="ctr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defRPr sz="666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17551" y="3513600"/>
            <a:ext cx="10759016" cy="1104900"/>
          </a:xfrm>
        </p:spPr>
        <p:txBody>
          <a:bodyPr/>
          <a:lstStyle>
            <a:lvl1pPr algn="ctr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defRPr sz="6665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634133" y="6478639"/>
            <a:ext cx="1320800" cy="2349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65" b="1">
                <a:solidFill>
                  <a:schemeClr val="bg1"/>
                </a:solidFill>
                <a:latin typeface="+mj-lt"/>
              </a:defRPr>
            </a:lvl1pPr>
          </a:lstStyle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98471" y="6547997"/>
            <a:ext cx="718820" cy="127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65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en-GB" sz="1065" b="1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2020 </a:t>
            </a:r>
            <a:r>
              <a:rPr lang="en-GB" sz="1065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IHG</a:t>
            </a:r>
            <a:endParaRPr lang="en-GB" sz="1065" b="1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图片 2" descr="STANDARD Bilingual Version-0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25187" y="-170180"/>
            <a:ext cx="2729653" cy="2182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0447" y="1621492"/>
            <a:ext cx="8496000" cy="41376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AutoNum type="arabicPeriod"/>
              <a:defRPr/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mall 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817" y="1766627"/>
            <a:ext cx="5461099" cy="4137600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68715" y="1766627"/>
            <a:ext cx="5496983" cy="4137600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112815" y="1236372"/>
            <a:ext cx="0" cy="5125792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Large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-6175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371935"/>
            <a:ext cx="8500533" cy="437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817" y="1618161"/>
            <a:ext cx="5446519" cy="494181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AutoNum type="arabicPeriod"/>
              <a:defRPr/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39995" y="1618040"/>
            <a:ext cx="5471584" cy="4922031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mall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7293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12364" y="1505048"/>
            <a:ext cx="5469567" cy="4643471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1155" y="1515515"/>
            <a:ext cx="5467351" cy="5024556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0" name="Title 1"/>
          <p:cNvSpPr txBox="1"/>
          <p:nvPr userDrawn="1"/>
        </p:nvSpPr>
        <p:spPr>
          <a:xfrm>
            <a:off x="387200" y="371935"/>
            <a:ext cx="8500533" cy="4372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160"/>
              </a:lnSpc>
              <a:spcBef>
                <a:spcPts val="0"/>
              </a:spcBef>
              <a:buNone/>
              <a:defRPr sz="1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Click to edit Master title style</a:t>
            </a:r>
            <a:endParaRPr lang="en-US" sz="2400" dirty="0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600" y="1533448"/>
            <a:ext cx="8496000" cy="3808951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AutoNum type="arabicPeriod"/>
              <a:defRPr/>
            </a:lvl7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um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600" y="4894748"/>
            <a:ext cx="3670400" cy="1582572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93600" y="1556424"/>
            <a:ext cx="3676800" cy="3171545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57600" y="1556424"/>
            <a:ext cx="3676800" cy="3171545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134779" y="1556424"/>
            <a:ext cx="3676800" cy="3171545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260800" y="4894747"/>
            <a:ext cx="3670400" cy="1582572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128000" y="4877524"/>
            <a:ext cx="3545517" cy="1582572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95817" y="343907"/>
            <a:ext cx="8500533" cy="437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heading</a:t>
            </a:r>
            <a:endParaRPr lang="en-US" dirty="0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00" y="361639"/>
            <a:ext cx="8500533" cy="437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600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98803" y="2086429"/>
            <a:ext cx="1728000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2321984" y="2086429"/>
            <a:ext cx="1728000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4260851" y="2086429"/>
            <a:ext cx="1728000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199447" y="2086429"/>
            <a:ext cx="1744404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134351" y="2086429"/>
            <a:ext cx="1728000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10062633" y="2086429"/>
            <a:ext cx="1767417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326116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260851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8134351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062633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205967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5" name="Picture Placeholder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" b="61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90" y="541158"/>
              <a:ext cx="2592994" cy="272796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 userDrawn="1"/>
          </p:nvSpPr>
          <p:spPr>
            <a:xfrm>
              <a:off x="726332" y="622570"/>
              <a:ext cx="2386519" cy="95979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67" y="2717719"/>
            <a:ext cx="2514600" cy="939876"/>
          </a:xfrm>
        </p:spPr>
        <p:txBody>
          <a:bodyPr anchor="ctr" anchorCtr="0"/>
          <a:lstStyle>
            <a:lvl1pPr algn="ctr">
              <a:lnSpc>
                <a:spcPts val="3200"/>
              </a:lnSpc>
              <a:defRPr sz="3735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图片 6" descr="STANDARD Bilingual Version-0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557867" y="664633"/>
            <a:ext cx="1938020" cy="155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3547" y="1693"/>
            <a:ext cx="12166600" cy="6854613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pic>
        <p:nvPicPr>
          <p:cNvPr id="8" name="图片 7" descr="信息栏-0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947" y="721360"/>
            <a:ext cx="3472180" cy="3666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67" y="2717719"/>
            <a:ext cx="2514600" cy="939876"/>
          </a:xfrm>
        </p:spPr>
        <p:txBody>
          <a:bodyPr anchor="ctr" anchorCtr="0"/>
          <a:lstStyle>
            <a:lvl1pPr algn="ctr">
              <a:lnSpc>
                <a:spcPts val="3200"/>
              </a:lnSpc>
              <a:defRPr sz="3735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图片 6" descr="STANDARD Bilingual Version-0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557867" y="664633"/>
            <a:ext cx="1938020" cy="155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ption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17552" y="2276491"/>
            <a:ext cx="10759015" cy="2505307"/>
          </a:xfrm>
        </p:spPr>
        <p:txBody>
          <a:bodyPr anchor="t" anchorCtr="0"/>
          <a:lstStyle>
            <a:lvl1pPr algn="ctr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634133" y="6478639"/>
            <a:ext cx="1320800" cy="2349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65" b="1">
                <a:solidFill>
                  <a:schemeClr val="bg1"/>
                </a:solidFill>
                <a:latin typeface="+mj-lt"/>
              </a:defRPr>
            </a:lvl1pPr>
          </a:lstStyle>
          <a:p>
            <a:fld id="{DDBE135E-2566-4748-853C-8A3B78F0FB00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3602-C07F-4FF1-AA3D-6420E84DBD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38BB-D7AE-4C31-AB46-FC748C1CA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79425" y="778809"/>
            <a:ext cx="11243868" cy="0"/>
          </a:xfrm>
          <a:prstGeom prst="line">
            <a:avLst/>
          </a:prstGeom>
          <a:ln w="158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391" y="590723"/>
            <a:ext cx="5471584" cy="376172"/>
          </a:xfrm>
          <a:solidFill>
            <a:schemeClr val="bg1"/>
          </a:solidFill>
        </p:spPr>
        <p:txBody>
          <a:bodyPr wrap="none">
            <a:spAutoFit/>
          </a:bodyPr>
          <a:lstStyle>
            <a:lvl1pPr>
              <a:defRPr spc="2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8847"/>
            <a:ext cx="3860800" cy="2037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8833" y="6498847"/>
            <a:ext cx="2844800" cy="203708"/>
          </a:xfrm>
        </p:spPr>
        <p:txBody>
          <a:bodyPr/>
          <a:lstStyle/>
          <a:p>
            <a:fld id="{3B340CF7-E868-0C48-A5F0-6EF05F7A4C9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content and image - 2 column 30 GREY">
    <p:bg>
      <p:bgPr>
        <a:solidFill>
          <a:srgbClr val="F5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479425" y="778809"/>
            <a:ext cx="11243868" cy="0"/>
          </a:xfrm>
          <a:prstGeom prst="line">
            <a:avLst/>
          </a:prstGeom>
          <a:ln w="158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8847"/>
            <a:ext cx="3860800" cy="2037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8833" y="6498847"/>
            <a:ext cx="2844800" cy="203708"/>
          </a:xfrm>
        </p:spPr>
        <p:txBody>
          <a:bodyPr/>
          <a:lstStyle/>
          <a:p>
            <a:fld id="{3B340CF7-E868-0C48-A5F0-6EF05F7A4C9C}" type="slidenum">
              <a:rPr lang="en-US" smtClean="0"/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10148" y="590737"/>
            <a:ext cx="5471584" cy="376172"/>
          </a:xfrm>
          <a:solidFill>
            <a:srgbClr val="F5F4F4"/>
          </a:solidFill>
        </p:spPr>
        <p:txBody>
          <a:bodyPr wrap="none">
            <a:spAutoFit/>
          </a:bodyPr>
          <a:lstStyle>
            <a:lvl1pPr>
              <a:defRPr spc="225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24"/>
          </p:nvPr>
        </p:nvSpPr>
        <p:spPr>
          <a:xfrm>
            <a:off x="876301" y="1764000"/>
            <a:ext cx="4737100" cy="4299211"/>
          </a:xfrm>
          <a:prstGeom prst="rect">
            <a:avLst/>
          </a:prstGeom>
        </p:spPr>
        <p:txBody>
          <a:bodyPr rIns="251999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/>
            </a:lvl1pPr>
            <a:lvl2pPr marL="241300" indent="0">
              <a:buNone/>
              <a:defRPr sz="1100"/>
            </a:lvl2pPr>
            <a:lvl3pPr marL="478155" indent="0">
              <a:buNone/>
              <a:defRPr sz="1100"/>
            </a:lvl3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76299" y="1188001"/>
            <a:ext cx="4737100" cy="5569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6"/>
          </p:nvPr>
        </p:nvSpPr>
        <p:spPr>
          <a:xfrm>
            <a:off x="6680201" y="1764000"/>
            <a:ext cx="4737100" cy="4299211"/>
          </a:xfrm>
          <a:prstGeom prst="rect">
            <a:avLst/>
          </a:prstGeom>
        </p:spPr>
        <p:txBody>
          <a:bodyPr rIns="251999">
            <a:noAutofit/>
          </a:bodyPr>
          <a:lstStyle>
            <a:lvl1pPr marL="172085" indent="-172085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1pPr>
            <a:lvl2pPr marL="412115" indent="-172085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2pPr>
            <a:lvl3pPr marL="649605" indent="-172085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680199" y="1188001"/>
            <a:ext cx="4737100" cy="5569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 + text left NO sub-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244597" y="565151"/>
            <a:ext cx="5387975" cy="5727699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77325" y="6531709"/>
            <a:ext cx="2323108" cy="10772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700" b="0" i="0" cap="all" spc="53" baseline="0">
                <a:solidFill>
                  <a:schemeClr val="tx1"/>
                </a:solidFill>
                <a:latin typeface="Agenda Medium" panose="02000603040000020004" pitchFamily="2" charset="77"/>
              </a:defRPr>
            </a:lvl1pPr>
          </a:lstStyle>
          <a:p>
            <a:pPr algn="r"/>
            <a:r>
              <a:rPr lang="en-US"/>
              <a:t>CROWNE PLAZA HOTELS &amp; RESORTS</a:t>
            </a:r>
            <a:endParaRPr lang="en-US"/>
          </a:p>
        </p:txBody>
      </p:sp>
      <p:sp>
        <p:nvSpPr>
          <p:cNvPr id="18" name="Slide Number Placeholder 5"/>
          <p:cNvSpPr txBox="1"/>
          <p:nvPr userDrawn="1"/>
        </p:nvSpPr>
        <p:spPr>
          <a:xfrm>
            <a:off x="11400433" y="6531912"/>
            <a:ext cx="219035" cy="10731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b="0" i="0" kern="1200">
                <a:solidFill>
                  <a:schemeClr val="tx1"/>
                </a:solidFill>
                <a:latin typeface="Agenda Medium" panose="0200060304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FDD34D-486F-A543-B976-364C9F5994E3}" type="slidenum">
              <a:rPr lang="en-US" smtClean="0"/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68325" y="827909"/>
            <a:ext cx="5107947" cy="3847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Heading text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8325" y="1958311"/>
            <a:ext cx="5107947" cy="610424"/>
          </a:xfrm>
        </p:spPr>
        <p:txBody>
          <a:bodyPr/>
          <a:lstStyle>
            <a:lvl1pPr algn="ctr">
              <a:spcAft>
                <a:spcPts val="1050"/>
              </a:spcAft>
              <a:defRPr sz="1500" b="0" i="0" cap="all" spc="90" baseline="0">
                <a:solidFill>
                  <a:schemeClr val="tx1"/>
                </a:solidFill>
                <a:latin typeface="Agenda Medium" panose="02000603040000020004" pitchFamily="2" charset="77"/>
              </a:defRPr>
            </a:lvl1pPr>
            <a:lvl2pPr marL="0" indent="0" algn="ctr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None/>
              <a:defRPr sz="1300" b="0" i="0" cap="none" spc="0" baseline="0">
                <a:solidFill>
                  <a:schemeClr val="tx1"/>
                </a:solidFill>
                <a:latin typeface="Agenda Light" panose="02000603040000020004" pitchFamily="2" charset="77"/>
              </a:defRPr>
            </a:lvl2pPr>
            <a:lvl3pPr algn="ctr">
              <a:spcBef>
                <a:spcPts val="2700"/>
              </a:spcBef>
              <a:spcAft>
                <a:spcPts val="0"/>
              </a:spcAft>
              <a:defRPr sz="1000" b="0" i="1">
                <a:solidFill>
                  <a:schemeClr val="tx1"/>
                </a:solidFill>
                <a:latin typeface="Agenda Medium" panose="02000603040000020004" pitchFamily="2" charset="77"/>
              </a:defRPr>
            </a:lvl3pPr>
          </a:lstStyle>
          <a:p>
            <a:pPr lvl="0"/>
            <a:r>
              <a:rPr lang="en-GB"/>
              <a:t>First Level Heading</a:t>
            </a:r>
            <a:endParaRPr lang="en-GB"/>
          </a:p>
          <a:p>
            <a:pPr lvl="1"/>
            <a:r>
              <a:rPr lang="en-GB"/>
              <a:t>Second level – Body copy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8325" y="535805"/>
            <a:ext cx="5107945" cy="138499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900" b="1" i="0" u="sng" cap="all" spc="75" baseline="0">
                <a:solidFill>
                  <a:schemeClr val="accent3"/>
                </a:solidFill>
                <a:latin typeface="Agenda" panose="0200060304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text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0" y="734196"/>
            <a:ext cx="3457325" cy="363728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934720" y="798541"/>
            <a:ext cx="3169920" cy="105664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81" y="734196"/>
            <a:ext cx="1836720" cy="11751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44623" y="825635"/>
            <a:ext cx="3169920" cy="105664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280160" y="1307253"/>
            <a:ext cx="2494280" cy="199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2174" r="1297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0" y="726017"/>
            <a:ext cx="3457325" cy="3637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67" y="2216772"/>
            <a:ext cx="2514600" cy="843927"/>
          </a:xfrm>
        </p:spPr>
        <p:txBody>
          <a:bodyPr anchor="t" anchorCtr="0"/>
          <a:lstStyle>
            <a:lvl1pPr algn="ctr">
              <a:lnSpc>
                <a:spcPts val="21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7400" y="3137908"/>
            <a:ext cx="2406649" cy="61854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335" b="0">
                <a:solidFill>
                  <a:schemeClr val="tx1"/>
                </a:solidFill>
                <a:latin typeface="+mn-lt"/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34720" y="841320"/>
            <a:ext cx="3169920" cy="105664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557867" y="664633"/>
            <a:ext cx="1938020" cy="155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Divi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17552" y="1732800"/>
            <a:ext cx="10759015" cy="1666665"/>
          </a:xfrm>
        </p:spPr>
        <p:txBody>
          <a:bodyPr anchor="b" anchorCtr="0"/>
          <a:lstStyle>
            <a:lvl1pPr algn="ctr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defRPr sz="666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17551" y="3513600"/>
            <a:ext cx="10759016" cy="1104900"/>
          </a:xfrm>
        </p:spPr>
        <p:txBody>
          <a:bodyPr/>
          <a:lstStyle>
            <a:lvl1pPr algn="ctr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defRPr sz="6665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634133" y="6478639"/>
            <a:ext cx="1320800" cy="2349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65" b="1">
                <a:solidFill>
                  <a:schemeClr val="bg1"/>
                </a:solidFill>
                <a:latin typeface="+mj-lt"/>
              </a:defRPr>
            </a:lvl1pPr>
          </a:lstStyle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98471" y="6547997"/>
            <a:ext cx="718820" cy="127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65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en-GB" sz="1065" b="1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2020 </a:t>
            </a:r>
            <a:r>
              <a:rPr lang="en-GB" sz="1065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IHG</a:t>
            </a:r>
            <a:endParaRPr lang="en-GB" sz="1065" b="1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图片 2" descr="STANDARD Bilingual Version-0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25187" y="-170180"/>
            <a:ext cx="2729653" cy="2182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90447" y="1621492"/>
            <a:ext cx="8496000" cy="41376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AutoNum type="arabicPeriod"/>
              <a:defRPr/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mall 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817" y="1766627"/>
            <a:ext cx="5461099" cy="4137600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68715" y="1766627"/>
            <a:ext cx="5496983" cy="4137600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112815" y="1236372"/>
            <a:ext cx="0" cy="5125792"/>
          </a:xfrm>
          <a:prstGeom prst="line">
            <a:avLst/>
          </a:prstGeom>
          <a:ln w="31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Large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-6175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371935"/>
            <a:ext cx="8500533" cy="437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817" y="1618161"/>
            <a:ext cx="5446519" cy="4941815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AutoNum type="arabicPeriod"/>
              <a:defRPr/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39995" y="1618040"/>
            <a:ext cx="5471584" cy="4922031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mall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7293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12364" y="1505048"/>
            <a:ext cx="5469567" cy="4643471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1155" y="1515515"/>
            <a:ext cx="5467351" cy="5024556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0" name="Title 1"/>
          <p:cNvSpPr txBox="1"/>
          <p:nvPr userDrawn="1"/>
        </p:nvSpPr>
        <p:spPr>
          <a:xfrm>
            <a:off x="387200" y="371935"/>
            <a:ext cx="8500533" cy="4372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160"/>
              </a:lnSpc>
              <a:spcBef>
                <a:spcPts val="0"/>
              </a:spcBef>
              <a:buNone/>
              <a:defRPr sz="1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Click to edit Master title style</a:t>
            </a:r>
            <a:endParaRPr lang="en-US" sz="2400" dirty="0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600" y="1533448"/>
            <a:ext cx="8496000" cy="3808951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buAutoNum type="arabicPeriod"/>
              <a:defRPr/>
            </a:lvl7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um 3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600" y="4894748"/>
            <a:ext cx="3670400" cy="1582572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93600" y="1556424"/>
            <a:ext cx="3676800" cy="3171545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57600" y="1556424"/>
            <a:ext cx="3676800" cy="3171545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134779" y="1556424"/>
            <a:ext cx="3676800" cy="3171545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260800" y="4894747"/>
            <a:ext cx="3670400" cy="1582572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128000" y="4877524"/>
            <a:ext cx="3545517" cy="1582572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395817" y="343907"/>
            <a:ext cx="8500533" cy="437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Page heading</a:t>
            </a:r>
            <a:endParaRPr lang="en-US" dirty="0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1343139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00" y="361639"/>
            <a:ext cx="8500533" cy="437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600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98803" y="2086429"/>
            <a:ext cx="1728000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2321984" y="2086429"/>
            <a:ext cx="1728000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4260851" y="2086429"/>
            <a:ext cx="1728000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199447" y="2086429"/>
            <a:ext cx="1744404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134351" y="2086429"/>
            <a:ext cx="1728000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10062633" y="2086429"/>
            <a:ext cx="1767417" cy="1584000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326116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260851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8134351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0062633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205967" y="3860285"/>
            <a:ext cx="1737884" cy="2076057"/>
          </a:xfrm>
        </p:spPr>
        <p:txBody>
          <a:bodyPr/>
          <a:lstStyle>
            <a:lvl1pPr>
              <a:lnSpc>
                <a:spcPts val="1200"/>
              </a:lnSpc>
              <a:defRPr sz="1335">
                <a:latin typeface="+mn-lt"/>
              </a:defRPr>
            </a:lvl1pPr>
            <a:lvl2pPr>
              <a:lnSpc>
                <a:spcPts val="1200"/>
              </a:lnSpc>
              <a:defRPr sz="1335">
                <a:latin typeface="+mn-lt"/>
              </a:defRPr>
            </a:lvl2pPr>
            <a:lvl3pPr>
              <a:lnSpc>
                <a:spcPts val="1200"/>
              </a:lnSpc>
              <a:defRPr sz="1335">
                <a:latin typeface="+mn-lt"/>
              </a:defRPr>
            </a:lvl3pPr>
            <a:lvl4pPr>
              <a:lnSpc>
                <a:spcPts val="1200"/>
              </a:lnSpc>
              <a:defRPr sz="1335">
                <a:latin typeface="+mn-lt"/>
              </a:defRPr>
            </a:lvl4pPr>
            <a:lvl5pPr>
              <a:lnSpc>
                <a:spcPts val="1200"/>
              </a:lnSpc>
              <a:defRPr sz="1335">
                <a:latin typeface="+mn-lt"/>
              </a:defRPr>
            </a:lvl5pPr>
            <a:lvl6pPr>
              <a:lnSpc>
                <a:spcPts val="1200"/>
              </a:lnSpc>
              <a:defRPr sz="1335">
                <a:latin typeface="+mn-lt"/>
              </a:defRPr>
            </a:lvl6pPr>
            <a:lvl7pPr marL="206375" indent="-206375">
              <a:lnSpc>
                <a:spcPts val="1200"/>
              </a:lnSpc>
              <a:buAutoNum type="arabicPeriod"/>
              <a:defRPr sz="1335">
                <a:latin typeface="+mn-lt"/>
              </a:defRPr>
            </a:lvl7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pic>
        <p:nvPicPr>
          <p:cNvPr id="4" name="图片 3" descr="STANDARD Bilingual Version-0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16253" y="-170180"/>
            <a:ext cx="2065867" cy="1653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E135E-2566-4748-853C-8A3B78F0FB00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5" name="Picture Placeholder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" b="61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90" y="541158"/>
              <a:ext cx="2592994" cy="272796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 userDrawn="1"/>
          </p:nvSpPr>
          <p:spPr>
            <a:xfrm>
              <a:off x="726332" y="622570"/>
              <a:ext cx="2386519" cy="95979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67" y="2717719"/>
            <a:ext cx="2514600" cy="939876"/>
          </a:xfrm>
        </p:spPr>
        <p:txBody>
          <a:bodyPr anchor="ctr" anchorCtr="0"/>
          <a:lstStyle>
            <a:lvl1pPr algn="ctr">
              <a:lnSpc>
                <a:spcPts val="3200"/>
              </a:lnSpc>
              <a:defRPr sz="3735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图片 6" descr="STANDARD Bilingual Version-0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557867" y="664633"/>
            <a:ext cx="1938020" cy="155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13547" y="1693"/>
            <a:ext cx="12166600" cy="6854613"/>
          </a:xfrm>
          <a:solidFill>
            <a:schemeClr val="accent5"/>
          </a:solidFill>
          <a:ln>
            <a:noFill/>
          </a:ln>
        </p:spPr>
        <p:txBody>
          <a:bodyPr tIns="0" anchor="ctr" anchorCtr="0"/>
          <a:lstStyle>
            <a:lvl1pPr algn="ctr">
              <a:defRPr sz="1335" b="1"/>
            </a:lvl1pPr>
          </a:lstStyle>
          <a:p>
            <a:r>
              <a:rPr lang="en-GB" dirty="0"/>
              <a:t>Image area</a:t>
            </a:r>
            <a:endParaRPr lang="en-US" dirty="0"/>
          </a:p>
        </p:txBody>
      </p:sp>
      <p:pic>
        <p:nvPicPr>
          <p:cNvPr id="8" name="图片 7" descr="信息栏-0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947" y="721360"/>
            <a:ext cx="3472180" cy="3666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467" y="2717719"/>
            <a:ext cx="2514600" cy="939876"/>
          </a:xfrm>
        </p:spPr>
        <p:txBody>
          <a:bodyPr anchor="ctr" anchorCtr="0"/>
          <a:lstStyle>
            <a:lvl1pPr algn="ctr">
              <a:lnSpc>
                <a:spcPts val="3200"/>
              </a:lnSpc>
              <a:defRPr sz="3735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图片 6" descr="STANDARD Bilingual Version-0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557867" y="664633"/>
            <a:ext cx="1938020" cy="155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ption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717552" y="2276491"/>
            <a:ext cx="10759015" cy="2505307"/>
          </a:xfrm>
        </p:spPr>
        <p:txBody>
          <a:bodyPr anchor="t" anchorCtr="0"/>
          <a:lstStyle>
            <a:lvl1pPr algn="ctr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634133" y="6478639"/>
            <a:ext cx="1320800" cy="2349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65" b="1">
                <a:solidFill>
                  <a:schemeClr val="bg1"/>
                </a:solidFill>
                <a:latin typeface="+mj-lt"/>
              </a:defRPr>
            </a:lvl1pPr>
          </a:lstStyle>
          <a:p>
            <a:fld id="{DDBE135E-2566-4748-853C-8A3B78F0FB00}" type="slidenum">
              <a:rPr lang="en-GB" smtClean="0"/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3602-C07F-4FF1-AA3D-6420E84DBD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38BB-D7AE-4C31-AB46-FC748C1CA9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79425" y="778809"/>
            <a:ext cx="11243868" cy="0"/>
          </a:xfrm>
          <a:prstGeom prst="line">
            <a:avLst/>
          </a:prstGeom>
          <a:ln w="158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391" y="590723"/>
            <a:ext cx="5471584" cy="376172"/>
          </a:xfrm>
          <a:solidFill>
            <a:schemeClr val="bg1"/>
          </a:solidFill>
        </p:spPr>
        <p:txBody>
          <a:bodyPr wrap="none">
            <a:spAutoFit/>
          </a:bodyPr>
          <a:lstStyle>
            <a:lvl1pPr>
              <a:defRPr spc="2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8847"/>
            <a:ext cx="3860800" cy="2037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8833" y="6498847"/>
            <a:ext cx="2844800" cy="203708"/>
          </a:xfrm>
        </p:spPr>
        <p:txBody>
          <a:bodyPr/>
          <a:lstStyle/>
          <a:p>
            <a:fld id="{3B340CF7-E868-0C48-A5F0-6EF05F7A4C9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content and image - 2 column 30 GREY">
    <p:bg>
      <p:bgPr>
        <a:solidFill>
          <a:srgbClr val="F5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479425" y="778809"/>
            <a:ext cx="11243868" cy="0"/>
          </a:xfrm>
          <a:prstGeom prst="line">
            <a:avLst/>
          </a:prstGeom>
          <a:ln w="15875">
            <a:solidFill>
              <a:schemeClr val="tx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8847"/>
            <a:ext cx="3860800" cy="2037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8833" y="6498847"/>
            <a:ext cx="2844800" cy="203708"/>
          </a:xfrm>
        </p:spPr>
        <p:txBody>
          <a:bodyPr/>
          <a:lstStyle/>
          <a:p>
            <a:fld id="{3B340CF7-E868-0C48-A5F0-6EF05F7A4C9C}" type="slidenum">
              <a:rPr lang="en-US" smtClean="0"/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110148" y="590737"/>
            <a:ext cx="5471584" cy="376172"/>
          </a:xfrm>
          <a:solidFill>
            <a:srgbClr val="F5F4F4"/>
          </a:solidFill>
        </p:spPr>
        <p:txBody>
          <a:bodyPr wrap="none">
            <a:spAutoFit/>
          </a:bodyPr>
          <a:lstStyle>
            <a:lvl1pPr>
              <a:defRPr spc="225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24"/>
          </p:nvPr>
        </p:nvSpPr>
        <p:spPr>
          <a:xfrm>
            <a:off x="876301" y="1764000"/>
            <a:ext cx="4737100" cy="4299211"/>
          </a:xfrm>
          <a:prstGeom prst="rect">
            <a:avLst/>
          </a:prstGeom>
        </p:spPr>
        <p:txBody>
          <a:bodyPr rIns="251999">
            <a:noAutofit/>
          </a:bodyPr>
          <a:lstStyle>
            <a:lvl1pPr marL="0" indent="0">
              <a:buFont typeface="Arial" panose="020B0604020202020204" pitchFamily="34" charset="0"/>
              <a:buNone/>
              <a:defRPr sz="1100"/>
            </a:lvl1pPr>
            <a:lvl2pPr marL="241300" indent="0">
              <a:buNone/>
              <a:defRPr sz="1100"/>
            </a:lvl2pPr>
            <a:lvl3pPr marL="478155" indent="0">
              <a:buNone/>
              <a:defRPr sz="1100"/>
            </a:lvl3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876299" y="1188001"/>
            <a:ext cx="4737100" cy="5569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26"/>
          </p:nvPr>
        </p:nvSpPr>
        <p:spPr>
          <a:xfrm>
            <a:off x="6680201" y="1764000"/>
            <a:ext cx="4737100" cy="4299211"/>
          </a:xfrm>
          <a:prstGeom prst="rect">
            <a:avLst/>
          </a:prstGeom>
        </p:spPr>
        <p:txBody>
          <a:bodyPr rIns="251999">
            <a:noAutofit/>
          </a:bodyPr>
          <a:lstStyle>
            <a:lvl1pPr marL="172085" indent="-172085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1pPr>
            <a:lvl2pPr marL="412115" indent="-172085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2pPr>
            <a:lvl3pPr marL="649605" indent="-172085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680199" y="1188001"/>
            <a:ext cx="4737100" cy="55695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 + text left NO sub-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244597" y="565151"/>
            <a:ext cx="5387975" cy="5727699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77325" y="6531709"/>
            <a:ext cx="2323108" cy="10772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>
              <a:defRPr sz="700" b="0" i="0" cap="all" spc="53" baseline="0">
                <a:solidFill>
                  <a:schemeClr val="tx1"/>
                </a:solidFill>
                <a:latin typeface="Agenda Medium" panose="02000603040000020004" pitchFamily="2" charset="77"/>
              </a:defRPr>
            </a:lvl1pPr>
          </a:lstStyle>
          <a:p>
            <a:pPr algn="r"/>
            <a:r>
              <a:rPr lang="en-US"/>
              <a:t>CROWNE PLAZA HOTELS &amp; RESORTS</a:t>
            </a:r>
            <a:endParaRPr lang="en-US"/>
          </a:p>
        </p:txBody>
      </p:sp>
      <p:sp>
        <p:nvSpPr>
          <p:cNvPr id="18" name="Slide Number Placeholder 5"/>
          <p:cNvSpPr txBox="1"/>
          <p:nvPr userDrawn="1"/>
        </p:nvSpPr>
        <p:spPr>
          <a:xfrm>
            <a:off x="11400433" y="6531912"/>
            <a:ext cx="219035" cy="10731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b="0" i="0" kern="1200">
                <a:solidFill>
                  <a:schemeClr val="tx1"/>
                </a:solidFill>
                <a:latin typeface="Agenda Medium" panose="0200060304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FDD34D-486F-A543-B976-364C9F5994E3}" type="slidenum">
              <a:rPr lang="en-US" smtClean="0"/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68325" y="827909"/>
            <a:ext cx="5107947" cy="3847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Heading text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8325" y="1958311"/>
            <a:ext cx="5107947" cy="610424"/>
          </a:xfrm>
        </p:spPr>
        <p:txBody>
          <a:bodyPr/>
          <a:lstStyle>
            <a:lvl1pPr algn="ctr">
              <a:spcAft>
                <a:spcPts val="1050"/>
              </a:spcAft>
              <a:defRPr sz="1500" b="0" i="0" cap="all" spc="90" baseline="0">
                <a:solidFill>
                  <a:schemeClr val="tx1"/>
                </a:solidFill>
                <a:latin typeface="Agenda Medium" panose="02000603040000020004" pitchFamily="2" charset="77"/>
              </a:defRPr>
            </a:lvl1pPr>
            <a:lvl2pPr marL="0" indent="0" algn="ctr">
              <a:lnSpc>
                <a:spcPct val="100000"/>
              </a:lnSpc>
              <a:spcAft>
                <a:spcPts val="150"/>
              </a:spcAft>
              <a:buFont typeface="Arial" panose="020B0604020202020204" pitchFamily="34" charset="0"/>
              <a:buNone/>
              <a:defRPr sz="1300" b="0" i="0" cap="none" spc="0" baseline="0">
                <a:solidFill>
                  <a:schemeClr val="tx1"/>
                </a:solidFill>
                <a:latin typeface="Agenda Light" panose="02000603040000020004" pitchFamily="2" charset="77"/>
              </a:defRPr>
            </a:lvl2pPr>
            <a:lvl3pPr algn="ctr">
              <a:spcBef>
                <a:spcPts val="2700"/>
              </a:spcBef>
              <a:spcAft>
                <a:spcPts val="0"/>
              </a:spcAft>
              <a:defRPr sz="1000" b="0" i="1">
                <a:solidFill>
                  <a:schemeClr val="tx1"/>
                </a:solidFill>
                <a:latin typeface="Agenda Medium" panose="02000603040000020004" pitchFamily="2" charset="77"/>
              </a:defRPr>
            </a:lvl3pPr>
          </a:lstStyle>
          <a:p>
            <a:pPr lvl="0"/>
            <a:r>
              <a:rPr lang="en-GB"/>
              <a:t>First Level Heading</a:t>
            </a:r>
            <a:endParaRPr lang="en-GB"/>
          </a:p>
          <a:p>
            <a:pPr lvl="1"/>
            <a:r>
              <a:rPr lang="en-GB"/>
              <a:t>Second level – Body copy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8325" y="535805"/>
            <a:ext cx="5107945" cy="138499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900" b="1" i="0" u="sng" cap="all" spc="75" baseline="0">
                <a:solidFill>
                  <a:schemeClr val="accent3"/>
                </a:solidFill>
                <a:latin typeface="Agenda" panose="02000603040000020004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Subtitle text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0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4769-33F8-4CFD-809D-2D9F79BD61A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1442C-43FE-47FF-883B-32E4B044A49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817" y="190311"/>
            <a:ext cx="8500533" cy="4372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99" y="1204120"/>
            <a:ext cx="8530167" cy="413704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634133" y="6478639"/>
            <a:ext cx="1320800" cy="2349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65" b="1">
                <a:solidFill>
                  <a:schemeClr val="tx1"/>
                </a:solidFill>
                <a:latin typeface="+mj-lt"/>
              </a:defRPr>
            </a:lvl1pPr>
          </a:lstStyle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98471" y="6547997"/>
            <a:ext cx="718820" cy="127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65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en-GB" sz="1065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 </a:t>
            </a:r>
            <a:r>
              <a:rPr lang="en-GB" sz="1065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IHG</a:t>
            </a:r>
            <a:endParaRPr lang="en-GB" sz="1065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00" rtl="0" eaLnBrk="1" latinLnBrk="0" hangingPunct="1">
        <a:lnSpc>
          <a:spcPts val="2160"/>
        </a:lnSpc>
        <a:spcBef>
          <a:spcPts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98755" indent="-198755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419100" indent="-213995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Clr>
          <a:schemeClr val="tx1"/>
        </a:buClr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673100" indent="-213995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Clr>
          <a:schemeClr val="tx1"/>
        </a:buClr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909955" indent="-213995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Clr>
          <a:schemeClr val="tx1"/>
        </a:buClr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140" indent="-358140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Clr>
          <a:schemeClr val="tx1"/>
        </a:buClr>
        <a:buFont typeface="+mj-lt"/>
        <a:buAutoNum type="arabicPeriod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817" y="190311"/>
            <a:ext cx="8500533" cy="4372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99" y="1204120"/>
            <a:ext cx="8530167" cy="413704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634133" y="6478639"/>
            <a:ext cx="1320800" cy="2349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65" b="1">
                <a:solidFill>
                  <a:schemeClr val="tx1"/>
                </a:solidFill>
                <a:latin typeface="+mj-lt"/>
              </a:defRPr>
            </a:lvl1pPr>
          </a:lstStyle>
          <a:p>
            <a:fld id="{DDBE135E-2566-4748-853C-8A3B78F0FB00}" type="slidenum">
              <a:rPr lang="en-GB" smtClean="0"/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98471" y="6547997"/>
            <a:ext cx="718820" cy="127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1065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r>
              <a:rPr lang="en-GB" sz="1065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2020 </a:t>
            </a:r>
            <a:r>
              <a:rPr lang="en-GB" sz="1065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IHG</a:t>
            </a:r>
            <a:endParaRPr lang="en-GB" sz="1065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219200" rtl="0" eaLnBrk="1" latinLnBrk="0" hangingPunct="1">
        <a:lnSpc>
          <a:spcPts val="2160"/>
        </a:lnSpc>
        <a:spcBef>
          <a:spcPts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98755" indent="-198755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419100" indent="-213995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Clr>
          <a:schemeClr val="tx1"/>
        </a:buClr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673100" indent="-213995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Clr>
          <a:schemeClr val="tx1"/>
        </a:buClr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909955" indent="-213995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Clr>
          <a:schemeClr val="tx1"/>
        </a:buClr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140" indent="-358140" algn="l" defTabSz="1219200" rtl="0" eaLnBrk="1" latinLnBrk="0" hangingPunct="1">
        <a:lnSpc>
          <a:spcPts val="2100"/>
        </a:lnSpc>
        <a:spcBef>
          <a:spcPts val="0"/>
        </a:spcBef>
        <a:spcAft>
          <a:spcPts val="0"/>
        </a:spcAft>
        <a:buClr>
          <a:schemeClr val="tx1"/>
        </a:buClr>
        <a:buFont typeface="+mj-lt"/>
        <a:buAutoNum type="arabicPeriod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05" y="440690"/>
            <a:ext cx="8500745" cy="635635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  <a:t>壮美广西 绿城南宁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</a:br>
            <a:r>
              <a:rPr lang="en-US" altLang="zh-CN" dirty="0">
                <a:latin typeface="+mj-ea"/>
                <a:cs typeface="Agenda Medium" panose="02000603040000020004" pitchFamily="50" charset="0"/>
              </a:rPr>
              <a:t>Guangxi, Nanning</a:t>
            </a:r>
            <a:endParaRPr lang="zh-CN" altLang="en-US" dirty="0">
              <a:latin typeface="+mj-ea"/>
              <a:ea typeface="宋体" panose="02010600030101010101" pitchFamily="2" charset="-122"/>
              <a:cs typeface="Agenda Medium" panose="02000603040000020004" pitchFamily="5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2105" y="2066290"/>
            <a:ext cx="4951095" cy="42037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690245" y="1541780"/>
            <a:ext cx="5781675" cy="1206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>
                <a:solidFill>
                  <a:srgbClr val="B41B8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首府南宁，城市中心</a:t>
            </a:r>
            <a:endParaRPr lang="zh-CN" altLang="en-US" b="1">
              <a:solidFill>
                <a:srgbClr val="B41B8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9775" y="2748280"/>
            <a:ext cx="568198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南宁——简称“邕”，广西壮族自治区首府，中国东盟博览会永久举办地，是一座拥有1700多年悠久历史的南国名城。地处于中国华南、西南和东南亚经济圈的结合部，位于广西中部偏南，是环北部湾沿岸重要的中心城市，中国面向东盟国家的区域性国际城市。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NANNING——The permanent venue for China-ASEAN Expo is the cultural,economic and political center of Guangxi Zhuang Autonomous Region, also a center for major monitories in China with diverse cultures. It has an unique role of functioning as the bridge between China and South East Asia.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05" y="440690"/>
            <a:ext cx="8500745" cy="635635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  <a:t>南宁中心永恒皇冠假日酒店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</a:br>
            <a:r>
              <a:rPr lang="en-US" altLang="zh-CN" dirty="0">
                <a:latin typeface="+mj-ea"/>
                <a:cs typeface="Agenda Medium" panose="02000603040000020004" pitchFamily="50" charset="0"/>
              </a:rPr>
              <a:t>Guangxi, Nanning</a:t>
            </a:r>
            <a:endParaRPr lang="zh-CN" altLang="en-US" dirty="0">
              <a:latin typeface="+mj-ea"/>
              <a:ea typeface="宋体" panose="02010600030101010101" pitchFamily="2" charset="-122"/>
              <a:cs typeface="Agenda Medium" panose="02000603040000020004" pitchFamily="50" charset="0"/>
            </a:endParaRPr>
          </a:p>
        </p:txBody>
      </p:sp>
      <p:pic>
        <p:nvPicPr>
          <p:cNvPr id="10" name="图片 9" descr="豪套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870" y="1750060"/>
            <a:ext cx="4000500" cy="2507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" y="4164330"/>
            <a:ext cx="4000500" cy="2489200"/>
          </a:xfrm>
          <a:prstGeom prst="rect">
            <a:avLst/>
          </a:prstGeom>
        </p:spPr>
      </p:pic>
      <p:pic>
        <p:nvPicPr>
          <p:cNvPr id="7" name="图片 6" descr="微信图片_2019080215095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190" y="2958465"/>
            <a:ext cx="5582920" cy="3695065"/>
          </a:xfrm>
          <a:prstGeom prst="rect">
            <a:avLst/>
          </a:prstGeom>
        </p:spPr>
      </p:pic>
      <p:sp>
        <p:nvSpPr>
          <p:cNvPr id="11" name="副标题 10"/>
          <p:cNvSpPr>
            <a:spLocks noGrp="1"/>
          </p:cNvSpPr>
          <p:nvPr>
            <p:ph type="subTitle" idx="1"/>
          </p:nvPr>
        </p:nvSpPr>
        <p:spPr>
          <a:xfrm>
            <a:off x="5076190" y="1567815"/>
            <a:ext cx="3104515" cy="1320800"/>
          </a:xfrm>
        </p:spPr>
        <p:txBody>
          <a:bodyPr anchor="b">
            <a:noAutofit/>
          </a:bodyPr>
          <a:p>
            <a:pPr marL="36195"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1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酒店开业时间：2019年</a:t>
            </a:r>
            <a:endParaRPr lang="zh-CN" altLang="en-US" sz="1800" b="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6195"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1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酒店总房数：    364间 </a:t>
            </a:r>
            <a:endParaRPr lang="zh-CN" altLang="en-US" sz="1800" b="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6195" algn="l">
              <a:lnSpc>
                <a:spcPct val="150000"/>
              </a:lnSpc>
              <a:spcBef>
                <a:spcPts val="600"/>
              </a:spcBef>
            </a:pPr>
            <a:r>
              <a:rPr lang="zh-CN" altLang="en-US" sz="1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距离机场：       </a:t>
            </a:r>
            <a:r>
              <a:rPr lang="en-US" altLang="zh-CN" sz="1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35</a:t>
            </a:r>
            <a:r>
              <a:rPr lang="zh-CN" altLang="en-US" sz="1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km  </a:t>
            </a:r>
            <a:endParaRPr lang="zh-CN" altLang="en-US" sz="1800" b="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01585" y="1429385"/>
            <a:ext cx="4025265" cy="1491615"/>
          </a:xfrm>
          <a:prstGeom prst="rect">
            <a:avLst/>
          </a:prstGeom>
        </p:spPr>
        <p:txBody>
          <a:bodyPr wrap="square" anchor="b">
            <a:spAutoFit/>
          </a:bodyPr>
          <a:p>
            <a:pPr marL="36195">
              <a:lnSpc>
                <a:spcPct val="150000"/>
              </a:lnSpc>
              <a:spcBef>
                <a:spcPts val="600"/>
              </a:spcBef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地铁一号线东盟商务区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站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出口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即到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6195">
              <a:lnSpc>
                <a:spcPct val="150000"/>
              </a:lnSpc>
              <a:spcBef>
                <a:spcPts val="600"/>
              </a:spcBef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距离高铁站： 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3.7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km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6195">
              <a:lnSpc>
                <a:spcPct val="150000"/>
              </a:lnSpc>
              <a:spcBef>
                <a:spcPts val="600"/>
              </a:spcBef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周围企业：保险，</a:t>
            </a: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金融，建筑，科技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05" y="440690"/>
            <a:ext cx="8500745" cy="635635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  <a:t>会议设施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</a:br>
            <a:r>
              <a:rPr lang="en-US" altLang="zh-CN" dirty="0">
                <a:latin typeface="+mj-ea"/>
                <a:cs typeface="Agenda Medium" panose="02000603040000020004" pitchFamily="50" charset="0"/>
              </a:rPr>
              <a:t>Facilities</a:t>
            </a:r>
            <a:endParaRPr lang="en-US" altLang="zh-CN" dirty="0">
              <a:latin typeface="+mj-ea"/>
              <a:cs typeface="Agenda Medium" panose="02000603040000020004" pitchFamily="50" charset="0"/>
            </a:endParaRPr>
          </a:p>
        </p:txBody>
      </p:sp>
      <p:pic>
        <p:nvPicPr>
          <p:cNvPr id="5" name="图片 4" descr="婚宴主题厅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443990"/>
            <a:ext cx="3894455" cy="2621280"/>
          </a:xfrm>
          <a:prstGeom prst="rect">
            <a:avLst/>
          </a:prstGeom>
        </p:spPr>
      </p:pic>
      <p:pic>
        <p:nvPicPr>
          <p:cNvPr id="4" name="图片 3" descr="茶歇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4065270"/>
            <a:ext cx="3894455" cy="2671445"/>
          </a:xfrm>
          <a:prstGeom prst="rect">
            <a:avLst/>
          </a:prstGeom>
        </p:spPr>
      </p:pic>
      <p:pic>
        <p:nvPicPr>
          <p:cNvPr id="6" name="图片 5" descr="农信厅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25" y="1443990"/>
            <a:ext cx="3877945" cy="2654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25" y="4110355"/>
            <a:ext cx="5993130" cy="2626360"/>
          </a:xfrm>
          <a:prstGeom prst="rect">
            <a:avLst/>
          </a:prstGeom>
        </p:spPr>
      </p:pic>
      <p:sp>
        <p:nvSpPr>
          <p:cNvPr id="9" name="文本占位符 3"/>
          <p:cNvSpPr txBox="1"/>
          <p:nvPr/>
        </p:nvSpPr>
        <p:spPr>
          <a:xfrm>
            <a:off x="8370570" y="2529205"/>
            <a:ext cx="3613785" cy="1282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超3200平方米总会议面积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共计13间多功能会议室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850平方米、层高8米的  无柱式大宴会厅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364间客房，大床：155间</a:t>
            </a:r>
            <a:endParaRPr lang="zh-CN" altLang="en-US" sz="1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TW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Tx/>
              <a:buChar char="•"/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05" y="440690"/>
            <a:ext cx="8500745" cy="635635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  <a:t>餐饮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  <a:t>设施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</a:br>
            <a:r>
              <a:rPr lang="en-US" altLang="zh-CN" dirty="0">
                <a:latin typeface="+mj-ea"/>
                <a:cs typeface="Agenda Medium" panose="02000603040000020004" pitchFamily="50" charset="0"/>
              </a:rPr>
              <a:t>Facilities</a:t>
            </a:r>
            <a:endParaRPr lang="en-US" altLang="zh-CN" dirty="0">
              <a:latin typeface="+mj-ea"/>
              <a:cs typeface="Agenda Medium" panose="02000603040000020004" pitchFamily="50" charset="0"/>
            </a:endParaRPr>
          </a:p>
        </p:txBody>
      </p:sp>
      <p:pic>
        <p:nvPicPr>
          <p:cNvPr id="7" name="图片 6" descr="微信图片_20190802150959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1472565"/>
            <a:ext cx="3714750" cy="2759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15" y="1472565"/>
            <a:ext cx="3824605" cy="2759710"/>
          </a:xfrm>
          <a:prstGeom prst="rect">
            <a:avLst/>
          </a:prstGeom>
        </p:spPr>
      </p:pic>
      <p:pic>
        <p:nvPicPr>
          <p:cNvPr id="10" name="图片 9" descr="微信图片_20190802150959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" y="4232275"/>
            <a:ext cx="3715385" cy="2513330"/>
          </a:xfrm>
          <a:prstGeom prst="rect">
            <a:avLst/>
          </a:prstGeom>
        </p:spPr>
      </p:pic>
      <p:pic>
        <p:nvPicPr>
          <p:cNvPr id="11" name="图片 10" descr="微信图片_202005151714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480" y="4232910"/>
            <a:ext cx="3825240" cy="25126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061325" y="1308100"/>
            <a:ext cx="3940810" cy="47999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Lobby Lounge 大堂吧（54人餐位）：繁华地段的静谧时光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One Cafe壹號海鲜自助餐厅（260人餐位）：现点现做的海鲜自助餐厅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HOYO Restaurant好友缘茶餐厅（100人餐位）：南宁老字号，好友缘茶餐厅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好友缘中餐厅（25个包厢）：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商务宴请领导者，好友缘创办于1999  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年，至今已扎根南宁24年，提供一站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式餐饮及宴会服务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05" y="440690"/>
            <a:ext cx="8500745" cy="635635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  <a:t>休闲娱乐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</a:br>
            <a:r>
              <a:rPr lang="en-US" altLang="zh-CN" dirty="0">
                <a:latin typeface="+mj-ea"/>
                <a:cs typeface="Agenda Medium" panose="02000603040000020004" pitchFamily="50" charset="0"/>
              </a:rPr>
              <a:t>Entertainment</a:t>
            </a:r>
            <a:endParaRPr lang="en-US" altLang="zh-CN" dirty="0">
              <a:latin typeface="+mj-ea"/>
              <a:cs typeface="Agenda Medium" panose="02000603040000020004" pitchFamily="5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446530"/>
            <a:ext cx="3500120" cy="2581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4027805"/>
            <a:ext cx="3498215" cy="2643505"/>
          </a:xfrm>
          <a:prstGeom prst="rect">
            <a:avLst/>
          </a:prstGeom>
        </p:spPr>
      </p:pic>
      <p:pic>
        <p:nvPicPr>
          <p:cNvPr id="5" name="图片 4" descr="ae8f58f811144578a86e900ac19ee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445895"/>
            <a:ext cx="3596005" cy="52254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96860" y="1241425"/>
            <a:ext cx="3926205" cy="479996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Indoor Swimming Pool 室内泳池 15F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26-28℃四季恒温系统，让热爱游泳的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您无惧气候的冷暖变化，让游泳更自在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Fitness Center 健身中心 15F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超200㎡健身空间，专业健身器械致力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于为健身爱好者提供一个休闲健身的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一站式场所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Nanning ASEAN CBD 东盟商务区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步行5分钟可达南宁万象城，华润大厦，  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盛天地步行街，民族影城，让您休闲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娱乐，商务出行，一步到位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819" y="1625600"/>
            <a:ext cx="3696235" cy="4696460"/>
          </a:xfrm>
          <a:prstGeom prst="rect">
            <a:avLst/>
          </a:prstGeom>
          <a:solidFill>
            <a:srgbClr val="ECECEB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17" y="457360"/>
            <a:ext cx="8500533" cy="437217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  <a:t>交通优势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genda Bold" panose="02000603040000020004" pitchFamily="50" charset="0"/>
              </a:rPr>
            </a:br>
            <a:r>
              <a:rPr lang="en-US" altLang="zh-CN" dirty="0">
                <a:latin typeface="+mj-ea"/>
                <a:cs typeface="Agenda Medium" panose="02000603040000020004" pitchFamily="50" charset="0"/>
              </a:rPr>
              <a:t>Transportation Advantage</a:t>
            </a:r>
            <a:r>
              <a:rPr lang="en-US" altLang="zh-TW" dirty="0">
                <a:latin typeface="+mj-ea"/>
                <a:cs typeface="Agenda Bold" panose="02000603040000020004" pitchFamily="50" charset="0"/>
              </a:rPr>
              <a:t> </a:t>
            </a:r>
            <a:endParaRPr lang="en-US" dirty="0">
              <a:latin typeface="+mj-ea"/>
              <a:cs typeface="Agenda Bold" panose="02000603040000020004" pitchFamily="50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93039" y="1799853"/>
            <a:ext cx="3761523" cy="4190153"/>
            <a:chOff x="743" y="2397"/>
            <a:chExt cx="5027" cy="4949"/>
          </a:xfrm>
        </p:grpSpPr>
        <p:grpSp>
          <p:nvGrpSpPr>
            <p:cNvPr id="49" name="组合 48"/>
            <p:cNvGrpSpPr/>
            <p:nvPr/>
          </p:nvGrpSpPr>
          <p:grpSpPr>
            <a:xfrm>
              <a:off x="743" y="2397"/>
              <a:ext cx="4788" cy="1226"/>
              <a:chOff x="737" y="4376"/>
              <a:chExt cx="4225" cy="1226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737" y="4376"/>
                <a:ext cx="2236" cy="2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zh-CN" altLang="en-US" sz="1600" b="1" dirty="0">
                    <a:solidFill>
                      <a:srgbClr val="A000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南宁吴圩国际机场</a:t>
                </a:r>
                <a:endParaRPr lang="zh-CN" altLang="en-US" sz="1600" b="1" dirty="0">
                  <a:solidFill>
                    <a:srgbClr val="A0006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737" y="4800"/>
                <a:ext cx="4225" cy="8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335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35 Km</a:t>
                </a:r>
                <a:endParaRPr lang="zh-CN" altLang="en-US" sz="1335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9000101010101" charset="-122"/>
                  <a:sym typeface="+mn-ea"/>
                </a:endParaRPr>
              </a:p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汉仪中黑简" panose="02010609000101010101" charset="-122"/>
                    <a:sym typeface="+mn-ea"/>
                  </a:rPr>
                  <a:t>驾车约</a:t>
                </a:r>
                <a:r>
                  <a:rPr lang="en-US" altLang="zh-CN" sz="1335" dirty="0">
                    <a:solidFill>
                      <a:srgbClr val="A000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Bold" panose="02000603040000020004" pitchFamily="50" charset="0"/>
                    <a:sym typeface="+mn-ea"/>
                  </a:rPr>
                  <a:t>40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汉仪中黑简" panose="02010609000101010101" charset="-122"/>
                    <a:sym typeface="+mn-ea"/>
                  </a:rPr>
                  <a:t>分钟</a:t>
                </a:r>
                <a:endParaRPr lang="zh-CN" altLang="en-US" sz="1335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9000101010101" charset="-122"/>
                </a:endParaRPr>
              </a:p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A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bout 40 minutes by car</a:t>
                </a:r>
                <a:endParaRPr lang="en-US" altLang="zh-CN" sz="1335" dirty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genda Medium" panose="02000603040000020004" pitchFamily="50" charset="0"/>
                  <a:sym typeface="+mn-ea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743" y="4156"/>
              <a:ext cx="5027" cy="1226"/>
              <a:chOff x="743" y="4423"/>
              <a:chExt cx="5027" cy="1226"/>
            </a:xfrm>
          </p:grpSpPr>
          <p:sp>
            <p:nvSpPr>
              <p:cNvPr id="57" name="文本框 56"/>
              <p:cNvSpPr txBox="1"/>
              <p:nvPr/>
            </p:nvSpPr>
            <p:spPr>
              <a:xfrm>
                <a:off x="759" y="4423"/>
                <a:ext cx="2193" cy="2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zh-CN" altLang="en-US" sz="1600" b="1" dirty="0">
                    <a:solidFill>
                      <a:srgbClr val="A000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南宁</a:t>
                </a:r>
                <a:r>
                  <a:rPr lang="zh-CN" altLang="en-US" sz="1600" b="1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汉仪中黑简" panose="02010609000101010101" charset="-122"/>
                    <a:sym typeface="+mn-ea"/>
                  </a:rPr>
                  <a:t>国际会展中心</a:t>
                </a:r>
                <a:endParaRPr lang="zh-CN" altLang="en-US" sz="1600" b="1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9000101010101" charset="-122"/>
                  <a:sym typeface="+mn-ea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743" y="4847"/>
                <a:ext cx="5027" cy="8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335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2</a:t>
                </a:r>
                <a:r>
                  <a:rPr lang="zh-CN" altLang="en-US" sz="1335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Km</a:t>
                </a:r>
                <a:endParaRPr lang="zh-CN" altLang="en-US" sz="1335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9000101010101" charset="-122"/>
                  <a:sym typeface="+mn-ea"/>
                </a:endParaRPr>
              </a:p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汉仪中黑简" panose="02010609000101010101" charset="-122"/>
                    <a:sym typeface="+mn-ea"/>
                  </a:rPr>
                  <a:t>驾车或地铁直达约</a:t>
                </a:r>
                <a:r>
                  <a:rPr lang="en-US" altLang="zh-CN" sz="1335" dirty="0">
                    <a:solidFill>
                      <a:srgbClr val="A000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Bold" panose="02000603040000020004" pitchFamily="50" charset="0"/>
                    <a:sym typeface="+mn-ea"/>
                  </a:rPr>
                  <a:t>5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汉仪中黑简" panose="02010609000101010101" charset="-122"/>
                    <a:sym typeface="+mn-ea"/>
                  </a:rPr>
                  <a:t>分钟</a:t>
                </a:r>
                <a:endParaRPr lang="en-US" altLang="zh-CN" sz="1335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9000101010101" charset="-122"/>
                  <a:sym typeface="+mn-ea"/>
                </a:endParaRPr>
              </a:p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A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bout </a:t>
                </a: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5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 minutes by car </a:t>
                </a: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or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 by subway</a:t>
                </a: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.</a:t>
                </a:r>
                <a:endParaRPr lang="en-US" altLang="zh-CN" sz="1335" dirty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genda Medium" panose="02000603040000020004" pitchFamily="50" charset="0"/>
                  <a:sym typeface="+mn-ea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759" y="5870"/>
              <a:ext cx="4848" cy="1476"/>
              <a:chOff x="759" y="6465"/>
              <a:chExt cx="4848" cy="1476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775" y="6465"/>
                <a:ext cx="4832" cy="793"/>
                <a:chOff x="10371" y="3174"/>
                <a:chExt cx="4276" cy="793"/>
              </a:xfrm>
            </p:grpSpPr>
            <p:sp>
              <p:nvSpPr>
                <p:cNvPr id="55" name="文本框 54"/>
                <p:cNvSpPr txBox="1"/>
                <p:nvPr/>
              </p:nvSpPr>
              <p:spPr>
                <a:xfrm>
                  <a:off x="10371" y="3174"/>
                  <a:ext cx="2236" cy="2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zh-CN" altLang="en-US" sz="1600" b="1" dirty="0">
                      <a:solidFill>
                        <a:srgbClr val="A00062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南宁火车东站</a:t>
                  </a:r>
                  <a:endParaRPr lang="zh-CN" altLang="en-US" sz="1600" b="1" dirty="0">
                    <a:solidFill>
                      <a:srgbClr val="A000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6" name="文本框 55"/>
                <p:cNvSpPr txBox="1"/>
                <p:nvPr/>
              </p:nvSpPr>
              <p:spPr>
                <a:xfrm>
                  <a:off x="10410" y="3754"/>
                  <a:ext cx="4237" cy="2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71450" indent="-171450" algn="l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Char char="•"/>
                  </a:pPr>
                  <a:endParaRPr lang="en-US" altLang="zh-CN" sz="1065" dirty="0">
                    <a:solidFill>
                      <a:schemeClr val="tx1">
                        <a:lumMod val="75000"/>
                      </a:schemeClr>
                    </a:solidFill>
                    <a:latin typeface="Agenda Medium" panose="02000603040000020004" pitchFamily="50" charset="0"/>
                    <a:ea typeface="汉仪中黑简" panose="02010609000101010101" charset="-122"/>
                    <a:cs typeface="Agenda Medium" panose="02000603040000020004" pitchFamily="50" charset="0"/>
                    <a:sym typeface="+mn-ea"/>
                  </a:endParaRPr>
                </a:p>
              </p:txBody>
            </p:sp>
          </p:grpSp>
          <p:sp>
            <p:nvSpPr>
              <p:cNvPr id="54" name="文本框 53"/>
              <p:cNvSpPr txBox="1"/>
              <p:nvPr/>
            </p:nvSpPr>
            <p:spPr>
              <a:xfrm>
                <a:off x="759" y="6872"/>
                <a:ext cx="4165" cy="10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335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6.5</a:t>
                </a:r>
                <a:r>
                  <a:rPr lang="zh-CN" altLang="en-US" sz="1335" dirty="0">
                    <a:solidFill>
                      <a:schemeClr val="tx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Km</a:t>
                </a:r>
                <a:endParaRPr lang="zh-CN" altLang="en-US" sz="1335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9000101010101" charset="-122"/>
                  <a:sym typeface="+mn-ea"/>
                </a:endParaRPr>
              </a:p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汉仪中黑简" panose="02010609000101010101" charset="-122"/>
                    <a:sym typeface="+mn-ea"/>
                  </a:rPr>
                  <a:t>驾车约</a:t>
                </a:r>
                <a:r>
                  <a:rPr lang="en-US" altLang="zh-CN" sz="1335" dirty="0">
                    <a:solidFill>
                      <a:srgbClr val="A000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Bold" panose="02000603040000020004" pitchFamily="50" charset="0"/>
                    <a:sym typeface="+mn-ea"/>
                  </a:rPr>
                  <a:t>15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汉仪中黑简" panose="02010609000101010101" charset="-122"/>
                    <a:sym typeface="+mn-ea"/>
                  </a:rPr>
                  <a:t>分钟，地铁直达约</a:t>
                </a:r>
                <a:r>
                  <a:rPr lang="en-US" altLang="zh-CN" sz="1335" dirty="0">
                    <a:solidFill>
                      <a:srgbClr val="A0006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genda Bold" panose="02000603040000020004" pitchFamily="50" charset="0"/>
                    <a:sym typeface="+mn-ea"/>
                  </a:rPr>
                  <a:t>15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汉仪中黑简" panose="02010609000101010101" charset="-122"/>
                    <a:sym typeface="+mn-ea"/>
                  </a:rPr>
                  <a:t>分钟</a:t>
                </a:r>
                <a:endParaRPr lang="zh-CN" altLang="en-US" sz="1335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9000101010101" charset="-122"/>
                </a:endParaRPr>
              </a:p>
              <a:p>
                <a:pPr marL="171450" indent="-171450" algn="l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A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bout 1</a:t>
                </a: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5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 minutes by bus </a:t>
                </a: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or by </a:t>
                </a:r>
                <a:r>
                  <a:rPr lang="zh-CN" altLang="en-US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subway</a:t>
                </a:r>
                <a:r>
                  <a:rPr lang="en-US" altLang="zh-CN" sz="1335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Agenda Medium" panose="02000603040000020004" pitchFamily="50" charset="0"/>
                    <a:sym typeface="+mn-ea"/>
                  </a:rPr>
                  <a:t>.</a:t>
                </a:r>
                <a:endParaRPr lang="en-US" altLang="zh-CN" sz="1335" dirty="0">
                  <a:solidFill>
                    <a:schemeClr val="tx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genda Medium" panose="02000603040000020004" pitchFamily="50" charset="0"/>
                  <a:sym typeface="+mn-ea"/>
                </a:endParaRPr>
              </a:p>
            </p:txBody>
          </p:sp>
        </p:grpSp>
      </p:grpSp>
      <p:pic>
        <p:nvPicPr>
          <p:cNvPr id="5" name="图片 4" descr="ebd4c4b63640b4c6ab73734ca0d91b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2910" y="1599565"/>
            <a:ext cx="7727315" cy="5258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BE135E-2566-4748-853C-8A3B78F0FB00}" type="slidenum">
              <a:rPr lang="en-GB" sz="1420" smtClean="0"/>
            </a:fld>
            <a:endParaRPr lang="en-GB" sz="142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35519" y="2189023"/>
            <a:ext cx="10759015" cy="2505307"/>
          </a:xfrm>
        </p:spPr>
        <p:txBody>
          <a:bodyPr/>
          <a:lstStyle/>
          <a:p>
            <a:r>
              <a:rPr lang="zh-CN" altLang="en-US" sz="186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南宁中心永恒皇冠假日酒店</a:t>
            </a:r>
            <a:endParaRPr lang="en-US" sz="1865" b="1" dirty="0">
              <a:solidFill>
                <a:srgbClr val="A0006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186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NANNING CITY CENTER</a:t>
            </a:r>
            <a:endParaRPr lang="en-US" sz="1865" b="1" dirty="0">
              <a:solidFill>
                <a:srgbClr val="A000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genda Medium" panose="02000603040000020004" pitchFamily="50" charset="0"/>
            </a:endParaRPr>
          </a:p>
          <a:p>
            <a:endParaRPr lang="en-US" sz="1335" dirty="0">
              <a:solidFill>
                <a:srgbClr val="A0006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T: (</a:t>
            </a:r>
            <a:r>
              <a:rPr lang="en-US" sz="1335" b="1" dirty="0" smtClean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86)077 </a:t>
            </a: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1595 8888   F: (</a:t>
            </a:r>
            <a:r>
              <a:rPr lang="en-US" sz="1335" b="1" dirty="0" smtClean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86)077 </a:t>
            </a: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1595 8889 </a:t>
            </a:r>
            <a:endParaRPr lang="en-US" sz="1335" b="1" dirty="0">
              <a:solidFill>
                <a:srgbClr val="A000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genda Medium" panose="02000603040000020004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黑简" panose="02010609000101010101" charset="-122"/>
              </a:rPr>
              <a:t>中国</a:t>
            </a:r>
            <a:r>
              <a:rPr lang="zh-CN" alt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黑简" panose="02010609000101010101" charset="-122"/>
              </a:rPr>
              <a:t>广西壮族自治区</a:t>
            </a: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黑简" panose="02010609000101010101" charset="-122"/>
              </a:rPr>
              <a:t>南宁市青秀区民族大道</a:t>
            </a: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  <a:sym typeface="+mn-ea"/>
              </a:rPr>
              <a:t> </a:t>
            </a: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148 </a:t>
            </a: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黑简" panose="02010609000101010101" charset="-122"/>
              </a:rPr>
              <a:t>号  邮编:</a:t>
            </a: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  530022</a:t>
            </a:r>
            <a:endParaRPr lang="en-US" sz="1335" b="1" dirty="0">
              <a:solidFill>
                <a:srgbClr val="A000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genda Medium" panose="02000603040000020004" pitchFamily="50" charset="0"/>
            </a:endParaRPr>
          </a:p>
          <a:p>
            <a:pPr>
              <a:lnSpc>
                <a:spcPct val="100000"/>
              </a:lnSpc>
            </a:pPr>
            <a:endParaRPr lang="en-US" sz="1335" b="1" dirty="0">
              <a:solidFill>
                <a:srgbClr val="A000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中黑简" panose="02010609000101010101" charset="-122"/>
            </a:endParaRPr>
          </a:p>
          <a:p>
            <a:pPr>
              <a:lnSpc>
                <a:spcPct val="100000"/>
              </a:lnSpc>
            </a:pP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No.148, Minzu Avenue, Nanning City, Guangxi Province, P. R. China</a:t>
            </a:r>
            <a:endParaRPr lang="en-US" sz="1335" b="1" dirty="0">
              <a:solidFill>
                <a:srgbClr val="A000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genda Medium" panose="02000603040000020004" pitchFamily="50" charset="0"/>
            </a:endParaRPr>
          </a:p>
          <a:p>
            <a:pPr>
              <a:lnSpc>
                <a:spcPct val="100000"/>
              </a:lnSpc>
            </a:pPr>
            <a:r>
              <a:rPr lang="en-US" sz="1335" b="1" dirty="0">
                <a:solidFill>
                  <a:srgbClr val="A000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genda Medium" panose="02000603040000020004" pitchFamily="50" charset="0"/>
              </a:rPr>
              <a:t>cpnanning@cpnanning.com   www.crowneplaza.com 400 884 0888</a:t>
            </a:r>
            <a:endParaRPr lang="en-US" sz="1335" b="1" dirty="0">
              <a:solidFill>
                <a:srgbClr val="A000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genda Medium" panose="02000603040000020004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owne_Plaza_PowerPoint_Template_2017">
  <a:themeElements>
    <a:clrScheme name="CP 2017">
      <a:dk1>
        <a:srgbClr val="54585A"/>
      </a:dk1>
      <a:lt1>
        <a:sysClr val="window" lastClr="FFFFFF"/>
      </a:lt1>
      <a:dk2>
        <a:srgbClr val="A00062"/>
      </a:dk2>
      <a:lt2>
        <a:srgbClr val="ECECEB"/>
      </a:lt2>
      <a:accent1>
        <a:srgbClr val="001450"/>
      </a:accent1>
      <a:accent2>
        <a:srgbClr val="96C7D2"/>
      </a:accent2>
      <a:accent3>
        <a:srgbClr val="FFD100"/>
      </a:accent3>
      <a:accent4>
        <a:srgbClr val="FF7548"/>
      </a:accent4>
      <a:accent5>
        <a:srgbClr val="ECECEB"/>
      </a:accent5>
      <a:accent6>
        <a:srgbClr val="000000"/>
      </a:accent6>
      <a:hlink>
        <a:srgbClr val="54585A"/>
      </a:hlink>
      <a:folHlink>
        <a:srgbClr val="54585A"/>
      </a:folHlink>
    </a:clrScheme>
    <a:fontScheme name="CP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3175">
          <a:solidFill>
            <a:schemeClr val="tx1"/>
          </a:solidFill>
        </a:ln>
      </a:spPr>
      <a:bodyPr rtlCol="0" anchor="ctr"/>
      <a:lstStyle>
        <a:defPPr algn="ctr">
          <a:defRPr sz="120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200">
            <a:latin typeface="+mj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rowne_Plaza_PowerPoint_Template_2017">
  <a:themeElements>
    <a:clrScheme name="CP 2017">
      <a:dk1>
        <a:srgbClr val="54585A"/>
      </a:dk1>
      <a:lt1>
        <a:sysClr val="window" lastClr="FFFFFF"/>
      </a:lt1>
      <a:dk2>
        <a:srgbClr val="A00062"/>
      </a:dk2>
      <a:lt2>
        <a:srgbClr val="ECECEB"/>
      </a:lt2>
      <a:accent1>
        <a:srgbClr val="001450"/>
      </a:accent1>
      <a:accent2>
        <a:srgbClr val="96C7D2"/>
      </a:accent2>
      <a:accent3>
        <a:srgbClr val="FFD100"/>
      </a:accent3>
      <a:accent4>
        <a:srgbClr val="FF7548"/>
      </a:accent4>
      <a:accent5>
        <a:srgbClr val="ECECEB"/>
      </a:accent5>
      <a:accent6>
        <a:srgbClr val="000000"/>
      </a:accent6>
      <a:hlink>
        <a:srgbClr val="54585A"/>
      </a:hlink>
      <a:folHlink>
        <a:srgbClr val="54585A"/>
      </a:folHlink>
    </a:clrScheme>
    <a:fontScheme name="CP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3175">
          <a:solidFill>
            <a:schemeClr val="tx1"/>
          </a:solidFill>
        </a:ln>
      </a:spPr>
      <a:bodyPr rtlCol="0" anchor="ctr"/>
      <a:lstStyle>
        <a:defPPr algn="ctr">
          <a:defRPr sz="120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200">
            <a:latin typeface="+mj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1488</Words>
  <Application>WPS 演示</Application>
  <PresentationFormat>Widescreen</PresentationFormat>
  <Paragraphs>84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宋体</vt:lpstr>
      <vt:lpstr>Wingdings</vt:lpstr>
      <vt:lpstr>Symbol</vt:lpstr>
      <vt:lpstr>Agenda Medium</vt:lpstr>
      <vt:lpstr>Segoe Print</vt:lpstr>
      <vt:lpstr>Agenda Light</vt:lpstr>
      <vt:lpstr>Agenda</vt:lpstr>
      <vt:lpstr>微软雅黑</vt:lpstr>
      <vt:lpstr>Agenda Bold</vt:lpstr>
      <vt:lpstr>Agenda Medium</vt:lpstr>
      <vt:lpstr>黑体</vt:lpstr>
      <vt:lpstr>汉仪大黑简</vt:lpstr>
      <vt:lpstr>汉仪中黑简</vt:lpstr>
      <vt:lpstr>Arial Unicode MS</vt:lpstr>
      <vt:lpstr>Calibri</vt:lpstr>
      <vt:lpstr>Calibri Light</vt:lpstr>
      <vt:lpstr>Office 主题</vt:lpstr>
      <vt:lpstr>Crowne_Plaza_PowerPoint_Template_2017</vt:lpstr>
      <vt:lpstr>1_Crowne_Plaza_PowerPoint_Template_2017</vt:lpstr>
      <vt:lpstr>壮美广西 绿城南宁 Guangxi, Nanning</vt:lpstr>
      <vt:lpstr>南宁中心永恒皇冠假日酒店 Guangxi, Nanning</vt:lpstr>
      <vt:lpstr>会议设施 Facilities</vt:lpstr>
      <vt:lpstr>餐饮设施 Facilities</vt:lpstr>
      <vt:lpstr>休闲娱乐 Entertainment</vt:lpstr>
      <vt:lpstr>交通优势 Transportation Advantage </vt:lpstr>
      <vt:lpstr>PowerPoint 演示文稿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北京丽都皇冠假日酒店</dc:title>
  <dc:creator>Microsoft 帐户</dc:creator>
  <cp:lastModifiedBy>天意？17707711928</cp:lastModifiedBy>
  <cp:revision>62</cp:revision>
  <dcterms:created xsi:type="dcterms:W3CDTF">2022-11-15T01:51:00Z</dcterms:created>
  <dcterms:modified xsi:type="dcterms:W3CDTF">2023-04-20T10:11:54Z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