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3" r:id="rId1"/>
  </p:sldMasterIdLst>
  <p:notesMasterIdLst>
    <p:notesMasterId r:id="rId28"/>
  </p:notesMasterIdLst>
  <p:handoutMasterIdLst>
    <p:handoutMasterId r:id="rId29"/>
  </p:handoutMasterIdLst>
  <p:sldIdLst>
    <p:sldId id="311" r:id="rId2"/>
    <p:sldId id="312" r:id="rId3"/>
    <p:sldId id="313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30" r:id="rId21"/>
    <p:sldId id="331" r:id="rId22"/>
    <p:sldId id="332" r:id="rId23"/>
    <p:sldId id="333" r:id="rId24"/>
    <p:sldId id="334" r:id="rId25"/>
    <p:sldId id="335" r:id="rId26"/>
    <p:sldId id="336" r:id="rId27"/>
  </p:sldIdLst>
  <p:sldSz cx="9144000" cy="6858000" type="screen4x3"/>
  <p:notesSz cx="7023100" cy="93091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6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2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DF3E7A62-48FC-4580-AE0D-DCB09947039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4FE3BCE-581B-994D-A265-2720A405C3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AB645-69F9-2D4B-8EB0-60B057529261}" type="datetimeFigureOut">
              <a:rPr lang="en-US" smtClean="0"/>
              <a:pPr/>
              <a:t>4/3/2023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8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55539B48-658B-402D-A27C-92757ED11F3E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89092149-28D8-42B3-BCC2-802E31066D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19392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240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1898" y="2097682"/>
            <a:ext cx="8440208" cy="12239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377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80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379090"/>
            <a:ext cx="6858000" cy="16557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0289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17B176-65B3-D54C-B62B-003BB5DD64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6816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BD10AC3-924F-3043-B9A6-89FF95006E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1898" y="3211236"/>
            <a:ext cx="8440208" cy="12239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377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8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712" y="551206"/>
            <a:ext cx="1772577" cy="66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7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917" y="214516"/>
            <a:ext cx="8208169" cy="12239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377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60324A-9941-C44D-A848-10F8B289DF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7917" y="1123490"/>
            <a:ext cx="8208169" cy="454025"/>
          </a:xfrm>
        </p:spPr>
        <p:txBody>
          <a:bodyPr anchor="ctr"/>
          <a:lstStyle>
            <a:lvl1pPr marL="0" indent="0">
              <a:buNone/>
              <a:defRPr sz="1800"/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45789FDF-79F7-8148-83AD-4A6A12391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7917" y="1589290"/>
            <a:ext cx="3658415" cy="4057649"/>
          </a:xfrm>
        </p:spPr>
        <p:txBody>
          <a:bodyPr>
            <a:normAutofit/>
          </a:bodyPr>
          <a:lstStyle>
            <a:lvl1pPr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A89CF434-3F21-344F-9165-96F9F39297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42919" y="1589290"/>
            <a:ext cx="2027255" cy="1920247"/>
          </a:xfrm>
        </p:spPr>
        <p:txBody>
          <a:bodyPr>
            <a:normAutofit/>
          </a:bodyPr>
          <a:lstStyle>
            <a:lvl1pPr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6703D589-B050-1F4E-A4AC-C8A39754BC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42919" y="3660348"/>
            <a:ext cx="2027255" cy="1986591"/>
          </a:xfrm>
        </p:spPr>
        <p:txBody>
          <a:bodyPr>
            <a:normAutofit/>
          </a:bodyPr>
          <a:lstStyle>
            <a:lvl1pPr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60769701-C02E-F748-A157-1B77917492B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86760" y="1589291"/>
            <a:ext cx="2289324" cy="4057647"/>
          </a:xfrm>
        </p:spPr>
        <p:txBody>
          <a:bodyPr>
            <a:normAutofit/>
          </a:bodyPr>
          <a:lstStyle>
            <a:lvl1pPr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6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917" y="214516"/>
            <a:ext cx="8208169" cy="12239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377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60324A-9941-C44D-A848-10F8B289DF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7917" y="1123490"/>
            <a:ext cx="8208169" cy="454025"/>
          </a:xfrm>
        </p:spPr>
        <p:txBody>
          <a:bodyPr anchor="ctr"/>
          <a:lstStyle>
            <a:lvl1pPr marL="0" indent="0">
              <a:buNone/>
              <a:defRPr sz="1800"/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45789FDF-79F7-8148-83AD-4A6A12391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7917" y="1589290"/>
            <a:ext cx="8208169" cy="4057649"/>
          </a:xfrm>
        </p:spPr>
        <p:txBody>
          <a:bodyPr>
            <a:normAutofit/>
          </a:bodyPr>
          <a:lstStyle>
            <a:lvl1pPr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12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917" y="214516"/>
            <a:ext cx="8208169" cy="12239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377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45789FDF-79F7-8148-83AD-4A6A12391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11757" y="1589290"/>
            <a:ext cx="3541829" cy="4057649"/>
          </a:xfrm>
        </p:spPr>
        <p:txBody>
          <a:bodyPr>
            <a:normAutofit/>
          </a:bodyPr>
          <a:lstStyle>
            <a:lvl1pPr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A89CF434-3F21-344F-9165-96F9F39297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7916" y="1589290"/>
            <a:ext cx="2027255" cy="1920247"/>
          </a:xfrm>
        </p:spPr>
        <p:txBody>
          <a:bodyPr>
            <a:normAutofit/>
          </a:bodyPr>
          <a:lstStyle>
            <a:lvl1pPr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6703D589-B050-1F4E-A4AC-C8A39754BC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7916" y="3664984"/>
            <a:ext cx="2027255" cy="1981952"/>
          </a:xfrm>
        </p:spPr>
        <p:txBody>
          <a:bodyPr>
            <a:normAutofit/>
          </a:bodyPr>
          <a:lstStyle>
            <a:lvl1pPr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60769701-C02E-F748-A157-1B77917492B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70172" y="1589291"/>
            <a:ext cx="2405912" cy="4057647"/>
          </a:xfrm>
        </p:spPr>
        <p:txBody>
          <a:bodyPr>
            <a:normAutofit/>
          </a:bodyPr>
          <a:lstStyle>
            <a:lvl1pPr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4B331A1-A13A-4E41-9754-CE9A463717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7917" y="1123490"/>
            <a:ext cx="8208169" cy="454025"/>
          </a:xfrm>
        </p:spPr>
        <p:txBody>
          <a:bodyPr anchor="ctr"/>
          <a:lstStyle>
            <a:lvl1pPr marL="0" indent="0">
              <a:buNone/>
              <a:defRPr sz="1800"/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04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917" y="214516"/>
            <a:ext cx="8208169" cy="12239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377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45789FDF-79F7-8148-83AD-4A6A12391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11755" y="1590938"/>
            <a:ext cx="3920488" cy="4057649"/>
          </a:xfrm>
        </p:spPr>
        <p:txBody>
          <a:bodyPr>
            <a:normAutofit/>
          </a:bodyPr>
          <a:lstStyle>
            <a:lvl1pPr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A89CF434-3F21-344F-9165-96F9F39297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7916" y="1589290"/>
            <a:ext cx="2027255" cy="1920247"/>
          </a:xfrm>
        </p:spPr>
        <p:txBody>
          <a:bodyPr>
            <a:normAutofit/>
          </a:bodyPr>
          <a:lstStyle>
            <a:lvl1pPr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6703D589-B050-1F4E-A4AC-C8A39754BC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7916" y="3660347"/>
            <a:ext cx="2027255" cy="1986591"/>
          </a:xfrm>
        </p:spPr>
        <p:txBody>
          <a:bodyPr>
            <a:normAutofit/>
          </a:bodyPr>
          <a:lstStyle>
            <a:lvl1pPr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06FBC65-7326-914E-910C-DAC6886F60C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48830" y="1589290"/>
            <a:ext cx="2027255" cy="1920247"/>
          </a:xfrm>
        </p:spPr>
        <p:txBody>
          <a:bodyPr>
            <a:normAutofit/>
          </a:bodyPr>
          <a:lstStyle>
            <a:lvl1pPr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62498A7-6198-B440-A682-44FB51E757C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48830" y="3664986"/>
            <a:ext cx="2027255" cy="1981953"/>
          </a:xfrm>
        </p:spPr>
        <p:txBody>
          <a:bodyPr>
            <a:normAutofit/>
          </a:bodyPr>
          <a:lstStyle>
            <a:lvl1pPr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1EE4E4B-687F-5447-A62B-D054098C3BC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7917" y="1123490"/>
            <a:ext cx="8208169" cy="454025"/>
          </a:xfrm>
        </p:spPr>
        <p:txBody>
          <a:bodyPr anchor="ctr"/>
          <a:lstStyle>
            <a:lvl1pPr marL="0" indent="0">
              <a:buNone/>
              <a:defRPr sz="1800"/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848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917" y="214516"/>
            <a:ext cx="8208169" cy="12239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377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45789FDF-79F7-8148-83AD-4A6A12391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104" y="1589290"/>
            <a:ext cx="2666141" cy="4057649"/>
          </a:xfrm>
        </p:spPr>
        <p:txBody>
          <a:bodyPr>
            <a:normAutofit/>
          </a:bodyPr>
          <a:lstStyle>
            <a:lvl1pPr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A89CF434-3F21-344F-9165-96F9F39297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7916" y="1589291"/>
            <a:ext cx="1570871" cy="4057647"/>
          </a:xfrm>
        </p:spPr>
        <p:txBody>
          <a:bodyPr>
            <a:normAutofit/>
          </a:bodyPr>
          <a:lstStyle>
            <a:lvl1pPr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6703D589-B050-1F4E-A4AC-C8A39754BC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155373" y="1589289"/>
            <a:ext cx="1594145" cy="4057648"/>
          </a:xfrm>
        </p:spPr>
        <p:txBody>
          <a:bodyPr>
            <a:normAutofit/>
          </a:bodyPr>
          <a:lstStyle>
            <a:lvl1pPr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1EEDFD2-0167-BB4E-9604-9DC3C94A775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48830" y="1589290"/>
            <a:ext cx="2027255" cy="1920247"/>
          </a:xfrm>
        </p:spPr>
        <p:txBody>
          <a:bodyPr>
            <a:normAutofit/>
          </a:bodyPr>
          <a:lstStyle>
            <a:lvl1pPr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856B9143-5900-8943-9525-BF63A04A16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48830" y="3664986"/>
            <a:ext cx="2027255" cy="1981953"/>
          </a:xfrm>
        </p:spPr>
        <p:txBody>
          <a:bodyPr>
            <a:normAutofit/>
          </a:bodyPr>
          <a:lstStyle>
            <a:lvl1pPr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45A58B4-B6F4-0149-9AEC-7162A5BF400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7917" y="1123490"/>
            <a:ext cx="8208169" cy="454025"/>
          </a:xfrm>
        </p:spPr>
        <p:txBody>
          <a:bodyPr anchor="ctr"/>
          <a:lstStyle>
            <a:lvl1pPr marL="0" indent="0">
              <a:buNone/>
              <a:defRPr sz="1800"/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368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18E1CA2-73B8-464B-A4B8-E776D2C05329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83" y="6108583"/>
            <a:ext cx="1047718" cy="3925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5A2275-3377-6445-8A69-B00D1D1928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9" y="6141381"/>
            <a:ext cx="1695450" cy="3175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9936AE0-5619-A34E-89A4-157F3B84FE81}"/>
              </a:ext>
            </a:extLst>
          </p:cNvPr>
          <p:cNvSpPr/>
          <p:nvPr userDrawn="1"/>
        </p:nvSpPr>
        <p:spPr>
          <a:xfrm>
            <a:off x="467916" y="6151320"/>
            <a:ext cx="4482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fld id="{DF3E7A62-48FC-4580-AE0D-DCB099470394}" type="slidenum">
              <a:rPr lang="en-US" sz="1200" smtClean="0">
                <a:solidFill>
                  <a:schemeClr val="bg1"/>
                </a:solidFill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917" y="214516"/>
            <a:ext cx="8208169" cy="12239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377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8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45789FDF-79F7-8148-83AD-4A6A12391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24397" y="1589290"/>
            <a:ext cx="2607848" cy="4057649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A89CF434-3F21-344F-9165-96F9F39297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7915" y="1589291"/>
            <a:ext cx="1638489" cy="405764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6703D589-B050-1F4E-A4AC-C8A39754BC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222991" y="1589289"/>
            <a:ext cx="1584820" cy="40576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1EEDFD2-0167-BB4E-9604-9DC3C94A775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48830" y="1589290"/>
            <a:ext cx="2027255" cy="192024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856B9143-5900-8943-9525-BF63A04A16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48830" y="3664986"/>
            <a:ext cx="2027255" cy="1981953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5FC7F39-5735-2B42-9549-5FB71A12DBC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7917" y="1123490"/>
            <a:ext cx="8208169" cy="454025"/>
          </a:xfr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513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917" y="214516"/>
            <a:ext cx="8208169" cy="12239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377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45789FDF-79F7-8148-83AD-4A6A12391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24397" y="1589290"/>
            <a:ext cx="2607848" cy="4057649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A89CF434-3F21-344F-9165-96F9F39297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7915" y="1589290"/>
            <a:ext cx="1638489" cy="192024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6703D589-B050-1F4E-A4AC-C8A39754BC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222991" y="1589289"/>
            <a:ext cx="1584820" cy="40576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1EEDFD2-0167-BB4E-9604-9DC3C94A775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48830" y="1589290"/>
            <a:ext cx="2027255" cy="192024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856B9143-5900-8943-9525-BF63A04A16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48830" y="3664986"/>
            <a:ext cx="2027255" cy="1981953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06A737D2-4B7A-AF48-81F8-8B9D3D18EDC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67916" y="3664986"/>
            <a:ext cx="1638490" cy="1981953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EFE412D-7780-BA4C-9B92-1D1DA86310E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7917" y="1123490"/>
            <a:ext cx="8208169" cy="454025"/>
          </a:xfrm>
        </p:spPr>
        <p:txBody>
          <a:bodyPr anchor="ctr"/>
          <a:lstStyle>
            <a:lvl1pPr marL="0" indent="0">
              <a:buNone/>
              <a:defRPr sz="1800"/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218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37">
            <a:extLst>
              <a:ext uri="{FF2B5EF4-FFF2-40B4-BE49-F238E27FC236}">
                <a16:creationId xmlns:a16="http://schemas.microsoft.com/office/drawing/2014/main" id="{A858C78B-76C2-6243-A20D-7E17EA8A9E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02" r="1334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C9BEC7-E170-CB4B-AEDA-A84313F22950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06BB68-F3B2-D842-BA37-7529BB63A1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825" y="3060700"/>
            <a:ext cx="3562350" cy="7366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712" y="551206"/>
            <a:ext cx="1772577" cy="66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6B96F2-230C-FD42-AA52-97A3CA92F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7" y="163717"/>
            <a:ext cx="82081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18B9E38-5E40-EB4B-BE2F-101BDB52A5EB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550318" y="3275638"/>
            <a:ext cx="1965818" cy="23713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accent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/>
            </a:lvl2pPr>
            <a:lvl3pPr marL="91437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/>
            </a:lvl3pPr>
            <a:lvl4pPr marL="1371566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4pPr>
            <a:lvl5pPr marL="1828754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02CE5D7-FE77-2445-AB1D-D2E6F3A9F388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632722" y="3275638"/>
            <a:ext cx="1963389" cy="23713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accent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/>
            </a:lvl2pPr>
            <a:lvl3pPr marL="91437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/>
            </a:lvl3pPr>
            <a:lvl4pPr marL="1371566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4pPr>
            <a:lvl5pPr marL="1828754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C5074EB-5CC1-E641-B13E-681E38146A7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7916" y="1123490"/>
            <a:ext cx="8208170" cy="454025"/>
          </a:xfrm>
        </p:spPr>
        <p:txBody>
          <a:bodyPr anchor="ctr"/>
          <a:lstStyle>
            <a:lvl1pPr marL="0" indent="0">
              <a:buNone/>
              <a:defRPr sz="1800"/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080E9D-A194-3342-8F57-656A308EE02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550319" y="1589089"/>
            <a:ext cx="1965722" cy="14954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3C2B1CA-481D-054A-A1B0-568F6BFBAA9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32723" y="1589088"/>
            <a:ext cx="1963340" cy="14954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72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938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6B96F2-230C-FD42-AA52-97A3CA92F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7" y="163717"/>
            <a:ext cx="82081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AC14B19-2D76-104F-A68A-A94B94BD40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915" y="3275638"/>
            <a:ext cx="1965816" cy="23713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accent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/>
            </a:lvl2pPr>
            <a:lvl3pPr marL="91437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/>
            </a:lvl3pPr>
            <a:lvl4pPr marL="1371566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4pPr>
            <a:lvl5pPr marL="1828754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E80568D-69AF-364C-85BC-AD0F4C95F0F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550318" y="3275638"/>
            <a:ext cx="1965818" cy="23713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accent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/>
            </a:lvl2pPr>
            <a:lvl3pPr marL="91437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/>
            </a:lvl3pPr>
            <a:lvl4pPr marL="1371566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4pPr>
            <a:lvl5pPr marL="1828754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D649A67-2CA6-BD4E-BE70-B638ED42AA3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632722" y="3275638"/>
            <a:ext cx="1963389" cy="23713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accent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/>
            </a:lvl2pPr>
            <a:lvl3pPr marL="91437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/>
            </a:lvl3pPr>
            <a:lvl4pPr marL="1371566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4pPr>
            <a:lvl5pPr marL="1828754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43D2D3-75C3-B74F-A6C6-3FAD5D27D07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712696" y="3275638"/>
            <a:ext cx="1963388" cy="23713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accent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/>
            </a:lvl2pPr>
            <a:lvl3pPr marL="91437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/>
            </a:lvl3pPr>
            <a:lvl4pPr marL="1371566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4pPr>
            <a:lvl5pPr marL="1828754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444B9F3-7991-B540-91C1-B21F586A64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7916" y="1123490"/>
            <a:ext cx="8208170" cy="454025"/>
          </a:xfrm>
        </p:spPr>
        <p:txBody>
          <a:bodyPr anchor="ctr"/>
          <a:lstStyle>
            <a:lvl1pPr marL="0" indent="0">
              <a:buNone/>
              <a:defRPr sz="1800"/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B89A14-BD08-B64A-BE98-A76785749E4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67916" y="1589089"/>
            <a:ext cx="1965722" cy="14954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1DD0550-FBB9-B644-B186-962719144E0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550319" y="1589088"/>
            <a:ext cx="1965722" cy="1495425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6031D3B-5CAB-5943-8DC8-3CBDA26453F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632723" y="1589088"/>
            <a:ext cx="1963388" cy="1495426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218CDC1-E261-844D-AFC9-74DA5742A7D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712744" y="1589089"/>
            <a:ext cx="1963340" cy="14954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4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6B96F2-230C-FD42-AA52-97A3CA92F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7" y="163717"/>
            <a:ext cx="82081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AC14B19-2D76-104F-A68A-A94B94BD40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915" y="1589290"/>
            <a:ext cx="4263237" cy="405765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accent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/>
            </a:lvl2pPr>
            <a:lvl3pPr marL="91437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/>
            </a:lvl3pPr>
            <a:lvl4pPr marL="1371566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4pPr>
            <a:lvl5pPr marL="1828754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444B9F3-7991-B540-91C1-B21F586A64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7916" y="1123490"/>
            <a:ext cx="8208170" cy="454025"/>
          </a:xfrm>
        </p:spPr>
        <p:txBody>
          <a:bodyPr anchor="ctr"/>
          <a:lstStyle>
            <a:lvl1pPr marL="0" indent="0">
              <a:buNone/>
              <a:defRPr sz="1800"/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0FE585-AED3-2C48-9C40-8C8A96C28E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76800" y="1589288"/>
            <a:ext cx="4267200" cy="40574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2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6B96F2-230C-FD42-AA52-97A3CA92F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7" y="163717"/>
            <a:ext cx="82081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AC14B19-2D76-104F-A68A-A94B94BD40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915" y="1589290"/>
            <a:ext cx="3799332" cy="405765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accent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/>
            </a:lvl2pPr>
            <a:lvl3pPr marL="91437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/>
            </a:lvl3pPr>
            <a:lvl4pPr marL="1371566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4pPr>
            <a:lvl5pPr marL="1828754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444B9F3-7991-B540-91C1-B21F586A64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7916" y="1123490"/>
            <a:ext cx="8208170" cy="454025"/>
          </a:xfrm>
        </p:spPr>
        <p:txBody>
          <a:bodyPr anchor="ctr"/>
          <a:lstStyle>
            <a:lvl1pPr marL="0" indent="0">
              <a:buNone/>
              <a:defRPr sz="1800"/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001BCF3-0883-774C-8036-6DF042484FEA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877870" y="1589290"/>
            <a:ext cx="3798215" cy="405765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accent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/>
            </a:lvl2pPr>
            <a:lvl3pPr marL="91437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/>
            </a:lvl3pPr>
            <a:lvl4pPr marL="1371566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4pPr>
            <a:lvl5pPr marL="1828754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809A1D-E0E8-E749-BC12-79955403CC5E}"/>
              </a:ext>
            </a:extLst>
          </p:cNvPr>
          <p:cNvCxnSpPr>
            <a:cxnSpLocks/>
          </p:cNvCxnSpPr>
          <p:nvPr userDrawn="1"/>
        </p:nvCxnSpPr>
        <p:spPr>
          <a:xfrm>
            <a:off x="4553413" y="1589290"/>
            <a:ext cx="0" cy="4140179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12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6B96F2-230C-FD42-AA52-97A3CA92F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7" y="163717"/>
            <a:ext cx="82081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AC14B19-2D76-104F-A68A-A94B94BD40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915" y="1589290"/>
            <a:ext cx="3799332" cy="405765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accent2"/>
                </a:solidFill>
              </a:defRPr>
            </a:lvl1pPr>
            <a:lvl2pPr marL="285744" indent="-28574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2pPr>
            <a:lvl3pPr marL="685783" indent="-17144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.AppleSystemUIFont"/>
              <a:buChar char="–"/>
              <a:defRPr sz="1200"/>
            </a:lvl3pPr>
            <a:lvl4pPr marL="1371566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4pPr>
            <a:lvl5pPr marL="1828754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444B9F3-7991-B540-91C1-B21F586A64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7916" y="1123490"/>
            <a:ext cx="8208170" cy="454025"/>
          </a:xfrm>
        </p:spPr>
        <p:txBody>
          <a:bodyPr anchor="ctr"/>
          <a:lstStyle>
            <a:lvl1pPr marL="0" indent="0">
              <a:buNone/>
              <a:defRPr sz="1800"/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001BCF3-0883-774C-8036-6DF042484FEA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877870" y="1589290"/>
            <a:ext cx="3798215" cy="405765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accent2"/>
                </a:solidFill>
              </a:defRPr>
            </a:lvl1pPr>
            <a:lvl2pPr marL="285744" indent="-28574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2pPr>
            <a:lvl3pPr marL="685783" indent="-17144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.AppleSystemUIFont"/>
              <a:buChar char="–"/>
              <a:defRPr sz="1200"/>
            </a:lvl3pPr>
            <a:lvl4pPr marL="1371566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4pPr>
            <a:lvl5pPr marL="1828754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809A1D-E0E8-E749-BC12-79955403CC5E}"/>
              </a:ext>
            </a:extLst>
          </p:cNvPr>
          <p:cNvCxnSpPr>
            <a:cxnSpLocks/>
          </p:cNvCxnSpPr>
          <p:nvPr userDrawn="1"/>
        </p:nvCxnSpPr>
        <p:spPr>
          <a:xfrm>
            <a:off x="4553413" y="1589290"/>
            <a:ext cx="0" cy="4140179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86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6B96F2-230C-FD42-AA52-97A3CA92F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7" y="163717"/>
            <a:ext cx="82081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AC14B19-2D76-104F-A68A-A94B94BD40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916" y="1589290"/>
            <a:ext cx="2625392" cy="405765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  <a:lvl2pPr marL="285744" indent="-28574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2pPr>
            <a:lvl3pPr marL="51433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.AppleSystemUIFont"/>
              <a:buNone/>
              <a:defRPr sz="1200"/>
            </a:lvl3pPr>
            <a:lvl4pPr marL="1371566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4pPr>
            <a:lvl5pPr marL="1828754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444B9F3-7991-B540-91C1-B21F586A64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7916" y="1123490"/>
            <a:ext cx="8208170" cy="454025"/>
          </a:xfrm>
        </p:spPr>
        <p:txBody>
          <a:bodyPr anchor="ctr"/>
          <a:lstStyle>
            <a:lvl1pPr marL="0" indent="0">
              <a:buNone/>
              <a:defRPr sz="1800"/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78C7DF3-369B-D14B-A8DB-1D98DD0D1171}"/>
              </a:ext>
            </a:extLst>
          </p:cNvPr>
          <p:cNvCxnSpPr>
            <a:cxnSpLocks/>
          </p:cNvCxnSpPr>
          <p:nvPr userDrawn="1"/>
        </p:nvCxnSpPr>
        <p:spPr>
          <a:xfrm>
            <a:off x="3164450" y="1589290"/>
            <a:ext cx="0" cy="4140179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2B3951A2-A5E4-0148-97A5-3DED43616DED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263202" y="1589290"/>
            <a:ext cx="2625392" cy="405765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b="1">
                <a:solidFill>
                  <a:schemeClr val="accent2"/>
                </a:solidFill>
              </a:defRPr>
            </a:lvl1pPr>
            <a:lvl2pPr marL="285744" indent="-28574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51433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.AppleSystemUIFont"/>
              <a:buNone/>
              <a:defRPr sz="1200"/>
            </a:lvl3pPr>
            <a:lvl4pPr marL="1371566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4pPr>
            <a:lvl5pPr marL="1828754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4865ADBC-9AF0-F040-ACF1-4198D744739D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058488" y="1589290"/>
            <a:ext cx="2625392" cy="405765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285744" indent="-28574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51433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.AppleSystemUIFont"/>
              <a:buNone/>
              <a:defRPr sz="1200"/>
            </a:lvl3pPr>
            <a:lvl4pPr marL="1371566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4pPr>
            <a:lvl5pPr marL="1828754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809A1D-E0E8-E749-BC12-79955403CC5E}"/>
              </a:ext>
            </a:extLst>
          </p:cNvPr>
          <p:cNvCxnSpPr>
            <a:cxnSpLocks/>
          </p:cNvCxnSpPr>
          <p:nvPr userDrawn="1"/>
        </p:nvCxnSpPr>
        <p:spPr>
          <a:xfrm>
            <a:off x="5959736" y="1589290"/>
            <a:ext cx="0" cy="4140179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21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6B96F2-230C-FD42-AA52-97A3CA92F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7" y="163717"/>
            <a:ext cx="82081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89F302DD-9CD7-2C4C-8478-5C984D08E496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 flipH="1">
            <a:off x="4877043" y="1589289"/>
            <a:ext cx="4266958" cy="4057451"/>
          </a:xfrm>
          <a:prstGeom prst="rect">
            <a:avLst/>
          </a:prstGeom>
        </p:spPr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AC14B19-2D76-104F-A68A-A94B94BD40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915" y="1589290"/>
            <a:ext cx="4263237" cy="405765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accent2"/>
                </a:solidFill>
              </a:defRPr>
            </a:lvl1pPr>
            <a:lvl2pPr marL="285744" indent="-28574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2pPr>
            <a:lvl3pPr marL="685783" indent="-17144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.AppleSystemUIFont"/>
              <a:buChar char="–"/>
              <a:defRPr sz="1200"/>
            </a:lvl3pPr>
            <a:lvl4pPr marL="1371566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4pPr>
            <a:lvl5pPr marL="1828754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444B9F3-7991-B540-91C1-B21F586A64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7916" y="1123490"/>
            <a:ext cx="8208170" cy="454025"/>
          </a:xfrm>
        </p:spPr>
        <p:txBody>
          <a:bodyPr anchor="ctr"/>
          <a:lstStyle>
            <a:lvl1pPr marL="0" indent="0">
              <a:buNone/>
              <a:defRPr sz="1800"/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011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6B96F2-230C-FD42-AA52-97A3CA92F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7" y="163717"/>
            <a:ext cx="82081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89F302DD-9CD7-2C4C-8478-5C984D08E496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 flipH="1">
            <a:off x="4877043" y="1589289"/>
            <a:ext cx="4266958" cy="4057451"/>
          </a:xfrm>
          <a:prstGeom prst="rect">
            <a:avLst/>
          </a:prstGeom>
        </p:spPr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AC14B19-2D76-104F-A68A-A94B94BD40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915" y="1589290"/>
            <a:ext cx="4263237" cy="405765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accent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/>
            </a:lvl2pPr>
            <a:lvl3pPr marL="91437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/>
            </a:lvl3pPr>
            <a:lvl4pPr marL="1371566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4pPr>
            <a:lvl5pPr marL="1828754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444B9F3-7991-B540-91C1-B21F586A64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7916" y="1123490"/>
            <a:ext cx="8208170" cy="454025"/>
          </a:xfrm>
        </p:spPr>
        <p:txBody>
          <a:bodyPr anchor="ctr"/>
          <a:lstStyle>
            <a:lvl1pPr marL="0" indent="0">
              <a:buNone/>
              <a:defRPr sz="1800"/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053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B7E0FD3-9A84-1147-9827-5597671B1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39" y="153536"/>
            <a:ext cx="820816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F5A6038-6F55-5E43-B8A7-3B1790A75D9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7916" y="1123490"/>
            <a:ext cx="8208170" cy="454025"/>
          </a:xfrm>
        </p:spPr>
        <p:txBody>
          <a:bodyPr anchor="ctr"/>
          <a:lstStyle>
            <a:lvl1pPr marL="0" indent="0">
              <a:buNone/>
              <a:defRPr sz="1800"/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F855F73-84F2-2A42-9883-1CC3542C1B70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67916" y="1689904"/>
            <a:ext cx="8208169" cy="3957035"/>
          </a:xfrm>
          <a:prstGeom prst="rect">
            <a:avLst/>
          </a:prstGeom>
        </p:spPr>
        <p:txBody>
          <a:bodyPr/>
          <a:lstStyle>
            <a:lvl1pPr marL="285744" indent="-285744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1">
                <a:solidFill>
                  <a:schemeClr val="accent2"/>
                </a:solidFill>
              </a:defRPr>
            </a:lvl1pPr>
            <a:lvl2pPr marL="742932" indent="-28574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.AppleSystemUIFont"/>
              <a:buChar char="–"/>
              <a:defRPr sz="1400"/>
            </a:lvl2pPr>
            <a:lvl3pPr marL="1085824" indent="-17144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/>
            </a:lvl3pPr>
            <a:lvl4pPr marL="1543012" indent="-171446">
              <a:lnSpc>
                <a:spcPct val="100000"/>
              </a:lnSpc>
              <a:spcBef>
                <a:spcPts val="0"/>
              </a:spcBef>
              <a:buFont typeface=".AppleSystemUIFont"/>
              <a:buChar char="–"/>
              <a:defRPr sz="1200"/>
            </a:lvl4pPr>
            <a:lvl5pPr marL="2000201" indent="-17144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402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839" y="153534"/>
            <a:ext cx="8208169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2714A43-AF38-F945-931D-6D41EDD7539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7916" y="1123490"/>
            <a:ext cx="8208170" cy="454025"/>
          </a:xfrm>
        </p:spPr>
        <p:txBody>
          <a:bodyPr anchor="ctr"/>
          <a:lstStyle>
            <a:lvl1pPr marL="0" indent="0">
              <a:buNone/>
              <a:defRPr sz="1800"/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570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522" y="5850363"/>
            <a:ext cx="1298624" cy="67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39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BCD6CD-D966-3140-A3F7-E1744AF106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62" t="-132" r="9158" b="132"/>
          <a:stretch/>
        </p:blipFill>
        <p:spPr>
          <a:xfrm>
            <a:off x="17754" y="0"/>
            <a:ext cx="9126245" cy="686308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712" y="2811360"/>
            <a:ext cx="3296576" cy="12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1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1480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63F0BA-BD3F-9941-A85D-97CF01253F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70" r="9234"/>
          <a:stretch/>
        </p:blipFill>
        <p:spPr>
          <a:xfrm>
            <a:off x="-5407" y="1"/>
            <a:ext cx="9149407" cy="68861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712" y="551206"/>
            <a:ext cx="1772577" cy="6642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51898" y="2690536"/>
            <a:ext cx="8440208" cy="12239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377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8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143000" y="3971944"/>
            <a:ext cx="6858000" cy="16557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3094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34BAD88-CBE4-FC4E-9D6A-091E37073E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39" t="467" r="12117" b="-467"/>
          <a:stretch/>
        </p:blipFill>
        <p:spPr>
          <a:xfrm>
            <a:off x="-2708" y="1"/>
            <a:ext cx="9149417" cy="686957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BD10AC3-924F-3043-B9A6-89FF95006E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1898" y="2690536"/>
            <a:ext cx="8440208" cy="12239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377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8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920283E-1EE1-FC43-98C0-D3BF2F00FA2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3971944"/>
            <a:ext cx="6858000" cy="16557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712" y="551206"/>
            <a:ext cx="1772577" cy="66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3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7B9326-17D3-2F47-B363-6284D96DAC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56" t="467" r="7808" b="-467"/>
          <a:stretch/>
        </p:blipFill>
        <p:spPr>
          <a:xfrm>
            <a:off x="-5411" y="1"/>
            <a:ext cx="9149411" cy="686957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BD10AC3-924F-3043-B9A6-89FF95006E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1898" y="2690536"/>
            <a:ext cx="8440208" cy="12239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377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8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920283E-1EE1-FC43-98C0-D3BF2F00FA2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3971944"/>
            <a:ext cx="6858000" cy="16557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712" y="551206"/>
            <a:ext cx="1772577" cy="66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8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8A0C16-9B34-4749-AD47-2AA9DF0CC2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630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BD10AC3-924F-3043-B9A6-89FF95006E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1898" y="3211236"/>
            <a:ext cx="8440208" cy="12239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377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8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712" y="551206"/>
            <a:ext cx="1772577" cy="66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3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EDC4CDD-0C0A-2C48-B031-5BA2248862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6816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BD10AC3-924F-3043-B9A6-89FF95006E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1898" y="3212290"/>
            <a:ext cx="8440208" cy="12239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377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8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712" y="551206"/>
            <a:ext cx="1772577" cy="66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3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688008-7468-0C44-861A-C470D9809A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6816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BD10AC3-924F-3043-B9A6-89FF95006E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1898" y="3207084"/>
            <a:ext cx="8440208" cy="12239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377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8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712" y="551206"/>
            <a:ext cx="1772577" cy="66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7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917" y="163717"/>
            <a:ext cx="82081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1589291"/>
            <a:ext cx="8208170" cy="40576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D8AC0B-9DF7-7745-A471-0E3F6935A2AB}"/>
              </a:ext>
            </a:extLst>
          </p:cNvPr>
          <p:cNvSpPr/>
          <p:nvPr userDrawn="1"/>
        </p:nvSpPr>
        <p:spPr>
          <a:xfrm>
            <a:off x="467916" y="6151320"/>
            <a:ext cx="4482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fld id="{DF3E7A62-48FC-4580-AE0D-DCB099470394}" type="slidenum">
              <a:rPr lang="en-US" sz="1200" smtClean="0">
                <a:solidFill>
                  <a:schemeClr val="tx1"/>
                </a:solidFill>
              </a:rPr>
              <a:pPr algn="l"/>
              <a:t>‹#›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8710D04-2434-5E4B-BBDA-661D373BF669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9" y="6151319"/>
            <a:ext cx="20955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27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49" r:id="rId2"/>
    <p:sldLayoutId id="2147483732" r:id="rId3"/>
    <p:sldLayoutId id="2147483720" r:id="rId4"/>
    <p:sldLayoutId id="2147483721" r:id="rId5"/>
    <p:sldLayoutId id="2147483724" r:id="rId6"/>
    <p:sldLayoutId id="2147483718" r:id="rId7"/>
    <p:sldLayoutId id="2147483725" r:id="rId8"/>
    <p:sldLayoutId id="2147483726" r:id="rId9"/>
    <p:sldLayoutId id="2147483727" r:id="rId10"/>
    <p:sldLayoutId id="2147483705" r:id="rId11"/>
    <p:sldLayoutId id="2147483742" r:id="rId12"/>
    <p:sldLayoutId id="2147483728" r:id="rId13"/>
    <p:sldLayoutId id="2147483729" r:id="rId14"/>
    <p:sldLayoutId id="2147483730" r:id="rId15"/>
    <p:sldLayoutId id="2147483734" r:id="rId16"/>
    <p:sldLayoutId id="2147483737" r:id="rId17"/>
    <p:sldLayoutId id="2147483739" r:id="rId18"/>
    <p:sldLayoutId id="2147483707" r:id="rId19"/>
    <p:sldLayoutId id="2147483731" r:id="rId20"/>
    <p:sldLayoutId id="2147483743" r:id="rId21"/>
    <p:sldLayoutId id="2147483746" r:id="rId22"/>
    <p:sldLayoutId id="2147483747" r:id="rId23"/>
    <p:sldLayoutId id="2147483748" r:id="rId24"/>
    <p:sldLayoutId id="2147483745" r:id="rId25"/>
    <p:sldLayoutId id="2147483744" r:id="rId26"/>
    <p:sldLayoutId id="2147483709" r:id="rId27"/>
    <p:sldLayoutId id="2147483711" r:id="rId28"/>
    <p:sldLayoutId id="2147483750" r:id="rId29"/>
    <p:sldLayoutId id="2147483751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77" rtl="0" eaLnBrk="1" latinLnBrk="0" hangingPunct="1">
        <a:lnSpc>
          <a:spcPts val="36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2"/>
        </a:buClr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spcAft>
          <a:spcPts val="300"/>
        </a:spcAft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.AppleSystemUIFont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42" userDrawn="1">
          <p15:clr>
            <a:srgbClr val="F26B43"/>
          </p15:clr>
        </p15:guide>
        <p15:guide id="3" orient="horz" pos="552" userDrawn="1">
          <p15:clr>
            <a:srgbClr val="F26B43"/>
          </p15:clr>
        </p15:guide>
        <p15:guide id="4" pos="4212" userDrawn="1">
          <p15:clr>
            <a:srgbClr val="F26B43"/>
          </p15:clr>
        </p15:guide>
        <p15:guide id="5" orient="horz" pos="37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0.jpeg"/><Relationship Id="rId7" Type="http://schemas.openxmlformats.org/officeDocument/2006/relationships/image" Target="../media/image64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jp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41.jpeg"/><Relationship Id="rId16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jpeg"/><Relationship Id="rId15" Type="http://schemas.openxmlformats.org/officeDocument/2006/relationships/image" Target="../media/image54.jpeg"/><Relationship Id="rId10" Type="http://schemas.openxmlformats.org/officeDocument/2006/relationships/image" Target="../media/image49.png"/><Relationship Id="rId19" Type="http://schemas.openxmlformats.org/officeDocument/2006/relationships/image" Target="../media/image58.jpg"/><Relationship Id="rId4" Type="http://schemas.openxmlformats.org/officeDocument/2006/relationships/image" Target="../media/image43.jpeg"/><Relationship Id="rId9" Type="http://schemas.openxmlformats.org/officeDocument/2006/relationships/image" Target="../media/image48.png"/><Relationship Id="rId14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15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Placeholder 1"/>
          <p:cNvSpPr txBox="1">
            <a:spLocks/>
          </p:cNvSpPr>
          <p:nvPr/>
        </p:nvSpPr>
        <p:spPr bwMode="auto">
          <a:xfrm>
            <a:off x="420221" y="331787"/>
            <a:ext cx="7429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000" b="1" dirty="0">
                <a:solidFill>
                  <a:srgbClr val="5D6E78"/>
                </a:solidFill>
                <a:latin typeface="+mj-ea"/>
                <a:ea typeface="+mj-ea"/>
              </a:rPr>
              <a:t>便利的生活设施</a:t>
            </a:r>
            <a:endParaRPr lang="en-US" altLang="zh-CN" sz="2000" dirty="0">
              <a:solidFill>
                <a:srgbClr val="5D6E78"/>
              </a:solidFill>
              <a:latin typeface="+mj-ea"/>
              <a:ea typeface="+mj-ea"/>
            </a:endParaRPr>
          </a:p>
        </p:txBody>
      </p:sp>
      <p:pic>
        <p:nvPicPr>
          <p:cNvPr id="11267" name="Picture 2" descr="D:\Charlene\微信\IHG\QQ图片2015121017014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743" y="872427"/>
            <a:ext cx="242887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3" descr="http://i1.xiachufang.com/image/620/a92a576cbcf211e4a770b8ca3aeed2d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304" y="2533794"/>
            <a:ext cx="1885009" cy="188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7" descr="http://file05.16sucai.com/2015/0623/65f00b196318a61698095c79d01141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030" y="2558253"/>
            <a:ext cx="2786062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2" descr="http://pic19.nipic.com/20120229/8938057_150432251000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4"/>
          <a:stretch>
            <a:fillRect/>
          </a:stretch>
        </p:blipFill>
        <p:spPr bwMode="auto">
          <a:xfrm>
            <a:off x="5989638" y="827885"/>
            <a:ext cx="2571750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6B3D335-C6C7-661C-0AC7-5755F84587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64" y="4503759"/>
            <a:ext cx="4319328" cy="159057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53E0462-6B7A-FFA8-69B8-F8BCBC5D9E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92" y="2558253"/>
            <a:ext cx="2542426" cy="18605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2B1465D-5494-9AE3-5B22-A4FA524B30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09" y="841424"/>
            <a:ext cx="242887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1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18"/>
          <a:stretch/>
        </p:blipFill>
        <p:spPr>
          <a:xfrm>
            <a:off x="6133171" y="468685"/>
            <a:ext cx="2430385" cy="1659301"/>
          </a:xfrm>
          <a:prstGeom prst="rect">
            <a:avLst/>
          </a:prstGeom>
        </p:spPr>
      </p:pic>
      <p:sp>
        <p:nvSpPr>
          <p:cNvPr id="12290" name="Text Placeholder 1"/>
          <p:cNvSpPr txBox="1">
            <a:spLocks/>
          </p:cNvSpPr>
          <p:nvPr/>
        </p:nvSpPr>
        <p:spPr bwMode="auto">
          <a:xfrm>
            <a:off x="671643" y="299111"/>
            <a:ext cx="7429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000" b="1" dirty="0">
                <a:solidFill>
                  <a:srgbClr val="5D6E78"/>
                </a:solidFill>
                <a:latin typeface="+mj-ea"/>
                <a:ea typeface="+mj-ea"/>
              </a:rPr>
              <a:t>酒店客房</a:t>
            </a:r>
            <a:endParaRPr lang="en-US" altLang="zh-CN" sz="2000" dirty="0">
              <a:solidFill>
                <a:srgbClr val="5D6E78"/>
              </a:solidFill>
              <a:latin typeface="+mj-ea"/>
              <a:ea typeface="+mj-ea"/>
            </a:endParaRPr>
          </a:p>
        </p:txBody>
      </p:sp>
      <p:sp>
        <p:nvSpPr>
          <p:cNvPr id="12291" name="内容占位符 2"/>
          <p:cNvSpPr>
            <a:spLocks/>
          </p:cNvSpPr>
          <p:nvPr/>
        </p:nvSpPr>
        <p:spPr bwMode="auto">
          <a:xfrm>
            <a:off x="744867" y="876535"/>
            <a:ext cx="4929188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ts val="500"/>
              </a:spcBef>
              <a:buClr>
                <a:schemeClr val="accent2"/>
              </a:buClr>
              <a:buFont typeface="Myriad Pro" panose="020B0503030403020204" pitchFamily="34" charset="0"/>
              <a:buNone/>
            </a:pPr>
            <a:r>
              <a:rPr lang="zh-CN" altLang="en-US" sz="1600" dirty="0">
                <a:solidFill>
                  <a:srgbClr val="5D6E78"/>
                </a:solidFill>
                <a:latin typeface="+mn-ea"/>
                <a:ea typeface="+mn-ea"/>
              </a:rPr>
              <a:t>天津水游城丽筠酒店拥有</a:t>
            </a:r>
            <a:r>
              <a:rPr lang="en-US" altLang="zh-CN" sz="1600" dirty="0">
                <a:solidFill>
                  <a:srgbClr val="5D6E78"/>
                </a:solidFill>
                <a:latin typeface="+mn-ea"/>
                <a:ea typeface="+mn-ea"/>
              </a:rPr>
              <a:t>261</a:t>
            </a:r>
            <a:r>
              <a:rPr lang="zh-CN" altLang="en-US" sz="1600" dirty="0">
                <a:solidFill>
                  <a:srgbClr val="5D6E78"/>
                </a:solidFill>
                <a:latin typeface="+mn-ea"/>
                <a:ea typeface="+mn-ea"/>
              </a:rPr>
              <a:t>间装修典雅，宽敞舒适的客房，包括套房、无烟客房、残疾人房间及专为商务客人精心打造的行政楼层客房。所有客房均配备</a:t>
            </a:r>
            <a:r>
              <a:rPr lang="en-US" altLang="zh-CN" sz="1600" dirty="0">
                <a:solidFill>
                  <a:srgbClr val="5D6E78"/>
                </a:solidFill>
                <a:latin typeface="+mn-ea"/>
                <a:ea typeface="+mn-ea"/>
              </a:rPr>
              <a:t>:</a:t>
            </a:r>
          </a:p>
          <a:p>
            <a:pPr>
              <a:lnSpc>
                <a:spcPct val="60000"/>
              </a:lnSpc>
              <a:spcBef>
                <a:spcPct val="65000"/>
              </a:spcBef>
              <a:buClr>
                <a:srgbClr val="003300"/>
              </a:buClr>
              <a:buFontTx/>
              <a:buChar char="•"/>
            </a:pPr>
            <a:r>
              <a:rPr lang="zh-CN" altLang="en-US" sz="1600" dirty="0">
                <a:solidFill>
                  <a:srgbClr val="5D6E78"/>
                </a:solidFill>
                <a:latin typeface="+mn-ea"/>
                <a:ea typeface="+mn-ea"/>
              </a:rPr>
              <a:t>无线及有线宽带高速上网接入</a:t>
            </a:r>
            <a:endParaRPr lang="en-US" altLang="zh-CN" sz="1600" dirty="0">
              <a:solidFill>
                <a:srgbClr val="5D6E78"/>
              </a:solidFill>
              <a:latin typeface="+mn-ea"/>
              <a:ea typeface="+mn-ea"/>
            </a:endParaRPr>
          </a:p>
          <a:p>
            <a:pPr>
              <a:lnSpc>
                <a:spcPct val="60000"/>
              </a:lnSpc>
              <a:spcBef>
                <a:spcPct val="65000"/>
              </a:spcBef>
              <a:buClr>
                <a:srgbClr val="003300"/>
              </a:buClr>
              <a:buFontTx/>
              <a:buChar char="•"/>
            </a:pPr>
            <a:r>
              <a:rPr lang="zh-CN" altLang="en-US" sz="1600" dirty="0">
                <a:solidFill>
                  <a:srgbClr val="5D6E78"/>
                </a:solidFill>
                <a:latin typeface="+mn-ea"/>
                <a:ea typeface="+mn-ea"/>
              </a:rPr>
              <a:t>语音信箱</a:t>
            </a:r>
            <a:endParaRPr lang="en-US" altLang="zh-CN" sz="1600" dirty="0">
              <a:solidFill>
                <a:srgbClr val="5D6E78"/>
              </a:solidFill>
              <a:latin typeface="+mn-ea"/>
              <a:ea typeface="+mn-ea"/>
            </a:endParaRPr>
          </a:p>
          <a:p>
            <a:pPr>
              <a:lnSpc>
                <a:spcPct val="60000"/>
              </a:lnSpc>
              <a:spcBef>
                <a:spcPct val="65000"/>
              </a:spcBef>
              <a:buClr>
                <a:srgbClr val="003300"/>
              </a:buClr>
              <a:buFontTx/>
              <a:buChar char="•"/>
            </a:pPr>
            <a:r>
              <a:rPr lang="zh-CN" altLang="en-US" sz="1600" dirty="0">
                <a:solidFill>
                  <a:srgbClr val="5D6E78"/>
                </a:solidFill>
                <a:latin typeface="+mn-ea"/>
                <a:ea typeface="+mn-ea"/>
              </a:rPr>
              <a:t>羽绒被</a:t>
            </a:r>
            <a:endParaRPr lang="en-US" altLang="zh-CN" sz="1600" dirty="0">
              <a:solidFill>
                <a:srgbClr val="5D6E78"/>
              </a:solidFill>
              <a:latin typeface="+mn-ea"/>
              <a:ea typeface="+mn-ea"/>
            </a:endParaRPr>
          </a:p>
          <a:p>
            <a:pPr>
              <a:lnSpc>
                <a:spcPct val="60000"/>
              </a:lnSpc>
              <a:spcBef>
                <a:spcPct val="65000"/>
              </a:spcBef>
              <a:buClr>
                <a:srgbClr val="003300"/>
              </a:buClr>
              <a:buFontTx/>
              <a:buChar char="•"/>
            </a:pPr>
            <a:r>
              <a:rPr lang="zh-CN" altLang="en-US" sz="1600" dirty="0">
                <a:solidFill>
                  <a:srgbClr val="5D6E78"/>
                </a:solidFill>
                <a:latin typeface="+mn-ea"/>
                <a:ea typeface="+mn-ea"/>
              </a:rPr>
              <a:t>睡枕选择</a:t>
            </a:r>
            <a:endParaRPr lang="en-US" altLang="zh-CN" sz="1600" dirty="0">
              <a:solidFill>
                <a:srgbClr val="5D6E78"/>
              </a:solidFill>
              <a:latin typeface="+mn-ea"/>
              <a:ea typeface="+mn-ea"/>
            </a:endParaRPr>
          </a:p>
          <a:p>
            <a:pPr>
              <a:lnSpc>
                <a:spcPct val="60000"/>
              </a:lnSpc>
              <a:spcBef>
                <a:spcPct val="65000"/>
              </a:spcBef>
              <a:buClr>
                <a:srgbClr val="003300"/>
              </a:buClr>
              <a:buFontTx/>
              <a:buChar char="•"/>
            </a:pPr>
            <a:r>
              <a:rPr lang="zh-CN" altLang="en-US" sz="1600" dirty="0">
                <a:solidFill>
                  <a:srgbClr val="5D6E78"/>
                </a:solidFill>
                <a:latin typeface="+mn-ea"/>
                <a:ea typeface="+mn-ea"/>
              </a:rPr>
              <a:t>独立的空气调节系统和供热系统</a:t>
            </a:r>
          </a:p>
          <a:p>
            <a:pPr>
              <a:lnSpc>
                <a:spcPct val="60000"/>
              </a:lnSpc>
              <a:spcBef>
                <a:spcPct val="65000"/>
              </a:spcBef>
              <a:buClr>
                <a:srgbClr val="003300"/>
              </a:buClr>
              <a:buFontTx/>
              <a:buChar char="•"/>
            </a:pPr>
            <a:r>
              <a:rPr lang="zh-CN" altLang="en-US" sz="1600" dirty="0">
                <a:solidFill>
                  <a:srgbClr val="5D6E78"/>
                </a:solidFill>
                <a:latin typeface="+mn-ea"/>
                <a:ea typeface="+mn-ea"/>
              </a:rPr>
              <a:t>国际卫星电视频道</a:t>
            </a:r>
          </a:p>
          <a:p>
            <a:pPr>
              <a:lnSpc>
                <a:spcPct val="60000"/>
              </a:lnSpc>
              <a:spcBef>
                <a:spcPct val="65000"/>
              </a:spcBef>
              <a:buClr>
                <a:srgbClr val="003300"/>
              </a:buClr>
              <a:buFontTx/>
              <a:buChar char="•"/>
            </a:pPr>
            <a:r>
              <a:rPr lang="zh-CN" altLang="en-US" sz="1600" dirty="0">
                <a:solidFill>
                  <a:srgbClr val="5D6E78"/>
                </a:solidFill>
                <a:latin typeface="+mn-ea"/>
                <a:ea typeface="+mn-ea"/>
              </a:rPr>
              <a:t>国际国内长途直拨电话</a:t>
            </a:r>
          </a:p>
          <a:p>
            <a:pPr>
              <a:lnSpc>
                <a:spcPct val="60000"/>
              </a:lnSpc>
              <a:spcBef>
                <a:spcPct val="65000"/>
              </a:spcBef>
              <a:buClr>
                <a:srgbClr val="003300"/>
              </a:buClr>
              <a:buFontTx/>
              <a:buChar char="•"/>
            </a:pPr>
            <a:r>
              <a:rPr lang="zh-CN" altLang="en-US" sz="1600" dirty="0">
                <a:solidFill>
                  <a:srgbClr val="5D6E78"/>
                </a:solidFill>
                <a:latin typeface="+mn-ea"/>
                <a:ea typeface="+mn-ea"/>
              </a:rPr>
              <a:t>室内保险箱</a:t>
            </a:r>
          </a:p>
          <a:p>
            <a:pPr>
              <a:lnSpc>
                <a:spcPct val="60000"/>
              </a:lnSpc>
              <a:spcBef>
                <a:spcPct val="65000"/>
              </a:spcBef>
              <a:buClr>
                <a:srgbClr val="003300"/>
              </a:buClr>
              <a:buFontTx/>
              <a:buChar char="•"/>
            </a:pPr>
            <a:r>
              <a:rPr lang="zh-CN" altLang="en-US" sz="1600" dirty="0">
                <a:solidFill>
                  <a:srgbClr val="5D6E78"/>
                </a:solidFill>
                <a:latin typeface="+mn-ea"/>
                <a:ea typeface="+mn-ea"/>
              </a:rPr>
              <a:t>吹风机</a:t>
            </a:r>
          </a:p>
          <a:p>
            <a:pPr>
              <a:lnSpc>
                <a:spcPct val="60000"/>
              </a:lnSpc>
              <a:spcBef>
                <a:spcPct val="65000"/>
              </a:spcBef>
              <a:buClr>
                <a:srgbClr val="003300"/>
              </a:buClr>
              <a:buFontTx/>
              <a:buChar char="•"/>
            </a:pPr>
            <a:r>
              <a:rPr lang="zh-CN" altLang="en-US" sz="1600" dirty="0">
                <a:solidFill>
                  <a:srgbClr val="5D6E78"/>
                </a:solidFill>
                <a:latin typeface="+mn-ea"/>
                <a:ea typeface="+mn-ea"/>
              </a:rPr>
              <a:t>符合人体工程学设计的座椅</a:t>
            </a:r>
          </a:p>
          <a:p>
            <a:pPr>
              <a:lnSpc>
                <a:spcPct val="60000"/>
              </a:lnSpc>
              <a:spcBef>
                <a:spcPct val="65000"/>
              </a:spcBef>
              <a:buClr>
                <a:srgbClr val="003300"/>
              </a:buClr>
              <a:buFontTx/>
              <a:buChar char="•"/>
            </a:pPr>
            <a:r>
              <a:rPr lang="en-US" altLang="zh-CN" sz="1600" dirty="0">
                <a:solidFill>
                  <a:srgbClr val="5D6E78"/>
                </a:solidFill>
                <a:latin typeface="+mn-ea"/>
                <a:ea typeface="+mn-ea"/>
              </a:rPr>
              <a:t>40</a:t>
            </a:r>
            <a:r>
              <a:rPr lang="zh-CN" altLang="en-US" sz="1600" dirty="0">
                <a:solidFill>
                  <a:srgbClr val="5D6E78"/>
                </a:solidFill>
                <a:latin typeface="+mn-ea"/>
                <a:ea typeface="+mn-ea"/>
              </a:rPr>
              <a:t>寸液晶电视</a:t>
            </a:r>
          </a:p>
          <a:p>
            <a:pPr>
              <a:lnSpc>
                <a:spcPct val="60000"/>
              </a:lnSpc>
              <a:spcBef>
                <a:spcPct val="65000"/>
              </a:spcBef>
              <a:buClr>
                <a:srgbClr val="003300"/>
              </a:buClr>
              <a:buFontTx/>
              <a:buChar char="•"/>
            </a:pPr>
            <a:r>
              <a:rPr lang="zh-CN" altLang="en-US" sz="1600" dirty="0">
                <a:solidFill>
                  <a:srgbClr val="5D6E78"/>
                </a:solidFill>
                <a:latin typeface="+mn-ea"/>
                <a:ea typeface="+mn-ea"/>
              </a:rPr>
              <a:t>迷你吧</a:t>
            </a:r>
          </a:p>
        </p:txBody>
      </p:sp>
      <p:pic>
        <p:nvPicPr>
          <p:cNvPr id="12292" name="Picture 7" descr="E:\Whenever 杂志拍照\DSC_78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716" y="2268058"/>
            <a:ext cx="2455863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9" descr="E:\Whenever 杂志拍照\DSC_78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715" y="4043255"/>
            <a:ext cx="2455863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85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90" y="952500"/>
            <a:ext cx="7278610" cy="4852407"/>
          </a:xfrm>
          <a:prstGeom prst="rect">
            <a:avLst/>
          </a:prstGeom>
        </p:spPr>
      </p:pic>
      <p:sp>
        <p:nvSpPr>
          <p:cNvPr id="13314" name="Text Placeholder 1"/>
          <p:cNvSpPr txBox="1">
            <a:spLocks/>
          </p:cNvSpPr>
          <p:nvPr/>
        </p:nvSpPr>
        <p:spPr bwMode="auto">
          <a:xfrm>
            <a:off x="928690" y="285227"/>
            <a:ext cx="6786560" cy="35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000" b="1" dirty="0">
                <a:solidFill>
                  <a:srgbClr val="5D6E78"/>
                </a:solidFill>
                <a:latin typeface="+mj-ea"/>
                <a:ea typeface="+mj-ea"/>
              </a:rPr>
              <a:t>高级大床房</a:t>
            </a:r>
            <a:endParaRPr lang="en-US" altLang="zh-CN" sz="2000" dirty="0">
              <a:solidFill>
                <a:srgbClr val="5D6E78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50467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928689"/>
            <a:ext cx="7572375" cy="5048250"/>
          </a:xfrm>
          <a:prstGeom prst="rect">
            <a:avLst/>
          </a:prstGeom>
        </p:spPr>
      </p:pic>
      <p:sp>
        <p:nvSpPr>
          <p:cNvPr id="14338" name="Text Placeholder 1"/>
          <p:cNvSpPr txBox="1">
            <a:spLocks/>
          </p:cNvSpPr>
          <p:nvPr/>
        </p:nvSpPr>
        <p:spPr bwMode="auto">
          <a:xfrm>
            <a:off x="797478" y="286668"/>
            <a:ext cx="7429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000" b="1" dirty="0">
                <a:solidFill>
                  <a:srgbClr val="5D6E78"/>
                </a:solidFill>
                <a:latin typeface="+mj-ea"/>
                <a:ea typeface="+mj-ea"/>
              </a:rPr>
              <a:t>豪华房</a:t>
            </a:r>
            <a:endParaRPr lang="en-US" altLang="zh-CN" sz="2000" b="1" dirty="0">
              <a:solidFill>
                <a:srgbClr val="5D6E78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44200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Placeholder 1"/>
          <p:cNvSpPr txBox="1">
            <a:spLocks/>
          </p:cNvSpPr>
          <p:nvPr/>
        </p:nvSpPr>
        <p:spPr bwMode="auto">
          <a:xfrm>
            <a:off x="747144" y="244723"/>
            <a:ext cx="7429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000" b="1" dirty="0">
                <a:solidFill>
                  <a:srgbClr val="5D6E78"/>
                </a:solidFill>
                <a:latin typeface="+mj-ea"/>
                <a:ea typeface="+mj-ea"/>
              </a:rPr>
              <a:t>高级套房</a:t>
            </a:r>
            <a:endParaRPr lang="en-US" altLang="zh-CN" sz="2000" b="1" dirty="0">
              <a:solidFill>
                <a:srgbClr val="5D6E78"/>
              </a:solidFill>
              <a:latin typeface="+mj-ea"/>
              <a:ea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72" y="928688"/>
            <a:ext cx="7439257" cy="495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7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98" y="730521"/>
            <a:ext cx="7631616" cy="5087744"/>
          </a:xfrm>
          <a:prstGeom prst="rect">
            <a:avLst/>
          </a:prstGeom>
        </p:spPr>
      </p:pic>
      <p:sp>
        <p:nvSpPr>
          <p:cNvPr id="16386" name="Text Placeholder 1"/>
          <p:cNvSpPr txBox="1">
            <a:spLocks/>
          </p:cNvSpPr>
          <p:nvPr/>
        </p:nvSpPr>
        <p:spPr bwMode="auto">
          <a:xfrm>
            <a:off x="730366" y="160833"/>
            <a:ext cx="7429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000" b="1" dirty="0">
                <a:solidFill>
                  <a:srgbClr val="5D6E78"/>
                </a:solidFill>
                <a:latin typeface="+mj-ea"/>
                <a:ea typeface="+mj-ea"/>
              </a:rPr>
              <a:t>行政套房</a:t>
            </a:r>
            <a:endParaRPr lang="en-US" altLang="zh-CN" sz="2000" b="1" dirty="0">
              <a:solidFill>
                <a:srgbClr val="5D6E78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15229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Placeholder 1"/>
          <p:cNvSpPr txBox="1">
            <a:spLocks/>
          </p:cNvSpPr>
          <p:nvPr/>
        </p:nvSpPr>
        <p:spPr bwMode="auto">
          <a:xfrm>
            <a:off x="611188" y="189339"/>
            <a:ext cx="7429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000" b="1" dirty="0">
                <a:solidFill>
                  <a:srgbClr val="5D6E78"/>
                </a:solidFill>
                <a:latin typeface="+mn-ea"/>
                <a:ea typeface="+mn-ea"/>
              </a:rPr>
              <a:t>餐饮及娱乐设施</a:t>
            </a:r>
            <a:endParaRPr lang="en-US" altLang="zh-CN" sz="2000" dirty="0">
              <a:solidFill>
                <a:srgbClr val="5D6E78"/>
              </a:solidFill>
              <a:latin typeface="+mn-ea"/>
              <a:ea typeface="+mn-ea"/>
            </a:endParaRPr>
          </a:p>
        </p:txBody>
      </p:sp>
      <p:sp>
        <p:nvSpPr>
          <p:cNvPr id="18435" name="内容占位符 2"/>
          <p:cNvSpPr txBox="1">
            <a:spLocks/>
          </p:cNvSpPr>
          <p:nvPr/>
        </p:nvSpPr>
        <p:spPr bwMode="auto">
          <a:xfrm>
            <a:off x="714375" y="2000250"/>
            <a:ext cx="3357563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ts val="1200"/>
              </a:spcBef>
              <a:buFont typeface="Myriad Pro" panose="020B0503030403020204" pitchFamily="34" charset="0"/>
              <a:buNone/>
            </a:pPr>
            <a:r>
              <a:rPr lang="zh-CN" altLang="en-US" b="1" dirty="0">
                <a:solidFill>
                  <a:srgbClr val="5D6E78"/>
                </a:solidFill>
                <a:latin typeface="+mn-ea"/>
                <a:ea typeface="+mn-ea"/>
              </a:rPr>
              <a:t>水游全日餐厅</a:t>
            </a:r>
          </a:p>
          <a:p>
            <a:pPr eaLnBrk="1" hangingPunct="1">
              <a:spcBef>
                <a:spcPts val="1200"/>
              </a:spcBef>
              <a:buFont typeface="Myriad Pro" panose="020B0503030403020204" pitchFamily="34" charset="0"/>
              <a:buNone/>
            </a:pPr>
            <a:r>
              <a:rPr lang="zh-CN" altLang="en-US" sz="1600" dirty="0">
                <a:solidFill>
                  <a:srgbClr val="5D6E78"/>
                </a:solidFill>
                <a:latin typeface="+mn-ea"/>
                <a:ea typeface="+mn-ea"/>
              </a:rPr>
              <a:t>提供各式中西式特色美食和自助餐， 多款厨师长推荐精品任您选。</a:t>
            </a:r>
            <a:endParaRPr lang="en-US" altLang="zh-CN" sz="1600" dirty="0">
              <a:solidFill>
                <a:srgbClr val="5D6E78"/>
              </a:solidFill>
              <a:latin typeface="+mn-ea"/>
              <a:ea typeface="+mn-ea"/>
            </a:endParaRPr>
          </a:p>
          <a:p>
            <a:pPr marL="0" lvl="1" eaLnBrk="1" hangingPunct="1">
              <a:spcBef>
                <a:spcPts val="12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zh-CN" altLang="en-US" sz="1400" dirty="0">
                <a:solidFill>
                  <a:srgbClr val="5D6E78"/>
                </a:solidFill>
                <a:latin typeface="+mn-ea"/>
                <a:ea typeface="+mn-ea"/>
              </a:rPr>
              <a:t>营业时间：</a:t>
            </a:r>
            <a:r>
              <a:rPr lang="en-US" altLang="zh-CN" sz="1400" dirty="0">
                <a:solidFill>
                  <a:srgbClr val="5D6E78"/>
                </a:solidFill>
                <a:latin typeface="+mn-ea"/>
                <a:ea typeface="+mn-ea"/>
                <a:cs typeface="Times New Roman" panose="02020603050405020304" pitchFamily="18" charset="0"/>
              </a:rPr>
              <a:t>06:00</a:t>
            </a:r>
            <a:r>
              <a:rPr lang="en-US" altLang="zh-CN" sz="1400" dirty="0">
                <a:solidFill>
                  <a:srgbClr val="5D6E78"/>
                </a:solidFill>
                <a:latin typeface="+mn-ea"/>
                <a:ea typeface="+mn-ea"/>
              </a:rPr>
              <a:t>–22:00</a:t>
            </a:r>
          </a:p>
          <a:p>
            <a:pPr algn="ctr" eaLnBrk="1" hangingPunct="1">
              <a:spcBef>
                <a:spcPts val="1200"/>
              </a:spcBef>
              <a:buFont typeface="Myriad Pro" panose="020B0503030403020204" pitchFamily="34" charset="0"/>
              <a:buNone/>
            </a:pPr>
            <a:endParaRPr lang="zh-CN" altLang="en-US" dirty="0">
              <a:solidFill>
                <a:srgbClr val="5D6E78"/>
              </a:solidFill>
              <a:latin typeface="+mn-ea"/>
              <a:ea typeface="+mn-ea"/>
            </a:endParaRPr>
          </a:p>
        </p:txBody>
      </p:sp>
      <p:pic>
        <p:nvPicPr>
          <p:cNvPr id="18439" name="Picture 10" descr="D:\绘图文件\矢量\各餐厅logo\Aqua caf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887606"/>
            <a:ext cx="2616054" cy="74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813" y="585923"/>
            <a:ext cx="4460836" cy="29742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2"/>
          <a:stretch/>
        </p:blipFill>
        <p:spPr>
          <a:xfrm>
            <a:off x="5064722" y="3692487"/>
            <a:ext cx="2417526" cy="242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34" y="3692487"/>
            <a:ext cx="3640587" cy="242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1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15" y="763277"/>
            <a:ext cx="7084685" cy="4723123"/>
          </a:xfrm>
          <a:prstGeom prst="rect">
            <a:avLst/>
          </a:prstGeom>
        </p:spPr>
      </p:pic>
      <p:sp>
        <p:nvSpPr>
          <p:cNvPr id="19458" name="Text Placeholder 1"/>
          <p:cNvSpPr txBox="1">
            <a:spLocks/>
          </p:cNvSpPr>
          <p:nvPr/>
        </p:nvSpPr>
        <p:spPr bwMode="auto">
          <a:xfrm>
            <a:off x="732001" y="203679"/>
            <a:ext cx="7429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000" b="1" dirty="0">
                <a:solidFill>
                  <a:srgbClr val="5D6E78"/>
                </a:solidFill>
                <a:latin typeface="+mn-ea"/>
                <a:ea typeface="+mn-ea"/>
              </a:rPr>
              <a:t>餐饮及娱乐设施</a:t>
            </a:r>
            <a:endParaRPr lang="en-US" altLang="zh-CN" sz="2000" b="1" dirty="0">
              <a:solidFill>
                <a:srgbClr val="5D6E78"/>
              </a:solidFill>
              <a:latin typeface="+mn-ea"/>
              <a:ea typeface="+mn-ea"/>
            </a:endParaRPr>
          </a:p>
        </p:txBody>
      </p:sp>
      <p:sp>
        <p:nvSpPr>
          <p:cNvPr id="19459" name="内容占位符 2"/>
          <p:cNvSpPr txBox="1">
            <a:spLocks/>
          </p:cNvSpPr>
          <p:nvPr/>
        </p:nvSpPr>
        <p:spPr bwMode="auto">
          <a:xfrm>
            <a:off x="732001" y="5580671"/>
            <a:ext cx="8042883" cy="580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ts val="600"/>
              </a:spcBef>
              <a:buFont typeface="Myriad Pro" panose="020B0503030403020204" pitchFamily="34" charset="0"/>
              <a:buNone/>
            </a:pPr>
            <a:r>
              <a:rPr lang="zh-CN" altLang="en-US" sz="1600" dirty="0">
                <a:solidFill>
                  <a:srgbClr val="5D6E78"/>
                </a:solidFill>
                <a:latin typeface="+mn-ea"/>
                <a:ea typeface="+mn-ea"/>
              </a:rPr>
              <a:t>酒店三层特设中餐</a:t>
            </a:r>
            <a:r>
              <a:rPr lang="en-US" altLang="zh-CN" sz="1600" dirty="0">
                <a:solidFill>
                  <a:srgbClr val="5D6E78"/>
                </a:solidFill>
                <a:latin typeface="+mn-ea"/>
                <a:ea typeface="+mn-ea"/>
              </a:rPr>
              <a:t>VIP</a:t>
            </a:r>
            <a:r>
              <a:rPr lang="zh-CN" altLang="en-US" sz="1600" dirty="0">
                <a:solidFill>
                  <a:srgbClr val="5D6E78"/>
                </a:solidFill>
                <a:latin typeface="+mn-ea"/>
                <a:ea typeface="+mn-ea"/>
              </a:rPr>
              <a:t>包房，在您品味厨艺大师创意杰作的同时还可享受尊荣的私密空间。</a:t>
            </a:r>
          </a:p>
        </p:txBody>
      </p:sp>
    </p:spTree>
    <p:extLst>
      <p:ext uri="{BB962C8B-B14F-4D97-AF65-F5344CB8AC3E}">
        <p14:creationId xmlns:p14="http://schemas.microsoft.com/office/powerpoint/2010/main" val="375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Placeholder 1"/>
          <p:cNvSpPr txBox="1">
            <a:spLocks/>
          </p:cNvSpPr>
          <p:nvPr/>
        </p:nvSpPr>
        <p:spPr bwMode="auto">
          <a:xfrm>
            <a:off x="357188" y="295057"/>
            <a:ext cx="7429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000" b="1" dirty="0">
                <a:solidFill>
                  <a:srgbClr val="5D6E78"/>
                </a:solidFill>
                <a:latin typeface="+mj-ea"/>
                <a:ea typeface="+mj-ea"/>
              </a:rPr>
              <a:t>餐饮及娱乐设施</a:t>
            </a:r>
            <a:endParaRPr lang="en-US" altLang="zh-CN" sz="2000" dirty="0">
              <a:solidFill>
                <a:srgbClr val="5D6E78"/>
              </a:solidFill>
              <a:latin typeface="+mj-ea"/>
              <a:ea typeface="+mj-ea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 bwMode="auto">
          <a:xfrm>
            <a:off x="714375" y="5062538"/>
            <a:ext cx="707231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50000"/>
              </a:lnSpc>
              <a:spcBef>
                <a:spcPct val="20000"/>
              </a:spcBef>
              <a:buFont typeface="Myriad Pro" pitchFamily="34" charset="0"/>
              <a:buNone/>
              <a:defRPr/>
            </a:pPr>
            <a:r>
              <a:rPr lang="zh-CN" altLang="en-US" b="1" dirty="0">
                <a:solidFill>
                  <a:srgbClr val="5D6E78"/>
                </a:solidFill>
                <a:latin typeface="+mj-ea"/>
                <a:ea typeface="+mj-ea"/>
              </a:rPr>
              <a:t>健身中心</a:t>
            </a:r>
          </a:p>
          <a:p>
            <a:pPr>
              <a:spcBef>
                <a:spcPts val="1200"/>
              </a:spcBef>
              <a:buFont typeface="Myriad Pro" pitchFamily="34" charset="0"/>
              <a:buNone/>
              <a:defRPr/>
            </a:pPr>
            <a:r>
              <a:rPr lang="zh-CN" altLang="en-US" sz="1600" dirty="0">
                <a:solidFill>
                  <a:srgbClr val="5D6E78"/>
                </a:solidFill>
                <a:latin typeface="+mj-ea"/>
                <a:ea typeface="+mj-ea"/>
              </a:rPr>
              <a:t>位于酒店四层的健身中心，健身设施齐全，拥有室内游泳池、干蒸和湿蒸室。</a:t>
            </a:r>
            <a:endParaRPr lang="en-US" altLang="zh-CN" sz="1600" dirty="0">
              <a:solidFill>
                <a:srgbClr val="5D6E78"/>
              </a:solidFill>
              <a:latin typeface="+mj-ea"/>
              <a:ea typeface="+mj-ea"/>
            </a:endParaRPr>
          </a:p>
          <a:p>
            <a:pPr>
              <a:spcBef>
                <a:spcPts val="1200"/>
              </a:spcBef>
              <a:buFont typeface="Myriad Pro" pitchFamily="34" charset="0"/>
              <a:buNone/>
              <a:defRPr/>
            </a:pPr>
            <a:r>
              <a:rPr lang="zh-CN" altLang="en-US" sz="1400" dirty="0">
                <a:solidFill>
                  <a:srgbClr val="5D6E78"/>
                </a:solidFill>
                <a:latin typeface="+mj-ea"/>
                <a:ea typeface="+mj-ea"/>
              </a:rPr>
              <a:t>营业时间：</a:t>
            </a:r>
            <a:r>
              <a:rPr lang="en-US" altLang="zh-CN" sz="1400" dirty="0">
                <a:solidFill>
                  <a:srgbClr val="5D6E78"/>
                </a:solidFill>
                <a:latin typeface="+mj-ea"/>
                <a:ea typeface="+mj-ea"/>
                <a:cs typeface="Times New Roman" pitchFamily="18" charset="0"/>
              </a:rPr>
              <a:t>06:00– 23:00</a:t>
            </a:r>
          </a:p>
          <a:p>
            <a:pPr algn="ctr">
              <a:spcBef>
                <a:spcPts val="1200"/>
              </a:spcBef>
              <a:buFont typeface="Myriad Pro" pitchFamily="34" charset="0"/>
              <a:buNone/>
              <a:defRPr/>
            </a:pPr>
            <a:endParaRPr lang="zh-CN" altLang="en-US" sz="1600" dirty="0">
              <a:solidFill>
                <a:srgbClr val="5D6E78"/>
              </a:solidFill>
              <a:latin typeface="+mj-ea"/>
              <a:ea typeface="+mj-ea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  <a:buFont typeface="Myriad Pro" pitchFamily="34" charset="0"/>
              <a:buNone/>
              <a:defRPr/>
            </a:pPr>
            <a:endParaRPr lang="zh-CN" altLang="en-US" dirty="0">
              <a:solidFill>
                <a:srgbClr val="5D6E78"/>
              </a:solidFill>
              <a:latin typeface="+mj-ea"/>
              <a:ea typeface="+mj-ea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  <a:buFont typeface="Myriad Pro" pitchFamily="34" charset="0"/>
              <a:buNone/>
              <a:defRPr/>
            </a:pPr>
            <a:endParaRPr lang="zh-CN" altLang="en-US" dirty="0">
              <a:solidFill>
                <a:srgbClr val="5D6E78"/>
              </a:solidFill>
              <a:latin typeface="+mj-ea"/>
              <a:ea typeface="+mj-ea"/>
            </a:endParaRPr>
          </a:p>
        </p:txBody>
      </p:sp>
      <p:pic>
        <p:nvPicPr>
          <p:cNvPr id="20484" name="Picture 7" descr="E:\照片-Tony Metaxas\Pool1_MG_85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"/>
          <a:stretch>
            <a:fillRect/>
          </a:stretch>
        </p:blipFill>
        <p:spPr bwMode="auto">
          <a:xfrm>
            <a:off x="3420349" y="982947"/>
            <a:ext cx="5510213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6" t="283" r="-907" b="-283"/>
          <a:stretch/>
        </p:blipFill>
        <p:spPr>
          <a:xfrm>
            <a:off x="454125" y="982947"/>
            <a:ext cx="2966224" cy="394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0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6" y="987548"/>
            <a:ext cx="4319626" cy="4685695"/>
          </a:xfrm>
          <a:prstGeom prst="rect">
            <a:avLst/>
          </a:prstGeom>
        </p:spPr>
      </p:pic>
      <p:sp>
        <p:nvSpPr>
          <p:cNvPr id="21506" name="Text Placeholder 1"/>
          <p:cNvSpPr txBox="1">
            <a:spLocks/>
          </p:cNvSpPr>
          <p:nvPr/>
        </p:nvSpPr>
        <p:spPr bwMode="auto">
          <a:xfrm>
            <a:off x="646476" y="257175"/>
            <a:ext cx="7429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000" b="1" dirty="0">
                <a:solidFill>
                  <a:srgbClr val="5D6E78"/>
                </a:solidFill>
                <a:latin typeface="+mj-ea"/>
                <a:ea typeface="+mj-ea"/>
              </a:rPr>
              <a:t>宴会服务</a:t>
            </a:r>
            <a:endParaRPr lang="en-US" altLang="zh-CN" sz="2000" b="1" dirty="0">
              <a:solidFill>
                <a:srgbClr val="5D6E78"/>
              </a:solidFill>
              <a:latin typeface="+mj-ea"/>
              <a:ea typeface="+mj-ea"/>
            </a:endParaRPr>
          </a:p>
        </p:txBody>
      </p:sp>
      <p:sp>
        <p:nvSpPr>
          <p:cNvPr id="21507" name="内容占位符 2"/>
          <p:cNvSpPr txBox="1">
            <a:spLocks/>
          </p:cNvSpPr>
          <p:nvPr/>
        </p:nvSpPr>
        <p:spPr bwMode="auto">
          <a:xfrm>
            <a:off x="727614" y="987548"/>
            <a:ext cx="3929063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ts val="3000"/>
              </a:lnSpc>
              <a:spcBef>
                <a:spcPts val="1000"/>
              </a:spcBef>
              <a:buFont typeface="Myriad Pro" panose="020B0503030403020204" pitchFamily="34" charset="0"/>
              <a:buNone/>
            </a:pPr>
            <a:r>
              <a:rPr lang="en-US" altLang="zh-CN" sz="1400" dirty="0">
                <a:solidFill>
                  <a:srgbClr val="5D6E78"/>
                </a:solidFill>
                <a:latin typeface="+mn-ea"/>
                <a:ea typeface="+mn-ea"/>
              </a:rPr>
              <a:t>710</a:t>
            </a:r>
            <a:r>
              <a:rPr lang="zh-CN" altLang="en-US" sz="1400" dirty="0">
                <a:solidFill>
                  <a:srgbClr val="5D6E78"/>
                </a:solidFill>
                <a:latin typeface="+mn-ea"/>
                <a:ea typeface="+mn-ea"/>
              </a:rPr>
              <a:t>平方米的无柱大宴会厅可轻松容纳</a:t>
            </a:r>
            <a:r>
              <a:rPr lang="en-AU" altLang="zh-CN" sz="1400" dirty="0">
                <a:solidFill>
                  <a:srgbClr val="5D6E78"/>
                </a:solidFill>
                <a:latin typeface="+mn-ea"/>
                <a:ea typeface="+mn-ea"/>
              </a:rPr>
              <a:t>400</a:t>
            </a:r>
            <a:r>
              <a:rPr lang="zh-CN" altLang="en-US" sz="1400" dirty="0">
                <a:solidFill>
                  <a:srgbClr val="5D6E78"/>
                </a:solidFill>
                <a:latin typeface="+mn-ea"/>
                <a:ea typeface="+mn-ea"/>
              </a:rPr>
              <a:t>人同时就餐，</a:t>
            </a:r>
            <a:r>
              <a:rPr lang="en-US" altLang="zh-CN" sz="1400" dirty="0">
                <a:solidFill>
                  <a:srgbClr val="5D6E78"/>
                </a:solidFill>
                <a:latin typeface="+mn-ea"/>
                <a:ea typeface="+mn-ea"/>
              </a:rPr>
              <a:t>7</a:t>
            </a:r>
            <a:r>
              <a:rPr lang="zh-CN" altLang="en-US" sz="1400" dirty="0">
                <a:solidFill>
                  <a:srgbClr val="5D6E78"/>
                </a:solidFill>
                <a:latin typeface="+mn-ea"/>
                <a:ea typeface="+mn-ea"/>
              </a:rPr>
              <a:t>个多功能厅面积从</a:t>
            </a:r>
            <a:r>
              <a:rPr lang="en-US" altLang="zh-CN" sz="1400" dirty="0">
                <a:solidFill>
                  <a:srgbClr val="5D6E78"/>
                </a:solidFill>
                <a:latin typeface="+mn-ea"/>
                <a:ea typeface="+mn-ea"/>
              </a:rPr>
              <a:t>58</a:t>
            </a:r>
            <a:r>
              <a:rPr lang="zh-CN" altLang="en-US" sz="1400" dirty="0">
                <a:solidFill>
                  <a:srgbClr val="5D6E78"/>
                </a:solidFill>
                <a:latin typeface="+mn-ea"/>
                <a:ea typeface="+mn-ea"/>
              </a:rPr>
              <a:t>平方米到</a:t>
            </a:r>
            <a:r>
              <a:rPr lang="en-US" altLang="zh-CN" sz="1400" dirty="0">
                <a:solidFill>
                  <a:srgbClr val="5D6E78"/>
                </a:solidFill>
                <a:latin typeface="+mn-ea"/>
                <a:ea typeface="+mn-ea"/>
              </a:rPr>
              <a:t>310</a:t>
            </a:r>
            <a:r>
              <a:rPr lang="zh-CN" altLang="en-US" sz="1400" dirty="0">
                <a:solidFill>
                  <a:srgbClr val="5D6E78"/>
                </a:solidFill>
                <a:latin typeface="+mn-ea"/>
                <a:ea typeface="+mn-ea"/>
              </a:rPr>
              <a:t>平方米不等，可以适合不同的商务会议需求，无论是董事会议、温馨的香槟招待酒会或是盛大婚礼，酒店的宴会团队皆可满足您的需求。</a:t>
            </a:r>
            <a:endParaRPr lang="en-US" altLang="zh-CN" sz="1400" dirty="0">
              <a:solidFill>
                <a:srgbClr val="5D6E78"/>
              </a:solidFill>
              <a:latin typeface="+mn-ea"/>
              <a:ea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15" y="3224421"/>
            <a:ext cx="2100765" cy="264603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533" y="4657135"/>
            <a:ext cx="1816343" cy="121331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533" y="3244021"/>
            <a:ext cx="1816343" cy="121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7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4294967295"/>
          </p:nvPr>
        </p:nvSpPr>
        <p:spPr>
          <a:xfrm>
            <a:off x="4572000" y="1073150"/>
            <a:ext cx="3873161" cy="4711700"/>
          </a:xfrm>
        </p:spPr>
        <p:txBody>
          <a:bodyPr>
            <a:noAutofit/>
          </a:bodyPr>
          <a:lstStyle/>
          <a:p>
            <a:pPr algn="l">
              <a:lnSpc>
                <a:spcPct val="115000"/>
              </a:lnSpc>
            </a:pPr>
            <a:r>
              <a:rPr lang="zh-CN" altLang="en-US" sz="1600" dirty="0">
                <a:solidFill>
                  <a:srgbClr val="5D6E78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天津水游城丽筠酒店坐落于天津市中心，地理位置优越，交通便利。</a:t>
            </a:r>
            <a:endParaRPr lang="en-US" altLang="zh-CN" sz="1600" dirty="0">
              <a:solidFill>
                <a:srgbClr val="5D6E78"/>
              </a:solidFill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pPr algn="l">
              <a:lnSpc>
                <a:spcPct val="115000"/>
              </a:lnSpc>
            </a:pPr>
            <a:endParaRPr lang="en-US" altLang="zh-CN" sz="1600" dirty="0">
              <a:solidFill>
                <a:srgbClr val="5D6E78"/>
              </a:solidFill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pPr algn="l">
              <a:lnSpc>
                <a:spcPct val="115000"/>
              </a:lnSpc>
            </a:pPr>
            <a:r>
              <a:rPr lang="zh-CN" altLang="en-US" sz="1600" dirty="0">
                <a:solidFill>
                  <a:srgbClr val="5D6E78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酒店客房舒适惬意，提供全方位的会议和宴会服务设施，超过</a:t>
            </a:r>
            <a:r>
              <a:rPr lang="en-US" altLang="zh-CN" sz="1600" dirty="0">
                <a:solidFill>
                  <a:srgbClr val="5D6E78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1500</a:t>
            </a:r>
            <a:r>
              <a:rPr lang="zh-CN" altLang="en-US" sz="1600" dirty="0">
                <a:solidFill>
                  <a:srgbClr val="5D6E78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平方米的会议场地，轻松满足各类宴会、会议及活动的需求。</a:t>
            </a:r>
            <a:endParaRPr lang="en-US" altLang="zh-CN" sz="1600" dirty="0">
              <a:solidFill>
                <a:srgbClr val="5D6E78"/>
              </a:solidFill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pPr algn="l">
              <a:lnSpc>
                <a:spcPct val="115000"/>
              </a:lnSpc>
            </a:pPr>
            <a:endParaRPr lang="en-US" altLang="zh-CN" sz="1600" dirty="0">
              <a:solidFill>
                <a:srgbClr val="5D6E78"/>
              </a:solidFill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pPr algn="l">
              <a:lnSpc>
                <a:spcPct val="115000"/>
              </a:lnSpc>
            </a:pPr>
            <a:r>
              <a:rPr lang="zh-CN" altLang="en-US" sz="1600" dirty="0">
                <a:solidFill>
                  <a:srgbClr val="5D6E78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让天津水游城丽筠酒店成为您在天津休闲、旅游、商务及聚会的首选！</a:t>
            </a:r>
            <a:endParaRPr lang="en-US" altLang="zh-CN" sz="1600" dirty="0">
              <a:solidFill>
                <a:srgbClr val="5D6E78"/>
              </a:solidFill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86" y="682904"/>
            <a:ext cx="3444627" cy="516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8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2" y="791508"/>
            <a:ext cx="7522022" cy="5015142"/>
          </a:xfrm>
          <a:prstGeom prst="rect">
            <a:avLst/>
          </a:prstGeom>
        </p:spPr>
      </p:pic>
      <p:sp>
        <p:nvSpPr>
          <p:cNvPr id="22530" name="Text Placeholder 1"/>
          <p:cNvSpPr txBox="1">
            <a:spLocks/>
          </p:cNvSpPr>
          <p:nvPr/>
        </p:nvSpPr>
        <p:spPr bwMode="auto">
          <a:xfrm>
            <a:off x="755533" y="211167"/>
            <a:ext cx="7429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000" b="1" dirty="0">
                <a:solidFill>
                  <a:srgbClr val="5D6E78"/>
                </a:solidFill>
                <a:latin typeface="+mj-ea"/>
                <a:ea typeface="+mj-ea"/>
              </a:rPr>
              <a:t>大宴会厅</a:t>
            </a:r>
            <a:endParaRPr lang="en-US" altLang="zh-CN" sz="2000" dirty="0">
              <a:solidFill>
                <a:srgbClr val="5D6E78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96985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Placeholder 1"/>
          <p:cNvSpPr txBox="1">
            <a:spLocks/>
          </p:cNvSpPr>
          <p:nvPr/>
        </p:nvSpPr>
        <p:spPr bwMode="auto">
          <a:xfrm>
            <a:off x="654865" y="227945"/>
            <a:ext cx="7429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000" b="1" dirty="0">
                <a:solidFill>
                  <a:srgbClr val="5D6E78"/>
                </a:solidFill>
                <a:latin typeface="+mj-ea"/>
                <a:ea typeface="+mj-ea"/>
              </a:rPr>
              <a:t>大宴会厅</a:t>
            </a:r>
            <a:endParaRPr lang="en-US" altLang="zh-CN" sz="2000" dirty="0">
              <a:solidFill>
                <a:srgbClr val="5D6E78"/>
              </a:solidFill>
              <a:latin typeface="+mj-ea"/>
              <a:ea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54" y="787904"/>
            <a:ext cx="7548693" cy="503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7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Placeholder 1"/>
          <p:cNvSpPr txBox="1">
            <a:spLocks/>
          </p:cNvSpPr>
          <p:nvPr/>
        </p:nvSpPr>
        <p:spPr bwMode="auto">
          <a:xfrm>
            <a:off x="763922" y="219556"/>
            <a:ext cx="7429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000" b="1" dirty="0">
                <a:solidFill>
                  <a:srgbClr val="5D6E78"/>
                </a:solidFill>
                <a:latin typeface="+mj-ea"/>
                <a:ea typeface="+mj-ea"/>
              </a:rPr>
              <a:t>酒店会议室</a:t>
            </a:r>
            <a:endParaRPr lang="en-US" altLang="zh-CN" sz="2000" b="1" dirty="0">
              <a:solidFill>
                <a:srgbClr val="5D6E78"/>
              </a:solidFill>
              <a:latin typeface="+mj-ea"/>
              <a:ea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36" y="839479"/>
            <a:ext cx="7382729" cy="492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2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Placeholder 1"/>
          <p:cNvSpPr txBox="1">
            <a:spLocks/>
          </p:cNvSpPr>
          <p:nvPr/>
        </p:nvSpPr>
        <p:spPr bwMode="auto">
          <a:xfrm>
            <a:off x="845401" y="244723"/>
            <a:ext cx="7429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000" b="1" dirty="0">
                <a:solidFill>
                  <a:srgbClr val="5D6E78"/>
                </a:solidFill>
                <a:latin typeface="+mj-ea"/>
                <a:ea typeface="+mj-ea"/>
              </a:rPr>
              <a:t>董事会议室</a:t>
            </a:r>
            <a:endParaRPr lang="en-US" altLang="zh-CN" sz="2000" b="1" dirty="0">
              <a:solidFill>
                <a:srgbClr val="5D6E78"/>
              </a:solidFill>
              <a:latin typeface="+mj-ea"/>
              <a:ea typeface="+mj-ea"/>
            </a:endParaRPr>
          </a:p>
        </p:txBody>
      </p:sp>
      <p:pic>
        <p:nvPicPr>
          <p:cNvPr id="25603" name="Picture 2" descr="E:\照片-Tony Metaxas\Meeting8_MG_84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99" y="850630"/>
            <a:ext cx="7405802" cy="493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186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Placeholder 1"/>
          <p:cNvSpPr txBox="1">
            <a:spLocks/>
          </p:cNvSpPr>
          <p:nvPr/>
        </p:nvSpPr>
        <p:spPr bwMode="auto">
          <a:xfrm>
            <a:off x="831114" y="236334"/>
            <a:ext cx="7429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2000" b="1" dirty="0">
                <a:solidFill>
                  <a:srgbClr val="5D6E78"/>
                </a:solidFill>
                <a:latin typeface="+mj-ea"/>
                <a:ea typeface="+mj-ea"/>
              </a:rPr>
              <a:t>VIP</a:t>
            </a:r>
            <a:r>
              <a:rPr lang="zh-CN" altLang="en-US" sz="2000" b="1" dirty="0">
                <a:solidFill>
                  <a:srgbClr val="5D6E78"/>
                </a:solidFill>
                <a:latin typeface="+mj-ea"/>
                <a:ea typeface="+mj-ea"/>
              </a:rPr>
              <a:t>会议室</a:t>
            </a:r>
            <a:endParaRPr lang="en-US" altLang="zh-CN" sz="2000" b="1" dirty="0">
              <a:solidFill>
                <a:srgbClr val="5D6E78"/>
              </a:solidFill>
              <a:latin typeface="+mj-ea"/>
              <a:ea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14" y="768067"/>
            <a:ext cx="7481772" cy="498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Placeholder 1"/>
          <p:cNvSpPr txBox="1">
            <a:spLocks/>
          </p:cNvSpPr>
          <p:nvPr/>
        </p:nvSpPr>
        <p:spPr bwMode="auto">
          <a:xfrm>
            <a:off x="336084" y="261501"/>
            <a:ext cx="7429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000" b="1" dirty="0">
                <a:solidFill>
                  <a:srgbClr val="5D6E78"/>
                </a:solidFill>
                <a:latin typeface="+mj-ea"/>
                <a:ea typeface="+mj-ea"/>
              </a:rPr>
              <a:t>会议室结构表</a:t>
            </a:r>
            <a:endParaRPr lang="en-US" altLang="zh-CN" sz="2000" b="1" dirty="0">
              <a:solidFill>
                <a:srgbClr val="5D6E78"/>
              </a:solidFill>
              <a:latin typeface="+mj-ea"/>
              <a:ea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83" y="846448"/>
            <a:ext cx="8205744" cy="468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2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5733863" y="4702829"/>
            <a:ext cx="2969146" cy="185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15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  <a:ea typeface="+mn-ea"/>
              </a:rPr>
              <a:t>天津水游城丽筠</a:t>
            </a:r>
            <a:r>
              <a:rPr lang="zh-CN" altLang="en-GB" sz="2400" b="1" dirty="0">
                <a:solidFill>
                  <a:schemeClr val="bg1"/>
                </a:solidFill>
                <a:latin typeface="+mn-ea"/>
                <a:ea typeface="+mn-ea"/>
              </a:rPr>
              <a:t>酒店</a:t>
            </a:r>
            <a:endParaRPr lang="en-US" altLang="zh-CN" sz="2400" b="1" dirty="0">
              <a:solidFill>
                <a:schemeClr val="bg1"/>
              </a:solidFill>
              <a:latin typeface="+mn-ea"/>
              <a:ea typeface="+mn-ea"/>
            </a:endParaRPr>
          </a:p>
          <a:p>
            <a:pPr algn="r">
              <a:lnSpc>
                <a:spcPct val="115000"/>
              </a:lnSpc>
            </a:pPr>
            <a:endParaRPr lang="en-US" altLang="zh-CN" sz="2400" b="1" dirty="0">
              <a:solidFill>
                <a:schemeClr val="bg1"/>
              </a:solidFill>
              <a:latin typeface="+mn-ea"/>
              <a:ea typeface="+mn-ea"/>
            </a:endParaRPr>
          </a:p>
          <a:p>
            <a:pPr algn="r">
              <a:lnSpc>
                <a:spcPct val="115000"/>
              </a:lnSpc>
            </a:pPr>
            <a:r>
              <a:rPr lang="zh-CN" altLang="en-GB" sz="1200" b="1" dirty="0">
                <a:solidFill>
                  <a:schemeClr val="bg1"/>
                </a:solidFill>
                <a:latin typeface="+mn-ea"/>
                <a:ea typeface="+mn-ea"/>
              </a:rPr>
              <a:t>地址：</a:t>
            </a: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</a:rPr>
              <a:t>中国天津市红桥区芥园道</a:t>
            </a:r>
            <a:r>
              <a:rPr lang="en-US" altLang="zh-CN" sz="1200" dirty="0">
                <a:solidFill>
                  <a:schemeClr val="bg1"/>
                </a:solidFill>
                <a:latin typeface="+mn-ea"/>
                <a:ea typeface="+mn-ea"/>
              </a:rPr>
              <a:t>6</a:t>
            </a: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</a:rPr>
              <a:t>号</a:t>
            </a:r>
            <a:endParaRPr lang="zh-CN" altLang="en-GB" sz="1200" dirty="0">
              <a:solidFill>
                <a:schemeClr val="bg1"/>
              </a:solidFill>
              <a:latin typeface="+mn-ea"/>
              <a:ea typeface="+mn-ea"/>
            </a:endParaRPr>
          </a:p>
          <a:p>
            <a:pPr algn="r">
              <a:lnSpc>
                <a:spcPct val="115000"/>
              </a:lnSpc>
            </a:pPr>
            <a:r>
              <a:rPr lang="zh-CN" altLang="en-GB" sz="1200" b="1" dirty="0">
                <a:solidFill>
                  <a:schemeClr val="bg1"/>
                </a:solidFill>
                <a:latin typeface="+mn-ea"/>
                <a:ea typeface="+mn-ea"/>
              </a:rPr>
              <a:t>电话：</a:t>
            </a:r>
            <a:r>
              <a:rPr lang="en-US" altLang="zh-CN" sz="1200" dirty="0">
                <a:solidFill>
                  <a:schemeClr val="bg1"/>
                </a:solidFill>
                <a:latin typeface="+mn-ea"/>
                <a:ea typeface="+mn-ea"/>
              </a:rPr>
              <a:t>86-22-5877 6666</a:t>
            </a:r>
          </a:p>
          <a:p>
            <a:pPr algn="r">
              <a:lnSpc>
                <a:spcPct val="115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+mn-ea"/>
                <a:ea typeface="+mn-ea"/>
              </a:rPr>
              <a:t>传真：</a:t>
            </a:r>
            <a:r>
              <a:rPr lang="en-GB" altLang="zh-CN" sz="1200" dirty="0">
                <a:solidFill>
                  <a:schemeClr val="bg1"/>
                </a:solidFill>
                <a:latin typeface="+mn-ea"/>
                <a:ea typeface="+mn-ea"/>
              </a:rPr>
              <a:t>86-22-5877 6688</a:t>
            </a:r>
          </a:p>
          <a:p>
            <a:pPr algn="r" eaLnBrk="1" hangingPunct="1"/>
            <a:endParaRPr lang="zh-CN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7332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88" y="682904"/>
            <a:ext cx="3561019" cy="5164322"/>
          </a:xfrm>
          <a:prstGeom prst="rect">
            <a:avLst/>
          </a:prstGeom>
        </p:spPr>
      </p:pic>
      <p:sp>
        <p:nvSpPr>
          <p:cNvPr id="2" name="副标题 1"/>
          <p:cNvSpPr>
            <a:spLocks noGrp="1"/>
          </p:cNvSpPr>
          <p:nvPr>
            <p:ph type="subTitle" idx="4294967295"/>
          </p:nvPr>
        </p:nvSpPr>
        <p:spPr>
          <a:xfrm>
            <a:off x="4725988" y="682904"/>
            <a:ext cx="3636962" cy="5299075"/>
          </a:xfrm>
        </p:spPr>
        <p:txBody>
          <a:bodyPr>
            <a:noAutofit/>
          </a:bodyPr>
          <a:lstStyle/>
          <a:p>
            <a:pPr algn="l">
              <a:lnSpc>
                <a:spcPts val="3000"/>
              </a:lnSpc>
            </a:pPr>
            <a:r>
              <a:rPr lang="zh-CN" altLang="en-US" sz="1600" dirty="0">
                <a:solidFill>
                  <a:srgbClr val="5D6E78"/>
                </a:solidFill>
                <a:latin typeface="+mn-ea"/>
              </a:rPr>
              <a:t>酒店位于地铁一号线西北角站正上方，步行可至铁路天津西站（京沪高铁），搭乘地铁一号线转乘二号线可直达天津站及天津滨海国际机场。酒店周边旅游资源丰富，毗邻天津古文化街、大悲禅院、意大利风情街等主要景区。</a:t>
            </a:r>
            <a:endParaRPr lang="en-US" altLang="zh-CN" sz="1600" dirty="0">
              <a:solidFill>
                <a:srgbClr val="5D6E78"/>
              </a:solidFill>
              <a:latin typeface="+mn-ea"/>
            </a:endParaRPr>
          </a:p>
          <a:p>
            <a:pPr algn="l">
              <a:lnSpc>
                <a:spcPts val="3000"/>
              </a:lnSpc>
            </a:pPr>
            <a:r>
              <a:rPr lang="zh-CN" altLang="en-US" sz="1600" dirty="0">
                <a:solidFill>
                  <a:srgbClr val="5D6E78"/>
                </a:solidFill>
                <a:latin typeface="+mn-ea"/>
              </a:rPr>
              <a:t>    酒店三层可直接进入相连的水游城商业中心，为客人提供无与伦比的购物、娱乐及餐饮等全方面的便利。商业中心内荟萃</a:t>
            </a:r>
            <a:r>
              <a:rPr lang="en-GB" altLang="en-US" sz="1600" dirty="0">
                <a:solidFill>
                  <a:srgbClr val="5D6E78"/>
                </a:solidFill>
                <a:latin typeface="+mn-ea"/>
              </a:rPr>
              <a:t>40</a:t>
            </a:r>
            <a:r>
              <a:rPr lang="zh-CN" altLang="en-US" sz="1600" dirty="0">
                <a:solidFill>
                  <a:srgbClr val="5D6E78"/>
                </a:solidFill>
                <a:latin typeface="+mn-ea"/>
              </a:rPr>
              <a:t>余家餐饮门店，泰国、意大利、韩国、日本及中国等多国美食。</a:t>
            </a:r>
            <a:endParaRPr lang="zh-CN" altLang="en-US" sz="1600" i="1" dirty="0">
              <a:solidFill>
                <a:srgbClr val="5D6E78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5141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6"/>
          <p:cNvGrpSpPr>
            <a:grpSpLocks/>
          </p:cNvGrpSpPr>
          <p:nvPr/>
        </p:nvGrpSpPr>
        <p:grpSpPr bwMode="auto">
          <a:xfrm>
            <a:off x="3898900" y="2272567"/>
            <a:ext cx="2571750" cy="1827965"/>
            <a:chOff x="1176848" y="1096382"/>
            <a:chExt cx="3286148" cy="2319274"/>
          </a:xfrm>
        </p:grpSpPr>
        <p:pic>
          <p:nvPicPr>
            <p:cNvPr id="6" name="Picture 6" descr="http://photocdn.sohu.com/20140102/Img39282105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6848" y="1312520"/>
              <a:ext cx="3286148" cy="2103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内容占位符 2"/>
            <p:cNvSpPr>
              <a:spLocks/>
            </p:cNvSpPr>
            <p:nvPr/>
          </p:nvSpPr>
          <p:spPr bwMode="auto">
            <a:xfrm>
              <a:off x="3373455" y="1096382"/>
              <a:ext cx="1078084" cy="629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200000"/>
                </a:lnSpc>
                <a:buClr>
                  <a:srgbClr val="FAC500"/>
                </a:buClr>
              </a:pPr>
              <a:r>
                <a:rPr lang="zh-CN" altLang="en-US" sz="1600" b="1" dirty="0">
                  <a:solidFill>
                    <a:schemeClr val="bg1"/>
                  </a:solidFill>
                  <a:latin typeface="宋体" panose="02010600030101010101" pitchFamily="2" charset="-122"/>
                </a:rPr>
                <a:t>五大道</a:t>
              </a:r>
            </a:p>
          </p:txBody>
        </p:sp>
      </p:grpSp>
      <p:grpSp>
        <p:nvGrpSpPr>
          <p:cNvPr id="8" name="组合 9"/>
          <p:cNvGrpSpPr>
            <a:grpSpLocks/>
          </p:cNvGrpSpPr>
          <p:nvPr/>
        </p:nvGrpSpPr>
        <p:grpSpPr bwMode="auto">
          <a:xfrm>
            <a:off x="6529388" y="2520712"/>
            <a:ext cx="2458433" cy="3181610"/>
            <a:chOff x="679944" y="2525216"/>
            <a:chExt cx="1988163" cy="2395951"/>
          </a:xfrm>
        </p:grpSpPr>
        <p:pic>
          <p:nvPicPr>
            <p:cNvPr id="9" name="Picture 3" descr="E:\photo\天津旅游景点\u37025863_12f2cf0c09ag214_副本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944" y="2563737"/>
              <a:ext cx="1811230" cy="2357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内容占位符 2"/>
            <p:cNvSpPr>
              <a:spLocks/>
            </p:cNvSpPr>
            <p:nvPr/>
          </p:nvSpPr>
          <p:spPr bwMode="auto">
            <a:xfrm>
              <a:off x="1380309" y="2525216"/>
              <a:ext cx="1287798" cy="3286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200000"/>
                </a:lnSpc>
                <a:buClr>
                  <a:schemeClr val="accent2"/>
                </a:buClr>
              </a:pPr>
              <a:r>
                <a:rPr lang="zh-CN" altLang="en-US" sz="1600" b="1" dirty="0">
                  <a:solidFill>
                    <a:schemeClr val="bg1"/>
                  </a:solidFill>
                  <a:latin typeface="宋体" panose="02010600030101010101" pitchFamily="2" charset="-122"/>
                </a:rPr>
                <a:t>意大利风情街</a:t>
              </a:r>
            </a:p>
          </p:txBody>
        </p:sp>
      </p:grpSp>
      <p:grpSp>
        <p:nvGrpSpPr>
          <p:cNvPr id="11" name="组合 12"/>
          <p:cNvGrpSpPr>
            <a:grpSpLocks/>
          </p:cNvGrpSpPr>
          <p:nvPr/>
        </p:nvGrpSpPr>
        <p:grpSpPr bwMode="auto">
          <a:xfrm>
            <a:off x="6500813" y="790101"/>
            <a:ext cx="2286000" cy="1707056"/>
            <a:chOff x="5214942" y="3643315"/>
            <a:chExt cx="2071702" cy="1546008"/>
          </a:xfrm>
        </p:grpSpPr>
        <p:pic>
          <p:nvPicPr>
            <p:cNvPr id="12" name="Picture 7" descr="E:\photo\天津旅游景点\鼓楼_副本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3643315"/>
              <a:ext cx="2071702" cy="1546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内容占位符 2"/>
            <p:cNvSpPr>
              <a:spLocks/>
            </p:cNvSpPr>
            <p:nvPr/>
          </p:nvSpPr>
          <p:spPr bwMode="auto">
            <a:xfrm>
              <a:off x="6648523" y="4690736"/>
              <a:ext cx="542156" cy="449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200000"/>
                </a:lnSpc>
                <a:buClr>
                  <a:srgbClr val="FAC500"/>
                </a:buClr>
              </a:pPr>
              <a:r>
                <a:rPr lang="zh-CN" altLang="en-US" sz="1600" b="1" dirty="0">
                  <a:solidFill>
                    <a:schemeClr val="bg1"/>
                  </a:solidFill>
                  <a:latin typeface="宋体" panose="02010600030101010101" pitchFamily="2" charset="-122"/>
                </a:rPr>
                <a:t>鼓楼</a:t>
              </a:r>
            </a:p>
          </p:txBody>
        </p:sp>
      </p:grpSp>
      <p:grpSp>
        <p:nvGrpSpPr>
          <p:cNvPr id="17" name="组合 18"/>
          <p:cNvGrpSpPr>
            <a:grpSpLocks/>
          </p:cNvGrpSpPr>
          <p:nvPr/>
        </p:nvGrpSpPr>
        <p:grpSpPr bwMode="auto">
          <a:xfrm>
            <a:off x="571500" y="1508146"/>
            <a:ext cx="3286125" cy="2044700"/>
            <a:chOff x="1428728" y="2571744"/>
            <a:chExt cx="3324220" cy="2100773"/>
          </a:xfrm>
        </p:grpSpPr>
        <p:pic>
          <p:nvPicPr>
            <p:cNvPr id="18" name="Picture 4" descr="E:\photo\天津旅游景点\IMG_619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728" y="2571744"/>
              <a:ext cx="3324220" cy="1980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内容占位符 2"/>
            <p:cNvSpPr>
              <a:spLocks/>
            </p:cNvSpPr>
            <p:nvPr/>
          </p:nvSpPr>
          <p:spPr bwMode="auto">
            <a:xfrm>
              <a:off x="4143372" y="4071942"/>
              <a:ext cx="605172" cy="60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200000"/>
                </a:lnSpc>
                <a:buClr>
                  <a:srgbClr val="FAC500"/>
                </a:buClr>
              </a:pPr>
              <a:r>
                <a:rPr lang="zh-CN" altLang="en-US" sz="1600" b="1" dirty="0">
                  <a:solidFill>
                    <a:schemeClr val="bg1"/>
                  </a:solidFill>
                  <a:latin typeface="宋体" panose="02010600030101010101" pitchFamily="2" charset="-122"/>
                </a:rPr>
                <a:t>海河</a:t>
              </a:r>
            </a:p>
          </p:txBody>
        </p:sp>
      </p:grpSp>
      <p:grpSp>
        <p:nvGrpSpPr>
          <p:cNvPr id="20" name="组合 21"/>
          <p:cNvGrpSpPr>
            <a:grpSpLocks/>
          </p:cNvGrpSpPr>
          <p:nvPr/>
        </p:nvGrpSpPr>
        <p:grpSpPr bwMode="auto">
          <a:xfrm>
            <a:off x="3908425" y="4151333"/>
            <a:ext cx="2571750" cy="1906588"/>
            <a:chOff x="2000232" y="4286256"/>
            <a:chExt cx="2852743" cy="1957800"/>
          </a:xfrm>
        </p:grpSpPr>
        <p:pic>
          <p:nvPicPr>
            <p:cNvPr id="21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0232" y="4286256"/>
              <a:ext cx="2852743" cy="1833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内容占位符 2"/>
            <p:cNvSpPr>
              <a:spLocks/>
            </p:cNvSpPr>
            <p:nvPr/>
          </p:nvSpPr>
          <p:spPr bwMode="auto">
            <a:xfrm>
              <a:off x="2000232" y="5643579"/>
              <a:ext cx="1122359" cy="600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200000"/>
                </a:lnSpc>
                <a:buClr>
                  <a:srgbClr val="FAC500"/>
                </a:buClr>
                <a:buFont typeface="Myriad Pro" panose="020B0503030403020204" pitchFamily="34" charset="0"/>
                <a:buNone/>
              </a:pPr>
              <a:r>
                <a:rPr lang="zh-CN" altLang="en-US" sz="1600" b="1">
                  <a:solidFill>
                    <a:schemeClr val="bg1"/>
                  </a:solidFill>
                  <a:latin typeface="宋体" panose="02010600030101010101" pitchFamily="2" charset="-122"/>
                </a:rPr>
                <a:t>古文化街</a:t>
              </a:r>
            </a:p>
          </p:txBody>
        </p:sp>
      </p:grpSp>
      <p:pic>
        <p:nvPicPr>
          <p:cNvPr id="23" name="Picture 2" descr="http://s15.sinaimg.cn/mw690/0041x0osgy6KxHOehuS4e&amp;69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3476646"/>
            <a:ext cx="32861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内容占位符 2"/>
          <p:cNvSpPr>
            <a:spLocks/>
          </p:cNvSpPr>
          <p:nvPr/>
        </p:nvSpPr>
        <p:spPr bwMode="auto">
          <a:xfrm>
            <a:off x="2786063" y="5080021"/>
            <a:ext cx="1285875" cy="38735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  <a:buClr>
                <a:schemeClr val="accent2"/>
              </a:buClr>
              <a:buFont typeface="Myriad Pro" panose="020B0503030403020204" pitchFamily="34" charset="0"/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宋体" panose="02010600030101010101" pitchFamily="2" charset="-122"/>
              </a:rPr>
              <a:t>大悲禅院</a:t>
            </a:r>
          </a:p>
        </p:txBody>
      </p:sp>
      <p:sp>
        <p:nvSpPr>
          <p:cNvPr id="31" name="Text Placeholder 1"/>
          <p:cNvSpPr txBox="1">
            <a:spLocks/>
          </p:cNvSpPr>
          <p:nvPr/>
        </p:nvSpPr>
        <p:spPr bwMode="auto">
          <a:xfrm>
            <a:off x="1051860" y="630068"/>
            <a:ext cx="1734203" cy="27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000" b="1" dirty="0">
                <a:solidFill>
                  <a:srgbClr val="5D6E78"/>
                </a:solidFill>
                <a:latin typeface="+mj-ea"/>
                <a:ea typeface="+mj-ea"/>
              </a:rPr>
              <a:t>附近景点</a:t>
            </a:r>
            <a:endParaRPr lang="en-US" altLang="zh-CN" sz="2000" b="1" dirty="0">
              <a:solidFill>
                <a:srgbClr val="5D6E78"/>
              </a:solidFill>
              <a:latin typeface="+mj-ea"/>
              <a:ea typeface="+mj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1853D0C-2CDD-433A-6EC7-AC229E8143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25" y="870133"/>
            <a:ext cx="2500313" cy="1505565"/>
          </a:xfrm>
          <a:prstGeom prst="rect">
            <a:avLst/>
          </a:prstGeom>
        </p:spPr>
      </p:pic>
      <p:sp>
        <p:nvSpPr>
          <p:cNvPr id="4" name="内容占位符 2">
            <a:extLst>
              <a:ext uri="{FF2B5EF4-FFF2-40B4-BE49-F238E27FC236}">
                <a16:creationId xmlns:a16="http://schemas.microsoft.com/office/drawing/2014/main" id="{9226D4D2-7A15-1834-680D-82E25A7992DD}"/>
              </a:ext>
            </a:extLst>
          </p:cNvPr>
          <p:cNvSpPr>
            <a:spLocks/>
          </p:cNvSpPr>
          <p:nvPr/>
        </p:nvSpPr>
        <p:spPr bwMode="auto">
          <a:xfrm>
            <a:off x="5346294" y="1825976"/>
            <a:ext cx="1108481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  <a:buClr>
                <a:srgbClr val="FAC500"/>
              </a:buClr>
            </a:pPr>
            <a:r>
              <a:rPr lang="zh-CN" altLang="en-US" sz="1600" b="1" dirty="0">
                <a:solidFill>
                  <a:schemeClr val="bg1"/>
                </a:solidFill>
                <a:latin typeface="宋体" panose="02010600030101010101" pitchFamily="2" charset="-122"/>
              </a:rPr>
              <a:t>津湾广场</a:t>
            </a:r>
          </a:p>
        </p:txBody>
      </p:sp>
    </p:spTree>
    <p:extLst>
      <p:ext uri="{BB962C8B-B14F-4D97-AF65-F5344CB8AC3E}">
        <p14:creationId xmlns:p14="http://schemas.microsoft.com/office/powerpoint/2010/main" val="250791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606724" y="791780"/>
            <a:ext cx="4286250" cy="250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3000"/>
              </a:lnSpc>
            </a:pPr>
            <a:r>
              <a:rPr lang="zh-CN" altLang="en-US" sz="1600" b="1" dirty="0">
                <a:solidFill>
                  <a:srgbClr val="5D6E78"/>
                </a:solidFill>
                <a:latin typeface="+mn-ea"/>
                <a:ea typeface="+mn-ea"/>
              </a:rPr>
              <a:t>津门故里</a:t>
            </a:r>
            <a:r>
              <a:rPr lang="en-US" altLang="zh-CN" sz="1600" b="1" dirty="0">
                <a:solidFill>
                  <a:srgbClr val="5D6E78"/>
                </a:solidFill>
                <a:latin typeface="+mn-ea"/>
                <a:ea typeface="+mn-ea"/>
              </a:rPr>
              <a:t>—</a:t>
            </a:r>
            <a:r>
              <a:rPr lang="zh-CN" altLang="en-US" sz="1600" b="1" dirty="0">
                <a:solidFill>
                  <a:srgbClr val="5D6E78"/>
                </a:solidFill>
                <a:latin typeface="+mn-ea"/>
                <a:ea typeface="+mn-ea"/>
              </a:rPr>
              <a:t>古文化街</a:t>
            </a:r>
            <a:r>
              <a:rPr lang="zh-CN" altLang="en-US" sz="1600" dirty="0">
                <a:solidFill>
                  <a:srgbClr val="5D6E78"/>
                </a:solidFill>
                <a:latin typeface="+mn-ea"/>
                <a:ea typeface="+mn-ea"/>
              </a:rPr>
              <a:t> </a:t>
            </a:r>
            <a:endParaRPr lang="en-US" altLang="zh-CN" sz="1600" dirty="0">
              <a:solidFill>
                <a:srgbClr val="5D6E78"/>
              </a:solidFill>
              <a:latin typeface="+mn-ea"/>
              <a:ea typeface="+mn-ea"/>
            </a:endParaRPr>
          </a:p>
          <a:p>
            <a:pPr>
              <a:lnSpc>
                <a:spcPts val="3000"/>
              </a:lnSpc>
            </a:pPr>
            <a:r>
              <a:rPr lang="zh-CN" altLang="en-US" sz="1600" dirty="0">
                <a:solidFill>
                  <a:srgbClr val="5D6E78"/>
                </a:solidFill>
                <a:latin typeface="+mn-ea"/>
                <a:ea typeface="+mn-ea"/>
              </a:rPr>
              <a:t>古文化街的建筑保留了典型的天津清朝时期建筑风格，并完好的保持了天津的民俗传统，游客步入其中即可感受中国传统文化和习俗。</a:t>
            </a:r>
            <a:endParaRPr lang="en-US" altLang="zh-CN" sz="1600" dirty="0">
              <a:solidFill>
                <a:srgbClr val="5D6E78"/>
              </a:solidFill>
              <a:latin typeface="+mn-ea"/>
              <a:ea typeface="+mn-ea"/>
            </a:endParaRPr>
          </a:p>
          <a:p>
            <a:pPr>
              <a:lnSpc>
                <a:spcPts val="3000"/>
              </a:lnSpc>
            </a:pPr>
            <a:r>
              <a:rPr lang="en-US" altLang="zh-CN" sz="1600" b="1" dirty="0">
                <a:solidFill>
                  <a:srgbClr val="5D6E78"/>
                </a:solidFill>
                <a:latin typeface="+mn-ea"/>
                <a:ea typeface="+mn-ea"/>
              </a:rPr>
              <a:t>(</a:t>
            </a:r>
            <a:r>
              <a:rPr lang="zh-CN" altLang="en-US" sz="1600" b="1" dirty="0">
                <a:solidFill>
                  <a:srgbClr val="5D6E78"/>
                </a:solidFill>
                <a:latin typeface="+mn-ea"/>
                <a:ea typeface="+mn-ea"/>
              </a:rPr>
              <a:t>距酒店</a:t>
            </a:r>
            <a:r>
              <a:rPr lang="en-US" altLang="zh-CN" sz="1600" b="1" dirty="0">
                <a:solidFill>
                  <a:srgbClr val="5D6E78"/>
                </a:solidFill>
                <a:latin typeface="+mn-ea"/>
                <a:ea typeface="+mn-ea"/>
              </a:rPr>
              <a:t>2.8</a:t>
            </a:r>
            <a:r>
              <a:rPr lang="zh-CN" altLang="en-US" sz="1600" b="1" dirty="0">
                <a:solidFill>
                  <a:srgbClr val="5D6E78"/>
                </a:solidFill>
                <a:latin typeface="+mn-ea"/>
                <a:ea typeface="+mn-ea"/>
              </a:rPr>
              <a:t>公里</a:t>
            </a:r>
            <a:r>
              <a:rPr lang="en-US" altLang="zh-CN" sz="1600" b="1" dirty="0">
                <a:solidFill>
                  <a:srgbClr val="5D6E78"/>
                </a:solidFill>
                <a:latin typeface="+mn-ea"/>
                <a:ea typeface="+mn-ea"/>
              </a:rPr>
              <a:t>)   </a:t>
            </a:r>
            <a:endParaRPr lang="zh-CN" altLang="en-US" sz="1600" dirty="0">
              <a:solidFill>
                <a:srgbClr val="5D6E78"/>
              </a:solidFill>
              <a:latin typeface="+mn-ea"/>
              <a:ea typeface="+mn-ea"/>
            </a:endParaRPr>
          </a:p>
          <a:p>
            <a:endParaRPr lang="zh-CN" altLang="en-US" sz="1600" dirty="0">
              <a:solidFill>
                <a:srgbClr val="5D6E78"/>
              </a:solidFill>
              <a:latin typeface="+mn-ea"/>
              <a:ea typeface="+mn-ea"/>
            </a:endParaRPr>
          </a:p>
          <a:p>
            <a:endParaRPr lang="zh-CN" altLang="en-US" sz="1600" i="1" dirty="0">
              <a:solidFill>
                <a:srgbClr val="5D6E78"/>
              </a:solidFill>
              <a:latin typeface="+mn-ea"/>
              <a:ea typeface="+mn-ea"/>
            </a:endParaRPr>
          </a:p>
        </p:txBody>
      </p:sp>
      <p:pic>
        <p:nvPicPr>
          <p:cNvPr id="7" name="Picture 5" descr="E:\photo\天津旅游景点\IMG_32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99" y="791780"/>
            <a:ext cx="3643313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C:\Documents and Settings\stephanies\Application Data\Tencent\Users\313990116\QQ\WinTemp\RichOle\G{@80`%H$81MIWF%NRMPIS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193" y="3300159"/>
            <a:ext cx="3643312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30049" y="3342893"/>
            <a:ext cx="4286250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3000"/>
              </a:lnSpc>
            </a:pPr>
            <a:r>
              <a:rPr lang="zh-CN" altLang="en-US" b="1" dirty="0">
                <a:solidFill>
                  <a:srgbClr val="5D6E78"/>
                </a:solidFill>
                <a:latin typeface="+mn-ea"/>
                <a:ea typeface="+mn-ea"/>
              </a:rPr>
              <a:t>天津之眼 </a:t>
            </a:r>
            <a:endParaRPr lang="en-US" altLang="zh-CN" b="1" dirty="0">
              <a:solidFill>
                <a:srgbClr val="5D6E78"/>
              </a:solidFill>
              <a:latin typeface="+mn-ea"/>
              <a:ea typeface="+mn-ea"/>
            </a:endParaRPr>
          </a:p>
          <a:p>
            <a:pPr>
              <a:lnSpc>
                <a:spcPts val="3000"/>
              </a:lnSpc>
            </a:pPr>
            <a:r>
              <a:rPr lang="zh-CN" altLang="en-US" sz="1600" dirty="0">
                <a:solidFill>
                  <a:srgbClr val="5D6E78"/>
                </a:solidFill>
                <a:latin typeface="+mn-ea"/>
                <a:ea typeface="+mn-ea"/>
              </a:rPr>
              <a:t>天津之眼是一个位于中国天津海河永乐桥的巨型摩天轮，也是世界上唯一建在桥上的摩天轮，乘坐摩天轮可以俯瞰天津城市景观。</a:t>
            </a:r>
            <a:endParaRPr lang="en-US" altLang="zh-CN" sz="1600" dirty="0">
              <a:solidFill>
                <a:srgbClr val="5D6E78"/>
              </a:solidFill>
              <a:latin typeface="+mn-ea"/>
              <a:ea typeface="+mn-ea"/>
            </a:endParaRPr>
          </a:p>
          <a:p>
            <a:pPr>
              <a:lnSpc>
                <a:spcPts val="3000"/>
              </a:lnSpc>
            </a:pPr>
            <a:r>
              <a:rPr lang="en-US" altLang="zh-CN" sz="1600" b="1" dirty="0">
                <a:solidFill>
                  <a:srgbClr val="5D6E78"/>
                </a:solidFill>
                <a:latin typeface="+mn-ea"/>
                <a:ea typeface="+mn-ea"/>
              </a:rPr>
              <a:t>(</a:t>
            </a:r>
            <a:r>
              <a:rPr lang="zh-CN" altLang="en-US" sz="1600" b="1" dirty="0">
                <a:solidFill>
                  <a:srgbClr val="5D6E78"/>
                </a:solidFill>
                <a:latin typeface="+mn-ea"/>
                <a:ea typeface="+mn-ea"/>
              </a:rPr>
              <a:t>距酒店</a:t>
            </a:r>
            <a:r>
              <a:rPr lang="en-US" altLang="zh-CN" sz="1600" b="1" dirty="0">
                <a:solidFill>
                  <a:srgbClr val="5D6E78"/>
                </a:solidFill>
                <a:latin typeface="+mn-ea"/>
                <a:ea typeface="+mn-ea"/>
              </a:rPr>
              <a:t>1.6</a:t>
            </a:r>
            <a:r>
              <a:rPr lang="zh-CN" altLang="en-US" sz="1600" b="1" dirty="0">
                <a:solidFill>
                  <a:srgbClr val="5D6E78"/>
                </a:solidFill>
                <a:latin typeface="+mn-ea"/>
                <a:ea typeface="+mn-ea"/>
              </a:rPr>
              <a:t>公里</a:t>
            </a:r>
            <a:r>
              <a:rPr lang="en-US" altLang="zh-CN" sz="1600" b="1" dirty="0">
                <a:solidFill>
                  <a:srgbClr val="5D6E78"/>
                </a:solidFill>
                <a:latin typeface="+mn-ea"/>
                <a:ea typeface="+mn-ea"/>
              </a:rPr>
              <a:t>)    </a:t>
            </a:r>
            <a:endParaRPr lang="zh-CN" altLang="en-US" sz="1600" b="1" dirty="0">
              <a:solidFill>
                <a:srgbClr val="5D6E78"/>
              </a:solidFill>
              <a:latin typeface="+mn-ea"/>
              <a:ea typeface="+mn-ea"/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 bwMode="auto">
          <a:xfrm>
            <a:off x="470945" y="202778"/>
            <a:ext cx="7429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000" b="1" dirty="0">
                <a:solidFill>
                  <a:srgbClr val="5D6E78"/>
                </a:solidFill>
                <a:latin typeface="+mn-ea"/>
                <a:ea typeface="+mn-ea"/>
              </a:rPr>
              <a:t>“玩”在周边</a:t>
            </a:r>
            <a:endParaRPr lang="en-US" altLang="zh-CN" sz="2000" b="1" dirty="0">
              <a:solidFill>
                <a:srgbClr val="5D6E78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1914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Placeholder 1"/>
          <p:cNvSpPr txBox="1">
            <a:spLocks/>
          </p:cNvSpPr>
          <p:nvPr/>
        </p:nvSpPr>
        <p:spPr bwMode="auto">
          <a:xfrm>
            <a:off x="470945" y="328613"/>
            <a:ext cx="7429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000" b="1" dirty="0">
                <a:solidFill>
                  <a:srgbClr val="5D6E78"/>
                </a:solidFill>
                <a:latin typeface="+mn-ea"/>
                <a:ea typeface="+mn-ea"/>
              </a:rPr>
              <a:t>“玩”在周边</a:t>
            </a:r>
            <a:endParaRPr lang="en-US" altLang="zh-CN" sz="2000" b="1" dirty="0">
              <a:solidFill>
                <a:srgbClr val="5D6E78"/>
              </a:solidFill>
              <a:latin typeface="+mn-ea"/>
              <a:ea typeface="+mn-ea"/>
            </a:endParaRPr>
          </a:p>
        </p:txBody>
      </p:sp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4572000" y="1000125"/>
            <a:ext cx="428625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3000"/>
              </a:lnSpc>
            </a:pPr>
            <a:r>
              <a:rPr lang="zh-CN" altLang="en-US" b="1" dirty="0">
                <a:solidFill>
                  <a:srgbClr val="5D6E78"/>
                </a:solidFill>
                <a:latin typeface="+mn-ea"/>
                <a:ea typeface="+mn-ea"/>
              </a:rPr>
              <a:t>意大利风情街</a:t>
            </a:r>
            <a:endParaRPr lang="en-US" altLang="zh-CN" b="1" dirty="0">
              <a:solidFill>
                <a:srgbClr val="5D6E78"/>
              </a:solidFill>
              <a:latin typeface="+mn-ea"/>
              <a:ea typeface="+mn-ea"/>
            </a:endParaRPr>
          </a:p>
          <a:p>
            <a:pPr>
              <a:lnSpc>
                <a:spcPts val="3000"/>
              </a:lnSpc>
            </a:pPr>
            <a:r>
              <a:rPr lang="zh-CN" altLang="en-US" dirty="0">
                <a:solidFill>
                  <a:srgbClr val="5D6E78"/>
                </a:solidFill>
                <a:latin typeface="+mn-ea"/>
                <a:ea typeface="+mn-ea"/>
              </a:rPr>
              <a:t>拥有着卓越建筑群、咖啡馆、餐厅和马克波罗的意式风情街，让游客尽情体验欧式风情。</a:t>
            </a:r>
            <a:endParaRPr lang="en-US" altLang="zh-CN" dirty="0">
              <a:solidFill>
                <a:srgbClr val="5D6E78"/>
              </a:solidFill>
              <a:latin typeface="+mn-ea"/>
              <a:ea typeface="+mn-ea"/>
            </a:endParaRPr>
          </a:p>
          <a:p>
            <a:pPr>
              <a:lnSpc>
                <a:spcPts val="3000"/>
              </a:lnSpc>
            </a:pPr>
            <a:r>
              <a:rPr lang="en-US" altLang="zh-CN" b="1" dirty="0">
                <a:solidFill>
                  <a:srgbClr val="5D6E78"/>
                </a:solidFill>
                <a:latin typeface="+mn-ea"/>
                <a:ea typeface="+mn-ea"/>
              </a:rPr>
              <a:t>(</a:t>
            </a:r>
            <a:r>
              <a:rPr lang="zh-CN" altLang="en-US" b="1" dirty="0">
                <a:solidFill>
                  <a:srgbClr val="5D6E78"/>
                </a:solidFill>
                <a:latin typeface="+mn-ea"/>
                <a:ea typeface="+mn-ea"/>
              </a:rPr>
              <a:t>距酒店</a:t>
            </a:r>
            <a:r>
              <a:rPr lang="en-US" altLang="zh-CN" b="1" dirty="0">
                <a:solidFill>
                  <a:srgbClr val="5D6E78"/>
                </a:solidFill>
                <a:latin typeface="+mn-ea"/>
                <a:ea typeface="+mn-ea"/>
              </a:rPr>
              <a:t>3.9</a:t>
            </a:r>
            <a:r>
              <a:rPr lang="zh-CN" altLang="en-US" b="1" dirty="0">
                <a:solidFill>
                  <a:srgbClr val="5D6E78"/>
                </a:solidFill>
                <a:latin typeface="+mn-ea"/>
                <a:ea typeface="+mn-ea"/>
              </a:rPr>
              <a:t>公里</a:t>
            </a:r>
            <a:r>
              <a:rPr lang="en-US" altLang="zh-CN" b="1" dirty="0">
                <a:solidFill>
                  <a:srgbClr val="5D6E78"/>
                </a:solidFill>
                <a:latin typeface="+mn-ea"/>
                <a:ea typeface="+mn-ea"/>
              </a:rPr>
              <a:t>)   </a:t>
            </a:r>
            <a:endParaRPr lang="zh-CN" altLang="en-US" sz="1600" dirty="0">
              <a:solidFill>
                <a:srgbClr val="5D6E78"/>
              </a:solidFill>
              <a:latin typeface="+mn-ea"/>
              <a:ea typeface="+mn-ea"/>
            </a:endParaRPr>
          </a:p>
          <a:p>
            <a:endParaRPr lang="zh-CN" altLang="en-US" sz="1600" dirty="0">
              <a:solidFill>
                <a:srgbClr val="5D6E78"/>
              </a:solidFill>
              <a:latin typeface="+mn-ea"/>
              <a:ea typeface="+mn-ea"/>
            </a:endParaRPr>
          </a:p>
          <a:p>
            <a:endParaRPr lang="zh-CN" altLang="en-US" sz="1600" i="1" dirty="0">
              <a:solidFill>
                <a:srgbClr val="5D6E78"/>
              </a:solidFill>
              <a:latin typeface="+mn-ea"/>
              <a:ea typeface="+mn-ea"/>
            </a:endParaRPr>
          </a:p>
        </p:txBody>
      </p:sp>
      <p:sp>
        <p:nvSpPr>
          <p:cNvPr id="7172" name="TextBox 4"/>
          <p:cNvSpPr txBox="1">
            <a:spLocks noChangeArrowheads="1"/>
          </p:cNvSpPr>
          <p:nvPr/>
        </p:nvSpPr>
        <p:spPr bwMode="auto">
          <a:xfrm>
            <a:off x="674688" y="3627438"/>
            <a:ext cx="3878262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3000"/>
              </a:lnSpc>
            </a:pPr>
            <a:r>
              <a:rPr lang="zh-CN" altLang="en-US" b="1" dirty="0">
                <a:solidFill>
                  <a:srgbClr val="5D6E78"/>
                </a:solidFill>
                <a:latin typeface="+mn-ea"/>
                <a:ea typeface="+mn-ea"/>
              </a:rPr>
              <a:t>五大道</a:t>
            </a:r>
            <a:endParaRPr lang="en-US" altLang="zh-CN" b="1" dirty="0">
              <a:solidFill>
                <a:srgbClr val="5D6E78"/>
              </a:solidFill>
              <a:latin typeface="+mn-ea"/>
              <a:ea typeface="+mn-ea"/>
            </a:endParaRPr>
          </a:p>
          <a:p>
            <a:pPr>
              <a:lnSpc>
                <a:spcPts val="3000"/>
              </a:lnSpc>
            </a:pPr>
            <a:r>
              <a:rPr lang="zh-CN" altLang="en-US" dirty="0">
                <a:solidFill>
                  <a:srgbClr val="5D6E78"/>
                </a:solidFill>
                <a:latin typeface="+mn-ea"/>
                <a:ea typeface="+mn-ea"/>
              </a:rPr>
              <a:t>五大道享有“万国建筑博览会”之称，保留了许多欧式风格的历史人文建筑，充分证明了这座城市的魅力和历史积淀。</a:t>
            </a:r>
            <a:endParaRPr lang="en-US" altLang="zh-CN" dirty="0">
              <a:solidFill>
                <a:srgbClr val="5D6E78"/>
              </a:solidFill>
              <a:latin typeface="+mn-ea"/>
              <a:ea typeface="+mn-ea"/>
            </a:endParaRPr>
          </a:p>
          <a:p>
            <a:pPr>
              <a:lnSpc>
                <a:spcPts val="3000"/>
              </a:lnSpc>
            </a:pPr>
            <a:r>
              <a:rPr lang="en-US" altLang="zh-CN" b="1" dirty="0">
                <a:solidFill>
                  <a:srgbClr val="5D6E78"/>
                </a:solidFill>
                <a:latin typeface="+mn-ea"/>
                <a:ea typeface="+mn-ea"/>
              </a:rPr>
              <a:t>(</a:t>
            </a:r>
            <a:r>
              <a:rPr lang="zh-CN" altLang="en-US" b="1" dirty="0">
                <a:solidFill>
                  <a:srgbClr val="5D6E78"/>
                </a:solidFill>
                <a:latin typeface="+mn-ea"/>
                <a:ea typeface="+mn-ea"/>
              </a:rPr>
              <a:t>距酒店</a:t>
            </a:r>
            <a:r>
              <a:rPr lang="en-US" altLang="zh-CN" b="1" dirty="0">
                <a:solidFill>
                  <a:srgbClr val="5D6E78"/>
                </a:solidFill>
                <a:latin typeface="+mn-ea"/>
                <a:ea typeface="+mn-ea"/>
              </a:rPr>
              <a:t>6.9</a:t>
            </a:r>
            <a:r>
              <a:rPr lang="zh-CN" altLang="en-US" b="1" dirty="0">
                <a:solidFill>
                  <a:srgbClr val="5D6E78"/>
                </a:solidFill>
                <a:latin typeface="+mn-ea"/>
                <a:ea typeface="+mn-ea"/>
              </a:rPr>
              <a:t>公里</a:t>
            </a:r>
            <a:r>
              <a:rPr lang="en-US" altLang="zh-CN" b="1" dirty="0">
                <a:solidFill>
                  <a:srgbClr val="5D6E78"/>
                </a:solidFill>
                <a:latin typeface="+mn-ea"/>
                <a:ea typeface="+mn-ea"/>
              </a:rPr>
              <a:t>)    </a:t>
            </a:r>
            <a:endParaRPr lang="zh-CN" altLang="en-US" b="1" dirty="0">
              <a:solidFill>
                <a:srgbClr val="5D6E78"/>
              </a:solidFill>
              <a:latin typeface="+mn-ea"/>
              <a:ea typeface="+mn-ea"/>
            </a:endParaRPr>
          </a:p>
        </p:txBody>
      </p:sp>
      <p:pic>
        <p:nvPicPr>
          <p:cNvPr id="7173" name="Picture 3" descr="C:\Users\user\Desktop\IMG_61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906" y="3508375"/>
            <a:ext cx="3754437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5" descr="C:\Users\user\Desktop\IMG_61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73" y="984250"/>
            <a:ext cx="2643187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3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Placeholder 1"/>
          <p:cNvSpPr txBox="1">
            <a:spLocks/>
          </p:cNvSpPr>
          <p:nvPr/>
        </p:nvSpPr>
        <p:spPr bwMode="auto">
          <a:xfrm>
            <a:off x="666003" y="270669"/>
            <a:ext cx="738663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000" b="1" dirty="0">
                <a:solidFill>
                  <a:srgbClr val="5D6E78"/>
                </a:solidFill>
                <a:latin typeface="+mj-ea"/>
                <a:ea typeface="+mj-ea"/>
              </a:rPr>
              <a:t>附近当地小吃</a:t>
            </a:r>
            <a:endParaRPr lang="en-US" altLang="zh-CN" sz="2000" dirty="0">
              <a:solidFill>
                <a:srgbClr val="5D6E78"/>
              </a:solidFill>
              <a:latin typeface="+mj-ea"/>
              <a:ea typeface="+mj-ea"/>
            </a:endParaRPr>
          </a:p>
        </p:txBody>
      </p:sp>
      <p:pic>
        <p:nvPicPr>
          <p:cNvPr id="8195" name="Picture 2" descr="E:\photo\西北角小吃\ta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036" y="763658"/>
            <a:ext cx="2736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6" descr="E:\photo\西北角小吃\微信图\f5JRqbfVjMLkHurjapZeYhq52Yp97bsn8yVdoJSff31VVU6wF2bYNPt44c6vLqYkTYGVDmosZWTLal1WbWRW3A_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68" y="756584"/>
            <a:ext cx="2422525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3" descr="C:\Users\user\Desktop\小吃\狗不理包子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756" y="752882"/>
            <a:ext cx="2376487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Box 10"/>
          <p:cNvSpPr txBox="1">
            <a:spLocks noChangeArrowheads="1"/>
          </p:cNvSpPr>
          <p:nvPr/>
        </p:nvSpPr>
        <p:spPr bwMode="auto">
          <a:xfrm>
            <a:off x="4562581" y="2130823"/>
            <a:ext cx="12969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 b="1" dirty="0">
                <a:solidFill>
                  <a:schemeClr val="bg1"/>
                </a:solidFill>
              </a:rPr>
              <a:t>狗不理包子</a:t>
            </a:r>
          </a:p>
        </p:txBody>
      </p:sp>
      <p:sp>
        <p:nvSpPr>
          <p:cNvPr id="8200" name="TextBox 11"/>
          <p:cNvSpPr txBox="1">
            <a:spLocks noChangeArrowheads="1"/>
          </p:cNvSpPr>
          <p:nvPr/>
        </p:nvSpPr>
        <p:spPr bwMode="auto">
          <a:xfrm>
            <a:off x="7849113" y="2130824"/>
            <a:ext cx="9350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 b="1" dirty="0">
                <a:solidFill>
                  <a:schemeClr val="bg1"/>
                </a:solidFill>
              </a:rPr>
              <a:t>糖葫芦</a:t>
            </a:r>
          </a:p>
        </p:txBody>
      </p:sp>
      <p:pic>
        <p:nvPicPr>
          <p:cNvPr id="8201" name="Picture 4" descr="C:\Users\user\Desktop\小吃\1032005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68" y="2720322"/>
            <a:ext cx="2387600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114322" y="2130615"/>
            <a:ext cx="12091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6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宋体" charset="-122"/>
              </a:rPr>
              <a:t>回民肉饼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95244" y="3956041"/>
            <a:ext cx="14197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6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宋体" charset="-122"/>
              </a:rPr>
              <a:t>龙嘴大茶壶</a:t>
            </a:r>
          </a:p>
        </p:txBody>
      </p:sp>
      <p:pic>
        <p:nvPicPr>
          <p:cNvPr id="8204" name="Picture 5" descr="C:\Users\user\Desktop\小吃\201312259592949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1" r="11218"/>
          <a:stretch>
            <a:fillRect/>
          </a:stretch>
        </p:blipFill>
        <p:spPr bwMode="auto">
          <a:xfrm>
            <a:off x="5951036" y="2718874"/>
            <a:ext cx="22860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8" descr="C:\Users\user\Desktop\小吃\ByZQNWmeSun3pT1IvUZnPffATQ_FiwnDa70l7yvok1VmE5cTlkEghg4rwc6lZ2zyTYGVDmosZWTLal1WbWRW3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35" y="4447522"/>
            <a:ext cx="192087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3" descr="C:\Users\user\Desktop\u=3773794535,3268184912&amp;fm=21&amp;gp=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131" y="4447522"/>
            <a:ext cx="2159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Box 18"/>
          <p:cNvSpPr txBox="1">
            <a:spLocks noChangeArrowheads="1"/>
          </p:cNvSpPr>
          <p:nvPr/>
        </p:nvSpPr>
        <p:spPr bwMode="auto">
          <a:xfrm>
            <a:off x="2483131" y="5528609"/>
            <a:ext cx="12969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 b="1" dirty="0">
                <a:solidFill>
                  <a:schemeClr val="bg1"/>
                </a:solidFill>
              </a:rPr>
              <a:t>十八街麻花</a:t>
            </a:r>
          </a:p>
        </p:txBody>
      </p:sp>
      <p:sp>
        <p:nvSpPr>
          <p:cNvPr id="8208" name="TextBox 19"/>
          <p:cNvSpPr txBox="1">
            <a:spLocks noChangeArrowheads="1"/>
          </p:cNvSpPr>
          <p:nvPr/>
        </p:nvSpPr>
        <p:spPr bwMode="auto">
          <a:xfrm>
            <a:off x="5148543" y="5528609"/>
            <a:ext cx="647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 b="1" dirty="0">
                <a:solidFill>
                  <a:schemeClr val="bg1"/>
                </a:solidFill>
              </a:rPr>
              <a:t>卷圈</a:t>
            </a: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5311561A-BF3A-1BB6-84A2-573BCD9AE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049" y="4998384"/>
            <a:ext cx="12969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 b="1" dirty="0">
                <a:solidFill>
                  <a:schemeClr val="bg1"/>
                </a:solidFill>
              </a:rPr>
              <a:t>耳朵眼炸糕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39382F4-1AE7-5934-12CC-FD36B10462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814" y="2711470"/>
            <a:ext cx="2538323" cy="1582709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DDD53A38-622A-C9CE-A54D-D1691ED84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5440" y="3918022"/>
            <a:ext cx="17108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 b="1" dirty="0">
                <a:solidFill>
                  <a:schemeClr val="bg1"/>
                </a:solidFill>
              </a:rPr>
              <a:t>老天津煎饼果子</a:t>
            </a:r>
          </a:p>
        </p:txBody>
      </p:sp>
    </p:spTree>
    <p:extLst>
      <p:ext uri="{BB962C8B-B14F-4D97-AF65-F5344CB8AC3E}">
        <p14:creationId xmlns:p14="http://schemas.microsoft.com/office/powerpoint/2010/main" val="47452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Placeholder 1"/>
          <p:cNvSpPr txBox="1">
            <a:spLocks/>
          </p:cNvSpPr>
          <p:nvPr/>
        </p:nvSpPr>
        <p:spPr bwMode="auto">
          <a:xfrm>
            <a:off x="285750" y="328613"/>
            <a:ext cx="7429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000" b="1" dirty="0">
                <a:solidFill>
                  <a:srgbClr val="5D6E78"/>
                </a:solidFill>
                <a:latin typeface="+mj-ea"/>
                <a:ea typeface="+mj-ea"/>
              </a:rPr>
              <a:t>“吃”在周边</a:t>
            </a:r>
            <a:endParaRPr lang="en-US" altLang="zh-CN" sz="2000" b="1" dirty="0">
              <a:solidFill>
                <a:srgbClr val="5D6E78"/>
              </a:solidFill>
              <a:latin typeface="+mj-ea"/>
              <a:ea typeface="+mj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285721" y="1143000"/>
            <a:ext cx="4572000" cy="3292475"/>
            <a:chOff x="2357438" y="1143000"/>
            <a:chExt cx="4572000" cy="3292475"/>
          </a:xfrm>
        </p:grpSpPr>
        <p:pic>
          <p:nvPicPr>
            <p:cNvPr id="9220" name="Picture 2" descr="C:\Documents and Settings\stephanies\Application Data\Tencent\Users\313990116\QQ\WinTemp\RichOle\YKW4JL]DY%4PK9T6F3()YYR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7438" y="1143000"/>
              <a:ext cx="4572000" cy="3292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C:\Documents and Settings\stephanies\Application Data\Tencent\Users\313990116\QQ\WinTemp\RichOle\YKW4JL]DY%4PK9T6F3()YYR.jpg"/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71" t="8173" r="47512" b="79170"/>
            <a:stretch/>
          </p:blipFill>
          <p:spPr bwMode="auto">
            <a:xfrm>
              <a:off x="4514127" y="1412111"/>
              <a:ext cx="243068" cy="416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矩形 2"/>
            <p:cNvSpPr/>
            <p:nvPr/>
          </p:nvSpPr>
          <p:spPr>
            <a:xfrm>
              <a:off x="3774140" y="1541929"/>
              <a:ext cx="739987" cy="2868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zh-CN" altLang="en-US" sz="850" dirty="0">
                  <a:solidFill>
                    <a:schemeClr val="tx2">
                      <a:lumMod val="75000"/>
                    </a:schemeClr>
                  </a:solidFill>
                </a:rPr>
                <a:t>天津水游城丽筠酒店</a:t>
              </a:r>
            </a:p>
          </p:txBody>
        </p:sp>
      </p:grp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642938" y="4643438"/>
            <a:ext cx="8215312" cy="118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3000"/>
              </a:lnSpc>
            </a:pPr>
            <a:r>
              <a:rPr lang="zh-CN" altLang="en-US" sz="1600" dirty="0">
                <a:solidFill>
                  <a:srgbClr val="5D6E78"/>
                </a:solidFill>
                <a:latin typeface="+mn-ea"/>
                <a:ea typeface="+mn-ea"/>
              </a:rPr>
              <a:t>天津水游城丽筠酒店坐落于西北角，紧邻天津市内正宗回民传统小吃街，聚集天津各种风味食品，以</a:t>
            </a:r>
            <a:r>
              <a:rPr lang="zh-CN" altLang="en-US" sz="1600" b="1" dirty="0">
                <a:solidFill>
                  <a:srgbClr val="5D6E78"/>
                </a:solidFill>
                <a:latin typeface="+mn-ea"/>
                <a:ea typeface="+mn-ea"/>
              </a:rPr>
              <a:t>烫面炸糕、粉汤、面茶、卷圈儿、牛肉饼</a:t>
            </a:r>
            <a:r>
              <a:rPr lang="zh-CN" altLang="en-US" sz="1600" dirty="0">
                <a:solidFill>
                  <a:srgbClr val="5D6E78"/>
                </a:solidFill>
                <a:latin typeface="+mn-ea"/>
                <a:ea typeface="+mn-ea"/>
              </a:rPr>
              <a:t>等美食闻名，美食店铺仅在酒店对面一步之遥</a:t>
            </a:r>
            <a:endParaRPr lang="en-US" altLang="zh-CN" sz="1600" dirty="0">
              <a:solidFill>
                <a:srgbClr val="5D6E78"/>
              </a:solidFill>
              <a:latin typeface="+mn-ea"/>
              <a:ea typeface="+mn-ea"/>
            </a:endParaRPr>
          </a:p>
        </p:txBody>
      </p:sp>
      <p:sp>
        <p:nvSpPr>
          <p:cNvPr id="9221" name="矩形标注 13"/>
          <p:cNvSpPr>
            <a:spLocks noChangeArrowheads="1"/>
          </p:cNvSpPr>
          <p:nvPr/>
        </p:nvSpPr>
        <p:spPr bwMode="auto">
          <a:xfrm>
            <a:off x="4853180" y="935037"/>
            <a:ext cx="918419" cy="630238"/>
          </a:xfrm>
          <a:prstGeom prst="wedgeRectCallout">
            <a:avLst>
              <a:gd name="adj1" fmla="val -80880"/>
              <a:gd name="adj2" fmla="val 38759"/>
            </a:avLst>
          </a:prstGeom>
          <a:solidFill>
            <a:schemeClr val="bg1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 sz="1400">
              <a:latin typeface="Myriad Pro" panose="020B0503030403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231" y="1076826"/>
            <a:ext cx="728142" cy="37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3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Placeholder 1"/>
          <p:cNvSpPr txBox="1">
            <a:spLocks/>
          </p:cNvSpPr>
          <p:nvPr/>
        </p:nvSpPr>
        <p:spPr bwMode="auto">
          <a:xfrm>
            <a:off x="394807" y="259496"/>
            <a:ext cx="7429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000" b="1" dirty="0">
                <a:solidFill>
                  <a:srgbClr val="5D6E78"/>
                </a:solidFill>
                <a:latin typeface="+mj-ea"/>
                <a:ea typeface="+mj-ea"/>
              </a:rPr>
              <a:t>便利的生活设施</a:t>
            </a:r>
            <a:endParaRPr lang="en-US" altLang="zh-CN" sz="2000" dirty="0">
              <a:solidFill>
                <a:srgbClr val="5D6E78"/>
              </a:solidFill>
              <a:latin typeface="+mj-ea"/>
              <a:ea typeface="+mj-ea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 bwMode="auto">
          <a:xfrm>
            <a:off x="571500" y="3286125"/>
            <a:ext cx="7858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3000"/>
              </a:lnSpc>
              <a:spcBef>
                <a:spcPct val="20000"/>
              </a:spcBef>
              <a:buFont typeface="Myriad Pro" pitchFamily="34" charset="0"/>
              <a:buNone/>
              <a:defRPr/>
            </a:pPr>
            <a:r>
              <a:rPr lang="zh-CN" altLang="en-US" dirty="0">
                <a:solidFill>
                  <a:srgbClr val="5D6E78"/>
                </a:solidFill>
                <a:latin typeface="+mn-ea"/>
              </a:rPr>
              <a:t>天津水游城丽筠酒店作为天津知名的地标性综合体</a:t>
            </a:r>
            <a:r>
              <a:rPr lang="en-US" altLang="zh-CN" dirty="0">
                <a:solidFill>
                  <a:srgbClr val="5D6E78"/>
                </a:solidFill>
                <a:latin typeface="+mn-ea"/>
              </a:rPr>
              <a:t>-</a:t>
            </a:r>
            <a:r>
              <a:rPr lang="zh-CN" altLang="en-US" dirty="0">
                <a:solidFill>
                  <a:srgbClr val="5D6E78"/>
                </a:solidFill>
                <a:latin typeface="+mn-ea"/>
              </a:rPr>
              <a:t>天津水游城商业中心的一部分，为客人提供无与伦比的购物、休闲、娱乐、美食等全方面的生活便利。住店及宴会客人可从酒店三层轻松直达商业中心</a:t>
            </a:r>
            <a:endParaRPr lang="en-US" altLang="zh-CN" sz="1600" dirty="0">
              <a:solidFill>
                <a:srgbClr val="5D6E78"/>
              </a:solidFill>
              <a:latin typeface="+mn-ea"/>
            </a:endParaRPr>
          </a:p>
          <a:p>
            <a:pPr algn="ctr">
              <a:spcBef>
                <a:spcPct val="20000"/>
              </a:spcBef>
              <a:buFont typeface="Myriad Pro" pitchFamily="34" charset="0"/>
              <a:buNone/>
              <a:defRPr/>
            </a:pPr>
            <a:r>
              <a:rPr lang="en-US" altLang="zh-CN" sz="1600" dirty="0">
                <a:solidFill>
                  <a:srgbClr val="003300"/>
                </a:solidFill>
                <a:latin typeface="汉仪中黑简" pitchFamily="49" charset="-122"/>
                <a:ea typeface="汉仪中黑简" pitchFamily="49" charset="-122"/>
              </a:rPr>
              <a:t>    </a:t>
            </a:r>
            <a:endParaRPr lang="zh-CN" altLang="en-US" sz="1600" dirty="0">
              <a:solidFill>
                <a:srgbClr val="003300"/>
              </a:solidFill>
              <a:latin typeface="+mn-lt"/>
              <a:ea typeface="宋体" charset="-122"/>
            </a:endParaRPr>
          </a:p>
        </p:txBody>
      </p:sp>
      <p:pic>
        <p:nvPicPr>
          <p:cNvPr id="10244" name="Picture 5" descr="E:\Homework\品牌LOGO\美亚影院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214438"/>
            <a:ext cx="17303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615" y="5722937"/>
            <a:ext cx="94138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4" descr="D:\Charlene\集团picture\业主商家\snap4824_m_thum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04" y="5403354"/>
            <a:ext cx="70643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" descr="D:\Charlene\微信\微信酒店介绍\1-120ZZ04S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286000"/>
            <a:ext cx="80327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9111">
            <a:off x="6813973" y="990303"/>
            <a:ext cx="1735138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图片 12" descr="u=2359705746,4232639182&amp;fm=26&amp;gp=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22" y="4580394"/>
            <a:ext cx="7207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图片 14" descr="QQ截图2019110710563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893" y="4543304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图片 15" descr="QQ截图2019110710584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643438"/>
            <a:ext cx="928687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图片 15" descr="QQ截图20191107113034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913" y="5429250"/>
            <a:ext cx="762587" cy="74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图片 16" descr="QQ截图20191107113123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922" y="5429250"/>
            <a:ext cx="897328" cy="68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图片 18" descr="QQ截图20191107113351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214563"/>
            <a:ext cx="7858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5" descr="C:\Documents and Settings\stephanies\Application Data\Tencent\Users\313990116\QQ\WinTemp\RichOle\[HZ]Z$CQ3(QQ~Z8231L)@QU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225" y="2320925"/>
            <a:ext cx="857250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22" descr="C:\Users\user\Desktop\src=http___www.huisheng.com_Uploads_image_20191129_201911291611418578295de0d2bd88c4f.jpg&amp;refer=http___www.huisheng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225" y="4543304"/>
            <a:ext cx="1290637" cy="86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27" descr="C:\Users\user\Desktop\QQ截图20210329095532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182" y="5345906"/>
            <a:ext cx="918720" cy="94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0" name="Picture 28" descr="C:\Users\user\Desktop\QQ截图2021032909562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976" y="4530328"/>
            <a:ext cx="74760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6E3C93C-8D17-8251-BA75-7C31402FA87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09"/>
          <a:stretch/>
        </p:blipFill>
        <p:spPr>
          <a:xfrm>
            <a:off x="7175075" y="5429250"/>
            <a:ext cx="1151787" cy="7137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2F6662B-C1D3-259F-EE51-EBD4423552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214" y="4630461"/>
            <a:ext cx="719286" cy="61424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7848FAA-9309-6FED-0F47-B1BA701210A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268" y="553183"/>
            <a:ext cx="3799461" cy="257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Radisson NEW">
      <a:dk1>
        <a:srgbClr val="5E6062"/>
      </a:dk1>
      <a:lt1>
        <a:srgbClr val="FFFFFF"/>
      </a:lt1>
      <a:dk2>
        <a:srgbClr val="758D99"/>
      </a:dk2>
      <a:lt2>
        <a:srgbClr val="C4CCCF"/>
      </a:lt2>
      <a:accent1>
        <a:srgbClr val="005568"/>
      </a:accent1>
      <a:accent2>
        <a:srgbClr val="8CB8C8"/>
      </a:accent2>
      <a:accent3>
        <a:srgbClr val="A8AC9F"/>
      </a:accent3>
      <a:accent4>
        <a:srgbClr val="B6A899"/>
      </a:accent4>
      <a:accent5>
        <a:srgbClr val="B5852D"/>
      </a:accent5>
      <a:accent6>
        <a:srgbClr val="DEC0C1"/>
      </a:accent6>
      <a:hlink>
        <a:srgbClr val="000000"/>
      </a:hlink>
      <a:folHlink>
        <a:srgbClr val="758D99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6418B8F-2AC7-40B4-A4ED-0EC0A4ACAD99}" vid="{2DCF1883-A46A-4DCF-8483-53334420B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3087</TotalTime>
  <Words>773</Words>
  <Application>Microsoft Office PowerPoint</Application>
  <PresentationFormat>全屏显示(4:3)</PresentationFormat>
  <Paragraphs>87</Paragraphs>
  <Slides>26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6" baseType="lpstr">
      <vt:lpstr>.AppleSystemUIFont</vt:lpstr>
      <vt:lpstr>Adobe 黑体 Std R</vt:lpstr>
      <vt:lpstr>Myriad Pro</vt:lpstr>
      <vt:lpstr>汉仪中黑简</vt:lpstr>
      <vt:lpstr>黑体</vt:lpstr>
      <vt:lpstr>宋体</vt:lpstr>
      <vt:lpstr>Arial</vt:lpstr>
      <vt:lpstr>Calibri</vt:lpstr>
      <vt:lpstr>Wingdings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Pu, Jimmy</dc:creator>
  <cp:lastModifiedBy>Zhang, Athena</cp:lastModifiedBy>
  <cp:revision>18</cp:revision>
  <dcterms:modified xsi:type="dcterms:W3CDTF">2023-04-03T06:05:14Z</dcterms:modified>
</cp:coreProperties>
</file>