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58" r:id="rId6"/>
    <p:sldId id="259" r:id="rId7"/>
    <p:sldId id="260" r:id="rId8"/>
    <p:sldId id="262" r:id="rId9"/>
    <p:sldId id="263" r:id="rId10"/>
    <p:sldId id="264" r:id="rId11"/>
    <p:sldId id="295" r:id="rId12"/>
    <p:sldId id="294" r:id="rId13"/>
    <p:sldId id="268" r:id="rId14"/>
    <p:sldId id="269" r:id="rId15"/>
    <p:sldId id="290" r:id="rId16"/>
    <p:sldId id="291" r:id="rId17"/>
    <p:sldId id="271" r:id="rId18"/>
    <p:sldId id="272" r:id="rId19"/>
    <p:sldId id="288" r:id="rId20"/>
    <p:sldId id="277" r:id="rId21"/>
    <p:sldId id="273" r:id="rId22"/>
    <p:sldId id="274" r:id="rId23"/>
    <p:sldId id="275" r:id="rId24"/>
    <p:sldId id="278" r:id="rId25"/>
    <p:sldId id="279" r:id="rId26"/>
    <p:sldId id="280" r:id="rId27"/>
    <p:sldId id="286" r:id="rId28"/>
    <p:sldId id="282" r:id="rId29"/>
    <p:sldId id="283" r:id="rId30"/>
    <p:sldId id="284" r:id="rId31"/>
    <p:sldId id="285" r:id="rId32"/>
  </p:sldIdLst>
  <p:sldSz cx="9144000" cy="5143500" type="screen16x9"/>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p:scale>
          <a:sx n="100" d="100"/>
          <a:sy n="100" d="100"/>
        </p:scale>
        <p:origin x="-276" y="-6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CE1FFBD-FB14-4CB7-BDAF-5E952293050B}" type="datetimeFigureOut">
              <a:rPr lang="zh-CN" altLang="en-US" smtClean="0"/>
              <a:t>2017/7/6</a:t>
            </a:fld>
            <a:endParaRPr lang="zh-CN" altLang="en-US"/>
          </a:p>
        </p:txBody>
      </p:sp>
      <p:sp>
        <p:nvSpPr>
          <p:cNvPr id="4" name="幻灯片图像占位符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60B6D93-BF18-4B4E-B6E5-0FC98C905EB4}" type="slidenum">
              <a:rPr lang="zh-CN" altLang="en-US" smtClean="0"/>
              <a:t>‹#›</a:t>
            </a:fld>
            <a:endParaRPr lang="zh-CN" altLang="en-US"/>
          </a:p>
        </p:txBody>
      </p:sp>
    </p:spTree>
    <p:extLst>
      <p:ext uri="{BB962C8B-B14F-4D97-AF65-F5344CB8AC3E}">
        <p14:creationId xmlns:p14="http://schemas.microsoft.com/office/powerpoint/2010/main" val="2103786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119CE3-6F12-400D-BE8D-D029E380A0A8}" type="slidenum">
              <a:rPr lang="zh-CN" altLang="en-US" smtClean="0"/>
              <a:t>12</a:t>
            </a:fld>
            <a:endParaRPr lang="zh-CN" altLang="en-US"/>
          </a:p>
        </p:txBody>
      </p:sp>
    </p:spTree>
    <p:extLst>
      <p:ext uri="{BB962C8B-B14F-4D97-AF65-F5344CB8AC3E}">
        <p14:creationId xmlns:p14="http://schemas.microsoft.com/office/powerpoint/2010/main" val="122816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119CE3-6F12-400D-BE8D-D029E380A0A8}" type="slidenum">
              <a:rPr lang="zh-CN" altLang="en-US" smtClean="0"/>
              <a:t>13</a:t>
            </a:fld>
            <a:endParaRPr lang="zh-CN" altLang="en-US"/>
          </a:p>
        </p:txBody>
      </p:sp>
    </p:spTree>
    <p:extLst>
      <p:ext uri="{BB962C8B-B14F-4D97-AF65-F5344CB8AC3E}">
        <p14:creationId xmlns:p14="http://schemas.microsoft.com/office/powerpoint/2010/main" val="122816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0B6D93-BF18-4B4E-B6E5-0FC98C905EB4}" type="slidenum">
              <a:rPr lang="zh-CN" altLang="en-US" smtClean="0"/>
              <a:t>23</a:t>
            </a:fld>
            <a:endParaRPr lang="zh-CN" altLang="en-US"/>
          </a:p>
        </p:txBody>
      </p:sp>
    </p:spTree>
    <p:extLst>
      <p:ext uri="{BB962C8B-B14F-4D97-AF65-F5344CB8AC3E}">
        <p14:creationId xmlns:p14="http://schemas.microsoft.com/office/powerpoint/2010/main" val="428600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6E4973A-A032-41F4-A34C-C1A70E93F94E}" type="datetimeFigureOut">
              <a:rPr lang="zh-CN" altLang="en-US" smtClean="0"/>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A6D8E-83DA-4DEB-818C-DBBD1A66664A}" type="slidenum">
              <a:rPr lang="zh-CN" altLang="en-US" smtClean="0"/>
              <a:t>‹#›</a:t>
            </a:fld>
            <a:endParaRPr lang="zh-CN" altLang="en-US"/>
          </a:p>
        </p:txBody>
      </p:sp>
    </p:spTree>
    <p:extLst>
      <p:ext uri="{BB962C8B-B14F-4D97-AF65-F5344CB8AC3E}">
        <p14:creationId xmlns:p14="http://schemas.microsoft.com/office/powerpoint/2010/main" val="64921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E4973A-A032-41F4-A34C-C1A70E93F94E}" type="datetimeFigureOut">
              <a:rPr lang="zh-CN" altLang="en-US" smtClean="0"/>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A6D8E-83DA-4DEB-818C-DBBD1A66664A}" type="slidenum">
              <a:rPr lang="zh-CN" altLang="en-US" smtClean="0"/>
              <a:t>‹#›</a:t>
            </a:fld>
            <a:endParaRPr lang="zh-CN" altLang="en-US"/>
          </a:p>
        </p:txBody>
      </p:sp>
    </p:spTree>
    <p:extLst>
      <p:ext uri="{BB962C8B-B14F-4D97-AF65-F5344CB8AC3E}">
        <p14:creationId xmlns:p14="http://schemas.microsoft.com/office/powerpoint/2010/main" val="281618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E4973A-A032-41F4-A34C-C1A70E93F94E}" type="datetimeFigureOut">
              <a:rPr lang="zh-CN" altLang="en-US" smtClean="0"/>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A6D8E-83DA-4DEB-818C-DBBD1A66664A}" type="slidenum">
              <a:rPr lang="zh-CN" altLang="en-US" smtClean="0"/>
              <a:t>‹#›</a:t>
            </a:fld>
            <a:endParaRPr lang="zh-CN" altLang="en-US"/>
          </a:p>
        </p:txBody>
      </p:sp>
    </p:spTree>
    <p:extLst>
      <p:ext uri="{BB962C8B-B14F-4D97-AF65-F5344CB8AC3E}">
        <p14:creationId xmlns:p14="http://schemas.microsoft.com/office/powerpoint/2010/main" val="54517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6E4973A-A032-41F4-A34C-C1A70E93F94E}" type="datetimeFigureOut">
              <a:rPr lang="zh-CN" altLang="en-US" smtClean="0"/>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A6D8E-83DA-4DEB-818C-DBBD1A66664A}" type="slidenum">
              <a:rPr lang="zh-CN" altLang="en-US" smtClean="0"/>
              <a:t>‹#›</a:t>
            </a:fld>
            <a:endParaRPr lang="zh-CN" altLang="en-US"/>
          </a:p>
        </p:txBody>
      </p:sp>
    </p:spTree>
    <p:extLst>
      <p:ext uri="{BB962C8B-B14F-4D97-AF65-F5344CB8AC3E}">
        <p14:creationId xmlns:p14="http://schemas.microsoft.com/office/powerpoint/2010/main" val="17335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6E4973A-A032-41F4-A34C-C1A70E93F94E}" type="datetimeFigureOut">
              <a:rPr lang="zh-CN" altLang="en-US" smtClean="0"/>
              <a:t>2017/7/6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3A6D8E-83DA-4DEB-818C-DBBD1A66664A}" type="slidenum">
              <a:rPr lang="zh-CN" altLang="en-US" smtClean="0"/>
              <a:t>‹#›</a:t>
            </a:fld>
            <a:endParaRPr lang="zh-CN" altLang="en-US"/>
          </a:p>
        </p:txBody>
      </p:sp>
    </p:spTree>
    <p:extLst>
      <p:ext uri="{BB962C8B-B14F-4D97-AF65-F5344CB8AC3E}">
        <p14:creationId xmlns:p14="http://schemas.microsoft.com/office/powerpoint/2010/main" val="275306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6E4973A-A032-41F4-A34C-C1A70E93F94E}" type="datetimeFigureOut">
              <a:rPr lang="zh-CN" altLang="en-US" smtClean="0"/>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3A6D8E-83DA-4DEB-818C-DBBD1A66664A}" type="slidenum">
              <a:rPr lang="zh-CN" altLang="en-US" smtClean="0"/>
              <a:t>‹#›</a:t>
            </a:fld>
            <a:endParaRPr lang="zh-CN" altLang="en-US"/>
          </a:p>
        </p:txBody>
      </p:sp>
    </p:spTree>
    <p:extLst>
      <p:ext uri="{BB962C8B-B14F-4D97-AF65-F5344CB8AC3E}">
        <p14:creationId xmlns:p14="http://schemas.microsoft.com/office/powerpoint/2010/main" val="237453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6E4973A-A032-41F4-A34C-C1A70E93F94E}" type="datetimeFigureOut">
              <a:rPr lang="zh-CN" altLang="en-US" smtClean="0"/>
              <a:t>2017/7/6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E3A6D8E-83DA-4DEB-818C-DBBD1A66664A}" type="slidenum">
              <a:rPr lang="zh-CN" altLang="en-US" smtClean="0"/>
              <a:t>‹#›</a:t>
            </a:fld>
            <a:endParaRPr lang="zh-CN" altLang="en-US"/>
          </a:p>
        </p:txBody>
      </p:sp>
    </p:spTree>
    <p:extLst>
      <p:ext uri="{BB962C8B-B14F-4D97-AF65-F5344CB8AC3E}">
        <p14:creationId xmlns:p14="http://schemas.microsoft.com/office/powerpoint/2010/main" val="378604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6E4973A-A032-41F4-A34C-C1A70E93F94E}" type="datetimeFigureOut">
              <a:rPr lang="zh-CN" altLang="en-US" smtClean="0"/>
              <a:t>2017/7/6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E3A6D8E-83DA-4DEB-818C-DBBD1A66664A}" type="slidenum">
              <a:rPr lang="zh-CN" altLang="en-US" smtClean="0"/>
              <a:t>‹#›</a:t>
            </a:fld>
            <a:endParaRPr lang="zh-CN" altLang="en-US"/>
          </a:p>
        </p:txBody>
      </p:sp>
    </p:spTree>
    <p:extLst>
      <p:ext uri="{BB962C8B-B14F-4D97-AF65-F5344CB8AC3E}">
        <p14:creationId xmlns:p14="http://schemas.microsoft.com/office/powerpoint/2010/main" val="345146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E4973A-A032-41F4-A34C-C1A70E93F94E}" type="datetimeFigureOut">
              <a:rPr lang="zh-CN" altLang="en-US" smtClean="0"/>
              <a:t>2017/7/6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E3A6D8E-83DA-4DEB-818C-DBBD1A66664A}" type="slidenum">
              <a:rPr lang="zh-CN" altLang="en-US" smtClean="0"/>
              <a:t>‹#›</a:t>
            </a:fld>
            <a:endParaRPr lang="zh-CN" altLang="en-US"/>
          </a:p>
        </p:txBody>
      </p:sp>
    </p:spTree>
    <p:extLst>
      <p:ext uri="{BB962C8B-B14F-4D97-AF65-F5344CB8AC3E}">
        <p14:creationId xmlns:p14="http://schemas.microsoft.com/office/powerpoint/2010/main" val="210133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6E4973A-A032-41F4-A34C-C1A70E93F94E}" type="datetimeFigureOut">
              <a:rPr lang="zh-CN" altLang="en-US" smtClean="0"/>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3A6D8E-83DA-4DEB-818C-DBBD1A66664A}" type="slidenum">
              <a:rPr lang="zh-CN" altLang="en-US" smtClean="0"/>
              <a:t>‹#›</a:t>
            </a:fld>
            <a:endParaRPr lang="zh-CN" altLang="en-US"/>
          </a:p>
        </p:txBody>
      </p:sp>
    </p:spTree>
    <p:extLst>
      <p:ext uri="{BB962C8B-B14F-4D97-AF65-F5344CB8AC3E}">
        <p14:creationId xmlns:p14="http://schemas.microsoft.com/office/powerpoint/2010/main" val="44578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6E4973A-A032-41F4-A34C-C1A70E93F94E}" type="datetimeFigureOut">
              <a:rPr lang="zh-CN" altLang="en-US" smtClean="0"/>
              <a:t>2017/7/6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3A6D8E-83DA-4DEB-818C-DBBD1A66664A}" type="slidenum">
              <a:rPr lang="zh-CN" altLang="en-US" smtClean="0"/>
              <a:t>‹#›</a:t>
            </a:fld>
            <a:endParaRPr lang="zh-CN" altLang="en-US"/>
          </a:p>
        </p:txBody>
      </p:sp>
    </p:spTree>
    <p:extLst>
      <p:ext uri="{BB962C8B-B14F-4D97-AF65-F5344CB8AC3E}">
        <p14:creationId xmlns:p14="http://schemas.microsoft.com/office/powerpoint/2010/main" val="295440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6E4973A-A032-41F4-A34C-C1A70E93F94E}" type="datetimeFigureOut">
              <a:rPr lang="zh-CN" altLang="en-US" smtClean="0"/>
              <a:t>2017/7/6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E3A6D8E-83DA-4DEB-818C-DBBD1A66664A}" type="slidenum">
              <a:rPr lang="zh-CN" altLang="en-US" smtClean="0"/>
              <a:t>‹#›</a:t>
            </a:fld>
            <a:endParaRPr lang="zh-CN" altLang="en-US"/>
          </a:p>
        </p:txBody>
      </p:sp>
    </p:spTree>
    <p:extLst>
      <p:ext uri="{BB962C8B-B14F-4D97-AF65-F5344CB8AC3E}">
        <p14:creationId xmlns:p14="http://schemas.microsoft.com/office/powerpoint/2010/main" val="769903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30179" y="829032"/>
            <a:ext cx="2008244" cy="14662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3003798"/>
            <a:ext cx="5040560" cy="707886"/>
          </a:xfrm>
          <a:prstGeom prst="rect">
            <a:avLst/>
          </a:prstGeom>
          <a:noFill/>
        </p:spPr>
        <p:txBody>
          <a:bodyPr wrap="square" rtlCol="0">
            <a:spAutoFit/>
          </a:bodyPr>
          <a:lstStyle/>
          <a:p>
            <a:pPr algn="ctr"/>
            <a:r>
              <a:rPr lang="en-US" altLang="zh-CN" sz="2000" b="1" dirty="0">
                <a:solidFill>
                  <a:schemeClr val="bg1"/>
                </a:solidFill>
                <a:latin typeface="Lucida Sans" panose="020B0602030504020204" pitchFamily="34" charset="0"/>
                <a:ea typeface="方正兰亭黑简体" panose="02000000000000000000" pitchFamily="2" charset="-122"/>
              </a:rPr>
              <a:t>2015</a:t>
            </a:r>
            <a:r>
              <a:rPr lang="zh-CN" altLang="en-US" sz="2000" b="1" dirty="0">
                <a:solidFill>
                  <a:schemeClr val="bg1"/>
                </a:solidFill>
                <a:latin typeface="Lucida Sans" panose="020B0602030504020204" pitchFamily="34" charset="0"/>
                <a:ea typeface="方正兰亭黑简体" panose="02000000000000000000" pitchFamily="2" charset="-122"/>
              </a:rPr>
              <a:t>年</a:t>
            </a:r>
            <a:r>
              <a:rPr lang="en-US" altLang="zh-CN" sz="2000" b="1" dirty="0">
                <a:solidFill>
                  <a:schemeClr val="bg1"/>
                </a:solidFill>
                <a:latin typeface="Lucida Sans" panose="020B0602030504020204" pitchFamily="34" charset="0"/>
                <a:ea typeface="方正兰亭黑简体" panose="02000000000000000000" pitchFamily="2" charset="-122"/>
              </a:rPr>
              <a:t>8</a:t>
            </a:r>
            <a:r>
              <a:rPr lang="zh-CN" altLang="en-US" sz="2000" b="1" dirty="0">
                <a:solidFill>
                  <a:schemeClr val="bg1"/>
                </a:solidFill>
                <a:latin typeface="Lucida Sans" panose="020B0602030504020204" pitchFamily="34" charset="0"/>
                <a:ea typeface="方正兰亭黑简体" panose="02000000000000000000" pitchFamily="2" charset="-122"/>
              </a:rPr>
              <a:t>月盛大开业</a:t>
            </a:r>
          </a:p>
          <a:p>
            <a:pPr algn="ctr"/>
            <a:r>
              <a:rPr lang="en-US" altLang="zh-CN" sz="2000" b="1" dirty="0">
                <a:solidFill>
                  <a:schemeClr val="bg1"/>
                </a:solidFill>
                <a:latin typeface="Lucida Sans" panose="020B0602030504020204" pitchFamily="34" charset="0"/>
                <a:ea typeface="方正兰亭黑简体" panose="02000000000000000000" pitchFamily="2" charset="-122"/>
              </a:rPr>
              <a:t>Grand </a:t>
            </a:r>
            <a:r>
              <a:rPr lang="en-US" altLang="zh-CN" sz="2000" b="1" dirty="0" smtClean="0">
                <a:solidFill>
                  <a:schemeClr val="bg1"/>
                </a:solidFill>
                <a:latin typeface="Lucida Sans" panose="020B0602030504020204" pitchFamily="34" charset="0"/>
                <a:ea typeface="方正兰亭黑简体" panose="02000000000000000000" pitchFamily="2" charset="-122"/>
              </a:rPr>
              <a:t>Opening in </a:t>
            </a:r>
            <a:r>
              <a:rPr lang="en-US" altLang="zh-CN" sz="2000" b="1" dirty="0">
                <a:solidFill>
                  <a:schemeClr val="bg1"/>
                </a:solidFill>
                <a:latin typeface="Lucida Sans" panose="020B0602030504020204" pitchFamily="34" charset="0"/>
                <a:ea typeface="方正兰亭黑简体" panose="02000000000000000000" pitchFamily="2" charset="-122"/>
              </a:rPr>
              <a:t>August 2015</a:t>
            </a:r>
          </a:p>
        </p:txBody>
      </p:sp>
    </p:spTree>
    <p:extLst>
      <p:ext uri="{BB962C8B-B14F-4D97-AF65-F5344CB8AC3E}">
        <p14:creationId xmlns:p14="http://schemas.microsoft.com/office/powerpoint/2010/main" val="2632571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49972" y="1144599"/>
            <a:ext cx="2204489" cy="293931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酒店介绍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Hotel Introduction</a:t>
            </a:r>
          </a:p>
        </p:txBody>
      </p:sp>
      <p:cxnSp>
        <p:nvCxnSpPr>
          <p:cNvPr id="3" name="直接连接符 2"/>
          <p:cNvCxnSpPr/>
          <p:nvPr/>
        </p:nvCxnSpPr>
        <p:spPr>
          <a:xfrm>
            <a:off x="3779912" y="1059582"/>
            <a:ext cx="0" cy="3416320"/>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23928" y="1059582"/>
            <a:ext cx="4896544" cy="3416320"/>
          </a:xfrm>
          <a:prstGeom prst="rect">
            <a:avLst/>
          </a:prstGeom>
          <a:noFill/>
        </p:spPr>
        <p:txBody>
          <a:bodyPr wrap="square" rtlCol="0">
            <a:spAutoFit/>
          </a:bodyPr>
          <a:lstStyle>
            <a:defPPr>
              <a:defRPr lang="zh-CN"/>
            </a:defPPr>
            <a:lvl1pPr algn="ctr">
              <a:defRPr sz="1200">
                <a:solidFill>
                  <a:schemeClr val="tx1">
                    <a:lumMod val="85000"/>
                    <a:lumOff val="15000"/>
                  </a:schemeClr>
                </a:solidFill>
                <a:latin typeface="Lucida Sans" panose="020B0602030504020204" pitchFamily="34" charset="0"/>
                <a:ea typeface="方正兰亭黑简体" panose="02000000000000000000" pitchFamily="2" charset="-122"/>
              </a:defRPr>
            </a:lvl1pPr>
          </a:lstStyle>
          <a:p>
            <a:pPr algn="just"/>
            <a:r>
              <a:rPr lang="zh-CN" altLang="zh-CN" dirty="0"/>
              <a:t>泰安万达嘉华酒店坐落于泰安核心商圈——万达广场城市综合体内，驱车</a:t>
            </a:r>
            <a:r>
              <a:rPr lang="en-US" altLang="zh-CN" dirty="0"/>
              <a:t>10</a:t>
            </a:r>
            <a:r>
              <a:rPr lang="zh-CN" altLang="zh-CN" dirty="0"/>
              <a:t>分钟即可抵达泰安高铁站、泰山火车站及泰山进山口。位于酒店</a:t>
            </a:r>
            <a:r>
              <a:rPr lang="en-US" altLang="zh-CN" dirty="0"/>
              <a:t>25</a:t>
            </a:r>
            <a:r>
              <a:rPr lang="zh-CN" altLang="zh-CN" dirty="0"/>
              <a:t>至</a:t>
            </a:r>
            <a:r>
              <a:rPr lang="en-US" altLang="zh-CN" dirty="0"/>
              <a:t>37</a:t>
            </a:r>
            <a:r>
              <a:rPr lang="zh-CN" altLang="zh-CN" dirty="0"/>
              <a:t>层的</a:t>
            </a:r>
            <a:r>
              <a:rPr lang="en-US" altLang="zh-CN" dirty="0"/>
              <a:t>283</a:t>
            </a:r>
            <a:r>
              <a:rPr lang="zh-CN" altLang="zh-CN" dirty="0"/>
              <a:t>间时尚雅致的客房可俯瞰泰安城区景色，精选山景房更将泰山美景尽收眼底。四间风格各异的餐厅及酒吧，荟萃来自世界各地的美肴飨馔。城中最大的</a:t>
            </a:r>
            <a:r>
              <a:rPr lang="en-US" altLang="zh-CN" dirty="0"/>
              <a:t>1,200</a:t>
            </a:r>
            <a:r>
              <a:rPr lang="zh-CN" altLang="zh-CN" dirty="0"/>
              <a:t>平米的无柱大宴会厅和</a:t>
            </a:r>
            <a:r>
              <a:rPr lang="en-US" altLang="zh-CN" dirty="0"/>
              <a:t>7</a:t>
            </a:r>
            <a:r>
              <a:rPr lang="zh-CN" altLang="zh-CN" dirty="0"/>
              <a:t>间可灵活分隔的多功能会议厅，是您商务洽谈、社交活动的理想之选。</a:t>
            </a:r>
          </a:p>
          <a:p>
            <a:pPr algn="just"/>
            <a:r>
              <a:rPr lang="en-US" altLang="zh-CN" dirty="0"/>
              <a:t> </a:t>
            </a:r>
            <a:endParaRPr lang="zh-CN" altLang="zh-CN" dirty="0"/>
          </a:p>
          <a:p>
            <a:pPr algn="just"/>
            <a:r>
              <a:rPr lang="en-US" altLang="zh-CN" dirty="0"/>
              <a:t>Wanda Realm </a:t>
            </a:r>
            <a:r>
              <a:rPr lang="en-US" altLang="zh-CN" dirty="0" err="1"/>
              <a:t>Taian</a:t>
            </a:r>
            <a:r>
              <a:rPr lang="en-US" altLang="zh-CN" dirty="0"/>
              <a:t> is conveniently located in the CBD of </a:t>
            </a:r>
            <a:r>
              <a:rPr lang="en-US" altLang="zh-CN" dirty="0" err="1"/>
              <a:t>Taian</a:t>
            </a:r>
            <a:r>
              <a:rPr lang="en-US" altLang="zh-CN" dirty="0"/>
              <a:t> and part of the multiuse Wanda Plaza Complex, the first of its kind in </a:t>
            </a:r>
            <a:r>
              <a:rPr lang="en-US" altLang="zh-CN" dirty="0" err="1"/>
              <a:t>Taian</a:t>
            </a:r>
            <a:r>
              <a:rPr lang="en-US" altLang="zh-CN" dirty="0"/>
              <a:t>. The Hotel is located both 10 minutes from either train station as well as to the entrance of Mt Tai. Our modern and stylish rooms are located between floors 25– 37, all offering views of </a:t>
            </a:r>
            <a:r>
              <a:rPr lang="en-US" altLang="zh-CN" dirty="0" err="1"/>
              <a:t>Taian</a:t>
            </a:r>
            <a:r>
              <a:rPr lang="en-US" altLang="zh-CN" dirty="0"/>
              <a:t> city. Selected rooms offer uninterrupted views of Mt Tai. Treat yourself to a world of culinary delights in the hotels chic and welcoming restaurants and lounges. The 1,200 </a:t>
            </a:r>
            <a:r>
              <a:rPr lang="en-US" altLang="zh-CN" dirty="0" err="1"/>
              <a:t>sqm</a:t>
            </a:r>
            <a:r>
              <a:rPr lang="en-US" altLang="zh-CN" dirty="0"/>
              <a:t> Grand Ballroom is the largest pillar free Ballroom in the city, 7 flexible meeting rooms ensure Wanda Realm </a:t>
            </a:r>
            <a:r>
              <a:rPr lang="en-US" altLang="zh-CN" dirty="0" err="1"/>
              <a:t>Taian</a:t>
            </a:r>
            <a:r>
              <a:rPr lang="en-US" altLang="zh-CN" dirty="0"/>
              <a:t> is the perfect meeting and social venue in the city. </a:t>
            </a:r>
            <a:endParaRPr lang="zh-CN" altLang="zh-CN" dirty="0"/>
          </a:p>
        </p:txBody>
      </p:sp>
    </p:spTree>
    <p:extLst>
      <p:ext uri="{BB962C8B-B14F-4D97-AF65-F5344CB8AC3E}">
        <p14:creationId xmlns:p14="http://schemas.microsoft.com/office/powerpoint/2010/main" val="1726821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优越的地理位置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Ideal Location</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87624" y="774247"/>
            <a:ext cx="4071900" cy="32471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08104" y="1059582"/>
            <a:ext cx="3456384" cy="2769989"/>
          </a:xfrm>
          <a:prstGeom prst="rect">
            <a:avLst/>
          </a:prstGeom>
          <a:noFill/>
        </p:spPr>
        <p:txBody>
          <a:bodyPr wrap="square" rtlCol="0">
            <a:spAutoFit/>
          </a:bodyPr>
          <a:lstStyle/>
          <a:p>
            <a:pPr marL="171450" indent="-171450" algn="just">
              <a:buFont typeface="Wingdings" panose="05000000000000000000" pitchFamily="2" charset="2"/>
              <a:buChar char="Ø"/>
            </a:pP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距</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泰安高铁站：</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10</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分钟</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车程</a:t>
            </a: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From/To </a:t>
            </a:r>
            <a:r>
              <a:rPr lang="en-US" altLang="zh-CN" sz="1200" dirty="0" err="1">
                <a:solidFill>
                  <a:schemeClr val="tx1">
                    <a:lumMod val="85000"/>
                    <a:lumOff val="15000"/>
                  </a:schemeClr>
                </a:solidFill>
                <a:latin typeface="Lucida Sans" panose="020B0602030504020204" pitchFamily="34" charset="0"/>
                <a:ea typeface="方正兰亭黑简体" panose="02000000000000000000" pitchFamily="2" charset="-122"/>
              </a:rPr>
              <a:t>Taian</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Railway Station :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10min</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marL="171450" indent="-171450" algn="just">
              <a:buFont typeface="Wingdings" panose="05000000000000000000" pitchFamily="2" charset="2"/>
              <a:buChar char="Ø"/>
            </a:pP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marL="171450" indent="-171450" algn="just">
              <a:buFont typeface="Wingdings" panose="05000000000000000000" pitchFamily="2" charset="2"/>
              <a:buChar char="Ø"/>
            </a:pP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距泰山火车站：</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10</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分钟</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车程</a:t>
            </a: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From/To </a:t>
            </a:r>
            <a:r>
              <a:rPr lang="en-US" altLang="zh-CN" sz="1200" dirty="0" err="1">
                <a:solidFill>
                  <a:schemeClr val="tx1">
                    <a:lumMod val="85000"/>
                    <a:lumOff val="15000"/>
                  </a:schemeClr>
                </a:solidFill>
                <a:latin typeface="Lucida Sans" panose="020B0602030504020204" pitchFamily="34" charset="0"/>
                <a:ea typeface="方正兰亭黑简体" panose="02000000000000000000" pitchFamily="2" charset="-122"/>
              </a:rPr>
              <a:t>Taishan</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Railway Station :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10min</a:t>
            </a:r>
          </a:p>
          <a:p>
            <a:pPr marL="171450" indent="-171450" algn="just">
              <a:buFont typeface="Wingdings" panose="05000000000000000000" pitchFamily="2" charset="2"/>
              <a:buChar char="Ø"/>
            </a:pP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marL="171450" indent="-171450" algn="just">
              <a:buFont typeface="Wingdings" panose="05000000000000000000" pitchFamily="2" charset="2"/>
              <a:buChar char="Ø"/>
            </a:pP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距泰山进山口：</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10</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分钟车程</a:t>
            </a:r>
          </a:p>
          <a:p>
            <a:pPr algn="just"/>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From/To entrance of Mt Tai :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10min</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marL="171450" indent="-171450" algn="just">
              <a:buFont typeface="Wingdings" panose="05000000000000000000" pitchFamily="2" charset="2"/>
              <a:buChar char="Ø"/>
            </a:pP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marL="171450" indent="-171450" algn="just">
              <a:buFont typeface="Wingdings" panose="05000000000000000000" pitchFamily="2" charset="2"/>
              <a:buChar char="Ø"/>
            </a:pP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距</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泰山</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汽</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车站</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10</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分钟</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车程</a:t>
            </a: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From/To </a:t>
            </a:r>
            <a:r>
              <a:rPr lang="en-US" altLang="zh-CN" sz="1200" dirty="0" err="1">
                <a:solidFill>
                  <a:schemeClr val="tx1">
                    <a:lumMod val="85000"/>
                    <a:lumOff val="15000"/>
                  </a:schemeClr>
                </a:solidFill>
                <a:latin typeface="Lucida Sans" panose="020B0602030504020204" pitchFamily="34" charset="0"/>
                <a:ea typeface="方正兰亭黑简体" panose="02000000000000000000" pitchFamily="2" charset="-122"/>
              </a:rPr>
              <a:t>Taishan</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Bus Station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10min</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marL="171450" indent="-171450" algn="just">
              <a:buFont typeface="Wingdings" panose="05000000000000000000" pitchFamily="2" charset="2"/>
              <a:buChar char="Ø"/>
            </a:pP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marL="171450" indent="-171450" algn="just">
              <a:buFont typeface="Wingdings" panose="05000000000000000000" pitchFamily="2" charset="2"/>
              <a:buChar char="Ø"/>
            </a:pP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距济南遥墙国际机场：</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1.5</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小时车程</a:t>
            </a: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From/To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Jinan airport: 1.5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hour</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cxnSp>
        <p:nvCxnSpPr>
          <p:cNvPr id="5" name="直接连接符 4"/>
          <p:cNvCxnSpPr/>
          <p:nvPr/>
        </p:nvCxnSpPr>
        <p:spPr>
          <a:xfrm>
            <a:off x="5436096" y="658762"/>
            <a:ext cx="0" cy="3569172"/>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94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2269" y="4043848"/>
            <a:ext cx="7630211" cy="461665"/>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坐拥万达广场，优质品牌一网打尽。</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Located in Wanda Plaza, </a:t>
            </a:r>
            <a:r>
              <a:rPr lang="en-US" altLang="zh-CN" sz="1200" dirty="0" smtClean="0">
                <a:latin typeface="Lucida Sans" panose="020B0602030504020204" pitchFamily="34" charset="0"/>
              </a:rPr>
              <a:t>bring </a:t>
            </a:r>
            <a:r>
              <a:rPr lang="en-US" altLang="zh-CN" sz="1200" dirty="0">
                <a:latin typeface="Lucida Sans" panose="020B0602030504020204" pitchFamily="34" charset="0"/>
              </a:rPr>
              <a:t>you more quality brands</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a:t>
            </a:r>
          </a:p>
        </p:txBody>
      </p:sp>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周边配套</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Surrounding Facilities</a:t>
            </a:r>
          </a:p>
        </p:txBody>
      </p:sp>
      <p:cxnSp>
        <p:nvCxnSpPr>
          <p:cNvPr id="3" name="直接连接符 2"/>
          <p:cNvCxnSpPr/>
          <p:nvPr/>
        </p:nvCxnSpPr>
        <p:spPr>
          <a:xfrm flipH="1">
            <a:off x="1403648" y="3939902"/>
            <a:ext cx="7448871" cy="0"/>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75656" y="627533"/>
            <a:ext cx="6947453" cy="31796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561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2269" y="4043848"/>
            <a:ext cx="7630211" cy="461665"/>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餐饮主力店</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云集，总</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有一款适合</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您</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的口味。</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Gathering all kinds of restaurants, any choices will satisfied with you.  </a:t>
            </a:r>
          </a:p>
        </p:txBody>
      </p:sp>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周边配套</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Surrounding Facilities</a:t>
            </a:r>
          </a:p>
        </p:txBody>
      </p:sp>
      <p:cxnSp>
        <p:nvCxnSpPr>
          <p:cNvPr id="6" name="直接连接符 5"/>
          <p:cNvCxnSpPr/>
          <p:nvPr/>
        </p:nvCxnSpPr>
        <p:spPr>
          <a:xfrm flipH="1">
            <a:off x="1403648" y="3939902"/>
            <a:ext cx="7448871" cy="0"/>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00227" y="627533"/>
            <a:ext cx="6316189" cy="317963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006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55976" y="1262246"/>
            <a:ext cx="4392488" cy="2677656"/>
          </a:xfrm>
          <a:prstGeom prst="rect">
            <a:avLst/>
          </a:prstGeom>
          <a:noFill/>
        </p:spPr>
        <p:txBody>
          <a:bodyPr wrap="square" rtlCol="0">
            <a:spAutoFit/>
          </a:bodyPr>
          <a:lstStyle>
            <a:defPPr>
              <a:defRPr lang="zh-CN"/>
            </a:defPPr>
            <a:lvl1pPr algn="just">
              <a:defRPr sz="1200">
                <a:solidFill>
                  <a:schemeClr val="tx1">
                    <a:lumMod val="85000"/>
                    <a:lumOff val="15000"/>
                  </a:schemeClr>
                </a:solidFill>
                <a:latin typeface="Lucida Sans" panose="020B0602030504020204" pitchFamily="34" charset="0"/>
                <a:ea typeface="方正兰亭黑简体" panose="02000000000000000000" pitchFamily="2" charset="-122"/>
              </a:defRPr>
            </a:lvl1pPr>
          </a:lstStyle>
          <a:p>
            <a:r>
              <a:rPr lang="zh-CN" altLang="zh-CN" dirty="0" smtClean="0"/>
              <a:t>酒店</a:t>
            </a:r>
            <a:r>
              <a:rPr lang="zh-CN" altLang="zh-CN" dirty="0"/>
              <a:t>拥有</a:t>
            </a:r>
            <a:r>
              <a:rPr lang="en-US" altLang="zh-CN" dirty="0"/>
              <a:t>283</a:t>
            </a:r>
            <a:r>
              <a:rPr lang="zh-CN" altLang="zh-CN" dirty="0"/>
              <a:t>间客房及套房，设计时尚而雅致，每间客房均配备温馨舒适的“万达嘉华之床”及“妙梦”助眠系列，同时设有独立浴缸与热带雨林式淋浴设施的盥洗室。高楼层景观房可以俯瞰整个泰安城区，山景房也将五岳之首——泰山美景尽收眼底。</a:t>
            </a:r>
          </a:p>
          <a:p>
            <a:r>
              <a:rPr lang="en-US" altLang="zh-CN" dirty="0"/>
              <a:t> </a:t>
            </a:r>
            <a:endParaRPr lang="zh-CN" altLang="zh-CN" dirty="0"/>
          </a:p>
          <a:p>
            <a:r>
              <a:rPr lang="en-US" altLang="zh-CN" dirty="0" smtClean="0"/>
              <a:t>The </a:t>
            </a:r>
            <a:r>
              <a:rPr lang="en-US" altLang="zh-CN" dirty="0"/>
              <a:t>283 spacious guestrooms and suites combine elegant decor with the finest in facilities and amenities, including our signature “Bed of Realm” and “Dream Catcher”, as well as an opulent bathroom with a rainforest shower and separate bathtub. A number of scenery rooms also offer panoramic views of the city and the picturesque Mountain Tai.</a:t>
            </a:r>
            <a:endParaRPr lang="zh-CN" altLang="zh-CN" dirty="0"/>
          </a:p>
          <a:p>
            <a:r>
              <a:rPr lang="en-US" altLang="zh-CN" b="1" dirty="0"/>
              <a:t> </a:t>
            </a:r>
            <a:endParaRPr lang="zh-CN" altLang="zh-CN" dirty="0"/>
          </a:p>
        </p:txBody>
      </p:sp>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酒店</a:t>
            </a:r>
            <a:r>
              <a:rPr lang="zh-CN" altLang="en-US"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客房</a:t>
            </a: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Guest Rooms</a:t>
            </a:r>
          </a:p>
        </p:txBody>
      </p:sp>
      <p:pic>
        <p:nvPicPr>
          <p:cNvPr id="10" name="Picture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98054" y="1347614"/>
            <a:ext cx="2997882" cy="2448272"/>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cxnSp>
        <p:nvCxnSpPr>
          <p:cNvPr id="8" name="直接连接符 7"/>
          <p:cNvCxnSpPr/>
          <p:nvPr/>
        </p:nvCxnSpPr>
        <p:spPr>
          <a:xfrm>
            <a:off x="4211960" y="627534"/>
            <a:ext cx="0" cy="3929668"/>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167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95936" y="699542"/>
            <a:ext cx="4464496" cy="3970318"/>
          </a:xfrm>
          <a:prstGeom prst="rect">
            <a:avLst/>
          </a:prstGeom>
          <a:noFill/>
        </p:spPr>
        <p:txBody>
          <a:bodyPr wrap="square" rtlCol="0">
            <a:spAutoFit/>
          </a:bodyPr>
          <a:lstStyle/>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房型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Room type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数量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Quantity</a:t>
            </a:r>
            <a:endPar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豪华大床房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Deluxe King Room	               132</a:t>
            </a: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豪华双床房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Deluxe Twin Room	               93</a:t>
            </a: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好莱坞双人房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Hollywood Twin Room	               40</a:t>
            </a: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残疾人房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Disable King Room	               2</a:t>
            </a: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豪华套房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Deluxe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Suite	                                  </a:t>
            </a:r>
            <a:r>
              <a:rPr lang="en-US" altLang="zh-CN" sz="1200" dirty="0" smtClean="0">
                <a:latin typeface="Lucida Sans" panose="020B0602030504020204" pitchFamily="34" charset="0"/>
                <a:ea typeface="方正兰亭黑简体" panose="02000000000000000000" pitchFamily="2" charset="-122"/>
              </a:rPr>
              <a:t>10</a:t>
            </a:r>
          </a:p>
          <a:p>
            <a:pPr algn="just"/>
            <a:endParaRPr lang="en-US" altLang="zh-CN" sz="1200" dirty="0">
              <a:latin typeface="Lucida Sans" panose="020B0602030504020204" pitchFamily="34" charset="0"/>
              <a:ea typeface="方正兰亭黑简体" panose="02000000000000000000" pitchFamily="2" charset="-122"/>
            </a:endParaRP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行政套房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Executive Suite	                                  </a:t>
            </a:r>
            <a:r>
              <a:rPr lang="en-US" altLang="zh-CN" sz="1200" dirty="0" smtClean="0">
                <a:latin typeface="Lucida Sans" panose="020B0602030504020204" pitchFamily="34" charset="0"/>
                <a:ea typeface="方正兰亭黑简体" panose="02000000000000000000" pitchFamily="2" charset="-122"/>
              </a:rPr>
              <a:t>3</a:t>
            </a: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行政部长套房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Executive Master Suite	               </a:t>
            </a:r>
            <a:r>
              <a:rPr lang="en-US" altLang="zh-CN" sz="1200" dirty="0" smtClean="0">
                <a:latin typeface="Lucida Sans" panose="020B0602030504020204" pitchFamily="34" charset="0"/>
                <a:ea typeface="方正兰亭黑简体" panose="02000000000000000000" pitchFamily="2" charset="-122"/>
              </a:rPr>
              <a:t>2</a:t>
            </a: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总统套房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Presidential Suite	               1</a:t>
            </a: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总计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Total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283</a:t>
            </a:r>
          </a:p>
        </p:txBody>
      </p:sp>
      <p:pic>
        <p:nvPicPr>
          <p:cNvPr id="7" name="Picture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75656" y="1059582"/>
            <a:ext cx="2054594" cy="308056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酒店</a:t>
            </a:r>
            <a:r>
              <a:rPr lang="zh-CN" altLang="en-US"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客房</a:t>
            </a: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Guest Rooms</a:t>
            </a:r>
          </a:p>
        </p:txBody>
      </p:sp>
      <p:cxnSp>
        <p:nvCxnSpPr>
          <p:cNvPr id="3" name="直接连接符 2"/>
          <p:cNvCxnSpPr/>
          <p:nvPr/>
        </p:nvCxnSpPr>
        <p:spPr>
          <a:xfrm>
            <a:off x="3779912" y="575265"/>
            <a:ext cx="0" cy="4156725"/>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067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843558"/>
            <a:ext cx="4320480" cy="3600986"/>
          </a:xfrm>
          <a:prstGeom prst="rect">
            <a:avLst/>
          </a:prstGeom>
          <a:noFill/>
        </p:spPr>
        <p:txBody>
          <a:bodyPr wrap="square" rtlCol="0">
            <a:spAutoFit/>
          </a:bodyPr>
          <a:lstStyle/>
          <a:p>
            <a:pPr algn="just"/>
            <a:r>
              <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位于酒店</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36</a:t>
            </a:r>
            <a:r>
              <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层的装修时尚高雅的行政酒廊是为入住行政楼层的宾客提供的专属礼遇，超高楼层的绝佳位置及全景落地窗，确保您在享用行政早餐、免费茶点及晚间鸡尾酒的同时可将泰山美景尽收眼底。同时，温馨舒适的行政酒廊也是您工作之余进行商务洽谈的理想之所。</a:t>
            </a:r>
          </a:p>
          <a:p>
            <a:pPr algn="just"/>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a:t>
            </a:r>
            <a:endPar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Our comfortable and stylish Executive Lounge is exclusive to guests staying in our suites and executive floor rooms. Located on the 36th floor offering panoramic views of Mt Tai ensures this is a truly special and unique venue to enjoy morning breakfast, complimentary snacks and refreshments during the day completed with evening cocktails. The Executive Lounge is also the ideal place to catch up on work our conduct a business meeting during your stay. </a:t>
            </a:r>
            <a:endPar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a:t>
            </a: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营业时间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Operation Hours: 06:30-23:00</a:t>
            </a: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座位</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Capacity: 42</a:t>
            </a: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楼层</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Location: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36F</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6615" y="1203598"/>
            <a:ext cx="3283337" cy="229938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行政酒廊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Executive Lounge</a:t>
            </a:r>
          </a:p>
        </p:txBody>
      </p:sp>
      <p:cxnSp>
        <p:nvCxnSpPr>
          <p:cNvPr id="3" name="直接连接符 2"/>
          <p:cNvCxnSpPr/>
          <p:nvPr/>
        </p:nvCxnSpPr>
        <p:spPr>
          <a:xfrm>
            <a:off x="4427984" y="843558"/>
            <a:ext cx="0" cy="3600400"/>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933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55976" y="1068288"/>
            <a:ext cx="4104456" cy="3231654"/>
          </a:xfrm>
          <a:prstGeom prst="rect">
            <a:avLst/>
          </a:prstGeom>
          <a:noFill/>
        </p:spPr>
        <p:txBody>
          <a:bodyPr wrap="square" rtlCol="0">
            <a:spAutoFit/>
          </a:bodyPr>
          <a:lstStyle/>
          <a:p>
            <a:pPr algn="just"/>
            <a:r>
              <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大堂酒廊悠闲舒适的气氛和亲切贴心的服务，让您可以在这儿度过写意愉快的时光，享用一杯香浓的咖啡、清新茗茶、啤酒、特色鸡尾酒以至精选红酒及香槟，佐以精美小点，无论独自小酌或与三五知己谈天说地，同样怡然自得，定能尽享惬意。 </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Lobby Lounge offers a comfortable environment with attentive staff at your service. An extensive drink list is served with delectable choices of snacks and desserts. The perfect venue to relax and unwind over a cup of coffee, tea, or refreshing beverage, alone or with your friends at leisure.</a:t>
            </a:r>
            <a:endPar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营业时间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Operation Hours: 08:30-23:30</a:t>
            </a: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座位</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Capacity: 38</a:t>
            </a: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楼层</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Location: 1F</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大堂酒廊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Lobby Lounge</a:t>
            </a:r>
          </a:p>
        </p:txBody>
      </p:sp>
      <p:cxnSp>
        <p:nvCxnSpPr>
          <p:cNvPr id="3" name="直接连接符 2"/>
          <p:cNvCxnSpPr/>
          <p:nvPr/>
        </p:nvCxnSpPr>
        <p:spPr>
          <a:xfrm>
            <a:off x="4283968" y="908015"/>
            <a:ext cx="0" cy="3535943"/>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91681" y="977460"/>
            <a:ext cx="1944216" cy="77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5616" y="1851670"/>
            <a:ext cx="2972320" cy="201622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193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2" y="699542"/>
            <a:ext cx="4392488" cy="3970318"/>
          </a:xfrm>
          <a:prstGeom prst="rect">
            <a:avLst/>
          </a:prstGeom>
          <a:noFill/>
        </p:spPr>
        <p:txBody>
          <a:bodyPr wrap="square" rtlCol="0">
            <a:spAutoFit/>
          </a:bodyPr>
          <a:lstStyle/>
          <a:p>
            <a:pPr algn="just"/>
            <a:r>
              <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美食汇全日餐厅全新定义了国际酒店不可或缺的全日餐厅；为您贴心准备“外带早餐”，让您在高效工作之余感受家的温暖；“</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24</a:t>
            </a:r>
            <a:r>
              <a:rPr lang="zh-CN"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小时环球精选</a:t>
            </a:r>
            <a:r>
              <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”令您始终品尝心仪美味；汇聚各国佳肴的自助大餐以及别有情调的招牌零点，更是让您的午间聚会和晚间盛宴惊喜不断！ </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Café Realm redefines the standard of all-day dining service at international hotels. Busy hotel guests can enjoy the convenient and delicious “Takeaway Breakfast”. What’s more, the Café Realm also serves sumptuous international buffets and a fabulous a la carte menu. All in all, you’re pampered with delicious surprises at Café Realm, day or night.</a:t>
            </a:r>
            <a:endPar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营业时间</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Operation Hours: 06:30–22:30</a:t>
            </a: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早餐</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Breakfast: 06:30–10:00 (</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周一至周五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Monday–Friday) </a:t>
            </a:r>
          </a:p>
          <a:p>
            <a:pPr algn="just"/>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06:30–10:30 (</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周六至周日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Saturday–Sunday) </a:t>
            </a: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午餐</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Lunch: 11:30–14:00</a:t>
            </a:r>
            <a:endParaRPr lang="de-DE"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晚餐</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Dinner: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17:30–21:30</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座位</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Capacity: 142</a:t>
            </a: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位置</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Location: 1F </a:t>
            </a:r>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7624" y="1821036"/>
            <a:ext cx="2972320" cy="219456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美食汇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Café Realm</a:t>
            </a:r>
          </a:p>
        </p:txBody>
      </p:sp>
      <p:cxnSp>
        <p:nvCxnSpPr>
          <p:cNvPr id="3" name="直接连接符 2"/>
          <p:cNvCxnSpPr/>
          <p:nvPr/>
        </p:nvCxnSpPr>
        <p:spPr>
          <a:xfrm>
            <a:off x="4427984" y="627534"/>
            <a:ext cx="0" cy="4081809"/>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C:\Users\TONY WU\Desktop\酒店LOGO\F&amp;B Outlet\F&amp;B-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697" y="907427"/>
            <a:ext cx="1518173" cy="83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0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8024" y="915566"/>
            <a:ext cx="4104456" cy="3600986"/>
          </a:xfrm>
          <a:prstGeom prst="rect">
            <a:avLst/>
          </a:prstGeom>
          <a:noFill/>
        </p:spPr>
        <p:txBody>
          <a:bodyPr wrap="square" rtlCol="0">
            <a:spAutoFit/>
          </a:bodyPr>
          <a:lstStyle/>
          <a:p>
            <a:pPr algn="just"/>
            <a:r>
              <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品珍中餐厅以本地特色菜为主，搭配精美粤菜及高档海鲜，专注于原汁原味以及均衡营养。美食佳酿的精致感受、匠心独具的奢华氛围以及温情倍至的周到服务，令您忘返于独具东方特色的美食文化</a:t>
            </a:r>
            <a:r>
              <a:rPr lang="zh-CN"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Zhen Chinese Restaurant specializes in local specialties, exquisite Cantonese and high-end Seafood. While presenting colorful dishes in their authentic flavor, special attention is paid to offer balanced nutrition. Take delight in the Oriental culinary tradition that combines superb wine and dine, regal dining ambience and impeccable service.</a:t>
            </a:r>
            <a:endPar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营业时间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Operation Hours:  </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午餐</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Lunch:  11:30–14:00</a:t>
            </a: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晚餐</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Dinner: 17:30–21:30</a:t>
            </a: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座位</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Capacity: 142</a:t>
            </a: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楼层</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Location: 2F</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9972" y="2212969"/>
            <a:ext cx="3092480" cy="187094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品珍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ZHEN</a:t>
            </a:r>
          </a:p>
        </p:txBody>
      </p:sp>
      <p:cxnSp>
        <p:nvCxnSpPr>
          <p:cNvPr id="3" name="直接连接符 2"/>
          <p:cNvCxnSpPr/>
          <p:nvPr/>
        </p:nvCxnSpPr>
        <p:spPr>
          <a:xfrm>
            <a:off x="4644008" y="781663"/>
            <a:ext cx="0" cy="3878319"/>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90100" y="915566"/>
            <a:ext cx="1012224" cy="101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147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9972" y="3037478"/>
            <a:ext cx="6444716" cy="1200329"/>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为商务人士创造温馨 、惬意的居停感受。</a:t>
            </a:r>
          </a:p>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万达嘉华承诺：美妙的睡眠体验、独特的东方美食，定会令各方宾客难以忘怀。</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As a warm and comfortable resting place for business travelers, Wanda Realm offers its guests an unforgettable journey and unique Oriental cuisine.</a:t>
            </a:r>
          </a:p>
          <a:p>
            <a:pPr algn="ct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自然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Warm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舒适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Comfortable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高效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Efficient</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pic>
        <p:nvPicPr>
          <p:cNvPr id="7" name="Picture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10542" y="872412"/>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市场定位及品牌特征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Positioning &amp; Brand Feature</a:t>
            </a:r>
          </a:p>
        </p:txBody>
      </p:sp>
    </p:spTree>
    <p:extLst>
      <p:ext uri="{BB962C8B-B14F-4D97-AF65-F5344CB8AC3E}">
        <p14:creationId xmlns:p14="http://schemas.microsoft.com/office/powerpoint/2010/main" val="1355423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16016" y="1036930"/>
            <a:ext cx="4248472" cy="3231654"/>
          </a:xfrm>
          <a:prstGeom prst="rect">
            <a:avLst/>
          </a:prstGeom>
          <a:noFill/>
        </p:spPr>
        <p:txBody>
          <a:bodyPr wrap="square" rtlCol="0">
            <a:spAutoFit/>
          </a:bodyPr>
          <a:lstStyle/>
          <a:p>
            <a:pPr algn="just"/>
            <a:r>
              <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辣道荟萃川湘及世界各地以麻辣为特色的各式美肴，辅以精致传统的佐酒小食，带给您全新独特的“辣式体验”。畅享香鲜诱惑的环球辣味美食，辣道定是您的不二之选。</a:t>
            </a:r>
          </a:p>
          <a:p>
            <a:pPr algn="just"/>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a:t>
            </a:r>
            <a:endPar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Chili &amp; Pepper combines a unique variety of local, national and international dishes that are famous for using either pepper or chili as one of its key ingredients. Not all is hot, but if you truly enjoy authentic hot and spicy dishes Chili &amp; Pepper is a must do experience. </a:t>
            </a:r>
            <a:endPar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营业时间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Operation Hours:  </a:t>
            </a: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午餐</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Lunch:  11:30–14:00</a:t>
            </a: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晚餐</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Dinner: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17:30–21:30</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座位</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Capacity: 66</a:t>
            </a: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楼层</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Location: 1F</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辣道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Chili &amp; Pepper</a:t>
            </a:r>
          </a:p>
        </p:txBody>
      </p:sp>
      <p:cxnSp>
        <p:nvCxnSpPr>
          <p:cNvPr id="3" name="直接连接符 2"/>
          <p:cNvCxnSpPr/>
          <p:nvPr/>
        </p:nvCxnSpPr>
        <p:spPr>
          <a:xfrm>
            <a:off x="4572000" y="865044"/>
            <a:ext cx="0" cy="3434898"/>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56091" y="1969777"/>
            <a:ext cx="2927877" cy="218614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2" name="Picture 2" descr="C:\Users\SM20\Desktop\QQ截图2015040210445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208" y="1036930"/>
            <a:ext cx="1209641" cy="80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272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76056" y="995700"/>
            <a:ext cx="3528838" cy="3231654"/>
          </a:xfrm>
          <a:prstGeom prst="rect">
            <a:avLst/>
          </a:prstGeom>
          <a:noFill/>
        </p:spPr>
        <p:txBody>
          <a:bodyPr wrap="square" rtlCol="0">
            <a:spAutoFit/>
          </a:bodyPr>
          <a:lstStyle/>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25</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米</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室内恒温游泳池</a:t>
            </a: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25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meters indoor heated swimming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pool</a:t>
            </a:r>
          </a:p>
          <a:p>
            <a:pPr algn="just"/>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先进齐全的健身</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设施</a:t>
            </a: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Health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Club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with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state-of-the-art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facilities</a:t>
            </a:r>
          </a:p>
          <a:p>
            <a:pPr algn="just"/>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瑜伽室</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及</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桑</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拿蒸汽房</a:t>
            </a: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Yoga</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Steam Room and Sauna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Room</a:t>
            </a: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美发</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沙龙</a:t>
            </a: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Hair Salon</a:t>
            </a:r>
          </a:p>
          <a:p>
            <a:pPr algn="just"/>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营业时间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Operation Hours:  </a:t>
            </a: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健身</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中心</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Health Club: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06:00–23:00</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美发</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沙龙</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Hair Salon: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10:00–20:00</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楼层</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Location: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5F</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健身中心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Health Club</a:t>
            </a:r>
          </a:p>
        </p:txBody>
      </p:sp>
      <p:cxnSp>
        <p:nvCxnSpPr>
          <p:cNvPr id="3" name="直接连接符 2"/>
          <p:cNvCxnSpPr/>
          <p:nvPr/>
        </p:nvCxnSpPr>
        <p:spPr>
          <a:xfrm>
            <a:off x="4932040" y="865044"/>
            <a:ext cx="0" cy="3578914"/>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9560" y="1530513"/>
            <a:ext cx="3574448" cy="204934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024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55976" y="833680"/>
            <a:ext cx="4608512" cy="3600986"/>
          </a:xfrm>
          <a:prstGeom prst="rect">
            <a:avLst/>
          </a:prstGeom>
          <a:noFill/>
        </p:spPr>
        <p:txBody>
          <a:bodyPr wrap="square" rtlCol="0">
            <a:spAutoFit/>
          </a:bodyPr>
          <a:lstStyle>
            <a:defPPr>
              <a:defRPr lang="zh-CN"/>
            </a:defPPr>
            <a:lvl1pPr algn="just">
              <a:defRPr sz="1200">
                <a:solidFill>
                  <a:schemeClr val="tx1">
                    <a:lumMod val="85000"/>
                    <a:lumOff val="15000"/>
                  </a:schemeClr>
                </a:solidFill>
                <a:latin typeface="Lucida Sans" panose="020B0602030504020204" pitchFamily="34" charset="0"/>
                <a:ea typeface="方正兰亭黑简体" panose="02000000000000000000" pitchFamily="2" charset="-122"/>
              </a:defRPr>
            </a:lvl1pPr>
          </a:lstStyle>
          <a:p>
            <a:r>
              <a:rPr lang="zh-CN" altLang="zh-CN" dirty="0" smtClean="0"/>
              <a:t>每</a:t>
            </a:r>
            <a:r>
              <a:rPr lang="zh-CN" altLang="zh-CN" dirty="0"/>
              <a:t>场活动都有独特的需要与要求，泰安万达嘉华酒店拥有多种活动场地供您选择，所有场地均设备完善，配备最先进的视听与多媒体设施，以及免费高速上网服务。同时，筹办活动是一项既费神又费时的任务，我们独特的</a:t>
            </a:r>
            <a:r>
              <a:rPr lang="en-US" altLang="zh-CN" dirty="0"/>
              <a:t>“</a:t>
            </a:r>
            <a:r>
              <a:rPr lang="zh-CN" altLang="zh-CN" dirty="0"/>
              <a:t>专属会议管家</a:t>
            </a:r>
            <a:r>
              <a:rPr lang="en-US" altLang="zh-CN" dirty="0"/>
              <a:t>”</a:t>
            </a:r>
            <a:r>
              <a:rPr lang="zh-CN" altLang="zh-CN" dirty="0"/>
              <a:t>一站式服务将为您倾心服务，让您高枕无忧。无论活动规模大小，性质如何，我们训练有素的专业活动策划团队将为您提供全程协助与指导，力求一切完美无瑕。</a:t>
            </a:r>
          </a:p>
          <a:p>
            <a:endParaRPr lang="en-US" altLang="zh-CN" dirty="0" smtClean="0"/>
          </a:p>
          <a:p>
            <a:r>
              <a:rPr lang="en-US" altLang="zh-CN" dirty="0" smtClean="0"/>
              <a:t>Every </a:t>
            </a:r>
            <a:r>
              <a:rPr lang="en-US" altLang="zh-CN" dirty="0"/>
              <a:t>event has its own unique needs and requirements, that’s why Wanda Realm </a:t>
            </a:r>
            <a:r>
              <a:rPr lang="en-US" altLang="zh-CN" dirty="0" err="1"/>
              <a:t>Taian</a:t>
            </a:r>
            <a:r>
              <a:rPr lang="en-US" altLang="zh-CN" dirty="0"/>
              <a:t> offers you a selection of event venues, each of them fully-equipped with the latest audio-visual and multimedia technology, as well as complimentary high-speed Internet access. </a:t>
            </a:r>
            <a:r>
              <a:rPr lang="en-US" altLang="zh-CN" dirty="0" err="1"/>
              <a:t>Organising</a:t>
            </a:r>
            <a:r>
              <a:rPr lang="en-US" altLang="zh-CN" dirty="0"/>
              <a:t> an event can be a complex and time-consuming process, that’s why we take pride in offering you the one-stop convenience of our signature “Exclusive Meeting Director” service. Whether your event is large or small, business or social, our dedicated team of event </a:t>
            </a:r>
            <a:r>
              <a:rPr lang="en-US" altLang="zh-CN" dirty="0" err="1"/>
              <a:t>organisers</a:t>
            </a:r>
            <a:r>
              <a:rPr lang="en-US" altLang="zh-CN" dirty="0"/>
              <a:t> is here to provide the support and guidance you need to host a truly successful occasion</a:t>
            </a:r>
            <a:r>
              <a:rPr lang="en-US" altLang="zh-CN" dirty="0" smtClean="0"/>
              <a:t>.</a:t>
            </a:r>
            <a:endParaRPr lang="zh-CN" altLang="zh-CN" dirty="0"/>
          </a:p>
        </p:txBody>
      </p:sp>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会议与宴会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Meeting and Banquet</a:t>
            </a:r>
          </a:p>
        </p:txBody>
      </p:sp>
      <p:cxnSp>
        <p:nvCxnSpPr>
          <p:cNvPr id="3" name="直接连接符 2"/>
          <p:cNvCxnSpPr/>
          <p:nvPr/>
        </p:nvCxnSpPr>
        <p:spPr>
          <a:xfrm>
            <a:off x="4211960" y="771550"/>
            <a:ext cx="0" cy="3960440"/>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99592" y="1349053"/>
            <a:ext cx="3096344" cy="2306777"/>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2259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
          <p:cNvSpPr>
            <a:spLocks noChangeArrowheads="1"/>
          </p:cNvSpPr>
          <p:nvPr/>
        </p:nvSpPr>
        <p:spPr bwMode="auto">
          <a:xfrm>
            <a:off x="1259632" y="216972"/>
            <a:ext cx="7686524" cy="338554"/>
          </a:xfrm>
          <a:prstGeom prst="rect">
            <a:avLst/>
          </a:prstGeom>
          <a:noFill/>
          <a:ln w="9525">
            <a:noFill/>
            <a:miter lim="800000"/>
            <a:headEnd/>
            <a:tailEnd/>
          </a:ln>
        </p:spPr>
        <p:txBody>
          <a:bodyPr wrap="square">
            <a:spAutoFit/>
          </a:bodyPr>
          <a:lstStyle/>
          <a:p>
            <a:pPr algn="r"/>
            <a:r>
              <a:rPr lang="zh-CN" altLang="en-US"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会议与宴会 </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Meeting and Banquet</a:t>
            </a:r>
          </a:p>
        </p:txBody>
      </p:sp>
      <p:graphicFrame>
        <p:nvGraphicFramePr>
          <p:cNvPr id="4" name="Group 8"/>
          <p:cNvGraphicFramePr>
            <a:graphicFrameLocks noGrp="1"/>
          </p:cNvGraphicFramePr>
          <p:nvPr>
            <p:extLst>
              <p:ext uri="{D42A27DB-BD31-4B8C-83A1-F6EECF244321}">
                <p14:modId xmlns:p14="http://schemas.microsoft.com/office/powerpoint/2010/main" val="2282085099"/>
              </p:ext>
            </p:extLst>
          </p:nvPr>
        </p:nvGraphicFramePr>
        <p:xfrm>
          <a:off x="1979712" y="627534"/>
          <a:ext cx="6840761" cy="3968166"/>
        </p:xfrm>
        <a:graphic>
          <a:graphicData uri="http://schemas.openxmlformats.org/drawingml/2006/table">
            <a:tbl>
              <a:tblPr/>
              <a:tblGrid>
                <a:gridCol w="1224137"/>
                <a:gridCol w="576064"/>
                <a:gridCol w="504056"/>
                <a:gridCol w="720080"/>
                <a:gridCol w="576064"/>
                <a:gridCol w="504056"/>
                <a:gridCol w="576064"/>
                <a:gridCol w="576064"/>
                <a:gridCol w="1008112"/>
                <a:gridCol w="576064"/>
              </a:tblGrid>
              <a:tr h="360040">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场地</a:t>
                      </a:r>
                    </a:p>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Venue</a:t>
                      </a:r>
                      <a:endPar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剧院式</a:t>
                      </a: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Theatre</a:t>
                      </a:r>
                      <a:endPar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课桌式</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Class</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room</a:t>
                      </a:r>
                      <a:endPar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鸡尾酒会式</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Cocktail</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董事会式</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Room</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U</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型</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U-shape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宴会式</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Banquet</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面积 </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尺寸（米）</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Dimensions</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 </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(m)</a:t>
                      </a:r>
                      <a:endPar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楼层高度</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(m)</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467">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大宴会厅</a:t>
                      </a:r>
                    </a:p>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Grand Ballroom</a:t>
                      </a:r>
                      <a:endPar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900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900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20</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4</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697">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宴会厅 </a:t>
                      </a: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     Ballroom 1</a:t>
                      </a:r>
                      <a:endPar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400</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15*2</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697">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宴会厅 </a:t>
                      </a: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      Ballroom 2</a:t>
                      </a:r>
                      <a:endPar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400</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5</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467">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宴会厅 </a:t>
                      </a: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  </a:t>
                      </a:r>
                    </a:p>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Ballroom 3</a:t>
                      </a:r>
                      <a:endPar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400</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5</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467">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宴会厅</a:t>
                      </a: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前厅</a:t>
                      </a:r>
                      <a:endParaRPr kumimoji="0" lang="en-US" altLang="zh-CN"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Ballroom </a:t>
                      </a: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Foyer</a:t>
                      </a:r>
                      <a:endPar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350</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50</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582">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多功能厅</a:t>
                      </a:r>
                      <a:r>
                        <a:rPr kumimoji="0" lang="en-US" altLang="zh-CN"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1</a:t>
                      </a: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      </a:t>
                      </a:r>
                    </a:p>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Function Room 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105</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875">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多功能厅</a:t>
                      </a:r>
                      <a:r>
                        <a:rPr kumimoji="0" lang="en-US" altLang="zh-CN"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2</a:t>
                      </a: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      </a:t>
                      </a:r>
                    </a:p>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Function Room 2 </a:t>
                      </a:r>
                      <a:endParaRPr kumimoji="0" lang="en-US" altLang="zh-CN"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42</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105</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16</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875">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多功能厅</a:t>
                      </a:r>
                      <a:r>
                        <a:rPr kumimoji="0" lang="en-US" altLang="zh-CN"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3</a:t>
                      </a: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     </a:t>
                      </a:r>
                    </a:p>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Function Room 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42</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5</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a:t>
                      </a: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105</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16</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2875">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多功能厅</a:t>
                      </a:r>
                      <a:r>
                        <a:rPr kumimoji="0" lang="en-US" altLang="zh-CN"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5</a:t>
                      </a: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    </a:t>
                      </a:r>
                    </a:p>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Function Room 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130</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88</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100</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42</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42</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12</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230</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35</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467">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贵宾室    </a:t>
                      </a:r>
                    </a:p>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VIP Room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15*6.5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697">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zh-CN" altLang="en-US"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rPr>
                        <a:t>董事会议室         Board Room</a:t>
                      </a:r>
                      <a:endParaRPr kumimoji="0" lang="en-US" altLang="zh-CN" sz="1000" b="0" i="0" u="none" strike="noStrike"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宋体" pitchFamily="2"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20</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100</a:t>
                      </a:r>
                      <a:endPar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15</a:t>
                      </a:r>
                      <a:r>
                        <a:rPr kumimoji="0" lang="zh-CN" altLang="en-US"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Century Gothic" pitchFamily="34" charset="0"/>
                        </a:defRPr>
                      </a:lvl1pPr>
                      <a:lvl2pPr marL="742950" indent="-285750" eaLnBrk="0" hangingPunct="0">
                        <a:spcBef>
                          <a:spcPct val="20000"/>
                        </a:spcBef>
                        <a:defRPr sz="2400">
                          <a:solidFill>
                            <a:schemeClr val="tx1"/>
                          </a:solidFill>
                          <a:latin typeface="Century Gothic" pitchFamily="34" charset="0"/>
                        </a:defRPr>
                      </a:lvl2pPr>
                      <a:lvl3pPr marL="1143000" indent="-228600" eaLnBrk="0" hangingPunct="0">
                        <a:spcBef>
                          <a:spcPct val="20000"/>
                        </a:spcBef>
                        <a:defRPr sz="2000">
                          <a:solidFill>
                            <a:schemeClr val="tx1"/>
                          </a:solidFill>
                          <a:latin typeface="Century Gothic" pitchFamily="34" charset="0"/>
                        </a:defRPr>
                      </a:lvl3pPr>
                      <a:lvl4pPr marL="1600200" indent="-228600" eaLnBrk="0" hangingPunct="0">
                        <a:spcBef>
                          <a:spcPct val="20000"/>
                        </a:spcBef>
                        <a:defRPr>
                          <a:solidFill>
                            <a:schemeClr val="tx1"/>
                          </a:solidFill>
                          <a:latin typeface="Century Gothic" pitchFamily="34" charset="0"/>
                        </a:defRPr>
                      </a:lvl4pPr>
                      <a:lvl5pPr marL="2057400" indent="-228600" eaLnBrk="0" hangingPunct="0">
                        <a:spcBef>
                          <a:spcPct val="20000"/>
                        </a:spcBef>
                        <a:defRPr>
                          <a:solidFill>
                            <a:schemeClr val="tx1"/>
                          </a:solidFill>
                          <a:latin typeface="Century Gothic"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entury Gothic"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entury Gothic"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entury Gothic"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entury Gothic" pitchFamily="34" charset="0"/>
                        </a:defRPr>
                      </a:lvl9pPr>
                    </a:lstStyle>
                    <a:p>
                      <a:pPr marL="0" marR="0" lvl="0" indent="0" algn="ctr" defTabSz="914400" rtl="0" eaLnBrk="1" fontAlgn="base" latinLnBrk="0" hangingPunct="1">
                        <a:lnSpc>
                          <a:spcPts val="1000"/>
                        </a:lnSpc>
                        <a:spcBef>
                          <a:spcPct val="20000"/>
                        </a:spcBef>
                        <a:spcAft>
                          <a:spcPct val="0"/>
                        </a:spcAft>
                        <a:buClrTx/>
                        <a:buSzTx/>
                        <a:buFont typeface="Arial" pitchFamily="34" charset="0"/>
                        <a:buNone/>
                        <a:tabLst/>
                      </a:pPr>
                      <a:r>
                        <a:rPr kumimoji="0" lang="en-US" altLang="zh-CN" sz="1000" b="0" i="0" u="none" strike="noStrike" kern="1200" cap="none" normalizeH="0" baseline="0" dirty="0" smtClean="0">
                          <a:ln>
                            <a:noFill/>
                          </a:ln>
                          <a:solidFill>
                            <a:schemeClr val="tx1">
                              <a:lumMod val="75000"/>
                              <a:lumOff val="25000"/>
                            </a:schemeClr>
                          </a:solidFill>
                          <a:effectLst/>
                          <a:latin typeface="Lucida Sans" panose="020B0602030504020204" pitchFamily="34" charset="0"/>
                          <a:ea typeface="方正兰亭黑简体" panose="02000000000000000000" pitchFamily="2" charset="-122"/>
                          <a:cs typeface="方正兰亭黑简体"/>
                          <a:sym typeface="Calibri" pitchFamily="34"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1512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83968" y="915566"/>
            <a:ext cx="4608512" cy="3231654"/>
          </a:xfrm>
          <a:prstGeom prst="rect">
            <a:avLst/>
          </a:prstGeom>
          <a:noFill/>
        </p:spPr>
        <p:txBody>
          <a:bodyPr wrap="square" rtlCol="0">
            <a:spAutoFit/>
          </a:bodyPr>
          <a:lstStyle/>
          <a:p>
            <a:pPr algn="just"/>
            <a:r>
              <a:rPr lang="zh-CN"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泰安</a:t>
            </a:r>
            <a:r>
              <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万达嘉华酒店的厨师团队久负盛名，深谙环球美食之精粹，从传统鲁菜到精致粤菜，无所不精。厨师团队将为您精心设计婚宴菜单，满足您的一切细致需求，为您打造一场饕餮盛宴，宾主尽欢。</a:t>
            </a:r>
          </a:p>
          <a:p>
            <a:pPr algn="just"/>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a:t>
            </a:r>
            <a:endPar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At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Wanda Realm </a:t>
            </a:r>
            <a:r>
              <a:rPr lang="en-US" altLang="zh-CN" sz="1200" dirty="0" err="1">
                <a:solidFill>
                  <a:schemeClr val="tx1">
                    <a:lumMod val="85000"/>
                    <a:lumOff val="15000"/>
                  </a:schemeClr>
                </a:solidFill>
                <a:latin typeface="Lucida Sans" panose="020B0602030504020204" pitchFamily="34" charset="0"/>
                <a:ea typeface="方正兰亭黑简体" panose="02000000000000000000" pitchFamily="2" charset="-122"/>
              </a:rPr>
              <a:t>Taian</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you can enjoy the services of renowned chefs who are highly skilled in a wide range of cuisines, from the local Shandong cuisine to exquisite Cantonese dining. This team of talented chefs is here to create a banquet menu that meets all your requirements, delighting you and your guests with a dining experience of pure finesse.</a:t>
            </a:r>
            <a:endPar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大宴会厅：容纳</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60</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桌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Grand Ballroom: 60 tables</a:t>
            </a: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宴会厅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1+2/2+3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：容纳</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38</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桌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Ballroom 1+2/2+3: 38 tables</a:t>
            </a: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宴会厅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1/2/3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：容纳</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18</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桌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Ballroom 1/2/3:  18 tables</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浪漫婚典</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Romance Wedding Ceremony</a:t>
            </a:r>
            <a:endPar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endParaRPr>
          </a:p>
        </p:txBody>
      </p:sp>
      <p:cxnSp>
        <p:nvCxnSpPr>
          <p:cNvPr id="3" name="直接连接符 2"/>
          <p:cNvCxnSpPr/>
          <p:nvPr/>
        </p:nvCxnSpPr>
        <p:spPr>
          <a:xfrm>
            <a:off x="4211960" y="760518"/>
            <a:ext cx="0" cy="3539424"/>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584" y="1419622"/>
            <a:ext cx="3138232" cy="209215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101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9952" y="843558"/>
            <a:ext cx="4752528" cy="3785652"/>
          </a:xfrm>
          <a:prstGeom prst="rect">
            <a:avLst/>
          </a:prstGeom>
          <a:noFill/>
        </p:spPr>
        <p:txBody>
          <a:bodyPr wrap="square" rtlCol="0">
            <a:spAutoFit/>
          </a:bodyPr>
          <a:lstStyle/>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万悦会会议奖励计划适用于在万悦会所有加盟酒店组织会议者，是一个独立的奖励计划。会议组织者可通过万悦会网站或万悦会会员服务中心申请，获取会议奖励计划账户，并可享有：</a:t>
            </a:r>
          </a:p>
          <a:p>
            <a:pPr algn="just"/>
            <a:endPar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积分永久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积分称心兑换</a:t>
            </a: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积分自由购买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尊享预定通道</a:t>
            </a: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个性化积分转赠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享受办理入住手续优先权</a:t>
            </a:r>
          </a:p>
          <a:p>
            <a:pPr algn="just"/>
            <a:endPar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The Wanda Club Meeting Rewards Program is available for meeting planner individuals only. The program is independent of the Wanda Hotels &amp; Resorts rewards program. Wanda Club Meeting Rewards membership may be applied for via the Wanda Club website or Wanda Club Service Center. Upon membership approval by Wanda Hotels &amp; Resorts, a Meeting Reward Program member will enjoy:</a:t>
            </a: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·Non-expiration of points     · Points redemption</a:t>
            </a: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Points purchases                ·Dedicated reservation channel </a:t>
            </a: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Points transfers           </a:t>
            </a: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Exclusive staying at Wanda Club Floor Priority check-in </a:t>
            </a:r>
          </a:p>
        </p:txBody>
      </p:sp>
      <p:pic>
        <p:nvPicPr>
          <p:cNvPr id="7" name="Picture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87624" y="1995686"/>
            <a:ext cx="2707271" cy="180484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万悦</a:t>
            </a: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会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Wanda Club</a:t>
            </a:r>
          </a:p>
        </p:txBody>
      </p:sp>
      <p:cxnSp>
        <p:nvCxnSpPr>
          <p:cNvPr id="3" name="直接连接符 2"/>
          <p:cNvCxnSpPr/>
          <p:nvPr/>
        </p:nvCxnSpPr>
        <p:spPr>
          <a:xfrm>
            <a:off x="4067944" y="721028"/>
            <a:ext cx="0" cy="3908182"/>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C:\Users\TONY WU\Desktop\未标题-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275606"/>
            <a:ext cx="2016224" cy="40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03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987574"/>
            <a:ext cx="4320480" cy="3600986"/>
          </a:xfrm>
          <a:prstGeom prst="rect">
            <a:avLst/>
          </a:prstGeom>
          <a:noFill/>
        </p:spPr>
        <p:txBody>
          <a:bodyPr wrap="square" rtlCol="0">
            <a:spAutoFit/>
          </a:bodyPr>
          <a:lstStyle/>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万优会是万达酒店及度假村管理有限公司的餐饮常客计划，作为万优会的成员，您可以享受独一无二的专属优惠，包括：</a:t>
            </a:r>
          </a:p>
          <a:p>
            <a:pPr algn="just"/>
            <a:endPar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marL="171450" indent="-171450" algn="just">
              <a:buFont typeface="Wingdings" panose="05000000000000000000" pitchFamily="2" charset="2"/>
              <a:buChar char="ü"/>
            </a:pP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在参与活动的餐厅内享受无限次数的餐饮折扣</a:t>
            </a:r>
          </a:p>
          <a:p>
            <a:pPr marL="171450" indent="-171450" algn="just">
              <a:buFont typeface="Wingdings" panose="05000000000000000000" pitchFamily="2" charset="2"/>
              <a:buChar char="ü"/>
            </a:pP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10</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次最优惠房价八折的住宿礼遇</a:t>
            </a:r>
          </a:p>
          <a:p>
            <a:pPr marL="171450" indent="-171450" algn="just">
              <a:buFont typeface="Wingdings" panose="05000000000000000000" pitchFamily="2" charset="2"/>
              <a:buChar char="ü"/>
            </a:pP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在当地酒店享受一系列额外优惠，如免费住宿，免费自助餐，现金抵用券以及更多超乎预期的优惠。</a:t>
            </a:r>
          </a:p>
          <a:p>
            <a:pPr algn="just"/>
            <a:endPar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Club One is paid membership that offers discount privileges for food and beverage. As a member of Club One, you will enjoy exclusive privileges including:</a:t>
            </a:r>
          </a:p>
          <a:p>
            <a:pPr algn="just"/>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marL="171450" indent="-171450" algn="just">
              <a:buFont typeface="Wingdings" panose="05000000000000000000" pitchFamily="2" charset="2"/>
              <a:buChar char="ü"/>
            </a:pP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Unlimited dining discounts at participating   </a:t>
            </a: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restaurants and bars.</a:t>
            </a:r>
          </a:p>
          <a:p>
            <a:pPr marL="171450" indent="-171450" algn="just">
              <a:buFont typeface="Wingdings" panose="05000000000000000000" pitchFamily="2" charset="2"/>
              <a:buChar char="ü"/>
            </a:pP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10 times of special 20% off Best Available Rate.</a:t>
            </a:r>
          </a:p>
          <a:p>
            <a:pPr marL="171450" indent="-171450" algn="just">
              <a:buFont typeface="Wingdings" panose="05000000000000000000" pitchFamily="2" charset="2"/>
              <a:buChar char="ü"/>
            </a:pP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A range of amazing bonus benefits such as free accommodation, complimentary buffet, cash vouchers and many more that exceed your expectation at your host hotel.</a:t>
            </a:r>
          </a:p>
        </p:txBody>
      </p:sp>
      <p:pic>
        <p:nvPicPr>
          <p:cNvPr id="7" name="Picture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49972" y="1923678"/>
            <a:ext cx="2923295" cy="1948863"/>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万优会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Club One</a:t>
            </a:r>
          </a:p>
        </p:txBody>
      </p:sp>
      <p:cxnSp>
        <p:nvCxnSpPr>
          <p:cNvPr id="3" name="直接连接符 2"/>
          <p:cNvCxnSpPr/>
          <p:nvPr/>
        </p:nvCxnSpPr>
        <p:spPr>
          <a:xfrm>
            <a:off x="4427984" y="792450"/>
            <a:ext cx="0" cy="3867532"/>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4" descr="C:\Users\TONY WU\Desktop\未标题-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131590"/>
            <a:ext cx="2081913" cy="50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038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4008" y="1275606"/>
            <a:ext cx="4176464" cy="2677656"/>
          </a:xfrm>
          <a:prstGeom prst="rect">
            <a:avLst/>
          </a:prstGeom>
          <a:noFill/>
        </p:spPr>
        <p:txBody>
          <a:bodyPr wrap="square" rtlCol="0">
            <a:spAutoFit/>
          </a:bodyPr>
          <a:lstStyle/>
          <a:p>
            <a:pPr algn="just"/>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万达儿童基金是由万达酒店及度假村管理有限公司创立，与中华慈善总会合作，面向全球推出的针对儿童的专项公益慈善项目。万达酒店及度假村旗下各酒店邀请每位住店客人每次入住捐助人民币</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5</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元以及酒店员工的义卖捐款，汇聚点滴爱心，帮助需要帮助的儿童。</a:t>
            </a:r>
          </a:p>
          <a:p>
            <a:pPr algn="just"/>
            <a:endPar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just"/>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Established by Wanda Hotels &amp; Resorts and in collaboration with the China Charity Federation, Wanda Children’s Foundation is developed as a special charity </a:t>
            </a:r>
            <a:r>
              <a:rPr lang="en-US" altLang="zh-CN" sz="1200" dirty="0" err="1">
                <a:solidFill>
                  <a:schemeClr val="tx1">
                    <a:lumMod val="85000"/>
                    <a:lumOff val="15000"/>
                  </a:schemeClr>
                </a:solidFill>
                <a:latin typeface="Lucida Sans" panose="020B0602030504020204" pitchFamily="34" charset="0"/>
                <a:ea typeface="方正兰亭黑简体" panose="02000000000000000000" pitchFamily="2" charset="-122"/>
              </a:rPr>
              <a:t>programme</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for children across the world.  All of our hotels are helping children in need by encouraging every guest to donate RMB 5 during each stay. Hotel associates also donate their time in hosting a charity sale.</a:t>
            </a:r>
          </a:p>
        </p:txBody>
      </p:sp>
      <p:pic>
        <p:nvPicPr>
          <p:cNvPr id="7" name="Picture 1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75656" y="1995686"/>
            <a:ext cx="2750574" cy="209287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349972" y="216972"/>
            <a:ext cx="76865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万达儿童基金会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Wanda Children’s Foundation</a:t>
            </a:r>
          </a:p>
        </p:txBody>
      </p:sp>
      <p:cxnSp>
        <p:nvCxnSpPr>
          <p:cNvPr id="3" name="直接连接符 2"/>
          <p:cNvCxnSpPr/>
          <p:nvPr/>
        </p:nvCxnSpPr>
        <p:spPr>
          <a:xfrm>
            <a:off x="4427984" y="843558"/>
            <a:ext cx="0" cy="3672408"/>
          </a:xfrm>
          <a:prstGeom prst="line">
            <a:avLst/>
          </a:prstGeom>
          <a:ln w="12700" cmpd="sng">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147" name="Picture 3" descr="C:\Users\TONY WU\Desktop\未标题-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784" y="699542"/>
            <a:ext cx="732318" cy="116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843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44372" y="915566"/>
            <a:ext cx="2268333" cy="16561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10187" y="3610981"/>
            <a:ext cx="6336704" cy="1015663"/>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筹备办公室</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中国</a:t>
            </a: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山东省泰安市财源街道中七里社区中兴大厦</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5</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楼</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Pre-opening Office: 5th floor, </a:t>
            </a:r>
            <a:r>
              <a:rPr lang="en-US" altLang="zh-CN" sz="1200" dirty="0" err="1" smtClean="0">
                <a:solidFill>
                  <a:schemeClr val="tx1">
                    <a:lumMod val="85000"/>
                    <a:lumOff val="15000"/>
                  </a:schemeClr>
                </a:solidFill>
                <a:latin typeface="Lucida Sans" panose="020B0602030504020204" pitchFamily="34" charset="0"/>
                <a:ea typeface="方正兰亭黑简体" panose="02000000000000000000" pitchFamily="2" charset="-122"/>
              </a:rPr>
              <a:t>Zhongxing</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Building, </a:t>
            </a:r>
            <a:r>
              <a:rPr lang="en-US" altLang="zh-CN" sz="1200" dirty="0" err="1" smtClean="0">
                <a:solidFill>
                  <a:schemeClr val="tx1">
                    <a:lumMod val="85000"/>
                    <a:lumOff val="15000"/>
                  </a:schemeClr>
                </a:solidFill>
                <a:latin typeface="Lucida Sans" panose="020B0602030504020204" pitchFamily="34" charset="0"/>
                <a:ea typeface="方正兰亭黑简体" panose="02000000000000000000" pitchFamily="2" charset="-122"/>
              </a:rPr>
              <a:t>Qili</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Community, </a:t>
            </a:r>
            <a:r>
              <a:rPr lang="en-US" altLang="zh-CN" sz="1200" dirty="0" err="1" smtClean="0">
                <a:solidFill>
                  <a:schemeClr val="tx1">
                    <a:lumMod val="85000"/>
                    <a:lumOff val="15000"/>
                  </a:schemeClr>
                </a:solidFill>
                <a:latin typeface="Lucida Sans" panose="020B0602030504020204" pitchFamily="34" charset="0"/>
                <a:ea typeface="方正兰亭黑简体" panose="02000000000000000000" pitchFamily="2" charset="-122"/>
              </a:rPr>
              <a:t>Caiyuan</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err="1" smtClean="0">
                <a:solidFill>
                  <a:schemeClr val="tx1">
                    <a:lumMod val="85000"/>
                    <a:lumOff val="15000"/>
                  </a:schemeClr>
                </a:solidFill>
                <a:latin typeface="Lucida Sans" panose="020B0602030504020204" pitchFamily="34" charset="0"/>
                <a:ea typeface="方正兰亭黑简体" panose="02000000000000000000" pitchFamily="2" charset="-122"/>
              </a:rPr>
              <a:t>Subdistrict</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err="1" smtClean="0">
                <a:solidFill>
                  <a:schemeClr val="tx1">
                    <a:lumMod val="85000"/>
                    <a:lumOff val="15000"/>
                  </a:schemeClr>
                </a:solidFill>
                <a:latin typeface="Lucida Sans" panose="020B0602030504020204" pitchFamily="34" charset="0"/>
                <a:ea typeface="方正兰亭黑简体" panose="02000000000000000000" pitchFamily="2" charset="-122"/>
              </a:rPr>
              <a:t>Taian</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Shandong Province 271000, P.R. China</a:t>
            </a:r>
          </a:p>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电话</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/Tel: +86 (0)538 878 0080    www.wandahotels.com</a:t>
            </a:r>
            <a:endPar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spTree>
    <p:extLst>
      <p:ext uri="{BB962C8B-B14F-4D97-AF65-F5344CB8AC3E}">
        <p14:creationId xmlns:p14="http://schemas.microsoft.com/office/powerpoint/2010/main" val="270161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3235304"/>
            <a:ext cx="2522916" cy="461665"/>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泰山风景区</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Mt Tai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Scenic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Area</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9592"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619672" y="216972"/>
            <a:ext cx="7416824" cy="338554"/>
          </a:xfrm>
          <a:prstGeom prst="rect">
            <a:avLst/>
          </a:prstGeom>
          <a:noFill/>
          <a:ln w="9525">
            <a:noFill/>
            <a:miter lim="800000"/>
            <a:headEnd/>
            <a:tailEnd/>
          </a:ln>
        </p:spPr>
        <p:txBody>
          <a:bodyPr wrap="square">
            <a:spAutoFit/>
          </a:bodyPr>
          <a:lstStyle/>
          <a:p>
            <a:pPr algn="r"/>
            <a:r>
              <a:rPr lang="zh-CN" altLang="en-US"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泰安</a:t>
            </a: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旅游景点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a:t>
            </a:r>
            <a:r>
              <a:rPr lang="en-US" altLang="zh-CN" sz="1600" b="1" dirty="0" err="1"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Taian</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Tourist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Attractions</a:t>
            </a: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35896"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72200"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372200" y="3235304"/>
            <a:ext cx="2522916" cy="646331"/>
          </a:xfrm>
          <a:prstGeom prst="rect">
            <a:avLst/>
          </a:prstGeom>
          <a:noFill/>
        </p:spPr>
        <p:txBody>
          <a:bodyPr wrap="square" rtlCol="0">
            <a:spAutoFit/>
          </a:bodyPr>
          <a:lstStyle>
            <a:defPPr>
              <a:defRPr lang="zh-CN"/>
            </a:defPPr>
            <a:lvl1pPr algn="ctr">
              <a:defRPr sz="1200">
                <a:solidFill>
                  <a:schemeClr val="tx1">
                    <a:lumMod val="85000"/>
                    <a:lumOff val="15000"/>
                  </a:schemeClr>
                </a:solidFill>
                <a:latin typeface="Lucida Sans" panose="020B0602030504020204" pitchFamily="34" charset="0"/>
                <a:ea typeface="方正兰亭黑简体" panose="02000000000000000000" pitchFamily="2" charset="-122"/>
              </a:defRPr>
            </a:lvl1pPr>
          </a:lstStyle>
          <a:p>
            <a:r>
              <a:rPr lang="zh-CN" altLang="en-US" dirty="0"/>
              <a:t>封禅大典实景演出</a:t>
            </a:r>
            <a:endParaRPr lang="en-US" altLang="zh-CN" dirty="0"/>
          </a:p>
          <a:p>
            <a:r>
              <a:rPr lang="en-US" altLang="zh-CN" dirty="0"/>
              <a:t>Grand Worship of Heaven and Earth about Mt Tai </a:t>
            </a:r>
            <a:endParaRPr lang="zh-CN" altLang="en-US" dirty="0"/>
          </a:p>
        </p:txBody>
      </p:sp>
      <p:sp>
        <p:nvSpPr>
          <p:cNvPr id="11" name="TextBox 10"/>
          <p:cNvSpPr txBox="1"/>
          <p:nvPr/>
        </p:nvSpPr>
        <p:spPr>
          <a:xfrm>
            <a:off x="3851920" y="3235304"/>
            <a:ext cx="2088232" cy="461665"/>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岱庙景区</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a:latin typeface="Lucida Sans" panose="020B0602030504020204" pitchFamily="34" charset="0"/>
              </a:rPr>
              <a:t>Dai </a:t>
            </a:r>
            <a:r>
              <a:rPr lang="en-US" altLang="zh-CN" sz="1200" dirty="0" smtClean="0">
                <a:latin typeface="Lucida Sans" panose="020B0602030504020204" pitchFamily="34" charset="0"/>
              </a:rPr>
              <a:t>Temple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Scenic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Area</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spTree>
    <p:extLst>
      <p:ext uri="{BB962C8B-B14F-4D97-AF65-F5344CB8AC3E}">
        <p14:creationId xmlns:p14="http://schemas.microsoft.com/office/powerpoint/2010/main" val="3436983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2"/>
          <p:cNvSpPr>
            <a:spLocks noChangeArrowheads="1"/>
          </p:cNvSpPr>
          <p:nvPr/>
        </p:nvSpPr>
        <p:spPr bwMode="auto">
          <a:xfrm>
            <a:off x="1619672" y="216972"/>
            <a:ext cx="7416824" cy="338554"/>
          </a:xfrm>
          <a:prstGeom prst="rect">
            <a:avLst/>
          </a:prstGeom>
          <a:noFill/>
          <a:ln w="9525">
            <a:noFill/>
            <a:miter lim="800000"/>
            <a:headEnd/>
            <a:tailEnd/>
          </a:ln>
        </p:spPr>
        <p:txBody>
          <a:bodyPr wrap="square">
            <a:spAutoFit/>
          </a:bodyPr>
          <a:lstStyle/>
          <a:p>
            <a:pPr algn="r"/>
            <a:r>
              <a:rPr lang="zh-CN" altLang="en-US"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泰安旅游景点 </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a:t>
            </a:r>
            <a:r>
              <a:rPr lang="en-US" altLang="zh-CN" sz="1600" b="1" dirty="0" err="1">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Taian</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Tourist Attractions</a:t>
            </a:r>
          </a:p>
        </p:txBody>
      </p:sp>
      <p:pic>
        <p:nvPicPr>
          <p:cNvPr id="6"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35896"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72200"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588224" y="3235304"/>
            <a:ext cx="2160240" cy="461665"/>
          </a:xfrm>
          <a:prstGeom prst="rect">
            <a:avLst/>
          </a:prstGeom>
          <a:noFill/>
        </p:spPr>
        <p:txBody>
          <a:bodyPr wrap="square" rtlCol="0">
            <a:spAutoFit/>
          </a:bodyPr>
          <a:lstStyle>
            <a:defPPr>
              <a:defRPr lang="zh-CN"/>
            </a:defPPr>
            <a:lvl1pPr algn="ctr">
              <a:defRPr sz="1200">
                <a:solidFill>
                  <a:schemeClr val="tx1">
                    <a:lumMod val="85000"/>
                    <a:lumOff val="15000"/>
                  </a:schemeClr>
                </a:solidFill>
                <a:latin typeface="Lucida Sans" panose="020B0602030504020204" pitchFamily="34" charset="0"/>
                <a:ea typeface="方正兰亭黑简体" panose="02000000000000000000" pitchFamily="2" charset="-122"/>
              </a:defRPr>
            </a:lvl1pPr>
          </a:lstStyle>
          <a:p>
            <a:r>
              <a:rPr lang="zh-CN" altLang="en-US" dirty="0"/>
              <a:t>地下大裂谷</a:t>
            </a:r>
            <a:endParaRPr lang="en-US" altLang="zh-CN" dirty="0"/>
          </a:p>
          <a:p>
            <a:r>
              <a:rPr lang="en-US" altLang="zh-CN" dirty="0"/>
              <a:t>Underground Rift Valley</a:t>
            </a:r>
            <a:endParaRPr lang="zh-CN" altLang="zh-CN" dirty="0"/>
          </a:p>
        </p:txBody>
      </p:sp>
      <p:sp>
        <p:nvSpPr>
          <p:cNvPr id="11" name="TextBox 10"/>
          <p:cNvSpPr txBox="1"/>
          <p:nvPr/>
        </p:nvSpPr>
        <p:spPr>
          <a:xfrm>
            <a:off x="3516921" y="3235304"/>
            <a:ext cx="2852468" cy="461665"/>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太阳部落</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The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Sun Tribal</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sp>
        <p:nvSpPr>
          <p:cNvPr id="12" name="TextBox 11"/>
          <p:cNvSpPr txBox="1"/>
          <p:nvPr/>
        </p:nvSpPr>
        <p:spPr>
          <a:xfrm>
            <a:off x="1043608" y="3235304"/>
            <a:ext cx="2160240" cy="461665"/>
          </a:xfrm>
          <a:prstGeom prst="rect">
            <a:avLst/>
          </a:prstGeom>
          <a:noFill/>
        </p:spPr>
        <p:txBody>
          <a:bodyPr wrap="square" rtlCol="0">
            <a:spAutoFit/>
          </a:bodyPr>
          <a:lstStyle>
            <a:defPPr>
              <a:defRPr lang="zh-CN"/>
            </a:defPPr>
            <a:lvl1pPr algn="ctr">
              <a:defRPr sz="1200">
                <a:solidFill>
                  <a:schemeClr val="tx1">
                    <a:lumMod val="85000"/>
                    <a:lumOff val="15000"/>
                  </a:schemeClr>
                </a:solidFill>
                <a:latin typeface="Lucida Sans" panose="020B0602030504020204" pitchFamily="34" charset="0"/>
                <a:ea typeface="方正兰亭黑简体" panose="02000000000000000000" pitchFamily="2" charset="-122"/>
              </a:defRPr>
            </a:lvl1pPr>
          </a:lstStyle>
          <a:p>
            <a:r>
              <a:rPr lang="zh-CN" altLang="en-US" dirty="0"/>
              <a:t>方特欢乐世界</a:t>
            </a:r>
            <a:endParaRPr lang="en-US" altLang="zh-CN" dirty="0"/>
          </a:p>
          <a:p>
            <a:r>
              <a:rPr lang="en-US" altLang="zh-CN" dirty="0"/>
              <a:t>Fanta Wild Adventure</a:t>
            </a:r>
            <a:endParaRPr lang="zh-CN" altLang="en-US" dirty="0"/>
          </a:p>
        </p:txBody>
      </p:sp>
      <p:pic>
        <p:nvPicPr>
          <p:cNvPr id="13"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9592"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869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28026" y="3235303"/>
            <a:ext cx="1709860" cy="461665"/>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花样年华</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Flowers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Scenic Area</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pic>
        <p:nvPicPr>
          <p:cNvPr id="13"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9592"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619672" y="216972"/>
            <a:ext cx="7416824" cy="338554"/>
          </a:xfrm>
          <a:prstGeom prst="rect">
            <a:avLst/>
          </a:prstGeom>
          <a:noFill/>
          <a:ln w="9525">
            <a:noFill/>
            <a:miter lim="800000"/>
            <a:headEnd/>
            <a:tailEnd/>
          </a:ln>
        </p:spPr>
        <p:txBody>
          <a:bodyPr wrap="square">
            <a:spAutoFit/>
          </a:bodyPr>
          <a:lstStyle/>
          <a:p>
            <a:pPr algn="r"/>
            <a:r>
              <a:rPr lang="zh-CN" altLang="en-US"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泰安旅游景点 </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a:t>
            </a:r>
            <a:r>
              <a:rPr lang="en-US" altLang="zh-CN" sz="1600" b="1" dirty="0" err="1">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Taian</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Tourist Attractions</a:t>
            </a: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35896"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8"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72200"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560068" y="3235304"/>
            <a:ext cx="2116388" cy="646331"/>
          </a:xfrm>
          <a:prstGeom prst="rect">
            <a:avLst/>
          </a:prstGeom>
          <a:noFill/>
        </p:spPr>
        <p:txBody>
          <a:bodyPr wrap="square" rtlCol="0">
            <a:spAutoFit/>
          </a:bodyPr>
          <a:lstStyle/>
          <a:p>
            <a:pPr algn="ct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六工山水浒</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大寨</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 Mountain </a:t>
            </a:r>
            <a:r>
              <a:rPr lang="en-US" altLang="zh-CN" sz="1200" dirty="0" err="1" smtClean="0">
                <a:solidFill>
                  <a:schemeClr val="tx1">
                    <a:lumMod val="85000"/>
                    <a:lumOff val="15000"/>
                  </a:schemeClr>
                </a:solidFill>
                <a:latin typeface="Lucida Sans" panose="020B0602030504020204" pitchFamily="34" charset="0"/>
                <a:ea typeface="方正兰亭黑简体" panose="02000000000000000000" pitchFamily="2" charset="-122"/>
              </a:rPr>
              <a:t>Liugong</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Water Margin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Landscape</a:t>
            </a:r>
            <a:endParaRPr lang="zh-CN" altLang="zh-CN"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sp>
        <p:nvSpPr>
          <p:cNvPr id="11" name="TextBox 10"/>
          <p:cNvSpPr txBox="1"/>
          <p:nvPr/>
        </p:nvSpPr>
        <p:spPr>
          <a:xfrm>
            <a:off x="3595489" y="3235304"/>
            <a:ext cx="2603730" cy="646331"/>
          </a:xfrm>
          <a:prstGeom prst="rect">
            <a:avLst/>
          </a:prstGeom>
          <a:noFill/>
        </p:spPr>
        <p:txBody>
          <a:bodyPr wrap="square" rtlCol="0">
            <a:spAutoFit/>
          </a:bodyPr>
          <a:lstStyle/>
          <a:p>
            <a:pPr algn="ct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腊山国家</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森林公园</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smtClean="0">
                <a:latin typeface="Lucida Sans" panose="020B0602030504020204" pitchFamily="34" charset="0"/>
              </a:rPr>
              <a:t>Mountain La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National</a:t>
            </a:r>
          </a:p>
          <a:p>
            <a:pPr algn="ct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Forest Park</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spTree>
    <p:extLst>
      <p:ext uri="{BB962C8B-B14F-4D97-AF65-F5344CB8AC3E}">
        <p14:creationId xmlns:p14="http://schemas.microsoft.com/office/powerpoint/2010/main" val="1673164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3688" y="3235304"/>
            <a:ext cx="2880320" cy="769441"/>
          </a:xfrm>
          <a:prstGeom prst="rect">
            <a:avLst/>
          </a:prstGeom>
          <a:noFill/>
        </p:spPr>
        <p:txBody>
          <a:bodyPr wrap="square" rtlCol="0">
            <a:spAutoFit/>
          </a:bodyPr>
          <a:lstStyle>
            <a:defPPr>
              <a:defRPr lang="zh-CN"/>
            </a:defPPr>
            <a:lvl1pPr algn="ctr">
              <a:defRPr sz="1200">
                <a:solidFill>
                  <a:schemeClr val="tx1">
                    <a:lumMod val="85000"/>
                    <a:lumOff val="15000"/>
                  </a:schemeClr>
                </a:solidFill>
                <a:latin typeface="Lucida Sans" panose="020B0602030504020204" pitchFamily="34" charset="0"/>
                <a:ea typeface="方正兰亭黑简体" panose="02000000000000000000" pitchFamily="2" charset="-122"/>
              </a:defRPr>
            </a:lvl1pPr>
          </a:lstStyle>
          <a:p>
            <a:r>
              <a:rPr lang="zh-CN" altLang="en-US" dirty="0"/>
              <a:t>泰安三美</a:t>
            </a:r>
            <a:endParaRPr lang="en-US" altLang="zh-CN" dirty="0"/>
          </a:p>
          <a:p>
            <a:r>
              <a:rPr lang="en-US" altLang="zh-CN" dirty="0" smtClean="0"/>
              <a:t>Three Delicious @ </a:t>
            </a:r>
            <a:r>
              <a:rPr lang="en-US" altLang="zh-CN" dirty="0" err="1" smtClean="0"/>
              <a:t>Taian</a:t>
            </a:r>
            <a:endParaRPr lang="en-US" altLang="zh-CN" dirty="0" smtClean="0"/>
          </a:p>
          <a:p>
            <a:r>
              <a:rPr lang="zh-CN" altLang="en-US" sz="1000" dirty="0" smtClean="0"/>
              <a:t>白菜，豆腐和水</a:t>
            </a:r>
            <a:endParaRPr lang="en-US" altLang="zh-CN" sz="1000" dirty="0" smtClean="0"/>
          </a:p>
          <a:p>
            <a:r>
              <a:rPr lang="en-US" altLang="zh-CN" sz="1000" dirty="0" smtClean="0"/>
              <a:t>Chinese </a:t>
            </a:r>
            <a:r>
              <a:rPr lang="en-US" altLang="zh-CN" sz="1000" dirty="0"/>
              <a:t>Cabbage, Bean Curd </a:t>
            </a:r>
            <a:r>
              <a:rPr lang="en-US" altLang="zh-CN" sz="1000" dirty="0" smtClean="0"/>
              <a:t>&amp; </a:t>
            </a:r>
            <a:r>
              <a:rPr lang="en-US" altLang="zh-CN" sz="1000" dirty="0"/>
              <a:t>Brook Water</a:t>
            </a:r>
            <a:endParaRPr lang="zh-CN" altLang="en-US" sz="1000" dirty="0"/>
          </a:p>
        </p:txBody>
      </p:sp>
      <p:sp>
        <p:nvSpPr>
          <p:cNvPr id="9" name="矩形 2"/>
          <p:cNvSpPr>
            <a:spLocks noChangeArrowheads="1"/>
          </p:cNvSpPr>
          <p:nvPr/>
        </p:nvSpPr>
        <p:spPr bwMode="auto">
          <a:xfrm>
            <a:off x="1619672" y="216972"/>
            <a:ext cx="7416824" cy="338554"/>
          </a:xfrm>
          <a:prstGeom prst="rect">
            <a:avLst/>
          </a:prstGeom>
          <a:noFill/>
          <a:ln w="9525">
            <a:noFill/>
            <a:miter lim="800000"/>
            <a:headEnd/>
            <a:tailEnd/>
          </a:ln>
        </p:spPr>
        <p:txBody>
          <a:bodyPr wrap="square">
            <a:spAutoFit/>
          </a:bodyPr>
          <a:lstStyle/>
          <a:p>
            <a:pPr algn="r"/>
            <a:r>
              <a:rPr lang="zh-CN" altLang="en-US"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泰安特色美食 </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a:t>
            </a:r>
            <a:r>
              <a:rPr lang="en-US" altLang="zh-CN" sz="1600" b="1" dirty="0" err="1"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Taian</a:t>
            </a:r>
            <a:r>
              <a:rPr lang="en-US" altLang="zh-CN" sz="1600" b="1" dirty="0" smtClean="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Local Cuisines</a:t>
            </a:r>
          </a:p>
        </p:txBody>
      </p:sp>
      <p:sp>
        <p:nvSpPr>
          <p:cNvPr id="11" name="TextBox 10"/>
          <p:cNvSpPr txBox="1"/>
          <p:nvPr/>
        </p:nvSpPr>
        <p:spPr>
          <a:xfrm>
            <a:off x="5208630" y="3235304"/>
            <a:ext cx="2603730" cy="461665"/>
          </a:xfrm>
          <a:prstGeom prst="rect">
            <a:avLst/>
          </a:prstGeom>
          <a:noFill/>
        </p:spPr>
        <p:txBody>
          <a:bodyPr wrap="square" rtlCol="0">
            <a:spAutoFit/>
          </a:bodyPr>
          <a:lstStyle>
            <a:defPPr>
              <a:defRPr lang="zh-CN"/>
            </a:defPPr>
            <a:lvl1pPr algn="ctr">
              <a:defRPr sz="1200">
                <a:solidFill>
                  <a:schemeClr val="tx1">
                    <a:lumMod val="85000"/>
                    <a:lumOff val="15000"/>
                  </a:schemeClr>
                </a:solidFill>
                <a:latin typeface="Lucida Sans" panose="020B0602030504020204" pitchFamily="34" charset="0"/>
                <a:ea typeface="方正兰亭黑简体" panose="02000000000000000000" pitchFamily="2" charset="-122"/>
              </a:defRPr>
            </a:lvl1pPr>
          </a:lstStyle>
          <a:p>
            <a:r>
              <a:rPr lang="zh-CN" altLang="en-US" dirty="0"/>
              <a:t>泰安炒鸡</a:t>
            </a:r>
            <a:endParaRPr lang="en-US" altLang="zh-CN" dirty="0"/>
          </a:p>
          <a:p>
            <a:r>
              <a:rPr lang="en-US" altLang="zh-CN" dirty="0"/>
              <a:t>Fried Chicken with </a:t>
            </a:r>
            <a:r>
              <a:rPr lang="en-US" altLang="zh-CN" dirty="0" err="1"/>
              <a:t>Taian</a:t>
            </a:r>
            <a:r>
              <a:rPr lang="en-US" altLang="zh-CN" dirty="0"/>
              <a:t> Style</a:t>
            </a:r>
            <a:endParaRPr lang="zh-CN" altLang="en-US" dirty="0"/>
          </a:p>
        </p:txBody>
      </p:sp>
      <p:pic>
        <p:nvPicPr>
          <p:cNvPr id="12"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7704" y="1371537"/>
            <a:ext cx="2666932"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3" name="Picture 1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28085" y="1424098"/>
            <a:ext cx="2443868" cy="1576822"/>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958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3235304"/>
            <a:ext cx="2407864" cy="646331"/>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煎饼卷大葱</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Corn Pan-cake wrapped </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with </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Shallot</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4948"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619672" y="216972"/>
            <a:ext cx="7416824" cy="338554"/>
          </a:xfrm>
          <a:prstGeom prst="rect">
            <a:avLst/>
          </a:prstGeom>
          <a:noFill/>
          <a:ln w="9525">
            <a:noFill/>
            <a:miter lim="800000"/>
            <a:headEnd/>
            <a:tailEnd/>
          </a:ln>
        </p:spPr>
        <p:txBody>
          <a:bodyPr wrap="square">
            <a:spAutoFit/>
          </a:bodyPr>
          <a:lstStyle/>
          <a:p>
            <a:pPr algn="r"/>
            <a:r>
              <a:rPr lang="zh-CN" altLang="en-US"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泰安特色美食 </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a:t>
            </a:r>
            <a:r>
              <a:rPr lang="en-US" altLang="zh-CN" sz="1600" b="1" dirty="0" err="1">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Taian</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Local Cuisines</a:t>
            </a: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7556"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60758" y="3235304"/>
            <a:ext cx="2459714" cy="461665"/>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驴油火烧</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Baked Donkey Oil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Pan-cake</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pic>
        <p:nvPicPr>
          <p:cNvPr id="8"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61252"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563888" y="3235303"/>
            <a:ext cx="2459714" cy="461665"/>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赤鳞鱼</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Brook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Mini Fish</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spTree>
    <p:extLst>
      <p:ext uri="{BB962C8B-B14F-4D97-AF65-F5344CB8AC3E}">
        <p14:creationId xmlns:p14="http://schemas.microsoft.com/office/powerpoint/2010/main" val="3376157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3235304"/>
            <a:ext cx="2407864" cy="461665"/>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泰山石敢当</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Mt Tai Tablets</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4948"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619672" y="216972"/>
            <a:ext cx="7416824" cy="338554"/>
          </a:xfrm>
          <a:prstGeom prst="rect">
            <a:avLst/>
          </a:prstGeom>
          <a:noFill/>
          <a:ln w="9525">
            <a:noFill/>
            <a:miter lim="800000"/>
            <a:headEnd/>
            <a:tailEnd/>
          </a:ln>
        </p:spPr>
        <p:txBody>
          <a:bodyPr wrap="square">
            <a:spAutoFit/>
          </a:bodyPr>
          <a:lstStyle/>
          <a:p>
            <a:pPr algn="r"/>
            <a:r>
              <a:rPr lang="zh-CN" altLang="en-US"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泰安特产 </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a:t>
            </a:r>
            <a:r>
              <a:rPr lang="en-US" altLang="zh-CN" sz="1600" b="1" dirty="0" err="1">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Taian</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Specialties</a:t>
            </a: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7556"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60758" y="3235304"/>
            <a:ext cx="2459714" cy="461665"/>
          </a:xfrm>
          <a:prstGeom prst="rect">
            <a:avLst/>
          </a:prstGeom>
          <a:noFill/>
        </p:spPr>
        <p:txBody>
          <a:bodyPr wrap="square" rtlCol="0">
            <a:spAutoFit/>
          </a:bodyPr>
          <a:lstStyle/>
          <a:p>
            <a:pPr algn="ct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泰山</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虫草</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err="1">
                <a:solidFill>
                  <a:schemeClr val="tx1">
                    <a:lumMod val="85000"/>
                    <a:lumOff val="15000"/>
                  </a:schemeClr>
                </a:solidFill>
                <a:latin typeface="Lucida Sans" panose="020B0602030504020204" pitchFamily="34" charset="0"/>
                <a:ea typeface="方正兰亭黑简体" panose="02000000000000000000" pitchFamily="2" charset="-122"/>
              </a:rPr>
              <a:t>Cordyceps</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err="1" smtClean="0">
                <a:solidFill>
                  <a:schemeClr val="tx1">
                    <a:lumMod val="85000"/>
                    <a:lumOff val="15000"/>
                  </a:schemeClr>
                </a:solidFill>
                <a:latin typeface="Lucida Sans" panose="020B0602030504020204" pitchFamily="34" charset="0"/>
                <a:ea typeface="方正兰亭黑简体" panose="02000000000000000000" pitchFamily="2" charset="-122"/>
              </a:rPr>
              <a:t>Taishanensis</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pic>
        <p:nvPicPr>
          <p:cNvPr id="8"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61252"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563888" y="3235303"/>
            <a:ext cx="2459714" cy="461665"/>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泰山皮影</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Shadow Puppet</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spTree>
    <p:extLst>
      <p:ext uri="{BB962C8B-B14F-4D97-AF65-F5344CB8AC3E}">
        <p14:creationId xmlns:p14="http://schemas.microsoft.com/office/powerpoint/2010/main" val="80926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9592" y="3235304"/>
            <a:ext cx="2407864" cy="461665"/>
          </a:xfrm>
          <a:prstGeom prst="rect">
            <a:avLst/>
          </a:prstGeom>
          <a:noFill/>
        </p:spPr>
        <p:txBody>
          <a:bodyPr wrap="square" rtlCol="0">
            <a:spAutoFit/>
          </a:bodyPr>
          <a:lstStyle/>
          <a:p>
            <a:pPr algn="ct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泰山核桃</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err="1">
                <a:solidFill>
                  <a:schemeClr val="tx1">
                    <a:lumMod val="85000"/>
                    <a:lumOff val="15000"/>
                  </a:schemeClr>
                </a:solidFill>
                <a:latin typeface="Lucida Sans" panose="020B0602030504020204" pitchFamily="34" charset="0"/>
                <a:ea typeface="方正兰亭黑简体" panose="02000000000000000000" pitchFamily="2" charset="-122"/>
              </a:rPr>
              <a:t>Taishan</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Walnut</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pic>
        <p:nvPicPr>
          <p:cNvPr id="7"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4948"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9" name="矩形 2"/>
          <p:cNvSpPr>
            <a:spLocks noChangeArrowheads="1"/>
          </p:cNvSpPr>
          <p:nvPr/>
        </p:nvSpPr>
        <p:spPr bwMode="auto">
          <a:xfrm>
            <a:off x="1619672" y="216972"/>
            <a:ext cx="7416824" cy="338554"/>
          </a:xfrm>
          <a:prstGeom prst="rect">
            <a:avLst/>
          </a:prstGeom>
          <a:noFill/>
          <a:ln w="9525">
            <a:noFill/>
            <a:miter lim="800000"/>
            <a:headEnd/>
            <a:tailEnd/>
          </a:ln>
        </p:spPr>
        <p:txBody>
          <a:bodyPr wrap="square">
            <a:spAutoFit/>
          </a:bodyPr>
          <a:lstStyle/>
          <a:p>
            <a:pPr algn="r"/>
            <a:r>
              <a:rPr lang="zh-CN" altLang="en-US"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泰安特产 </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a:t>
            </a:r>
            <a:r>
              <a:rPr lang="en-US" altLang="zh-CN" sz="1600" b="1" dirty="0" err="1">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Taian</a:t>
            </a:r>
            <a:r>
              <a:rPr lang="en-US" altLang="zh-CN" sz="1600" b="1" dirty="0">
                <a:solidFill>
                  <a:schemeClr val="bg2">
                    <a:lumMod val="75000"/>
                  </a:schemeClr>
                </a:solidFill>
                <a:latin typeface="Lucida Sans" panose="020B0602030504020204" pitchFamily="34" charset="0"/>
                <a:ea typeface="方正兰亭黑简体" panose="02000000000000000000" pitchFamily="2" charset="-122"/>
                <a:sym typeface="Arial" pitchFamily="34" charset="0"/>
              </a:rPr>
              <a:t> Specialties</a:t>
            </a: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97556"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360758" y="3235304"/>
            <a:ext cx="2459714" cy="461665"/>
          </a:xfrm>
          <a:prstGeom prst="rect">
            <a:avLst/>
          </a:prstGeom>
          <a:noFill/>
        </p:spPr>
        <p:txBody>
          <a:bodyPr wrap="square" rtlCol="0">
            <a:spAutoFit/>
          </a:bodyPr>
          <a:lstStyle/>
          <a:p>
            <a:pPr algn="ct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泰山四叶</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参</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err="1">
                <a:solidFill>
                  <a:schemeClr val="tx1">
                    <a:lumMod val="85000"/>
                    <a:lumOff val="15000"/>
                  </a:schemeClr>
                </a:solidFill>
                <a:latin typeface="Lucida Sans" panose="020B0602030504020204" pitchFamily="34" charset="0"/>
                <a:ea typeface="方正兰亭黑简体" panose="02000000000000000000" pitchFamily="2" charset="-122"/>
              </a:rPr>
              <a:t>Codonopsis</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err="1">
                <a:solidFill>
                  <a:schemeClr val="tx1">
                    <a:lumMod val="85000"/>
                    <a:lumOff val="15000"/>
                  </a:schemeClr>
                </a:solidFill>
                <a:latin typeface="Lucida Sans" panose="020B0602030504020204" pitchFamily="34" charset="0"/>
                <a:ea typeface="方正兰亭黑简体" panose="02000000000000000000" pitchFamily="2" charset="-122"/>
              </a:rPr>
              <a:t>Lanceolata</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pic>
        <p:nvPicPr>
          <p:cNvPr id="8" name="Picture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61252" y="1371537"/>
            <a:ext cx="2522916" cy="168194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563888" y="3235303"/>
            <a:ext cx="2459714" cy="461665"/>
          </a:xfrm>
          <a:prstGeom prst="rect">
            <a:avLst/>
          </a:prstGeom>
          <a:noFill/>
        </p:spPr>
        <p:txBody>
          <a:bodyPr wrap="square" rtlCol="0">
            <a:spAutoFit/>
          </a:bodyPr>
          <a:lstStyle/>
          <a:p>
            <a:pPr algn="ctr"/>
            <a:r>
              <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rPr>
              <a:t>泰山</a:t>
            </a:r>
            <a:r>
              <a:rPr lang="zh-CN" altLang="en-US" sz="1200" dirty="0" smtClean="0">
                <a:solidFill>
                  <a:schemeClr val="tx1">
                    <a:lumMod val="85000"/>
                    <a:lumOff val="15000"/>
                  </a:schemeClr>
                </a:solidFill>
                <a:latin typeface="Lucida Sans" panose="020B0602030504020204" pitchFamily="34" charset="0"/>
                <a:ea typeface="方正兰亭黑简体" panose="02000000000000000000" pitchFamily="2" charset="-122"/>
              </a:rPr>
              <a:t>板栗</a:t>
            </a:r>
            <a:endPar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endParaRPr>
          </a:p>
          <a:p>
            <a:pPr algn="ctr"/>
            <a:r>
              <a:rPr lang="en-US" altLang="zh-CN" sz="1200" dirty="0" err="1">
                <a:solidFill>
                  <a:schemeClr val="tx1">
                    <a:lumMod val="85000"/>
                    <a:lumOff val="15000"/>
                  </a:schemeClr>
                </a:solidFill>
                <a:latin typeface="Lucida Sans" panose="020B0602030504020204" pitchFamily="34" charset="0"/>
                <a:ea typeface="方正兰亭黑简体" panose="02000000000000000000" pitchFamily="2" charset="-122"/>
              </a:rPr>
              <a:t>Taishan</a:t>
            </a:r>
            <a:r>
              <a:rPr lang="en-US" altLang="zh-CN" sz="1200" dirty="0">
                <a:solidFill>
                  <a:schemeClr val="tx1">
                    <a:lumMod val="85000"/>
                    <a:lumOff val="15000"/>
                  </a:schemeClr>
                </a:solidFill>
                <a:latin typeface="Lucida Sans" panose="020B0602030504020204" pitchFamily="34" charset="0"/>
                <a:ea typeface="方正兰亭黑简体" panose="02000000000000000000" pitchFamily="2" charset="-122"/>
              </a:rPr>
              <a:t> </a:t>
            </a:r>
            <a:r>
              <a:rPr lang="en-US" altLang="zh-CN" sz="1200" dirty="0" smtClean="0">
                <a:solidFill>
                  <a:schemeClr val="tx1">
                    <a:lumMod val="85000"/>
                    <a:lumOff val="15000"/>
                  </a:schemeClr>
                </a:solidFill>
                <a:latin typeface="Lucida Sans" panose="020B0602030504020204" pitchFamily="34" charset="0"/>
                <a:ea typeface="方正兰亭黑简体" panose="02000000000000000000" pitchFamily="2" charset="-122"/>
              </a:rPr>
              <a:t>Chestnut</a:t>
            </a:r>
            <a:endParaRPr lang="zh-CN" altLang="en-US" sz="1200" dirty="0">
              <a:solidFill>
                <a:schemeClr val="tx1">
                  <a:lumMod val="85000"/>
                  <a:lumOff val="15000"/>
                </a:schemeClr>
              </a:solidFill>
              <a:latin typeface="Lucida Sans" panose="020B0602030504020204" pitchFamily="34" charset="0"/>
              <a:ea typeface="方正兰亭黑简体" panose="02000000000000000000" pitchFamily="2" charset="-122"/>
            </a:endParaRPr>
          </a:p>
        </p:txBody>
      </p:sp>
    </p:spTree>
    <p:extLst>
      <p:ext uri="{BB962C8B-B14F-4D97-AF65-F5344CB8AC3E}">
        <p14:creationId xmlns:p14="http://schemas.microsoft.com/office/powerpoint/2010/main" val="3714710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文档" ma:contentTypeID="0x010100DB5B0C323CD70B4F9F75CFC1A653F8FD" ma:contentTypeVersion="0" ma:contentTypeDescription="新建文档。" ma:contentTypeScope="" ma:versionID="f527189db9aebced56700cc7019213af">
  <xsd:schema xmlns:xsd="http://www.w3.org/2001/XMLSchema" xmlns:xs="http://www.w3.org/2001/XMLSchema" xmlns:p="http://schemas.microsoft.com/office/2006/metadata/properties" targetNamespace="http://schemas.microsoft.com/office/2006/metadata/properties" ma:root="true" ma:fieldsID="e8f872aa5919130a473c1c9447df837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104893-73CB-4DD7-89ED-BD3A8B1525EA}">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F88DF6C5-B53C-4E0E-9FDC-30BEC2BA47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9E61B45-E994-4E5B-A9FA-013FC94811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1745</TotalTime>
  <Words>2234</Words>
  <Application>Microsoft Office PowerPoint</Application>
  <PresentationFormat>全屏显示(16:9)</PresentationFormat>
  <Paragraphs>360</Paragraphs>
  <Slides>28</Slides>
  <Notes>3</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Tony Wu</dc:creator>
  <cp:lastModifiedBy>Windows 用户</cp:lastModifiedBy>
  <cp:revision>144</cp:revision>
  <cp:lastPrinted>2015-03-31T05:49:31Z</cp:lastPrinted>
  <dcterms:created xsi:type="dcterms:W3CDTF">2014-12-29T00:57:13Z</dcterms:created>
  <dcterms:modified xsi:type="dcterms:W3CDTF">2017-07-06T09:12:55Z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0x010100DB5B0C323CD70B4F9F75CFC1A653F8FD</vt:lpwstr>
  </property>
</Properties>
</file>