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354" r:id="rId4"/>
    <p:sldId id="352" r:id="rId5"/>
    <p:sldId id="353" r:id="rId6"/>
    <p:sldId id="357" r:id="rId7"/>
    <p:sldId id="359" r:id="rId8"/>
    <p:sldId id="360" r:id="rId9"/>
    <p:sldId id="361" r:id="rId10"/>
    <p:sldId id="364" r:id="rId11"/>
    <p:sldId id="363" r:id="rId12"/>
    <p:sldId id="366" r:id="rId13"/>
    <p:sldId id="373" r:id="rId14"/>
    <p:sldId id="374" r:id="rId15"/>
    <p:sldId id="372" r:id="rId16"/>
    <p:sldId id="375" r:id="rId17"/>
    <p:sldId id="370" r:id="rId18"/>
    <p:sldId id="377" r:id="rId19"/>
    <p:sldId id="379" r:id="rId20"/>
    <p:sldId id="380" r:id="rId21"/>
    <p:sldId id="382" r:id="rId22"/>
    <p:sldId id="381" r:id="rId23"/>
    <p:sldId id="385" r:id="rId24"/>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E1F"/>
    <a:srgbClr val="00434B"/>
    <a:srgbClr val="00404B"/>
    <a:srgbClr val="063A45"/>
    <a:srgbClr val="0C4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8"/>
    <p:restoredTop sz="94607"/>
  </p:normalViewPr>
  <p:slideViewPr>
    <p:cSldViewPr snapToGrid="0" snapToObjects="1">
      <p:cViewPr varScale="1">
        <p:scale>
          <a:sx n="71" d="100"/>
          <a:sy n="71" d="100"/>
        </p:scale>
        <p:origin x="1853" y="62"/>
      </p:cViewPr>
      <p:guideLst>
        <p:guide orient="horz" pos="218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47B3A2C-34BD-7246-A08C-7F718C0CC968}"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38A824C-2E6C-BF4A-9382-3CD1DDCEAFA2}"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B3A2C-34BD-7246-A08C-7F718C0CC968}" type="datetimeFigureOut">
              <a:rPr kumimoji="1" lang="zh-CN" altLang="en-US" smtClean="0"/>
            </a:fld>
            <a:endParaRPr kumimoji="1"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A824C-2E6C-BF4A-9382-3CD1DDCEAFA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A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A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A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A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A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A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A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A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A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8.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5" name="矩形 4"/>
          <p:cNvSpPr/>
          <p:nvPr/>
        </p:nvSpPr>
        <p:spPr>
          <a:xfrm>
            <a:off x="0" y="5005424"/>
            <a:ext cx="9144000" cy="1348965"/>
          </a:xfrm>
          <a:prstGeom prst="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苏宁钟山国际高尔夫酒店logo-03"/>
          <p:cNvPicPr>
            <a:picLocks noChangeAspect="1"/>
          </p:cNvPicPr>
          <p:nvPr/>
        </p:nvPicPr>
        <p:blipFill>
          <a:blip r:embed="rId2"/>
          <a:stretch>
            <a:fillRect/>
          </a:stretch>
        </p:blipFill>
        <p:spPr>
          <a:xfrm>
            <a:off x="393826" y="117696"/>
            <a:ext cx="1315518" cy="1249378"/>
          </a:xfrm>
          <a:prstGeom prst="rect">
            <a:avLst/>
          </a:prstGeom>
        </p:spPr>
      </p:pic>
      <p:sp>
        <p:nvSpPr>
          <p:cNvPr id="3" name="文本框 2"/>
          <p:cNvSpPr txBox="1"/>
          <p:nvPr/>
        </p:nvSpPr>
        <p:spPr>
          <a:xfrm>
            <a:off x="1" y="5277292"/>
            <a:ext cx="9143999" cy="461665"/>
          </a:xfrm>
          <a:prstGeom prst="rect">
            <a:avLst/>
          </a:prstGeom>
          <a:noFill/>
        </p:spPr>
        <p:txBody>
          <a:bodyPr wrap="square" rtlCol="0">
            <a:spAutoFit/>
          </a:bodyPr>
          <a:lstStyle/>
          <a:p>
            <a:pPr algn="ctr"/>
            <a:r>
              <a:rPr lang="zh-CN" altLang="en-US" sz="2400" dirty="0">
                <a:solidFill>
                  <a:schemeClr val="bg1"/>
                </a:solidFill>
                <a:latin typeface="思源宋体 CN Heavy" panose="02020700000000000000" pitchFamily="18" charset="-122"/>
                <a:ea typeface="思源宋体 CN Heavy" panose="02020700000000000000" pitchFamily="18" charset="-122"/>
              </a:rPr>
              <a:t>苏宁钟山国际高尔夫酒店</a:t>
            </a:r>
            <a:endParaRPr lang="zh-CN" altLang="en-US" sz="2400" dirty="0">
              <a:solidFill>
                <a:schemeClr val="bg1"/>
              </a:solidFill>
              <a:latin typeface="思源宋体 CN Heavy" panose="02020700000000000000" pitchFamily="18" charset="-122"/>
              <a:ea typeface="思源宋体 CN Heavy" panose="02020700000000000000" pitchFamily="18" charset="-122"/>
            </a:endParaRPr>
          </a:p>
        </p:txBody>
      </p:sp>
      <p:sp>
        <p:nvSpPr>
          <p:cNvPr id="4" name="文本框 3"/>
          <p:cNvSpPr txBox="1"/>
          <p:nvPr/>
        </p:nvSpPr>
        <p:spPr>
          <a:xfrm>
            <a:off x="1" y="5738957"/>
            <a:ext cx="9143999" cy="338554"/>
          </a:xfrm>
          <a:prstGeom prst="rect">
            <a:avLst/>
          </a:prstGeom>
          <a:noFill/>
        </p:spPr>
        <p:txBody>
          <a:bodyPr wrap="square" rtlCol="0">
            <a:spAutoFit/>
          </a:bodyPr>
          <a:lstStyle/>
          <a:p>
            <a:pPr algn="ctr"/>
            <a:r>
              <a:rPr lang="en-US" altLang="zh-CN" sz="1600" dirty="0">
                <a:solidFill>
                  <a:schemeClr val="bg1"/>
                </a:solidFill>
                <a:latin typeface="Arial" panose="020B06060202020A0204" pitchFamily="34" charset="0"/>
                <a:cs typeface="Arial" panose="020B06060202020A0204" pitchFamily="34" charset="0"/>
              </a:rPr>
              <a:t>SUNING ZHONGSHAN GOLF RESORT</a:t>
            </a:r>
            <a:endParaRPr lang="zh-CN" altLang="en-US" sz="1600" dirty="0">
              <a:solidFill>
                <a:schemeClr val="bg1"/>
              </a:solidFill>
              <a:latin typeface="Arial" panose="020B06060202020A0204" pitchFamily="34" charset="0"/>
              <a:cs typeface="Arial" panose="020B06060202020A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图层-15"/>
          <p:cNvPicPr>
            <a:picLocks noChangeAspect="1"/>
          </p:cNvPicPr>
          <p:nvPr/>
        </p:nvPicPr>
        <p:blipFill>
          <a:blip r:embed="rId1"/>
          <a:stretch>
            <a:fillRect/>
          </a:stretch>
        </p:blipFill>
        <p:spPr>
          <a:xfrm>
            <a:off x="418465" y="-8255"/>
            <a:ext cx="761365" cy="2155190"/>
          </a:xfrm>
          <a:prstGeom prst="rect">
            <a:avLst/>
          </a:prstGeom>
        </p:spPr>
      </p:pic>
      <p:sp>
        <p:nvSpPr>
          <p:cNvPr id="2" name="文本框 1"/>
          <p:cNvSpPr txBox="1"/>
          <p:nvPr/>
        </p:nvSpPr>
        <p:spPr>
          <a:xfrm>
            <a:off x="554355" y="397510"/>
            <a:ext cx="490220" cy="1450340"/>
          </a:xfrm>
          <a:prstGeom prst="rect">
            <a:avLst/>
          </a:prstGeom>
          <a:noFill/>
        </p:spPr>
        <p:txBody>
          <a:bodyPr vert="eaVert" wrap="none" rtlCol="0">
            <a:spAutoFit/>
          </a:bodyPr>
          <a:lstStyle/>
          <a:p>
            <a:r>
              <a:rPr lang="zh-CN" altLang="en-US" sz="200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客  房  详  情</a:t>
            </a:r>
            <a:endParaRPr lang="zh-CN" altLang="en-US" sz="2000">
              <a:solidFill>
                <a:schemeClr val="bg1"/>
              </a:solidFill>
              <a:latin typeface="Source Han Sans CN Regular" panose="020B0800000000000000" charset="-122"/>
              <a:ea typeface="Source Han Sans CN Regular" panose="020B0800000000000000" charset="-122"/>
              <a:cs typeface="Source Han Sans CN Regular" panose="020B0800000000000000" charset="-122"/>
            </a:endParaRPr>
          </a:p>
        </p:txBody>
      </p:sp>
      <p:graphicFrame>
        <p:nvGraphicFramePr>
          <p:cNvPr id="6" name="表格 5"/>
          <p:cNvGraphicFramePr>
            <a:graphicFrameLocks noGrp="1"/>
          </p:cNvGraphicFramePr>
          <p:nvPr>
            <p:custDataLst>
              <p:tags r:id="rId2"/>
            </p:custDataLst>
          </p:nvPr>
        </p:nvGraphicFramePr>
        <p:xfrm>
          <a:off x="1867535" y="633095"/>
          <a:ext cx="6264275" cy="5904230"/>
        </p:xfrm>
        <a:graphic>
          <a:graphicData uri="http://schemas.openxmlformats.org/drawingml/2006/table">
            <a:tbl>
              <a:tblPr firstRow="1" firstCol="1" bandRow="1"/>
              <a:tblGrid>
                <a:gridCol w="2329815"/>
                <a:gridCol w="1554480"/>
                <a:gridCol w="2379980"/>
              </a:tblGrid>
              <a:tr h="545465">
                <a:tc>
                  <a:txBody>
                    <a:bodyPr/>
                    <a:lstStyle/>
                    <a:p>
                      <a:pPr algn="ctr">
                        <a:spcAft>
                          <a:spcPts val="0"/>
                        </a:spcAft>
                      </a:pPr>
                      <a:r>
                        <a:rPr lang="zh-CN" sz="1400" b="1" kern="0" dirty="0">
                          <a:solidFill>
                            <a:srgbClr val="FFFFFF"/>
                          </a:solidFill>
                          <a:effectLst/>
                          <a:latin typeface="思源黑体 CN Light" panose="020B0800000000000000" pitchFamily="34" charset="-122"/>
                          <a:ea typeface="思源黑体 CN Light" panose="020B0800000000000000" pitchFamily="34" charset="-122"/>
                          <a:cs typeface="宋体" panose="02010600030101010101" pitchFamily="2" charset="-122"/>
                        </a:rPr>
                        <a:t>房间类型</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a:spcAft>
                          <a:spcPts val="0"/>
                        </a:spcAft>
                      </a:pPr>
                      <a:r>
                        <a:rPr lang="zh-CN" sz="1400" b="1" kern="0" dirty="0">
                          <a:solidFill>
                            <a:srgbClr val="FFFFFF"/>
                          </a:solidFill>
                          <a:effectLst/>
                          <a:latin typeface="思源黑体 CN Light" panose="020B0800000000000000" pitchFamily="34" charset="-122"/>
                          <a:ea typeface="思源黑体 CN Light" panose="020B0800000000000000" pitchFamily="34" charset="-122"/>
                          <a:cs typeface="宋体" panose="02010600030101010101" pitchFamily="2" charset="-122"/>
                        </a:rPr>
                        <a:t>房间数量</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a:spcAft>
                          <a:spcPts val="0"/>
                        </a:spcAft>
                      </a:pPr>
                      <a:r>
                        <a:rPr lang="zh-CN" sz="1400" b="1" kern="0" dirty="0">
                          <a:solidFill>
                            <a:srgbClr val="FFFFFF"/>
                          </a:solidFill>
                          <a:effectLst/>
                          <a:latin typeface="思源黑体 CN Light" panose="020B0800000000000000" pitchFamily="34" charset="-122"/>
                          <a:ea typeface="思源黑体 CN Light" panose="020B0800000000000000" pitchFamily="34" charset="-122"/>
                          <a:cs typeface="宋体" panose="02010600030101010101" pitchFamily="2" charset="-122"/>
                        </a:rPr>
                        <a:t>面积（平方米）</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慕岳</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山景大床房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13</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51</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447040">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慕岳</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山景双床房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51</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烟岚</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园景大床房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78</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58</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447040">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烟岚</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园景双床房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49</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58</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景惜</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高尔夫大床房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37</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58</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景惜</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高尔夫双床房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14</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58</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霁云</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露台大床房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27</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70</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霁云</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露台双床房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15</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70</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御苏</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园景套房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7</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93</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447040">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御玺</a:t>
                      </a:r>
                      <a:r>
                        <a:rPr lang="en-US" alt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a:t>
                      </a: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 高尔夫套房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16</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95</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r>
              <a:tr h="446405">
                <a:tc>
                  <a:txBody>
                    <a:bodyPr/>
                    <a:lstStyle/>
                    <a:p>
                      <a:pPr algn="ctr">
                        <a:spcAft>
                          <a:spcPts val="0"/>
                        </a:spcAft>
                      </a:pPr>
                      <a:r>
                        <a:rPr lang="zh-CN"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总统套房</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1</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spcAft>
                          <a:spcPts val="0"/>
                        </a:spcAft>
                      </a:pPr>
                      <a:r>
                        <a:rPr lang="en-US" sz="1400" kern="0" dirty="0">
                          <a:solidFill>
                            <a:srgbClr val="000000"/>
                          </a:solidFill>
                          <a:effectLst/>
                          <a:latin typeface="思源黑体 CN Light" panose="020B0800000000000000" pitchFamily="34" charset="-122"/>
                          <a:ea typeface="思源黑体 CN Light" panose="020B0800000000000000" pitchFamily="34" charset="-122"/>
                          <a:cs typeface="宋体" panose="02010600030101010101" pitchFamily="2" charset="-122"/>
                        </a:rPr>
                        <a:t>190</a:t>
                      </a: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r>
              <a:tr h="446405">
                <a:tc>
                  <a:txBody>
                    <a:bodyPr/>
                    <a:lstStyle/>
                    <a:p>
                      <a:pPr algn="ctr">
                        <a:spcAft>
                          <a:spcPts val="0"/>
                        </a:spcAft>
                      </a:pPr>
                      <a:r>
                        <a:rPr lang="zh-CN" altLang="en-US" sz="1400" b="1" kern="100" dirty="0">
                          <a:solidFill>
                            <a:schemeClr val="bg2">
                              <a:lumMod val="25000"/>
                            </a:schemeClr>
                          </a:solidFill>
                          <a:effectLst/>
                          <a:latin typeface="思源黑体 CN Light" panose="020B0800000000000000" pitchFamily="34" charset="-122"/>
                          <a:ea typeface="思源黑体 CN Light" panose="020B0800000000000000" pitchFamily="34" charset="-122"/>
                          <a:cs typeface="Times New Roman" panose="02020803070505020304" pitchFamily="18" charset="0"/>
                        </a:rPr>
                        <a:t>总房间数</a:t>
                      </a:r>
                      <a:endParaRPr lang="zh-CN" sz="1400" b="1" kern="100" dirty="0">
                        <a:solidFill>
                          <a:schemeClr val="bg2">
                            <a:lumMod val="25000"/>
                          </a:schemeClr>
                        </a:solidFill>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spcAft>
                          <a:spcPts val="0"/>
                        </a:spcAft>
                      </a:pPr>
                      <a:r>
                        <a:rPr lang="en-US" altLang="zh-CN" sz="1400" b="1" kern="100" dirty="0">
                          <a:solidFill>
                            <a:schemeClr val="bg2">
                              <a:lumMod val="25000"/>
                            </a:schemeClr>
                          </a:solidFill>
                          <a:effectLst/>
                          <a:latin typeface="思源黑体 CN Light" panose="020B0800000000000000" pitchFamily="34" charset="-122"/>
                          <a:ea typeface="思源黑体 CN Light" panose="020B0800000000000000" pitchFamily="34" charset="-122"/>
                          <a:cs typeface="Times New Roman" panose="02020803070505020304" pitchFamily="18" charset="0"/>
                        </a:rPr>
                        <a:t>262</a:t>
                      </a:r>
                      <a:endParaRPr lang="zh-CN" sz="1400" b="1" kern="100" dirty="0">
                        <a:solidFill>
                          <a:schemeClr val="bg2">
                            <a:lumMod val="25000"/>
                          </a:schemeClr>
                        </a:solidFill>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spcAft>
                          <a:spcPts val="0"/>
                        </a:spcAft>
                      </a:pPr>
                      <a:endParaRPr lang="zh-CN" sz="1400" kern="100" dirty="0">
                        <a:effectLst/>
                        <a:latin typeface="思源黑体 CN Light" panose="020B0800000000000000" pitchFamily="34" charset="-122"/>
                        <a:ea typeface="思源黑体 CN Light" panose="020B0800000000000000" pitchFamily="34" charset="-122"/>
                        <a:cs typeface="Times New Roman" panose="02020803070505020304" pitchFamily="18" charset="0"/>
                      </a:endParaRPr>
                    </a:p>
                  </a:txBody>
                  <a:tcPr marL="48648" marR="48648"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apture One Catalog0276"/>
          <p:cNvPicPr>
            <a:picLocks noChangeAspect="1"/>
          </p:cNvPicPr>
          <p:nvPr/>
        </p:nvPicPr>
        <p:blipFill>
          <a:blip r:embed="rId1"/>
          <a:stretch>
            <a:fillRect/>
          </a:stretch>
        </p:blipFill>
        <p:spPr>
          <a:xfrm>
            <a:off x="3810" y="-436880"/>
            <a:ext cx="9140190" cy="6090285"/>
          </a:xfrm>
          <a:prstGeom prst="rect">
            <a:avLst/>
          </a:prstGeom>
        </p:spPr>
      </p:pic>
      <p:sp>
        <p:nvSpPr>
          <p:cNvPr id="2" name="矩形 1"/>
          <p:cNvSpPr/>
          <p:nvPr/>
        </p:nvSpPr>
        <p:spPr>
          <a:xfrm>
            <a:off x="3810" y="5478780"/>
            <a:ext cx="9140190" cy="139128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ppt06-1"/>
          <p:cNvPicPr>
            <a:picLocks noChangeAspect="1"/>
          </p:cNvPicPr>
          <p:nvPr/>
        </p:nvPicPr>
        <p:blipFill>
          <a:blip r:embed="rId2"/>
          <a:srcRect/>
          <a:stretch>
            <a:fillRect/>
          </a:stretch>
        </p:blipFill>
        <p:spPr>
          <a:xfrm>
            <a:off x="0" y="5470525"/>
            <a:ext cx="2771775" cy="1399540"/>
          </a:xfrm>
          <a:prstGeom prst="rect">
            <a:avLst/>
          </a:prstGeom>
        </p:spPr>
      </p:pic>
      <p:sp>
        <p:nvSpPr>
          <p:cNvPr id="5" name="文本框 1"/>
          <p:cNvSpPr txBox="1"/>
          <p:nvPr/>
        </p:nvSpPr>
        <p:spPr>
          <a:xfrm>
            <a:off x="1066703" y="5975203"/>
            <a:ext cx="357651" cy="461665"/>
          </a:xfrm>
          <a:prstGeom prst="rect">
            <a:avLst/>
          </a:prstGeom>
          <a:noFill/>
        </p:spPr>
        <p:txBody>
          <a:bodyPr wrap="square" rtlCol="0">
            <a:spAutoFit/>
          </a:bodyPr>
          <a:lstStyle/>
          <a:p>
            <a:r>
              <a:rPr lang="zh-CN" altLang="en-US" sz="2400" dirty="0">
                <a:solidFill>
                  <a:schemeClr val="bg1"/>
                </a:solidFill>
                <a:latin typeface="Source Han Sans CN Regular" panose="020B0800000000000000" charset="-122"/>
                <a:ea typeface="Source Han Sans CN Regular" panose="020B0800000000000000" charset="-122"/>
              </a:rPr>
              <a:t>飨</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6" name="文本框 2"/>
          <p:cNvSpPr txBox="1"/>
          <p:nvPr/>
        </p:nvSpPr>
        <p:spPr>
          <a:xfrm>
            <a:off x="3411220" y="5728981"/>
            <a:ext cx="5732780" cy="954107"/>
          </a:xfrm>
          <a:prstGeom prst="rect">
            <a:avLst/>
          </a:prstGeom>
          <a:noFill/>
        </p:spPr>
        <p:txBody>
          <a:bodyPr wrap="square" rtlCol="0">
            <a:spAutoFit/>
          </a:bodyPr>
          <a:lstStyle/>
          <a:p>
            <a:r>
              <a:rPr lang="zh-CN" altLang="en-US" sz="1400" dirty="0">
                <a:solidFill>
                  <a:schemeClr val="bg1"/>
                </a:solidFill>
                <a:ea typeface="思源黑体 CN Normal" panose="020B0800000000000000" pitchFamily="34" charset="-122"/>
                <a:cs typeface="Arial" panose="020B06060202020A0204" pitchFamily="34" charset="0"/>
              </a:rPr>
              <a:t>苏宁钟山国际高尔夫酒店拥有六间各具特色、风格迥异的餐厅和酒廊，为宾客呈现中华饮食文化、意式风情、日本料理精髓等多种元素。热情周到且富于巧思的餐饮团队甄选源自多国的优质新鲜食材，以味蕾的欢愉开启旅享时光的大门，打造都市庄园中的高雅社交空间。</a:t>
            </a:r>
            <a:endParaRPr lang="zh-CN" alt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F0A2482"/>
          <p:cNvPicPr>
            <a:picLocks noChangeAspect="1"/>
          </p:cNvPicPr>
          <p:nvPr/>
        </p:nvPicPr>
        <p:blipFill>
          <a:blip r:embed="rId1"/>
          <a:stretch>
            <a:fillRect/>
          </a:stretch>
        </p:blipFill>
        <p:spPr>
          <a:xfrm>
            <a:off x="-2540" y="10160"/>
            <a:ext cx="9142095" cy="5963920"/>
          </a:xfrm>
          <a:prstGeom prst="rect">
            <a:avLst/>
          </a:prstGeom>
        </p:spPr>
      </p:pic>
      <p:sp>
        <p:nvSpPr>
          <p:cNvPr id="5" name="矩形 4"/>
          <p:cNvSpPr/>
          <p:nvPr/>
        </p:nvSpPr>
        <p:spPr>
          <a:xfrm>
            <a:off x="6350" y="5452745"/>
            <a:ext cx="9137650" cy="140525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ppt06-1"/>
          <p:cNvPicPr>
            <a:picLocks noChangeAspect="1"/>
          </p:cNvPicPr>
          <p:nvPr/>
        </p:nvPicPr>
        <p:blipFill>
          <a:blip r:embed="rId2"/>
          <a:srcRect/>
          <a:stretch>
            <a:fillRect/>
          </a:stretch>
        </p:blipFill>
        <p:spPr>
          <a:xfrm>
            <a:off x="0" y="5444490"/>
            <a:ext cx="2774315" cy="1413510"/>
          </a:xfrm>
          <a:prstGeom prst="rect">
            <a:avLst/>
          </a:prstGeom>
        </p:spPr>
      </p:pic>
      <p:sp>
        <p:nvSpPr>
          <p:cNvPr id="3" name="文本框 2"/>
          <p:cNvSpPr txBox="1"/>
          <p:nvPr/>
        </p:nvSpPr>
        <p:spPr>
          <a:xfrm>
            <a:off x="404037" y="5887402"/>
            <a:ext cx="2187486" cy="461665"/>
          </a:xfrm>
          <a:prstGeom prst="rect">
            <a:avLst/>
          </a:prstGeom>
          <a:noFill/>
        </p:spPr>
        <p:txBody>
          <a:bodyPr wrap="square" rtlCol="0">
            <a:spAutoFit/>
          </a:bodyPr>
          <a:lstStyle/>
          <a:p>
            <a:r>
              <a:rPr lang="zh-CN" altLang="en-US" sz="2400" dirty="0">
                <a:solidFill>
                  <a:schemeClr val="bg1"/>
                </a:solidFill>
                <a:latin typeface="Source Han Sans CN Regular" panose="020B0800000000000000" charset="-122"/>
                <a:ea typeface="Source Han Sans CN Regular" panose="020B0800000000000000" charset="-122"/>
              </a:rPr>
              <a:t>紫金阁中餐厅</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6" name="文本框 2"/>
          <p:cNvSpPr txBox="1"/>
          <p:nvPr/>
        </p:nvSpPr>
        <p:spPr>
          <a:xfrm>
            <a:off x="3411220" y="5728970"/>
            <a:ext cx="5530215" cy="737235"/>
          </a:xfrm>
          <a:prstGeom prst="rect">
            <a:avLst/>
          </a:prstGeom>
          <a:noFill/>
        </p:spPr>
        <p:txBody>
          <a:bodyPr wrap="square" rtlCol="0">
            <a:spAutoFit/>
          </a:bodyPr>
          <a:lstStyle/>
          <a:p>
            <a:r>
              <a:rPr lang="zh-CN" altLang="en-US" sz="1400" dirty="0">
                <a:solidFill>
                  <a:schemeClr val="bg1"/>
                </a:solidFill>
                <a:ea typeface="思源黑体 CN Normal" panose="020B0800000000000000" pitchFamily="34" charset="-122"/>
                <a:cs typeface="Arial" panose="020B06060202020A0204" pitchFamily="34" charset="0"/>
              </a:rPr>
              <a:t>大气沉稳的紫金阁中餐厅儒雅清新，于细节处流露张弛有度的中式美学风格。餐厅以应季有机食材和创新手法演绎经典淮扬风味，设有七间风格各异的包厢，为私人聚会及宴请提供别具格调的私密空间。</a:t>
            </a:r>
            <a:endParaRPr lang="zh-CN" alt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F0A1416"/>
          <p:cNvPicPr>
            <a:picLocks noChangeAspect="1"/>
          </p:cNvPicPr>
          <p:nvPr/>
        </p:nvPicPr>
        <p:blipFill>
          <a:blip r:embed="rId1"/>
          <a:stretch>
            <a:fillRect/>
          </a:stretch>
        </p:blipFill>
        <p:spPr>
          <a:xfrm>
            <a:off x="0" y="-635"/>
            <a:ext cx="9142730" cy="6095365"/>
          </a:xfrm>
          <a:prstGeom prst="rect">
            <a:avLst/>
          </a:prstGeom>
        </p:spPr>
      </p:pic>
      <p:sp>
        <p:nvSpPr>
          <p:cNvPr id="5" name="矩形 4"/>
          <p:cNvSpPr/>
          <p:nvPr/>
        </p:nvSpPr>
        <p:spPr>
          <a:xfrm>
            <a:off x="13335" y="5487352"/>
            <a:ext cx="9130665" cy="139128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ppt06-1"/>
          <p:cNvPicPr>
            <a:picLocks noChangeAspect="1"/>
          </p:cNvPicPr>
          <p:nvPr/>
        </p:nvPicPr>
        <p:blipFill>
          <a:blip r:embed="rId2"/>
          <a:srcRect/>
          <a:stretch>
            <a:fillRect/>
          </a:stretch>
        </p:blipFill>
        <p:spPr>
          <a:xfrm>
            <a:off x="0" y="5487352"/>
            <a:ext cx="2757208" cy="1391285"/>
          </a:xfrm>
          <a:prstGeom prst="rect">
            <a:avLst/>
          </a:prstGeom>
        </p:spPr>
      </p:pic>
      <p:sp>
        <p:nvSpPr>
          <p:cNvPr id="3" name="文本框 2"/>
          <p:cNvSpPr txBox="1"/>
          <p:nvPr/>
        </p:nvSpPr>
        <p:spPr>
          <a:xfrm>
            <a:off x="1" y="5917514"/>
            <a:ext cx="2678653" cy="461665"/>
          </a:xfrm>
          <a:prstGeom prst="rect">
            <a:avLst/>
          </a:prstGeom>
          <a:noFill/>
        </p:spPr>
        <p:txBody>
          <a:bodyPr wrap="square" rtlCol="0">
            <a:spAutoFit/>
          </a:bodyPr>
          <a:lstStyle/>
          <a:p>
            <a:pPr algn="ctr"/>
            <a:r>
              <a:rPr lang="zh-CN" altLang="en-US" sz="2400" dirty="0">
                <a:solidFill>
                  <a:schemeClr val="bg1"/>
                </a:solidFill>
                <a:latin typeface="Source Han Sans CN Regular" panose="020B0800000000000000" charset="-122"/>
                <a:ea typeface="Source Han Sans CN Regular" panose="020B0800000000000000" charset="-122"/>
              </a:rPr>
              <a:t>兰亭全日餐厅</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6" name="文本框 2"/>
          <p:cNvSpPr txBox="1"/>
          <p:nvPr/>
        </p:nvSpPr>
        <p:spPr>
          <a:xfrm>
            <a:off x="3411220" y="5728970"/>
            <a:ext cx="5555615" cy="1124585"/>
          </a:xfrm>
          <a:prstGeom prst="rect">
            <a:avLst/>
          </a:prstGeom>
          <a:noFill/>
        </p:spPr>
        <p:txBody>
          <a:bodyPr wrap="square" rtlCol="0">
            <a:spAutoFit/>
          </a:bodyPr>
          <a:lstStyle/>
          <a:p>
            <a:pPr>
              <a:lnSpc>
                <a:spcPct val="120000"/>
              </a:lnSpc>
            </a:pPr>
            <a:r>
              <a:rPr lang="zh-CN" altLang="en-US" sz="1400" dirty="0">
                <a:solidFill>
                  <a:schemeClr val="bg1"/>
                </a:solidFill>
                <a:ea typeface="思源黑体 CN Normal" panose="020B0800000000000000" pitchFamily="34" charset="-122"/>
                <a:cs typeface="Arial" panose="020B06060202020A0204" pitchFamily="34" charset="0"/>
              </a:rPr>
              <a:t>兰亭全日餐厅用入口处高耸的蓝色屏风及装饰有复古壁灯的过道走廊为宾客营造出穿梭于南京古街的时光交错之感。轻松活跃的就餐空间内设有开放式厨房，提供国际风味三餐膳食，以及现场制作的南京特色面食与法式甜品。</a:t>
            </a:r>
            <a:endParaRPr lang="zh-CN" alt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_F0A0285"/>
          <p:cNvPicPr>
            <a:picLocks noChangeAspect="1"/>
          </p:cNvPicPr>
          <p:nvPr/>
        </p:nvPicPr>
        <p:blipFill>
          <a:blip r:embed="rId1"/>
          <a:srcRect b="-233"/>
          <a:stretch>
            <a:fillRect/>
          </a:stretch>
        </p:blipFill>
        <p:spPr>
          <a:xfrm>
            <a:off x="0" y="-6985"/>
            <a:ext cx="9144000" cy="5464810"/>
          </a:xfrm>
          <a:prstGeom prst="rect">
            <a:avLst/>
          </a:prstGeom>
        </p:spPr>
      </p:pic>
      <p:sp>
        <p:nvSpPr>
          <p:cNvPr id="2" name="矩形 1"/>
          <p:cNvSpPr/>
          <p:nvPr/>
        </p:nvSpPr>
        <p:spPr>
          <a:xfrm>
            <a:off x="0" y="5457825"/>
            <a:ext cx="9144000" cy="140017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ppt06-1"/>
          <p:cNvPicPr>
            <a:picLocks noChangeAspect="1"/>
          </p:cNvPicPr>
          <p:nvPr/>
        </p:nvPicPr>
        <p:blipFill>
          <a:blip r:embed="rId2"/>
          <a:srcRect/>
          <a:stretch>
            <a:fillRect/>
          </a:stretch>
        </p:blipFill>
        <p:spPr>
          <a:xfrm>
            <a:off x="0" y="5449570"/>
            <a:ext cx="2767965" cy="1408430"/>
          </a:xfrm>
          <a:prstGeom prst="rect">
            <a:avLst/>
          </a:prstGeom>
        </p:spPr>
      </p:pic>
      <p:sp>
        <p:nvSpPr>
          <p:cNvPr id="7" name="文本框 2"/>
          <p:cNvSpPr txBox="1"/>
          <p:nvPr/>
        </p:nvSpPr>
        <p:spPr>
          <a:xfrm>
            <a:off x="1" y="5922594"/>
            <a:ext cx="2689411" cy="461665"/>
          </a:xfrm>
          <a:prstGeom prst="rect">
            <a:avLst/>
          </a:prstGeom>
          <a:noFill/>
        </p:spPr>
        <p:txBody>
          <a:bodyPr wrap="square" rtlCol="0">
            <a:spAutoFit/>
          </a:bodyPr>
          <a:lstStyle/>
          <a:p>
            <a:pPr algn="ctr"/>
            <a:r>
              <a:rPr lang="zh-CN" altLang="en-US" sz="2400" dirty="0">
                <a:solidFill>
                  <a:schemeClr val="bg1"/>
                </a:solidFill>
                <a:latin typeface="Source Han Sans CN Regular" panose="020B0800000000000000" charset="-122"/>
                <a:ea typeface="Source Han Sans CN Regular" panose="020B0800000000000000" charset="-122"/>
              </a:rPr>
              <a:t>黑木日本料理</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8" name="文本框 3"/>
          <p:cNvSpPr txBox="1"/>
          <p:nvPr/>
        </p:nvSpPr>
        <p:spPr>
          <a:xfrm>
            <a:off x="3302672" y="5746750"/>
            <a:ext cx="5679963" cy="738664"/>
          </a:xfrm>
          <a:prstGeom prst="rect">
            <a:avLst/>
          </a:prstGeom>
          <a:noFill/>
        </p:spPr>
        <p:txBody>
          <a:bodyPr wrap="square" rtlCol="0">
            <a:spAutoFit/>
          </a:bodyPr>
          <a:lstStyle/>
          <a:p>
            <a:r>
              <a:rPr lang="zh-CN" altLang="en-US" sz="1400" dirty="0">
                <a:solidFill>
                  <a:schemeClr val="bg1"/>
                </a:solidFill>
                <a:ea typeface="思源黑体 CN Normal" panose="020B0800000000000000" pitchFamily="34" charset="-122"/>
                <a:cs typeface="Arial" panose="020B06060202020A0204" pitchFamily="34" charset="0"/>
              </a:rPr>
              <a:t>知名日本料理餐厅黒木呈现日式园林的禅意、优雅与静谧。传奇掌门人黑木纯（</a:t>
            </a:r>
            <a:r>
              <a:rPr lang="en-US" sz="1400" dirty="0" err="1">
                <a:solidFill>
                  <a:schemeClr val="bg1"/>
                </a:solidFill>
                <a:ea typeface="思源黑体 CN Normal" panose="020B0800000000000000" pitchFamily="34" charset="-122"/>
                <a:cs typeface="Arial" panose="020B06060202020A0204" pitchFamily="34" charset="0"/>
              </a:rPr>
              <a:t>Kurogi</a:t>
            </a:r>
            <a:r>
              <a:rPr lang="en-US" sz="1400" dirty="0">
                <a:solidFill>
                  <a:schemeClr val="bg1"/>
                </a:solidFill>
                <a:ea typeface="思源黑体 CN Normal" panose="020B0800000000000000" pitchFamily="34" charset="-122"/>
                <a:cs typeface="Arial" panose="020B06060202020A0204" pitchFamily="34" charset="0"/>
              </a:rPr>
              <a:t> Jun</a:t>
            </a:r>
            <a:r>
              <a:rPr lang="zh-CN" altLang="en-US" sz="1400" dirty="0">
                <a:solidFill>
                  <a:schemeClr val="bg1"/>
                </a:solidFill>
                <a:ea typeface="思源黑体 CN Normal" panose="020B0800000000000000" pitchFamily="34" charset="-122"/>
                <a:cs typeface="Arial" panose="020B06060202020A0204" pitchFamily="34" charset="0"/>
              </a:rPr>
              <a:t>）将其推崇的料理情怀融入细节，将</a:t>
            </a:r>
            <a:r>
              <a:rPr lang="en-US" sz="1400" dirty="0">
                <a:solidFill>
                  <a:schemeClr val="bg1"/>
                </a:solidFill>
                <a:ea typeface="思源黑体 CN Normal" panose="020B0800000000000000" pitchFamily="34" charset="-122"/>
                <a:cs typeface="Arial" panose="020B06060202020A0204" pitchFamily="34" charset="0"/>
              </a:rPr>
              <a:t>“</a:t>
            </a:r>
            <a:r>
              <a:rPr lang="zh-CN" altLang="en-US" sz="1400" dirty="0">
                <a:solidFill>
                  <a:schemeClr val="bg1"/>
                </a:solidFill>
                <a:ea typeface="思源黑体 CN Normal" panose="020B0800000000000000" pitchFamily="34" charset="-122"/>
                <a:cs typeface="Arial" panose="020B06060202020A0204" pitchFamily="34" charset="0"/>
              </a:rPr>
              <a:t>色自然、味鲜美、形多样、器精良</a:t>
            </a:r>
            <a:r>
              <a:rPr lang="en-US" sz="1400" dirty="0">
                <a:solidFill>
                  <a:schemeClr val="bg1"/>
                </a:solidFill>
                <a:ea typeface="思源黑体 CN Normal" panose="020B0800000000000000" pitchFamily="34" charset="-122"/>
                <a:cs typeface="Arial" panose="020B06060202020A0204" pitchFamily="34" charset="0"/>
              </a:rPr>
              <a:t>”</a:t>
            </a:r>
            <a:r>
              <a:rPr lang="zh-CN" altLang="en-US" sz="1400" dirty="0">
                <a:solidFill>
                  <a:schemeClr val="bg1"/>
                </a:solidFill>
                <a:ea typeface="思源黑体 CN Normal" panose="020B0800000000000000" pitchFamily="34" charset="-122"/>
                <a:cs typeface="Arial" panose="020B06060202020A0204" pitchFamily="34" charset="0"/>
              </a:rPr>
              <a:t>的日本料理带给前来探秘的</a:t>
            </a:r>
            <a:r>
              <a:rPr lang="en-US" sz="1400" dirty="0">
                <a:solidFill>
                  <a:schemeClr val="bg1"/>
                </a:solidFill>
                <a:ea typeface="思源黑体 CN Normal" panose="020B0800000000000000" pitchFamily="34" charset="-122"/>
                <a:cs typeface="Arial" panose="020B06060202020A0204" pitchFamily="34" charset="0"/>
              </a:rPr>
              <a:t>“</a:t>
            </a:r>
            <a:r>
              <a:rPr lang="zh-CN" altLang="en-US" sz="1400" dirty="0">
                <a:solidFill>
                  <a:schemeClr val="bg1"/>
                </a:solidFill>
                <a:ea typeface="思源黑体 CN Normal" panose="020B0800000000000000" pitchFamily="34" charset="-122"/>
                <a:cs typeface="Arial" panose="020B06060202020A0204" pitchFamily="34" charset="0"/>
              </a:rPr>
              <a:t>寻味者</a:t>
            </a:r>
            <a:r>
              <a:rPr lang="en-US" sz="1400" dirty="0">
                <a:solidFill>
                  <a:schemeClr val="bg1"/>
                </a:solidFill>
                <a:ea typeface="思源黑体 CN Normal" panose="020B0800000000000000" pitchFamily="34" charset="-122"/>
                <a:cs typeface="Arial" panose="020B06060202020A0204" pitchFamily="34" charset="0"/>
              </a:rPr>
              <a:t>”</a:t>
            </a:r>
            <a:r>
              <a:rPr lang="zh-CN" altLang="en-US" sz="1400" dirty="0">
                <a:solidFill>
                  <a:schemeClr val="bg1"/>
                </a:solidFill>
                <a:ea typeface="思源黑体 CN Normal" panose="020B0800000000000000" pitchFamily="34" charset="-122"/>
                <a:cs typeface="Arial" panose="020B06060202020A0204" pitchFamily="34" charset="0"/>
              </a:rPr>
              <a:t>。</a:t>
            </a:r>
            <a:endParaRPr 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F0A9830"/>
          <p:cNvPicPr>
            <a:picLocks noChangeAspect="1"/>
          </p:cNvPicPr>
          <p:nvPr/>
        </p:nvPicPr>
        <p:blipFill>
          <a:blip r:embed="rId1"/>
          <a:stretch>
            <a:fillRect/>
          </a:stretch>
        </p:blipFill>
        <p:spPr>
          <a:xfrm>
            <a:off x="0" y="-12700"/>
            <a:ext cx="9144000" cy="6096000"/>
          </a:xfrm>
          <a:prstGeom prst="rect">
            <a:avLst/>
          </a:prstGeom>
        </p:spPr>
      </p:pic>
      <p:sp>
        <p:nvSpPr>
          <p:cNvPr id="4" name="矩形 3"/>
          <p:cNvSpPr/>
          <p:nvPr/>
        </p:nvSpPr>
        <p:spPr>
          <a:xfrm>
            <a:off x="0" y="5457825"/>
            <a:ext cx="9154758" cy="140017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ppt06-1"/>
          <p:cNvPicPr>
            <a:picLocks noChangeAspect="1"/>
          </p:cNvPicPr>
          <p:nvPr/>
        </p:nvPicPr>
        <p:blipFill>
          <a:blip r:embed="rId2"/>
          <a:srcRect/>
          <a:stretch>
            <a:fillRect/>
          </a:stretch>
        </p:blipFill>
        <p:spPr>
          <a:xfrm>
            <a:off x="0" y="5449570"/>
            <a:ext cx="2767965" cy="1408430"/>
          </a:xfrm>
          <a:prstGeom prst="rect">
            <a:avLst/>
          </a:prstGeom>
        </p:spPr>
      </p:pic>
      <p:sp>
        <p:nvSpPr>
          <p:cNvPr id="6" name="文本框 2"/>
          <p:cNvSpPr txBox="1"/>
          <p:nvPr/>
        </p:nvSpPr>
        <p:spPr>
          <a:xfrm>
            <a:off x="1" y="5922594"/>
            <a:ext cx="2689411" cy="461665"/>
          </a:xfrm>
          <a:prstGeom prst="rect">
            <a:avLst/>
          </a:prstGeom>
          <a:noFill/>
        </p:spPr>
        <p:txBody>
          <a:bodyPr wrap="square" rtlCol="0">
            <a:spAutoFit/>
          </a:bodyPr>
          <a:lstStyle/>
          <a:p>
            <a:pPr algn="ctr"/>
            <a:r>
              <a:rPr lang="zh-CN" altLang="en-US" sz="2400" dirty="0">
                <a:solidFill>
                  <a:schemeClr val="bg1"/>
                </a:solidFill>
                <a:latin typeface="Source Han Sans CN Regular" panose="020B0800000000000000" charset="-122"/>
                <a:ea typeface="Source Han Sans CN Regular" panose="020B0800000000000000" charset="-122"/>
              </a:rPr>
              <a:t>聚酒吧</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7" name="文本框 3"/>
          <p:cNvSpPr txBox="1"/>
          <p:nvPr/>
        </p:nvSpPr>
        <p:spPr>
          <a:xfrm>
            <a:off x="3302672" y="5952510"/>
            <a:ext cx="5841328" cy="523220"/>
          </a:xfrm>
          <a:prstGeom prst="rect">
            <a:avLst/>
          </a:prstGeom>
          <a:noFill/>
        </p:spPr>
        <p:txBody>
          <a:bodyPr wrap="square" rtlCol="0">
            <a:spAutoFit/>
          </a:bodyPr>
          <a:lstStyle/>
          <a:p>
            <a:r>
              <a:rPr lang="zh-CN" altLang="en-US" sz="1400" dirty="0">
                <a:solidFill>
                  <a:schemeClr val="bg1"/>
                </a:solidFill>
                <a:ea typeface="思源黑体 CN Normal" panose="020B0800000000000000" pitchFamily="34" charset="-122"/>
                <a:cs typeface="Arial" panose="020B06060202020A0204" pitchFamily="34" charset="0"/>
              </a:rPr>
              <a:t>窖藏丰富的聚酒吧，提供甄选日式威士忌，各国啤酒、鸡尾酒、葡萄酒及精美小食，是备受精英人士推崇的社交聚会场所。</a:t>
            </a:r>
            <a:endParaRPr 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_F0A7703"/>
          <p:cNvPicPr>
            <a:picLocks noChangeAspect="1"/>
          </p:cNvPicPr>
          <p:nvPr/>
        </p:nvPicPr>
        <p:blipFill>
          <a:blip r:embed="rId1"/>
          <a:stretch>
            <a:fillRect/>
          </a:stretch>
        </p:blipFill>
        <p:spPr>
          <a:xfrm>
            <a:off x="0" y="-22225"/>
            <a:ext cx="9144000" cy="6160770"/>
          </a:xfrm>
          <a:prstGeom prst="rect">
            <a:avLst/>
          </a:prstGeom>
        </p:spPr>
      </p:pic>
      <p:sp>
        <p:nvSpPr>
          <p:cNvPr id="4" name="矩形 3"/>
          <p:cNvSpPr/>
          <p:nvPr/>
        </p:nvSpPr>
        <p:spPr>
          <a:xfrm>
            <a:off x="0" y="5457825"/>
            <a:ext cx="9144000" cy="1408430"/>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ppt06-1"/>
          <p:cNvPicPr>
            <a:picLocks noChangeAspect="1"/>
          </p:cNvPicPr>
          <p:nvPr/>
        </p:nvPicPr>
        <p:blipFill>
          <a:blip r:embed="rId2"/>
          <a:srcRect/>
          <a:stretch>
            <a:fillRect/>
          </a:stretch>
        </p:blipFill>
        <p:spPr>
          <a:xfrm>
            <a:off x="0" y="5449570"/>
            <a:ext cx="2767965" cy="1408430"/>
          </a:xfrm>
          <a:prstGeom prst="rect">
            <a:avLst/>
          </a:prstGeom>
        </p:spPr>
      </p:pic>
      <p:sp>
        <p:nvSpPr>
          <p:cNvPr id="5" name="文本框 2"/>
          <p:cNvSpPr txBox="1"/>
          <p:nvPr/>
        </p:nvSpPr>
        <p:spPr>
          <a:xfrm>
            <a:off x="1" y="5922594"/>
            <a:ext cx="2689411" cy="461665"/>
          </a:xfrm>
          <a:prstGeom prst="rect">
            <a:avLst/>
          </a:prstGeom>
          <a:noFill/>
        </p:spPr>
        <p:txBody>
          <a:bodyPr wrap="square" rtlCol="0">
            <a:spAutoFit/>
          </a:bodyPr>
          <a:lstStyle/>
          <a:p>
            <a:pPr algn="ctr"/>
            <a:r>
              <a:rPr lang="zh-CN" altLang="en-US" sz="2400" dirty="0">
                <a:solidFill>
                  <a:schemeClr val="bg1"/>
                </a:solidFill>
                <a:latin typeface="Source Han Sans CN Regular" panose="020B0800000000000000" charset="-122"/>
                <a:ea typeface="Source Han Sans CN Regular" panose="020B0800000000000000" charset="-122"/>
              </a:rPr>
              <a:t>会议及宴会</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6" name="文本框 2"/>
          <p:cNvSpPr txBox="1"/>
          <p:nvPr/>
        </p:nvSpPr>
        <p:spPr>
          <a:xfrm>
            <a:off x="3411220" y="5728981"/>
            <a:ext cx="5732780" cy="954107"/>
          </a:xfrm>
          <a:prstGeom prst="rect">
            <a:avLst/>
          </a:prstGeom>
          <a:noFill/>
        </p:spPr>
        <p:txBody>
          <a:bodyPr wrap="square" rtlCol="0">
            <a:spAutoFit/>
          </a:bodyPr>
          <a:lstStyle/>
          <a:p>
            <a:r>
              <a:rPr lang="zh-CN" altLang="en-US" sz="1400" dirty="0">
                <a:solidFill>
                  <a:schemeClr val="bg1"/>
                </a:solidFill>
                <a:ea typeface="思源黑体 CN Normal" panose="020B0800000000000000" pitchFamily="34" charset="-122"/>
                <a:cs typeface="Arial" panose="020B06060202020A0204" pitchFamily="34" charset="0"/>
              </a:rPr>
              <a:t>苏宁钟山国际高尔夫酒店拥有</a:t>
            </a:r>
            <a:r>
              <a:rPr lang="en-US" sz="1400" dirty="0">
                <a:solidFill>
                  <a:schemeClr val="bg1"/>
                </a:solidFill>
                <a:ea typeface="思源黑体 CN Normal" panose="020B0800000000000000" pitchFamily="34" charset="-122"/>
                <a:cs typeface="Arial" panose="020B06060202020A0204" pitchFamily="34" charset="0"/>
              </a:rPr>
              <a:t>1900</a:t>
            </a:r>
            <a:r>
              <a:rPr lang="zh-CN" altLang="en-US" sz="1400" dirty="0">
                <a:solidFill>
                  <a:schemeClr val="bg1"/>
                </a:solidFill>
                <a:ea typeface="思源黑体 CN Normal" panose="020B0800000000000000" pitchFamily="34" charset="-122"/>
                <a:cs typeface="Arial" panose="020B06060202020A0204" pitchFamily="34" charset="0"/>
              </a:rPr>
              <a:t>平方米会议及宴会空间，包括配备了互动型</a:t>
            </a:r>
            <a:r>
              <a:rPr lang="en-US" sz="1400" dirty="0">
                <a:solidFill>
                  <a:schemeClr val="bg1"/>
                </a:solidFill>
                <a:ea typeface="思源黑体 CN Normal" panose="020B0800000000000000" pitchFamily="34" charset="-122"/>
                <a:cs typeface="Arial" panose="020B06060202020A0204" pitchFamily="34" charset="0"/>
              </a:rPr>
              <a:t>LED</a:t>
            </a:r>
            <a:r>
              <a:rPr lang="zh-CN" altLang="en-US" sz="1400" dirty="0">
                <a:solidFill>
                  <a:schemeClr val="bg1"/>
                </a:solidFill>
                <a:ea typeface="思源黑体 CN Normal" panose="020B0800000000000000" pitchFamily="34" charset="-122"/>
                <a:cs typeface="Arial" panose="020B06060202020A0204" pitchFamily="34" charset="0"/>
              </a:rPr>
              <a:t>巨幕的</a:t>
            </a:r>
            <a:r>
              <a:rPr lang="en-US" sz="1400" dirty="0">
                <a:solidFill>
                  <a:schemeClr val="bg1"/>
                </a:solidFill>
                <a:ea typeface="思源黑体 CN Normal" panose="020B0800000000000000" pitchFamily="34" charset="-122"/>
                <a:cs typeface="Arial" panose="020B06060202020A0204" pitchFamily="34" charset="0"/>
              </a:rPr>
              <a:t>1200</a:t>
            </a:r>
            <a:r>
              <a:rPr lang="zh-CN" altLang="en-US" sz="1400" dirty="0">
                <a:solidFill>
                  <a:schemeClr val="bg1"/>
                </a:solidFill>
                <a:ea typeface="思源黑体 CN Normal" panose="020B0800000000000000" pitchFamily="34" charset="-122"/>
                <a:cs typeface="Arial" panose="020B06060202020A0204" pitchFamily="34" charset="0"/>
              </a:rPr>
              <a:t>平方米无柱式大宴会厅，全方面打造沉浸式视听感官体验。另设有</a:t>
            </a:r>
            <a:r>
              <a:rPr lang="en-US" sz="1400" dirty="0">
                <a:solidFill>
                  <a:schemeClr val="bg1"/>
                </a:solidFill>
                <a:ea typeface="思源黑体 CN Normal" panose="020B0800000000000000" pitchFamily="34" charset="-122"/>
                <a:cs typeface="Arial" panose="020B06060202020A0204" pitchFamily="34" charset="0"/>
              </a:rPr>
              <a:t>420</a:t>
            </a:r>
            <a:r>
              <a:rPr lang="zh-CN" altLang="en-US" sz="1400" dirty="0">
                <a:solidFill>
                  <a:schemeClr val="bg1"/>
                </a:solidFill>
                <a:ea typeface="思源黑体 CN Normal" panose="020B0800000000000000" pitchFamily="34" charset="-122"/>
                <a:cs typeface="Arial" panose="020B06060202020A0204" pitchFamily="34" charset="0"/>
              </a:rPr>
              <a:t>平方米多功能宴会厅及五个会议室，满足不同会议和活动的要求。</a:t>
            </a:r>
            <a:endParaRPr lang="zh-CN" alt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图层-15"/>
          <p:cNvPicPr>
            <a:picLocks noChangeAspect="1"/>
          </p:cNvPicPr>
          <p:nvPr/>
        </p:nvPicPr>
        <p:blipFill>
          <a:blip r:embed="rId1"/>
          <a:srcRect/>
          <a:stretch>
            <a:fillRect/>
          </a:stretch>
        </p:blipFill>
        <p:spPr>
          <a:xfrm rot="16200000">
            <a:off x="1758950" y="-1028700"/>
            <a:ext cx="825500" cy="4355465"/>
          </a:xfrm>
          <a:prstGeom prst="rect">
            <a:avLst/>
          </a:prstGeom>
        </p:spPr>
      </p:pic>
      <p:sp>
        <p:nvSpPr>
          <p:cNvPr id="2" name="文本框 1"/>
          <p:cNvSpPr txBox="1"/>
          <p:nvPr/>
        </p:nvSpPr>
        <p:spPr>
          <a:xfrm>
            <a:off x="672465" y="939800"/>
            <a:ext cx="2998470" cy="368300"/>
          </a:xfrm>
          <a:prstGeom prst="rect">
            <a:avLst/>
          </a:prstGeom>
          <a:noFill/>
        </p:spPr>
        <p:txBody>
          <a:bodyPr wrap="square" rtlCol="0">
            <a:spAutoFit/>
          </a:bodyPr>
          <a:lstStyle/>
          <a:p>
            <a:r>
              <a:rPr lang="zh-CN" altLang="en-US">
                <a:solidFill>
                  <a:schemeClr val="bg1"/>
                </a:solidFill>
                <a:latin typeface="Source Han Sans CN Regular" panose="020B0800000000000000" charset="-122"/>
                <a:ea typeface="Source Han Sans CN Regular" panose="020B0800000000000000" charset="-122"/>
              </a:rPr>
              <a:t>会议及宴会厅场地详情</a:t>
            </a:r>
            <a:endParaRPr lang="zh-CN" altLang="en-US">
              <a:solidFill>
                <a:schemeClr val="bg1"/>
              </a:solidFill>
              <a:latin typeface="Source Han Sans CN Regular" panose="020B0800000000000000" charset="-122"/>
              <a:ea typeface="Source Han Sans CN Regular" panose="020B0800000000000000" charset="-122"/>
            </a:endParaRPr>
          </a:p>
        </p:txBody>
      </p:sp>
      <p:graphicFrame>
        <p:nvGraphicFramePr>
          <p:cNvPr id="3" name="表格 2"/>
          <p:cNvGraphicFramePr>
            <a:graphicFrameLocks noGrp="1"/>
          </p:cNvGraphicFramePr>
          <p:nvPr>
            <p:custDataLst>
              <p:tags r:id="rId2"/>
            </p:custDataLst>
          </p:nvPr>
        </p:nvGraphicFramePr>
        <p:xfrm>
          <a:off x="342265" y="1873250"/>
          <a:ext cx="8574405" cy="4636135"/>
        </p:xfrm>
        <a:graphic>
          <a:graphicData uri="http://schemas.openxmlformats.org/drawingml/2006/table">
            <a:tbl>
              <a:tblPr/>
              <a:tblGrid>
                <a:gridCol w="935355"/>
                <a:gridCol w="781050"/>
                <a:gridCol w="1324610"/>
                <a:gridCol w="1068705"/>
                <a:gridCol w="705485"/>
                <a:gridCol w="737721"/>
                <a:gridCol w="710004"/>
                <a:gridCol w="742278"/>
                <a:gridCol w="720762"/>
                <a:gridCol w="848435"/>
              </a:tblGrid>
              <a:tr h="605790">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会议厅名称</a:t>
                      </a:r>
                      <a:endParaRPr lang="en-US" sz="1050" b="0" i="0" u="none" strike="noStrike" dirty="0">
                        <a:solidFill>
                          <a:srgbClr val="FFFFFF"/>
                        </a:solidFill>
                        <a:effectLst/>
                        <a:latin typeface="Arial Regular" panose="020B06060202020A0204" charset="0"/>
                        <a:ea typeface="思源黑体 CN Normal" panose="020B0800000000000000" pitchFamily="34" charset="-122"/>
                        <a:cs typeface="Arial Regular" panose="020B06060202020A0204" charset="0"/>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尺寸</a:t>
                      </a:r>
                      <a:endParaRPr lang="en-US" altLang="zh-CN"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p>
                      <a:pPr algn="ctr" fontAlgn="ctr"/>
                      <a:r>
                        <a:rPr lang="en-US" altLang="zh-CN" sz="1050" b="1" i="0" u="none" strike="noStrike" dirty="0">
                          <a:solidFill>
                            <a:srgbClr val="FFFFFF"/>
                          </a:solidFill>
                          <a:effectLst/>
                          <a:latin typeface="思源黑体 CN Normal" panose="020B0800000000000000" pitchFamily="34" charset="-122"/>
                          <a:ea typeface="思源黑体 CN Normal" panose="020B0800000000000000" pitchFamily="34" charset="-122"/>
                        </a:rPr>
                        <a:t>(</a:t>
                      </a: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平方米</a:t>
                      </a:r>
                      <a:r>
                        <a:rPr lang="en-US" altLang="zh-CN" sz="1050" b="1" i="0" u="none" strike="noStrike" dirty="0">
                          <a:solidFill>
                            <a:srgbClr val="FFFFFF"/>
                          </a:solidFill>
                          <a:effectLst/>
                          <a:latin typeface="思源黑体 CN Normal" panose="020B0800000000000000" pitchFamily="34" charset="-122"/>
                          <a:ea typeface="思源黑体 CN Normal" panose="020B0800000000000000" pitchFamily="34" charset="-122"/>
                        </a:rPr>
                        <a:t>)</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长*宽</a:t>
                      </a:r>
                      <a:endParaRPr lang="en-US" altLang="zh-CN"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（米）</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高度</a:t>
                      </a:r>
                      <a:endParaRPr lang="en-US" altLang="zh-CN"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（米）</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课桌式</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剧院式</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宴会式</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酒会式</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U</a:t>
                      </a: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型式</a:t>
                      </a:r>
                      <a:endParaRPr 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c>
                  <a:txBody>
                    <a:bodyPr/>
                    <a:lstStyle/>
                    <a:p>
                      <a:pPr algn="ctr" fontAlgn="ctr"/>
                      <a:r>
                        <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rPr>
                        <a:t>董事会议型</a:t>
                      </a:r>
                      <a:endParaRPr lang="zh-CN" altLang="en-US" sz="1050" b="1" i="0" u="none" strike="noStrike" dirty="0">
                        <a:solidFill>
                          <a:srgbClr val="FFFFFF"/>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3A45"/>
                    </a:solidFill>
                  </a:tcPr>
                </a:tc>
              </a:tr>
              <a:tr h="403225">
                <a:tc>
                  <a:txBody>
                    <a:bodyPr/>
                    <a:lstStyle/>
                    <a:p>
                      <a:pPr algn="ctr" fontAlgn="ctr"/>
                      <a:r>
                        <a:rPr lang="zh-CN" alt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钟山厅</a:t>
                      </a:r>
                      <a:endPar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1200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45*27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860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1200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660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900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2590">
                <a:tc>
                  <a:txBody>
                    <a:bodyPr/>
                    <a:lstStyle/>
                    <a:p>
                      <a:pPr algn="ctr" fontAlgn="ctr"/>
                      <a:r>
                        <a:rPr lang="zh-CN" alt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钟山厅 </a:t>
                      </a:r>
                      <a:r>
                        <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A</a:t>
                      </a:r>
                      <a:endPar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15*27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240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300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02590">
                <a:tc>
                  <a:txBody>
                    <a:bodyPr/>
                    <a:lstStyle/>
                    <a:p>
                      <a:pPr algn="ctr" fontAlgn="ctr"/>
                      <a:r>
                        <a:rPr lang="zh-CN" alt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钟山厅 </a:t>
                      </a:r>
                      <a:r>
                        <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B</a:t>
                      </a:r>
                      <a:endPar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15*27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240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300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3860">
                <a:tc>
                  <a:txBody>
                    <a:bodyPr/>
                    <a:lstStyle/>
                    <a:p>
                      <a:pPr marL="0" algn="ctr" defTabSz="914400" rtl="0" eaLnBrk="1" fontAlgn="ctr" latinLnBrk="0" hangingPunct="1"/>
                      <a:r>
                        <a:rPr lang="zh-CN" alt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钟山厅 </a:t>
                      </a:r>
                      <a:r>
                        <a:rPr 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C</a:t>
                      </a:r>
                      <a:endParaRPr 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400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15*27</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7</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240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400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200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300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03225">
                <a:tc>
                  <a:txBody>
                    <a:bodyPr/>
                    <a:lstStyle/>
                    <a:p>
                      <a:pPr algn="ctr" fontAlgn="ctr"/>
                      <a:r>
                        <a:rPr lang="zh-CN" alt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文枢</a:t>
                      </a:r>
                      <a:endPar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420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29*14.5</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5</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240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240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300</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2590">
                <a:tc>
                  <a:txBody>
                    <a:bodyPr/>
                    <a:lstStyle/>
                    <a:p>
                      <a:pPr marL="0" algn="ctr" defTabSz="914400" rtl="0" eaLnBrk="1" fontAlgn="ctr" latinLnBrk="0" hangingPunct="1"/>
                      <a:r>
                        <a:rPr lang="zh-CN" alt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汇杰</a:t>
                      </a:r>
                      <a:endParaRPr 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62</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9.2*6.7</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3.5</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60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40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24</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24</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03225">
                <a:tc>
                  <a:txBody>
                    <a:bodyPr/>
                    <a:lstStyle/>
                    <a:p>
                      <a:pPr algn="ctr" fontAlgn="ctr"/>
                      <a:r>
                        <a:rPr lang="zh-CN" alt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礼士</a:t>
                      </a:r>
                      <a:endPar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45</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8.9*4.7</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3.5</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12</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2590">
                <a:tc>
                  <a:txBody>
                    <a:bodyPr/>
                    <a:lstStyle/>
                    <a:p>
                      <a:pPr marL="0" algn="ctr" defTabSz="914400" rtl="0" eaLnBrk="1" fontAlgn="ctr" latinLnBrk="0" hangingPunct="1"/>
                      <a:r>
                        <a:rPr lang="zh-CN" alt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涵英</a:t>
                      </a:r>
                      <a:endParaRPr 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45</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8.9*4.7</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3.5</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12</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03225">
                <a:tc>
                  <a:txBody>
                    <a:bodyPr/>
                    <a:lstStyle/>
                    <a:p>
                      <a:pPr algn="ctr" fontAlgn="ctr"/>
                      <a:r>
                        <a:rPr lang="zh-CN" alt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rPr>
                        <a:t>景贤</a:t>
                      </a:r>
                      <a:endParaRPr lang="en-US"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65</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9.7*6.4</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3.5</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ctr"/>
                      <a:r>
                        <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rPr>
                        <a:t>12</a:t>
                      </a:r>
                      <a:endParaRPr lang="en-US" altLang="zh-CN" sz="1000" b="0" i="0" u="none" strike="noStrike" dirty="0">
                        <a:solidFill>
                          <a:srgbClr val="000000"/>
                        </a:solidFill>
                        <a:effectLst/>
                        <a:latin typeface="思源黑体 CN Normal" panose="020B0800000000000000" pitchFamily="34" charset="-122"/>
                        <a:ea typeface="思源黑体 CN Normal" panose="020B0800000000000000" pitchFamily="34" charset="-122"/>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403225">
                <a:tc>
                  <a:txBody>
                    <a:bodyPr/>
                    <a:lstStyle/>
                    <a:p>
                      <a:pPr marL="0" algn="ctr" defTabSz="914400" rtl="0" eaLnBrk="1" fontAlgn="ctr" latinLnBrk="0" hangingPunct="1"/>
                      <a:r>
                        <a:rPr lang="zh-CN" alt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聚秀</a:t>
                      </a:r>
                      <a:endParaRPr lang="en-US"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65</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9.9*6.4</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3.5</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60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30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40</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24</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rPr>
                        <a:t>12</a:t>
                      </a:r>
                      <a:endParaRPr lang="en-US" altLang="zh-CN" sz="1000" b="0" i="0" u="none" strike="noStrike" kern="1200" dirty="0">
                        <a:solidFill>
                          <a:srgbClr val="000000"/>
                        </a:solidFill>
                        <a:effectLst/>
                        <a:latin typeface="思源黑体 CN Normal" panose="020B0800000000000000" pitchFamily="34" charset="-122"/>
                        <a:ea typeface="思源黑体 CN Normal" panose="020B0800000000000000" pitchFamily="34" charset="-122"/>
                        <a:cs typeface="+mn-cs"/>
                      </a:endParaRPr>
                    </a:p>
                  </a:txBody>
                  <a:tcPr marL="7632" marR="7632" marT="763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376680" y="1818640"/>
            <a:ext cx="902970" cy="1631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70275" y="1818640"/>
            <a:ext cx="882015" cy="1631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444139" y="2453054"/>
            <a:ext cx="861646" cy="62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326657" y="3756174"/>
            <a:ext cx="1554480" cy="338554"/>
          </a:xfrm>
          <a:prstGeom prst="rect">
            <a:avLst/>
          </a:prstGeom>
          <a:noFill/>
        </p:spPr>
        <p:txBody>
          <a:bodyPr wrap="square" rtlCol="0">
            <a:spAutoFit/>
          </a:bodyPr>
          <a:lstStyle/>
          <a:p>
            <a:pPr algn="l"/>
            <a:r>
              <a:rPr lang="zh-CN" altLang="en-US" sz="1600" dirty="0">
                <a:latin typeface="Source Han Sans CN Regular" panose="020B0800000000000000" charset="-122"/>
                <a:ea typeface="Source Han Sans CN Regular" panose="020B0800000000000000" charset="-122"/>
              </a:rPr>
              <a:t>钟山厅平面图</a:t>
            </a:r>
            <a:endParaRPr lang="zh-CN" altLang="en-US" sz="1600" dirty="0">
              <a:latin typeface="Source Han Sans CN Regular" panose="020B0800000000000000" charset="-122"/>
              <a:ea typeface="Source Han Sans CN Regular" panose="020B0800000000000000" charset="-122"/>
            </a:endParaRPr>
          </a:p>
        </p:txBody>
      </p:sp>
      <p:sp>
        <p:nvSpPr>
          <p:cNvPr id="4" name="文本框 3"/>
          <p:cNvSpPr txBox="1"/>
          <p:nvPr/>
        </p:nvSpPr>
        <p:spPr>
          <a:xfrm>
            <a:off x="6326657" y="5921130"/>
            <a:ext cx="1415772" cy="338554"/>
          </a:xfrm>
          <a:prstGeom prst="rect">
            <a:avLst/>
          </a:prstGeom>
          <a:noFill/>
        </p:spPr>
        <p:txBody>
          <a:bodyPr wrap="none" rtlCol="0">
            <a:spAutoFit/>
          </a:bodyPr>
          <a:lstStyle/>
          <a:p>
            <a:pPr algn="l"/>
            <a:r>
              <a:rPr lang="zh-CN" altLang="en-US" sz="1600" dirty="0">
                <a:latin typeface="Source Han Sans CN Regular" panose="020B0800000000000000" charset="-122"/>
                <a:ea typeface="Source Han Sans CN Regular" panose="020B0800000000000000" charset="-122"/>
              </a:rPr>
              <a:t>文枢厅平面图</a:t>
            </a:r>
            <a:endParaRPr lang="zh-CN" altLang="en-US" sz="1600" dirty="0">
              <a:latin typeface="Source Han Sans CN Regular" panose="020B0800000000000000" charset="-122"/>
              <a:ea typeface="Source Han Sans CN Regular" panose="020B0800000000000000" charset="-122"/>
            </a:endParaRPr>
          </a:p>
        </p:txBody>
      </p:sp>
      <p:pic>
        <p:nvPicPr>
          <p:cNvPr id="11" name="图片 10"/>
          <p:cNvPicPr>
            <a:picLocks noChangeAspect="1"/>
          </p:cNvPicPr>
          <p:nvPr/>
        </p:nvPicPr>
        <p:blipFill>
          <a:blip r:embed="rId2"/>
          <a:stretch>
            <a:fillRect/>
          </a:stretch>
        </p:blipFill>
        <p:spPr>
          <a:xfrm>
            <a:off x="0" y="49882"/>
            <a:ext cx="6871580" cy="3723730"/>
          </a:xfrm>
          <a:prstGeom prst="rect">
            <a:avLst/>
          </a:prstGeom>
        </p:spPr>
      </p:pic>
      <p:pic>
        <p:nvPicPr>
          <p:cNvPr id="12" name="图片 11"/>
          <p:cNvPicPr>
            <a:picLocks noChangeAspect="1"/>
          </p:cNvPicPr>
          <p:nvPr/>
        </p:nvPicPr>
        <p:blipFill>
          <a:blip r:embed="rId3"/>
          <a:stretch>
            <a:fillRect/>
          </a:stretch>
        </p:blipFill>
        <p:spPr>
          <a:xfrm>
            <a:off x="186055" y="3878501"/>
            <a:ext cx="5419048" cy="28285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6871516" y="5194732"/>
            <a:ext cx="2101756" cy="338554"/>
          </a:xfrm>
          <a:prstGeom prst="rect">
            <a:avLst/>
          </a:prstGeom>
          <a:noFill/>
        </p:spPr>
        <p:txBody>
          <a:bodyPr wrap="square" rtlCol="0">
            <a:spAutoFit/>
          </a:bodyPr>
          <a:lstStyle/>
          <a:p>
            <a:r>
              <a:rPr lang="zh-CN" altLang="en-US" sz="1600" dirty="0">
                <a:latin typeface="思源黑体 CN Normal" panose="020B0800000000000000" pitchFamily="34" charset="-122"/>
                <a:ea typeface="思源黑体 CN Normal" panose="020B0800000000000000" pitchFamily="34" charset="-122"/>
              </a:rPr>
              <a:t>会议室平面图</a:t>
            </a:r>
            <a:endParaRPr lang="zh-CN" altLang="en-US" sz="1600" dirty="0">
              <a:latin typeface="思源黑体 CN Normal" panose="020B0800000000000000" pitchFamily="34" charset="-122"/>
              <a:ea typeface="思源黑体 CN Normal" panose="020B0800000000000000"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Picture 8" descr="A picture containing mountain, sky, outdoor, city&#10;&#10;Description automatically generated"/>
          <p:cNvPicPr>
            <a:picLocks noChangeAspect="1"/>
          </p:cNvPicPr>
          <p:nvPr/>
        </p:nvPicPr>
        <p:blipFill rotWithShape="1">
          <a:blip r:embed="rId2"/>
          <a:srcRect/>
          <a:stretch>
            <a:fillRect/>
          </a:stretch>
        </p:blipFill>
        <p:spPr>
          <a:xfrm>
            <a:off x="-1" y="0"/>
            <a:ext cx="9154795" cy="6858000"/>
          </a:xfrm>
          <a:prstGeom prst="rect">
            <a:avLst/>
          </a:prstGeom>
        </p:spPr>
      </p:pic>
      <p:sp>
        <p:nvSpPr>
          <p:cNvPr id="3" name="矩形 2"/>
          <p:cNvSpPr/>
          <p:nvPr/>
        </p:nvSpPr>
        <p:spPr>
          <a:xfrm rot="5400000">
            <a:off x="3881755" y="1166495"/>
            <a:ext cx="1381125" cy="9154795"/>
          </a:xfrm>
          <a:prstGeom prst="rect">
            <a:avLst/>
          </a:prstGeom>
          <a:gradFill>
            <a:gsLst>
              <a:gs pos="0">
                <a:schemeClr val="accent1">
                  <a:lumMod val="5000"/>
                  <a:lumOff val="95000"/>
                  <a:alpha val="0"/>
                </a:schemeClr>
              </a:gs>
              <a:gs pos="56000">
                <a:schemeClr val="bg2">
                  <a:lumMod val="25000"/>
                  <a:alpha val="69000"/>
                </a:schemeClr>
              </a:gs>
              <a:gs pos="77000">
                <a:schemeClr val="bg2">
                  <a:lumMod val="25000"/>
                </a:schemeClr>
              </a:gs>
              <a:gs pos="33000">
                <a:schemeClr val="bg2">
                  <a:lumMod val="25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descr="ppt06-1"/>
          <p:cNvPicPr>
            <a:picLocks noChangeAspect="1"/>
          </p:cNvPicPr>
          <p:nvPr/>
        </p:nvPicPr>
        <p:blipFill>
          <a:blip r:embed="rId3"/>
          <a:srcRect/>
          <a:stretch>
            <a:fillRect/>
          </a:stretch>
        </p:blipFill>
        <p:spPr>
          <a:xfrm>
            <a:off x="-5080" y="5052695"/>
            <a:ext cx="2767965" cy="1399540"/>
          </a:xfrm>
          <a:prstGeom prst="rect">
            <a:avLst/>
          </a:prstGeom>
        </p:spPr>
      </p:pic>
      <p:sp>
        <p:nvSpPr>
          <p:cNvPr id="4" name="文本框 3"/>
          <p:cNvSpPr txBox="1"/>
          <p:nvPr/>
        </p:nvSpPr>
        <p:spPr>
          <a:xfrm>
            <a:off x="824572" y="5034915"/>
            <a:ext cx="969645" cy="1366080"/>
          </a:xfrm>
          <a:prstGeom prst="rect">
            <a:avLst/>
          </a:prstGeom>
          <a:noFill/>
        </p:spPr>
        <p:txBody>
          <a:bodyPr wrap="square" rtlCol="0">
            <a:spAutoFit/>
          </a:bodyPr>
          <a:lstStyle/>
          <a:p>
            <a:pPr algn="dist">
              <a:lnSpc>
                <a:spcPct val="160000"/>
              </a:lnSpc>
            </a:pPr>
            <a:r>
              <a:rPr lang="zh-CN" altLang="en-US"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rPr>
              <a:t>逐匠心 </a:t>
            </a:r>
            <a:endParaRPr lang="zh-CN" altLang="en-US"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endParaRPr>
          </a:p>
          <a:p>
            <a:pPr algn="dist">
              <a:lnSpc>
                <a:spcPct val="160000"/>
              </a:lnSpc>
            </a:pPr>
            <a:r>
              <a:rPr lang="zh-CN" altLang="en-US"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rPr>
              <a:t>筑钟山</a:t>
            </a:r>
            <a:endParaRPr lang="zh-CN" altLang="en-US"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endParaRPr>
          </a:p>
          <a:p>
            <a:pPr algn="dist">
              <a:lnSpc>
                <a:spcPct val="160000"/>
              </a:lnSpc>
            </a:pPr>
            <a:r>
              <a:rPr lang="zh-CN" altLang="en-US"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rPr>
              <a:t>续传奇</a:t>
            </a:r>
            <a:endParaRPr lang="zh-CN" altLang="en-US"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endParaRPr>
          </a:p>
        </p:txBody>
      </p:sp>
      <p:sp>
        <p:nvSpPr>
          <p:cNvPr id="5" name="文本框 4"/>
          <p:cNvSpPr txBox="1"/>
          <p:nvPr/>
        </p:nvSpPr>
        <p:spPr>
          <a:xfrm>
            <a:off x="3151121" y="4975092"/>
            <a:ext cx="5906818" cy="1427699"/>
          </a:xfrm>
          <a:prstGeom prst="rect">
            <a:avLst/>
          </a:prstGeom>
          <a:noFill/>
        </p:spPr>
        <p:txBody>
          <a:bodyPr wrap="square" rtlCol="0">
            <a:spAutoFit/>
          </a:bodyPr>
          <a:lstStyle/>
          <a:p>
            <a:pPr>
              <a:lnSpc>
                <a:spcPct val="160000"/>
              </a:lnSpc>
            </a:pPr>
            <a:r>
              <a:rPr lang="zh-CN" altLang="en-US" sz="1400"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rPr>
              <a:t>苏宁钟山国际高尔夫酒店是苏宁置业集团旗下苏宁酒店及度假村管理公司运营管理的首家高端雅奢酒店，坐落于钟灵毓秀的紫金山脚下，以当代设计手法重现古都风韵与摩登格调，为宾客打造尊贵典雅的个性化贴身服务，传递高贵优雅与精致得体的文化精髓。</a:t>
            </a:r>
            <a:endParaRPr lang="zh-CN" altLang="en-US" sz="1400" b="1" dirty="0">
              <a:solidFill>
                <a:schemeClr val="bg1"/>
              </a:solidFill>
              <a:latin typeface="思源黑体 CN Normal" panose="020B0800000000000000" pitchFamily="34" charset="-122"/>
              <a:ea typeface="思源黑体 CN Normal" panose="020B0800000000000000" pitchFamily="34" charset="-122"/>
              <a:cs typeface="Arial" panose="020B06060202020A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_F0A0763"/>
          <p:cNvPicPr>
            <a:picLocks noChangeAspect="1"/>
          </p:cNvPicPr>
          <p:nvPr/>
        </p:nvPicPr>
        <p:blipFill>
          <a:blip r:embed="rId1"/>
          <a:stretch>
            <a:fillRect/>
          </a:stretch>
        </p:blipFill>
        <p:spPr>
          <a:xfrm>
            <a:off x="0" y="-8255"/>
            <a:ext cx="9131935" cy="6091555"/>
          </a:xfrm>
          <a:prstGeom prst="rect">
            <a:avLst/>
          </a:prstGeom>
        </p:spPr>
      </p:pic>
      <p:sp>
        <p:nvSpPr>
          <p:cNvPr id="4" name="矩形 3"/>
          <p:cNvSpPr/>
          <p:nvPr/>
        </p:nvSpPr>
        <p:spPr>
          <a:xfrm>
            <a:off x="0" y="5466715"/>
            <a:ext cx="9130665" cy="139128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ppt06-1"/>
          <p:cNvPicPr>
            <a:picLocks noChangeAspect="1"/>
          </p:cNvPicPr>
          <p:nvPr/>
        </p:nvPicPr>
        <p:blipFill>
          <a:blip r:embed="rId2"/>
          <a:srcRect/>
          <a:stretch>
            <a:fillRect/>
          </a:stretch>
        </p:blipFill>
        <p:spPr>
          <a:xfrm>
            <a:off x="13335" y="5466715"/>
            <a:ext cx="2767965" cy="1399540"/>
          </a:xfrm>
          <a:prstGeom prst="rect">
            <a:avLst/>
          </a:prstGeom>
        </p:spPr>
      </p:pic>
      <p:sp>
        <p:nvSpPr>
          <p:cNvPr id="5" name="文本框 1"/>
          <p:cNvSpPr txBox="1"/>
          <p:nvPr/>
        </p:nvSpPr>
        <p:spPr>
          <a:xfrm>
            <a:off x="1066703" y="5975203"/>
            <a:ext cx="357651" cy="461665"/>
          </a:xfrm>
          <a:prstGeom prst="rect">
            <a:avLst/>
          </a:prstGeom>
          <a:noFill/>
        </p:spPr>
        <p:txBody>
          <a:bodyPr wrap="square" rtlCol="0">
            <a:spAutoFit/>
          </a:bodyPr>
          <a:lstStyle/>
          <a:p>
            <a:r>
              <a:rPr lang="zh-CN" altLang="en-US" sz="2400" dirty="0">
                <a:solidFill>
                  <a:schemeClr val="bg1"/>
                </a:solidFill>
                <a:latin typeface="Source Han Sans CN Regular" panose="020B0800000000000000" charset="-122"/>
                <a:ea typeface="Source Han Sans CN Regular" panose="020B0800000000000000" charset="-122"/>
              </a:rPr>
              <a:t>悦</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6" name="文本框 2"/>
          <p:cNvSpPr txBox="1"/>
          <p:nvPr/>
        </p:nvSpPr>
        <p:spPr>
          <a:xfrm>
            <a:off x="3314401" y="5990591"/>
            <a:ext cx="5560658" cy="523220"/>
          </a:xfrm>
          <a:prstGeom prst="rect">
            <a:avLst/>
          </a:prstGeom>
          <a:noFill/>
        </p:spPr>
        <p:txBody>
          <a:bodyPr wrap="square" rtlCol="0">
            <a:spAutoFit/>
          </a:bodyPr>
          <a:lstStyle/>
          <a:p>
            <a:r>
              <a:rPr lang="zh-CN" altLang="en-US"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酒店高科技健身房配备先进的Life Fitness健身器材，</a:t>
            </a:r>
            <a:r>
              <a:rPr lang="en-US" altLang="zh-CN"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24</a:t>
            </a:r>
            <a:r>
              <a:rPr lang="zh-CN" altLang="en-US"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小时开放，宾客可根据自己的日程灵活安排训练计划。</a:t>
            </a:r>
            <a:endParaRPr lang="zh-CN" altLang="en-US"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_F0A3763"/>
          <p:cNvPicPr>
            <a:picLocks noChangeAspect="1"/>
          </p:cNvPicPr>
          <p:nvPr/>
        </p:nvPicPr>
        <p:blipFill>
          <a:blip r:embed="rId1"/>
          <a:stretch>
            <a:fillRect/>
          </a:stretch>
        </p:blipFill>
        <p:spPr>
          <a:xfrm>
            <a:off x="0" y="-12700"/>
            <a:ext cx="9143365" cy="6095365"/>
          </a:xfrm>
          <a:prstGeom prst="rect">
            <a:avLst/>
          </a:prstGeom>
        </p:spPr>
      </p:pic>
      <p:sp>
        <p:nvSpPr>
          <p:cNvPr id="2" name="矩形 1"/>
          <p:cNvSpPr/>
          <p:nvPr/>
        </p:nvSpPr>
        <p:spPr>
          <a:xfrm>
            <a:off x="0" y="5457825"/>
            <a:ext cx="9144000" cy="139128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ppt06-1"/>
          <p:cNvPicPr>
            <a:picLocks noChangeAspect="1"/>
          </p:cNvPicPr>
          <p:nvPr/>
        </p:nvPicPr>
        <p:blipFill>
          <a:blip r:embed="rId2"/>
          <a:srcRect/>
          <a:stretch>
            <a:fillRect/>
          </a:stretch>
        </p:blipFill>
        <p:spPr>
          <a:xfrm>
            <a:off x="0" y="5449570"/>
            <a:ext cx="2767965" cy="1399540"/>
          </a:xfrm>
          <a:prstGeom prst="rect">
            <a:avLst/>
          </a:prstGeom>
        </p:spPr>
      </p:pic>
      <p:sp>
        <p:nvSpPr>
          <p:cNvPr id="4" name="文本框 2"/>
          <p:cNvSpPr txBox="1"/>
          <p:nvPr/>
        </p:nvSpPr>
        <p:spPr>
          <a:xfrm>
            <a:off x="1" y="5922594"/>
            <a:ext cx="2678653" cy="461665"/>
          </a:xfrm>
          <a:prstGeom prst="rect">
            <a:avLst/>
          </a:prstGeom>
          <a:noFill/>
        </p:spPr>
        <p:txBody>
          <a:bodyPr wrap="square" rtlCol="0">
            <a:spAutoFit/>
          </a:bodyPr>
          <a:lstStyle/>
          <a:p>
            <a:pPr algn="ctr"/>
            <a:r>
              <a:rPr lang="zh-CN" altLang="en-US" sz="2400" dirty="0">
                <a:solidFill>
                  <a:schemeClr val="bg1"/>
                </a:solidFill>
                <a:latin typeface="Source Han Sans CN Regular" panose="020B0800000000000000" charset="-122"/>
                <a:ea typeface="Source Han Sans CN Regular" panose="020B0800000000000000" charset="-122"/>
              </a:rPr>
              <a:t>恒温泳池</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6" name="文本框 2"/>
          <p:cNvSpPr txBox="1"/>
          <p:nvPr/>
        </p:nvSpPr>
        <p:spPr>
          <a:xfrm>
            <a:off x="3397885" y="5981720"/>
            <a:ext cx="5732780" cy="523220"/>
          </a:xfrm>
          <a:prstGeom prst="rect">
            <a:avLst/>
          </a:prstGeom>
          <a:noFill/>
        </p:spPr>
        <p:txBody>
          <a:bodyPr wrap="square" rtlCol="0">
            <a:spAutoFit/>
          </a:bodyPr>
          <a:lstStyle/>
          <a:p>
            <a:r>
              <a:rPr lang="en-US" altLang="zh-CN" sz="1400" dirty="0">
                <a:solidFill>
                  <a:schemeClr val="bg1"/>
                </a:solidFill>
                <a:ea typeface="Source Han Sans CN Regular" panose="020B0800000000000000" charset="-122"/>
              </a:rPr>
              <a:t>25</a:t>
            </a:r>
            <a:r>
              <a:rPr lang="zh-CN" altLang="en-US" sz="1400" dirty="0">
                <a:solidFill>
                  <a:schemeClr val="bg1"/>
                </a:solidFill>
                <a:ea typeface="Source Han Sans CN Regular" panose="020B0800000000000000" charset="-122"/>
              </a:rPr>
              <a:t>米玻璃穹顶日光恒温泳池，宾客可在此感受身心的复苏，开启惬意的健身体验之旅。</a:t>
            </a:r>
            <a:endParaRPr lang="en-US" sz="1400" dirty="0">
              <a:solidFill>
                <a:schemeClr val="bg1"/>
              </a:solidFill>
              <a:ea typeface="Source Han Sans CN Regular" panose="020B080000000000000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
          <p:cNvSpPr txBox="1"/>
          <p:nvPr/>
        </p:nvSpPr>
        <p:spPr>
          <a:xfrm>
            <a:off x="3397885" y="5981720"/>
            <a:ext cx="5732780" cy="523220"/>
          </a:xfrm>
          <a:prstGeom prst="rect">
            <a:avLst/>
          </a:prstGeom>
          <a:noFill/>
        </p:spPr>
        <p:txBody>
          <a:bodyPr wrap="square" rtlCol="0">
            <a:spAutoFit/>
          </a:bodyPr>
          <a:lstStyle/>
          <a:p>
            <a:r>
              <a:rPr lang="en-US" altLang="zh-CN" sz="1400" dirty="0">
                <a:solidFill>
                  <a:schemeClr val="bg1"/>
                </a:solidFill>
                <a:ea typeface="Source Han Sans CN Regular" panose="020B0800000000000000" charset="-122"/>
              </a:rPr>
              <a:t>25</a:t>
            </a:r>
            <a:r>
              <a:rPr lang="zh-CN" altLang="en-US" sz="1400" dirty="0">
                <a:solidFill>
                  <a:schemeClr val="bg1"/>
                </a:solidFill>
                <a:ea typeface="Source Han Sans CN Regular" panose="020B0800000000000000" charset="-122"/>
              </a:rPr>
              <a:t>米玻璃穹顶日光恒温泳池，宾客可在此感受身心的复苏，开启惬意的健身体验之旅。</a:t>
            </a:r>
            <a:endParaRPr lang="en-US" sz="1400" dirty="0">
              <a:solidFill>
                <a:schemeClr val="bg1"/>
              </a:solidFill>
              <a:ea typeface="Source Han Sans CN Regular" panose="020B0800000000000000" charset="-122"/>
            </a:endParaRPr>
          </a:p>
        </p:txBody>
      </p:sp>
      <p:pic>
        <p:nvPicPr>
          <p:cNvPr id="7" name="Picture 6"/>
          <p:cNvPicPr>
            <a:picLocks noChangeAspect="1"/>
          </p:cNvPicPr>
          <p:nvPr/>
        </p:nvPicPr>
        <p:blipFill rotWithShape="1">
          <a:blip r:embed="rId1"/>
          <a:srcRect/>
          <a:stretch>
            <a:fillRect/>
          </a:stretch>
        </p:blipFill>
        <p:spPr>
          <a:xfrm>
            <a:off x="-13336" y="0"/>
            <a:ext cx="9157335" cy="6858000"/>
          </a:xfrm>
          <a:prstGeom prst="rect">
            <a:avLst/>
          </a:prstGeom>
        </p:spPr>
      </p:pic>
      <p:sp>
        <p:nvSpPr>
          <p:cNvPr id="8" name="文本框 2"/>
          <p:cNvSpPr txBox="1"/>
          <p:nvPr/>
        </p:nvSpPr>
        <p:spPr>
          <a:xfrm>
            <a:off x="321758" y="4751667"/>
            <a:ext cx="3774440" cy="460375"/>
          </a:xfrm>
          <a:prstGeom prst="rect">
            <a:avLst/>
          </a:prstGeom>
          <a:noFill/>
        </p:spPr>
        <p:txBody>
          <a:bodyPr wrap="square" rtlCol="0">
            <a:spAutoFit/>
          </a:bodyPr>
          <a:lstStyle/>
          <a:p>
            <a:pPr algn="dist"/>
            <a:r>
              <a:rPr lang="zh-CN" altLang="en-US" sz="2400" dirty="0">
                <a:solidFill>
                  <a:schemeClr val="bg1"/>
                </a:solidFill>
                <a:latin typeface="Source Han Sans CN Regular" panose="020B0800000000000000" charset="-122"/>
                <a:ea typeface="Source Han Sans CN Regular" panose="020B0800000000000000" charset="-122"/>
              </a:rPr>
              <a:t>苏宁钟山国际高尔夫酒店</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9" name="文本框 3"/>
          <p:cNvSpPr txBox="1"/>
          <p:nvPr/>
        </p:nvSpPr>
        <p:spPr>
          <a:xfrm>
            <a:off x="381720" y="5550833"/>
            <a:ext cx="3312125" cy="954107"/>
          </a:xfrm>
          <a:prstGeom prst="rect">
            <a:avLst/>
          </a:prstGeom>
          <a:noFill/>
        </p:spPr>
        <p:txBody>
          <a:bodyPr wrap="none" rtlCol="0">
            <a:spAutoFit/>
          </a:bodyPr>
          <a:lstStyle/>
          <a:p>
            <a:pPr algn="l"/>
            <a:r>
              <a:rPr lang="zh-CN" altLang="en-US"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江苏省南京市玄武区环陵路9号 210042</a:t>
            </a:r>
            <a:endParaRPr lang="zh-CN" altLang="en-US"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endParaRPr>
          </a:p>
          <a:p>
            <a:pPr algn="l"/>
            <a:endParaRPr lang="en-US" altLang="zh-CN"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endParaRPr>
          </a:p>
          <a:p>
            <a:pPr algn="l"/>
            <a:r>
              <a:rPr lang="zh-CN" altLang="en-US"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电话 </a:t>
            </a:r>
            <a:r>
              <a:rPr lang="en-US" altLang="zh-CN" sz="1400" dirty="0">
                <a:solidFill>
                  <a:schemeClr val="bg1"/>
                </a:solidFill>
                <a:latin typeface="Source Han Sans CN Regular" panose="020B0800000000000000" charset="-122"/>
                <a:ea typeface="Source Han Sans CN Regular" panose="020B0800000000000000" charset="-122"/>
                <a:cs typeface="Source Han Sans CN Regular" panose="020B0800000000000000" charset="-122"/>
              </a:rPr>
              <a:t>+</a:t>
            </a:r>
            <a:r>
              <a:rPr lang="zh-CN" altLang="en-US" sz="1400" dirty="0">
                <a:solidFill>
                  <a:schemeClr val="bg1"/>
                </a:solidFill>
                <a:latin typeface="Arial" panose="020B06060202020A0204" pitchFamily="34" charset="0"/>
                <a:ea typeface="Source Han Sans CN Regular" panose="020B0800000000000000" charset="-122"/>
                <a:cs typeface="Arial" panose="020B06060202020A0204" pitchFamily="34" charset="0"/>
              </a:rPr>
              <a:t>86 </a:t>
            </a:r>
            <a:r>
              <a:rPr lang="en-US" altLang="zh-CN" sz="1400" dirty="0">
                <a:solidFill>
                  <a:schemeClr val="bg1"/>
                </a:solidFill>
                <a:latin typeface="Arial" panose="020B06060202020A0204" pitchFamily="34" charset="0"/>
                <a:ea typeface="Source Han Sans CN Regular" panose="020B0800000000000000" charset="-122"/>
                <a:cs typeface="Arial" panose="020B06060202020A0204" pitchFamily="34" charset="0"/>
              </a:rPr>
              <a:t>(</a:t>
            </a:r>
            <a:r>
              <a:rPr lang="zh-CN" altLang="en-US" sz="1400" dirty="0">
                <a:solidFill>
                  <a:schemeClr val="bg1"/>
                </a:solidFill>
                <a:latin typeface="Arial" panose="020B06060202020A0204" pitchFamily="34" charset="0"/>
                <a:ea typeface="Source Han Sans CN Regular" panose="020B0800000000000000" charset="-122"/>
                <a:cs typeface="Arial" panose="020B06060202020A0204" pitchFamily="34" charset="0"/>
              </a:rPr>
              <a:t>025</a:t>
            </a:r>
            <a:r>
              <a:rPr lang="en-US" altLang="zh-CN" sz="1400" dirty="0">
                <a:solidFill>
                  <a:schemeClr val="bg1"/>
                </a:solidFill>
                <a:latin typeface="Arial" panose="020B06060202020A0204" pitchFamily="34" charset="0"/>
                <a:ea typeface="Source Han Sans CN Regular" panose="020B0800000000000000" charset="-122"/>
                <a:cs typeface="Arial" panose="020B06060202020A0204" pitchFamily="34" charset="0"/>
              </a:rPr>
              <a:t>)</a:t>
            </a:r>
            <a:r>
              <a:rPr lang="zh-CN" altLang="en-US" sz="1400" dirty="0">
                <a:solidFill>
                  <a:schemeClr val="bg1"/>
                </a:solidFill>
                <a:latin typeface="Arial" panose="020B06060202020A0204" pitchFamily="34" charset="0"/>
                <a:ea typeface="Source Han Sans CN Regular" panose="020B0800000000000000" charset="-122"/>
                <a:cs typeface="Arial" panose="020B06060202020A0204" pitchFamily="34" charset="0"/>
              </a:rPr>
              <a:t> 8540 8888</a:t>
            </a:r>
            <a:endParaRPr lang="zh-CN" altLang="en-US" sz="1400" dirty="0">
              <a:solidFill>
                <a:schemeClr val="bg1"/>
              </a:solidFill>
              <a:latin typeface="Arial" panose="020B06060202020A0204" pitchFamily="34" charset="0"/>
              <a:ea typeface="Source Han Sans CN Regular" panose="020B0800000000000000" charset="-122"/>
              <a:cs typeface="Arial" panose="020B06060202020A0204" pitchFamily="34" charset="0"/>
            </a:endParaRPr>
          </a:p>
          <a:p>
            <a:pPr algn="l"/>
            <a:r>
              <a:rPr lang="zh-CN" altLang="en-US" sz="1400" dirty="0">
                <a:solidFill>
                  <a:schemeClr val="bg1"/>
                </a:solidFill>
                <a:latin typeface="Arial Regular" panose="020B06060202020A0204" charset="0"/>
                <a:ea typeface="Source Han Sans CN Regular" panose="020B0800000000000000" charset="-122"/>
                <a:cs typeface="Arial Regular" panose="020B06060202020A0204" charset="0"/>
              </a:rPr>
              <a:t>www.suninghotel.com</a:t>
            </a:r>
            <a:endParaRPr lang="zh-CN" altLang="en-US" sz="1400" dirty="0">
              <a:solidFill>
                <a:schemeClr val="bg1"/>
              </a:solidFill>
              <a:latin typeface="Arial Regular" panose="020B06060202020A0204" charset="0"/>
              <a:ea typeface="Source Han Sans CN Regular" panose="020B0800000000000000" charset="-122"/>
              <a:cs typeface="Arial Regular" panose="020B06060202020A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58184" y="4146583"/>
            <a:ext cx="2031325" cy="369332"/>
          </a:xfrm>
          <a:prstGeom prst="rect">
            <a:avLst/>
          </a:prstGeom>
          <a:noFill/>
        </p:spPr>
        <p:txBody>
          <a:bodyPr wrap="none" rtlCol="0">
            <a:spAutoFit/>
          </a:bodyPr>
          <a:lstStyle/>
          <a:p>
            <a:pPr algn="l"/>
            <a:r>
              <a:rPr lang="zh-CN" altLang="en-US" dirty="0">
                <a:solidFill>
                  <a:schemeClr val="bg1"/>
                </a:solidFill>
                <a:ea typeface="思源黑体 CN Normal" panose="020B0800000000000000" pitchFamily="34" charset="-122"/>
                <a:cs typeface="Arial" panose="020B06060202020A0204" pitchFamily="34" charset="0"/>
              </a:rPr>
              <a:t>关于苏宁置业集团</a:t>
            </a:r>
            <a:endParaRPr lang="zh-CN" altLang="en-US" dirty="0">
              <a:solidFill>
                <a:schemeClr val="bg1"/>
              </a:solidFill>
              <a:ea typeface="思源黑体 CN Normal" panose="020B0800000000000000" pitchFamily="34" charset="-122"/>
              <a:cs typeface="Arial" panose="020B06060202020A0204" pitchFamily="34" charset="0"/>
            </a:endParaRPr>
          </a:p>
        </p:txBody>
      </p:sp>
      <p:sp>
        <p:nvSpPr>
          <p:cNvPr id="5" name="文本框 4"/>
          <p:cNvSpPr txBox="1"/>
          <p:nvPr/>
        </p:nvSpPr>
        <p:spPr>
          <a:xfrm>
            <a:off x="258221" y="5004221"/>
            <a:ext cx="8649148" cy="860425"/>
          </a:xfrm>
          <a:prstGeom prst="rect">
            <a:avLst/>
          </a:prstGeom>
          <a:noFill/>
        </p:spPr>
        <p:txBody>
          <a:bodyPr wrap="square" rtlCol="0">
            <a:spAutoFit/>
          </a:bodyPr>
          <a:lstStyle/>
          <a:p>
            <a:pPr algn="just"/>
            <a:r>
              <a:rPr sz="1250" dirty="0">
                <a:solidFill>
                  <a:schemeClr val="bg1"/>
                </a:solidFill>
                <a:ea typeface="思源黑体 CN Normal" panose="020B0800000000000000" pitchFamily="34" charset="-122"/>
                <a:cs typeface="Arial" panose="020B06060202020A0204" pitchFamily="34" charset="0"/>
              </a:rPr>
              <a:t>苏宁置业致力于城市智慧场景的开发与运营，是苏宁智慧零售场景互联网门户不动产的持有和管理平台。运用“地产开发+不动产运营”双轮驱动地产业务链，项目覆盖商业地产、产城小镇、住宅地产、物流地产四大板块，并形成购物中心、星级酒店、物业服务三大智慧运营领域，构筑业态类型丰富、城市布局完善、资产结构均衡、集人民美好生活场景于一体的“智慧零售”生态圈。</a:t>
            </a:r>
            <a:endParaRPr sz="125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0" y="0"/>
            <a:ext cx="9144000" cy="375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708"/>
            <a:ext cx="9144000" cy="3214618"/>
          </a:xfrm>
          <a:prstGeom prst="rect">
            <a:avLst/>
          </a:prstGeom>
        </p:spPr>
      </p:pic>
      <p:sp>
        <p:nvSpPr>
          <p:cNvPr id="6" name="文本框 6"/>
          <p:cNvSpPr txBox="1"/>
          <p:nvPr/>
        </p:nvSpPr>
        <p:spPr>
          <a:xfrm>
            <a:off x="258184" y="4146583"/>
            <a:ext cx="2492990" cy="369332"/>
          </a:xfrm>
          <a:prstGeom prst="rect">
            <a:avLst/>
          </a:prstGeom>
          <a:noFill/>
        </p:spPr>
        <p:txBody>
          <a:bodyPr wrap="none" rtlCol="0">
            <a:spAutoFit/>
          </a:bodyPr>
          <a:lstStyle/>
          <a:p>
            <a:pPr algn="l"/>
            <a:r>
              <a:rPr lang="zh-CN" altLang="en-US" dirty="0">
                <a:solidFill>
                  <a:schemeClr val="bg1"/>
                </a:solidFill>
                <a:ea typeface="思源黑体 CN Normal" panose="020B0800000000000000" pitchFamily="34" charset="-122"/>
                <a:cs typeface="Arial" panose="020B06060202020A0204" pitchFamily="34" charset="0"/>
              </a:rPr>
              <a:t>关于苏宁酒店及度假村</a:t>
            </a:r>
            <a:endParaRPr lang="zh-CN" altLang="en-US" dirty="0">
              <a:solidFill>
                <a:schemeClr val="bg1"/>
              </a:solidFill>
              <a:ea typeface="思源黑体 CN Normal" panose="020B0800000000000000" pitchFamily="34" charset="-122"/>
              <a:cs typeface="Arial" panose="020B06060202020A0204" pitchFamily="34" charset="0"/>
            </a:endParaRPr>
          </a:p>
        </p:txBody>
      </p:sp>
      <p:sp>
        <p:nvSpPr>
          <p:cNvPr id="8" name="文本框 4"/>
          <p:cNvSpPr txBox="1"/>
          <p:nvPr/>
        </p:nvSpPr>
        <p:spPr>
          <a:xfrm>
            <a:off x="258184" y="4630785"/>
            <a:ext cx="8649148" cy="1899920"/>
          </a:xfrm>
          <a:prstGeom prst="rect">
            <a:avLst/>
          </a:prstGeom>
          <a:noFill/>
        </p:spPr>
        <p:txBody>
          <a:bodyPr wrap="square" rtlCol="0">
            <a:spAutoFit/>
          </a:bodyPr>
          <a:lstStyle/>
          <a:p>
            <a:pPr algn="just">
              <a:lnSpc>
                <a:spcPct val="120000"/>
              </a:lnSpc>
            </a:pPr>
            <a:r>
              <a:rPr sz="1400" dirty="0">
                <a:solidFill>
                  <a:schemeClr val="bg1"/>
                </a:solidFill>
                <a:ea typeface="思源黑体 CN Normal" panose="020B0800000000000000" pitchFamily="34" charset="-122"/>
                <a:cs typeface="Arial" panose="020B06060202020A0204" pitchFamily="34" charset="0"/>
              </a:rPr>
              <a:t>苏宁酒店及度假村致力于为全球宾客奉上高雅、温馨的非凡礼遇，是苏宁置业旗下集酒店开发与运营管理的全产业链平台。秉承苏宁“专注好服务”的企业理念，苏宁酒店“自营”+“托管”双翼齐飞，“产品”+“服务”双核赋能，以出类拔萃的设计、服务及可持续发展的设施赢得众多国际荣誉。苏宁酒店旗下拥有自营雅奢酒店-钟山国际高尔夫、豪华酒店-苏宁臻悦、高端精选酒店-苏宁雅悦，网络遍及北京、上海、南京、苏州、无锡、徐州等全国门户城市及度假胜地。同时，苏宁酒店与美高梅、雅高、凯悦、希尔顿、洲际及万豪等全球知名酒店集团开展战略合作，南京苏宁JW万豪酒店、南京仙林苏宁凯悦酒店、南京苏宁君悦酒店、南昌苏宁洲际酒店、绍兴苏宁希尔顿酒店及公寓等加速建设中，打造各具特色、充满魅力的商旅体验。</a:t>
            </a:r>
            <a:endParaRPr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108038" y="4945187"/>
            <a:ext cx="2612577" cy="461665"/>
          </a:xfrm>
          <a:prstGeom prst="rect">
            <a:avLst/>
          </a:prstGeom>
          <a:noFill/>
        </p:spPr>
        <p:txBody>
          <a:bodyPr wrap="square" rtlCol="0">
            <a:spAutoFit/>
          </a:bodyPr>
          <a:lstStyle/>
          <a:p>
            <a:pPr algn="dist"/>
            <a:r>
              <a:rPr lang="zh-CN" altLang="en-US" sz="2400" dirty="0">
                <a:solidFill>
                  <a:schemeClr val="bg1"/>
                </a:solidFill>
                <a:latin typeface="Source Han Sans CN Regular" panose="020B0800000000000000" charset="-122"/>
                <a:ea typeface="Source Han Sans CN Regular" panose="020B0800000000000000" charset="-122"/>
              </a:rPr>
              <a:t>优越的地理位置</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3" name="文本框 2"/>
          <p:cNvSpPr txBox="1"/>
          <p:nvPr/>
        </p:nvSpPr>
        <p:spPr>
          <a:xfrm>
            <a:off x="4987290" y="1697355"/>
            <a:ext cx="4156710" cy="4367349"/>
          </a:xfrm>
          <a:prstGeom prst="rect">
            <a:avLst/>
          </a:prstGeom>
          <a:noFill/>
        </p:spPr>
        <p:txBody>
          <a:bodyPr wrap="square" rtlCol="0">
            <a:spAutoFit/>
          </a:bodyPr>
          <a:lstStyle/>
          <a:p>
            <a:pPr algn="l">
              <a:lnSpc>
                <a:spcPct val="130000"/>
              </a:lnSpc>
            </a:pPr>
            <a:r>
              <a:rPr lang="zh-CN" altLang="en-US" sz="1600" dirty="0">
                <a:ea typeface="思源黑体 CN Normal" panose="020B0800000000000000" pitchFamily="34" charset="-122"/>
                <a:cs typeface="Arial" panose="020B06060202020A0204" pitchFamily="34" charset="0"/>
              </a:rPr>
              <a:t>与交通枢纽的距离：</a:t>
            </a:r>
            <a:endParaRPr lang="en-US" altLang="zh-CN" sz="1600" dirty="0">
              <a:ea typeface="思源黑体 CN Normal" panose="020B0800000000000000" pitchFamily="34" charset="-122"/>
              <a:cs typeface="Arial" panose="020B06060202020A0204" pitchFamily="34" charset="0"/>
            </a:endParaRPr>
          </a:p>
          <a:p>
            <a:pPr algn="l">
              <a:lnSpc>
                <a:spcPct val="130000"/>
              </a:lnSpc>
            </a:pPr>
            <a:endParaRPr lang="zh-CN" altLang="en-US" sz="16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15分钟车程至南京火车站</a:t>
            </a: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30分钟车程至南京南站</a:t>
            </a: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40分钟车程至南京禄口国际机场</a:t>
            </a:r>
            <a:endParaRPr lang="zh-CN" altLang="en-US" sz="1400" dirty="0">
              <a:ea typeface="思源黑体 CN Normal" panose="020B0800000000000000" pitchFamily="34" charset="-122"/>
              <a:cs typeface="Arial" panose="020B06060202020A0204" pitchFamily="34" charset="0"/>
            </a:endParaRPr>
          </a:p>
          <a:p>
            <a:pPr algn="l">
              <a:lnSpc>
                <a:spcPct val="130000"/>
              </a:lnSpc>
            </a:pP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600" dirty="0">
                <a:ea typeface="思源黑体 CN Normal" panose="020B0800000000000000" pitchFamily="34" charset="-122"/>
                <a:cs typeface="Arial" panose="020B06060202020A0204" pitchFamily="34" charset="0"/>
              </a:rPr>
              <a:t>与周边商业区的距离：</a:t>
            </a:r>
            <a:endParaRPr lang="en-US" altLang="zh-CN" sz="1600" dirty="0">
              <a:ea typeface="思源黑体 CN Normal" panose="020B0800000000000000" pitchFamily="34" charset="-122"/>
              <a:cs typeface="Arial" panose="020B06060202020A0204" pitchFamily="34" charset="0"/>
            </a:endParaRPr>
          </a:p>
          <a:p>
            <a:pPr algn="l">
              <a:lnSpc>
                <a:spcPct val="130000"/>
              </a:lnSpc>
            </a:pP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10分钟车程至马群花园城</a:t>
            </a: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15分钟车程至仙林商业区、森林摩尔艺术时尚街区</a:t>
            </a: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25分钟车程至南京市中心</a:t>
            </a:r>
            <a:endParaRPr lang="zh-CN" altLang="en-US" sz="1400" dirty="0">
              <a:ea typeface="思源黑体 CN Normal" panose="020B0800000000000000" pitchFamily="34" charset="-122"/>
              <a:cs typeface="Arial" panose="020B06060202020A0204" pitchFamily="34" charset="0"/>
            </a:endParaRPr>
          </a:p>
          <a:p>
            <a:pPr algn="l">
              <a:lnSpc>
                <a:spcPct val="130000"/>
              </a:lnSpc>
            </a:pPr>
            <a:r>
              <a:rPr lang="zh-CN" altLang="en-US" sz="1400" dirty="0">
                <a:ea typeface="思源黑体 CN Normal" panose="020B0800000000000000" pitchFamily="34" charset="-122"/>
                <a:cs typeface="Arial" panose="020B06060202020A0204" pitchFamily="34" charset="0"/>
              </a:rPr>
              <a:t>30分钟车程至百联奥特莱斯广场公共交通站</a:t>
            </a:r>
            <a:endParaRPr lang="zh-CN" altLang="en-US" sz="1400" dirty="0">
              <a:ea typeface="思源黑体 CN Normal" panose="020B0800000000000000" pitchFamily="34" charset="-122"/>
              <a:cs typeface="Arial" panose="020B06060202020A0204" pitchFamily="34" charset="0"/>
            </a:endParaRPr>
          </a:p>
          <a:p>
            <a:pPr>
              <a:lnSpc>
                <a:spcPct val="130000"/>
              </a:lnSpc>
            </a:pPr>
            <a:r>
              <a:rPr lang="zh-CN" altLang="en-US" sz="1400" dirty="0">
                <a:ea typeface="思源黑体 CN Normal" panose="020B0800000000000000" pitchFamily="34" charset="-122"/>
                <a:cs typeface="Arial" panose="020B06060202020A0204" pitchFamily="34" charset="0"/>
              </a:rPr>
              <a:t>5分钟车程至地铁4号线聚宝山站</a:t>
            </a:r>
            <a:endParaRPr lang="zh-CN" altLang="en-US" sz="1400" dirty="0">
              <a:ea typeface="思源黑体 CN Normal" panose="020B0800000000000000" pitchFamily="34" charset="-122"/>
              <a:cs typeface="Arial" panose="020B06060202020A0204" pitchFamily="34" charset="0"/>
            </a:endParaRPr>
          </a:p>
          <a:p>
            <a:pPr algn="l"/>
            <a:endParaRPr lang="zh-CN" altLang="en-US" dirty="0">
              <a:latin typeface="Source Han Sans CN Regular" panose="020B0800000000000000" charset="-122"/>
              <a:ea typeface="Source Han Sans CN Regular" panose="020B0800000000000000" charset="-122"/>
              <a:cs typeface="Source Han Sans CN Regular" panose="020B0800000000000000" charset="-122"/>
            </a:endParaRPr>
          </a:p>
          <a:p>
            <a:endParaRPr lang="zh-CN" altLang="en-US" dirty="0">
              <a:latin typeface="Source Han Sans CN Regular" panose="020B0800000000000000" charset="-122"/>
              <a:ea typeface="Source Han Sans CN Regular" panose="020B0800000000000000" charset="-122"/>
              <a:cs typeface="Source Han Sans CN Regular" panose="020B08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a:stretch>
            <a:fillRect/>
          </a:stretch>
        </p:blipFill>
        <p:spPr>
          <a:xfrm>
            <a:off x="-9526" y="-5355"/>
            <a:ext cx="9153525" cy="5547360"/>
          </a:xfrm>
          <a:prstGeom prst="rect">
            <a:avLst/>
          </a:prstGeom>
        </p:spPr>
      </p:pic>
      <p:sp>
        <p:nvSpPr>
          <p:cNvPr id="5" name="矩形 4"/>
          <p:cNvSpPr/>
          <p:nvPr/>
        </p:nvSpPr>
        <p:spPr>
          <a:xfrm>
            <a:off x="3810" y="5478780"/>
            <a:ext cx="9140190" cy="1391285"/>
          </a:xfrm>
          <a:prstGeom prst="rect">
            <a:avLst/>
          </a:prstGeom>
          <a:solidFill>
            <a:srgbClr val="231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ppt06-1"/>
          <p:cNvPicPr>
            <a:picLocks noChangeAspect="1"/>
          </p:cNvPicPr>
          <p:nvPr/>
        </p:nvPicPr>
        <p:blipFill>
          <a:blip r:embed="rId3"/>
          <a:srcRect/>
          <a:stretch>
            <a:fillRect/>
          </a:stretch>
        </p:blipFill>
        <p:spPr>
          <a:xfrm>
            <a:off x="3810" y="5470525"/>
            <a:ext cx="2767965" cy="1399540"/>
          </a:xfrm>
          <a:prstGeom prst="rect">
            <a:avLst/>
          </a:prstGeom>
        </p:spPr>
      </p:pic>
      <p:sp>
        <p:nvSpPr>
          <p:cNvPr id="2" name="文本框 1"/>
          <p:cNvSpPr txBox="1"/>
          <p:nvPr/>
        </p:nvSpPr>
        <p:spPr>
          <a:xfrm>
            <a:off x="1066703" y="5975203"/>
            <a:ext cx="357651" cy="461665"/>
          </a:xfrm>
          <a:prstGeom prst="rect">
            <a:avLst/>
          </a:prstGeom>
          <a:noFill/>
        </p:spPr>
        <p:txBody>
          <a:bodyPr wrap="square" rtlCol="0">
            <a:spAutoFit/>
          </a:bodyPr>
          <a:lstStyle/>
          <a:p>
            <a:r>
              <a:rPr lang="zh-CN" altLang="en-US" sz="2400" dirty="0">
                <a:solidFill>
                  <a:schemeClr val="bg1"/>
                </a:solidFill>
                <a:latin typeface="Source Han Sans CN Regular" panose="020B0800000000000000" charset="-122"/>
                <a:ea typeface="Source Han Sans CN Regular" panose="020B0800000000000000" charset="-122"/>
              </a:rPr>
              <a:t>憩</a:t>
            </a:r>
            <a:endParaRPr lang="zh-CN" altLang="en-US" sz="2400" dirty="0">
              <a:solidFill>
                <a:schemeClr val="bg1"/>
              </a:solidFill>
              <a:latin typeface="Source Han Sans CN Regular" panose="020B0800000000000000" charset="-122"/>
              <a:ea typeface="Source Han Sans CN Regular" panose="020B0800000000000000" charset="-122"/>
            </a:endParaRPr>
          </a:p>
        </p:txBody>
      </p:sp>
      <p:sp>
        <p:nvSpPr>
          <p:cNvPr id="3" name="文本框 2"/>
          <p:cNvSpPr txBox="1"/>
          <p:nvPr/>
        </p:nvSpPr>
        <p:spPr>
          <a:xfrm>
            <a:off x="3411220" y="5836703"/>
            <a:ext cx="5614446" cy="738664"/>
          </a:xfrm>
          <a:prstGeom prst="rect">
            <a:avLst/>
          </a:prstGeom>
          <a:noFill/>
        </p:spPr>
        <p:txBody>
          <a:bodyPr wrap="square" rtlCol="0">
            <a:spAutoFit/>
          </a:bodyPr>
          <a:lstStyle/>
          <a:p>
            <a:pPr algn="l"/>
            <a:r>
              <a:rPr lang="zh-CN" altLang="en-US" sz="1400" dirty="0">
                <a:solidFill>
                  <a:schemeClr val="bg1"/>
                </a:solidFill>
                <a:ea typeface="思源黑体 CN Normal" panose="020B0800000000000000" pitchFamily="34" charset="-122"/>
                <a:cs typeface="Arial" panose="020B06060202020A0204" pitchFamily="34" charset="0"/>
              </a:rPr>
              <a:t>苏宁钟山国际高尔夫酒店拥有</a:t>
            </a:r>
            <a:r>
              <a:rPr lang="en-US" altLang="zh-CN" sz="1400" dirty="0">
                <a:solidFill>
                  <a:schemeClr val="bg1"/>
                </a:solidFill>
                <a:ea typeface="思源黑体 CN Normal" panose="020B0800000000000000" pitchFamily="34" charset="-122"/>
                <a:cs typeface="Arial" panose="020B06060202020A0204" pitchFamily="34" charset="0"/>
              </a:rPr>
              <a:t>26</a:t>
            </a:r>
            <a:r>
              <a:rPr lang="zh-CN" altLang="en-US" sz="1400" dirty="0">
                <a:solidFill>
                  <a:schemeClr val="bg1"/>
                </a:solidFill>
                <a:ea typeface="思源黑体 CN Normal" panose="020B0800000000000000" pitchFamily="34" charset="-122"/>
                <a:cs typeface="Arial" panose="020B06060202020A0204" pitchFamily="34" charset="0"/>
              </a:rPr>
              <a:t>2间典雅舒适的客房及套房，部分房间还拥有180度视角户外露台，尽览秀美的果岭景观。房间宽敞明亮，高档设施一应俱全，宾客下榻于此，尽享宁静惬意。</a:t>
            </a:r>
            <a:endParaRPr lang="zh-CN" altLang="en-US" sz="1400" dirty="0">
              <a:solidFill>
                <a:schemeClr val="bg1"/>
              </a:solidFill>
              <a:ea typeface="思源黑体 CN Normal" panose="020B0800000000000000" pitchFamily="34" charset="-122"/>
              <a:cs typeface="Arial" panose="020B06060202020A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1"/>
          <p:cNvSpPr txBox="1"/>
          <p:nvPr/>
        </p:nvSpPr>
        <p:spPr>
          <a:xfrm>
            <a:off x="5795645" y="2834640"/>
            <a:ext cx="1107996" cy="369332"/>
          </a:xfrm>
          <a:prstGeom prst="rect">
            <a:avLst/>
          </a:prstGeom>
          <a:noFill/>
        </p:spPr>
        <p:txBody>
          <a:bodyPr wrap="none" rtlCol="0">
            <a:spAutoFit/>
          </a:bodyPr>
          <a:lstStyle/>
          <a:p>
            <a:pPr algn="l"/>
            <a:r>
              <a:rPr lang="zh-CN" altLang="en-US" dirty="0">
                <a:ea typeface="思源黑体 CN Normal" panose="020B0800000000000000" pitchFamily="34" charset="-122"/>
                <a:cs typeface="Arial" panose="020B06060202020A0204" pitchFamily="34" charset="0"/>
              </a:rPr>
              <a:t>酒店客房</a:t>
            </a:r>
            <a:endParaRPr lang="zh-CN" altLang="en-US" dirty="0">
              <a:ea typeface="思源黑体 CN Normal" panose="020B0800000000000000" pitchFamily="34" charset="-122"/>
              <a:cs typeface="Arial" panose="020B06060202020A0204" pitchFamily="34" charset="0"/>
            </a:endParaRPr>
          </a:p>
        </p:txBody>
      </p:sp>
      <p:sp>
        <p:nvSpPr>
          <p:cNvPr id="5" name="文本框 2"/>
          <p:cNvSpPr txBox="1"/>
          <p:nvPr/>
        </p:nvSpPr>
        <p:spPr>
          <a:xfrm>
            <a:off x="5795645" y="3474346"/>
            <a:ext cx="2918049" cy="1350563"/>
          </a:xfrm>
          <a:prstGeom prst="rect">
            <a:avLst/>
          </a:prstGeom>
          <a:noFill/>
        </p:spPr>
        <p:txBody>
          <a:bodyPr wrap="square" rtlCol="0">
            <a:spAutoFit/>
          </a:bodyPr>
          <a:lstStyle/>
          <a:p>
            <a:pPr algn="just">
              <a:lnSpc>
                <a:spcPct val="150000"/>
              </a:lnSpc>
            </a:pPr>
            <a:r>
              <a:rPr lang="zh-CN" altLang="en-US" sz="1400" dirty="0">
                <a:ea typeface="思源黑体 CN Normal" panose="020B0800000000000000" pitchFamily="34" charset="-122"/>
                <a:cs typeface="Arial" panose="020B06060202020A0204" pitchFamily="34" charset="0"/>
              </a:rPr>
              <a:t>苏宁钟山国际高尔夫酒店客房疏朗大气，平均面积阔达</a:t>
            </a:r>
            <a:r>
              <a:rPr lang="en-US" altLang="zh-CN" sz="1400" dirty="0">
                <a:ea typeface="思源黑体 CN Normal" panose="020B0800000000000000" pitchFamily="34" charset="-122"/>
                <a:cs typeface="Arial" panose="020B06060202020A0204" pitchFamily="34" charset="0"/>
              </a:rPr>
              <a:t>50</a:t>
            </a:r>
            <a:r>
              <a:rPr lang="zh-CN" altLang="en-US" sz="1400" dirty="0">
                <a:ea typeface="思源黑体 CN Normal" panose="020B0800000000000000" pitchFamily="34" charset="-122"/>
                <a:cs typeface="Arial" panose="020B06060202020A0204" pitchFamily="34" charset="0"/>
              </a:rPr>
              <a:t>平方米。室内设计融合东方传统美学与欧式高贵典雅，营造出府邸式的居住氛围。</a:t>
            </a:r>
            <a:endParaRPr lang="zh-CN" altLang="en-US" sz="1400" dirty="0">
              <a:ea typeface="思源黑体 CN Normal" panose="020B0800000000000000" pitchFamily="34" charset="-122"/>
              <a:cs typeface="Arial" panose="020B06060202020A0204" pitchFamily="34" charset="0"/>
            </a:endParaRPr>
          </a:p>
        </p:txBody>
      </p:sp>
      <p:pic>
        <p:nvPicPr>
          <p:cNvPr id="6" name="图片 5" descr="图层-15"/>
          <p:cNvPicPr>
            <a:picLocks noChangeAspect="1"/>
          </p:cNvPicPr>
          <p:nvPr/>
        </p:nvPicPr>
        <p:blipFill>
          <a:blip r:embed="rId1"/>
          <a:stretch>
            <a:fillRect/>
          </a:stretch>
        </p:blipFill>
        <p:spPr>
          <a:xfrm>
            <a:off x="7734300" y="3810"/>
            <a:ext cx="761365" cy="2155190"/>
          </a:xfrm>
          <a:prstGeom prst="rect">
            <a:avLst/>
          </a:prstGeom>
        </p:spPr>
      </p:pic>
      <p:pic>
        <p:nvPicPr>
          <p:cNvPr id="8" name="Picture 7" descr="A picture containing indoor&#10;&#10;Description automatically generated"/>
          <p:cNvPicPr>
            <a:picLocks noChangeAspect="1"/>
          </p:cNvPicPr>
          <p:nvPr/>
        </p:nvPicPr>
        <p:blipFill rotWithShape="1">
          <a:blip r:embed="rId2"/>
          <a:srcRect/>
          <a:stretch>
            <a:fillRect/>
          </a:stretch>
        </p:blipFill>
        <p:spPr>
          <a:xfrm>
            <a:off x="0" y="3412237"/>
            <a:ext cx="5059680" cy="3445763"/>
          </a:xfrm>
          <a:prstGeom prst="rect">
            <a:avLst/>
          </a:prstGeom>
        </p:spPr>
      </p:pic>
      <p:pic>
        <p:nvPicPr>
          <p:cNvPr id="10" name="Picture 9"/>
          <p:cNvPicPr>
            <a:picLocks noChangeAspect="1"/>
          </p:cNvPicPr>
          <p:nvPr/>
        </p:nvPicPr>
        <p:blipFill>
          <a:blip r:embed="rId3"/>
          <a:stretch>
            <a:fillRect/>
          </a:stretch>
        </p:blipFill>
        <p:spPr>
          <a:xfrm>
            <a:off x="0" y="0"/>
            <a:ext cx="5059680" cy="342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文本框 1"/>
          <p:cNvSpPr txBox="1"/>
          <p:nvPr/>
        </p:nvSpPr>
        <p:spPr>
          <a:xfrm>
            <a:off x="5795645" y="2834640"/>
            <a:ext cx="2829621" cy="369332"/>
          </a:xfrm>
          <a:prstGeom prst="rect">
            <a:avLst/>
          </a:prstGeom>
          <a:noFill/>
        </p:spPr>
        <p:txBody>
          <a:bodyPr wrap="none" rtlCol="0">
            <a:spAutoFit/>
          </a:bodyPr>
          <a:lstStyle/>
          <a:p>
            <a:pPr algn="l"/>
            <a:r>
              <a:rPr lang="zh-CN" altLang="en-US" dirty="0">
                <a:ea typeface="思源黑体 CN Normal" panose="020B0800000000000000" pitchFamily="34" charset="-122"/>
                <a:cs typeface="Arial" panose="020B06060202020A0204" pitchFamily="34" charset="0"/>
              </a:rPr>
              <a:t>生活美学  园林庄园之风物</a:t>
            </a:r>
            <a:endParaRPr lang="zh-CN" altLang="en-US" dirty="0">
              <a:ea typeface="思源黑体 CN Normal" panose="020B0800000000000000" pitchFamily="34" charset="-122"/>
              <a:cs typeface="Arial" panose="020B06060202020A0204" pitchFamily="34" charset="0"/>
            </a:endParaRPr>
          </a:p>
        </p:txBody>
      </p:sp>
      <p:sp>
        <p:nvSpPr>
          <p:cNvPr id="7" name="文本框 2"/>
          <p:cNvSpPr txBox="1"/>
          <p:nvPr/>
        </p:nvSpPr>
        <p:spPr>
          <a:xfrm>
            <a:off x="5795645" y="3474346"/>
            <a:ext cx="2918049" cy="1996893"/>
          </a:xfrm>
          <a:prstGeom prst="rect">
            <a:avLst/>
          </a:prstGeom>
          <a:noFill/>
        </p:spPr>
        <p:txBody>
          <a:bodyPr wrap="square" rtlCol="0">
            <a:spAutoFit/>
          </a:bodyPr>
          <a:lstStyle/>
          <a:p>
            <a:pPr algn="just">
              <a:lnSpc>
                <a:spcPct val="150000"/>
              </a:lnSpc>
            </a:pPr>
            <a:r>
              <a:rPr lang="zh-CN" altLang="en-US" sz="1400" dirty="0">
                <a:ea typeface="思源黑体 CN Normal" panose="020B0800000000000000" pitchFamily="34" charset="-122"/>
                <a:cs typeface="Arial" panose="020B06060202020A0204" pitchFamily="34" charset="0"/>
              </a:rPr>
              <a:t>酒店坐拥近</a:t>
            </a:r>
            <a:r>
              <a:rPr lang="en-US" sz="1400" dirty="0">
                <a:ea typeface="思源黑体 CN Normal" panose="020B0800000000000000" pitchFamily="34" charset="-122"/>
                <a:cs typeface="Arial" panose="020B06060202020A0204" pitchFamily="34" charset="0"/>
              </a:rPr>
              <a:t>4000</a:t>
            </a:r>
            <a:r>
              <a:rPr lang="zh-CN" altLang="en-US" sz="1400" dirty="0">
                <a:ea typeface="思源黑体 CN Normal" panose="020B0800000000000000" pitchFamily="34" charset="-122"/>
                <a:cs typeface="Arial" panose="020B06060202020A0204" pitchFamily="34" charset="0"/>
              </a:rPr>
              <a:t>亩</a:t>
            </a:r>
            <a:r>
              <a:rPr lang="en-US" sz="1400" dirty="0">
                <a:ea typeface="思源黑体 CN Normal" panose="020B0800000000000000" pitchFamily="34" charset="-122"/>
                <a:cs typeface="Arial" panose="020B06060202020A0204" pitchFamily="34" charset="0"/>
              </a:rPr>
              <a:t>27</a:t>
            </a:r>
            <a:r>
              <a:rPr lang="zh-CN" altLang="en-US" sz="1400" dirty="0">
                <a:ea typeface="思源黑体 CN Normal" panose="020B0800000000000000" pitchFamily="34" charset="-122"/>
                <a:cs typeface="Arial" panose="020B06060202020A0204" pitchFamily="34" charset="0"/>
              </a:rPr>
              <a:t>洞标准灯光球场，推窗尽览秀美的果岭风貌。酒店室外园林景观亦经过精心设计，形成开合有致，高低错落，层次分明的园艺风格。用四季皆不同的园林景观，打造缤纷多姿的庄园体验。</a:t>
            </a:r>
            <a:endParaRPr lang="zh-CN" altLang="en-US" sz="1400" dirty="0">
              <a:ea typeface="思源黑体 CN Normal" panose="020B0800000000000000" pitchFamily="34" charset="-122"/>
              <a:cs typeface="Arial" panose="020B06060202020A0204" pitchFamily="34" charset="0"/>
            </a:endParaRPr>
          </a:p>
        </p:txBody>
      </p:sp>
      <p:pic>
        <p:nvPicPr>
          <p:cNvPr id="4" name="图片 3" descr="图层-15"/>
          <p:cNvPicPr>
            <a:picLocks noChangeAspect="1"/>
          </p:cNvPicPr>
          <p:nvPr/>
        </p:nvPicPr>
        <p:blipFill>
          <a:blip r:embed="rId1"/>
          <a:stretch>
            <a:fillRect/>
          </a:stretch>
        </p:blipFill>
        <p:spPr>
          <a:xfrm>
            <a:off x="7734300" y="3810"/>
            <a:ext cx="761365" cy="2155190"/>
          </a:xfrm>
          <a:prstGeom prst="rect">
            <a:avLst/>
          </a:prstGeom>
        </p:spPr>
      </p:pic>
      <p:pic>
        <p:nvPicPr>
          <p:cNvPr id="8" name="Picture 7"/>
          <p:cNvPicPr>
            <a:picLocks noChangeAspect="1"/>
          </p:cNvPicPr>
          <p:nvPr/>
        </p:nvPicPr>
        <p:blipFill>
          <a:blip r:embed="rId2"/>
          <a:stretch>
            <a:fillRect/>
          </a:stretch>
        </p:blipFill>
        <p:spPr>
          <a:xfrm>
            <a:off x="0" y="3415508"/>
            <a:ext cx="5150778" cy="3442492"/>
          </a:xfrm>
          <a:prstGeom prst="rect">
            <a:avLst/>
          </a:prstGeom>
        </p:spPr>
      </p:pic>
      <p:pic>
        <p:nvPicPr>
          <p:cNvPr id="10" name="Picture 9"/>
          <p:cNvPicPr>
            <a:picLocks noChangeAspect="1"/>
          </p:cNvPicPr>
          <p:nvPr/>
        </p:nvPicPr>
        <p:blipFill>
          <a:blip r:embed="rId3"/>
          <a:stretch>
            <a:fillRect/>
          </a:stretch>
        </p:blipFill>
        <p:spPr>
          <a:xfrm>
            <a:off x="-1" y="3810"/>
            <a:ext cx="5150777" cy="343385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1"/>
          <p:cNvSpPr txBox="1"/>
          <p:nvPr/>
        </p:nvSpPr>
        <p:spPr>
          <a:xfrm>
            <a:off x="5795645" y="2834640"/>
            <a:ext cx="1107996" cy="369332"/>
          </a:xfrm>
          <a:prstGeom prst="rect">
            <a:avLst/>
          </a:prstGeom>
          <a:noFill/>
        </p:spPr>
        <p:txBody>
          <a:bodyPr wrap="none" rtlCol="0">
            <a:spAutoFit/>
          </a:bodyPr>
          <a:lstStyle/>
          <a:p>
            <a:pPr algn="l"/>
            <a:r>
              <a:rPr lang="zh-CN" altLang="en-US" dirty="0">
                <a:ea typeface="思源黑体 CN Normal" panose="020B0800000000000000" pitchFamily="34" charset="-122"/>
                <a:cs typeface="Arial" panose="020B06060202020A0204" pitchFamily="34" charset="0"/>
              </a:rPr>
              <a:t>酒店套房</a:t>
            </a:r>
            <a:endParaRPr lang="zh-CN" altLang="en-US" dirty="0">
              <a:ea typeface="思源黑体 CN Normal" panose="020B0800000000000000" pitchFamily="34" charset="-122"/>
              <a:cs typeface="Arial" panose="020B06060202020A0204" pitchFamily="34" charset="0"/>
            </a:endParaRPr>
          </a:p>
        </p:txBody>
      </p:sp>
      <p:sp>
        <p:nvSpPr>
          <p:cNvPr id="6" name="文本框 2"/>
          <p:cNvSpPr txBox="1"/>
          <p:nvPr/>
        </p:nvSpPr>
        <p:spPr>
          <a:xfrm>
            <a:off x="5795645" y="3474346"/>
            <a:ext cx="2918049" cy="2966389"/>
          </a:xfrm>
          <a:prstGeom prst="rect">
            <a:avLst/>
          </a:prstGeom>
          <a:noFill/>
        </p:spPr>
        <p:txBody>
          <a:bodyPr wrap="square" rtlCol="0">
            <a:spAutoFit/>
          </a:bodyPr>
          <a:lstStyle/>
          <a:p>
            <a:pPr algn="just">
              <a:lnSpc>
                <a:spcPct val="150000"/>
              </a:lnSpc>
            </a:pPr>
            <a:r>
              <a:rPr lang="zh-CN" altLang="en-US" sz="1400" dirty="0">
                <a:ea typeface="思源黑体 CN Normal" panose="020B0800000000000000" pitchFamily="34" charset="-122"/>
                <a:cs typeface="Arial" panose="020B06060202020A0204" pitchFamily="34" charset="0"/>
              </a:rPr>
              <a:t>酒店套房整体风格当代时尚，同时不失精致典雅风范，拥有宽敞的起居空间及休息区，定制家具和装饰营造出优雅而温馨的氛围。幽谧的卧室内设有一张雍容华贵的大床及亲肤体贴的高档家居床品。宽大落地窗可尽览秀美的果岭景观，令宾客品味一处远离城市喧嚣的精致居所。</a:t>
            </a:r>
            <a:endParaRPr lang="zh-CN" altLang="en-US" sz="1400" dirty="0">
              <a:ea typeface="思源黑体 CN Normal" panose="020B0800000000000000" pitchFamily="34" charset="-122"/>
              <a:cs typeface="Arial" panose="020B06060202020A0204" pitchFamily="34" charset="0"/>
            </a:endParaRPr>
          </a:p>
        </p:txBody>
      </p:sp>
      <p:pic>
        <p:nvPicPr>
          <p:cNvPr id="2" name="图片 1" descr="照片8"/>
          <p:cNvPicPr>
            <a:picLocks noChangeAspect="1"/>
          </p:cNvPicPr>
          <p:nvPr/>
        </p:nvPicPr>
        <p:blipFill>
          <a:blip r:embed="rId1"/>
          <a:stretch>
            <a:fillRect/>
          </a:stretch>
        </p:blipFill>
        <p:spPr>
          <a:xfrm>
            <a:off x="-8890" y="3810"/>
            <a:ext cx="5229225" cy="3486785"/>
          </a:xfrm>
          <a:prstGeom prst="rect">
            <a:avLst/>
          </a:prstGeom>
        </p:spPr>
      </p:pic>
      <p:pic>
        <p:nvPicPr>
          <p:cNvPr id="3" name="图片 2" descr="照片7"/>
          <p:cNvPicPr>
            <a:picLocks noChangeAspect="1"/>
          </p:cNvPicPr>
          <p:nvPr/>
        </p:nvPicPr>
        <p:blipFill>
          <a:blip r:embed="rId2"/>
          <a:stretch>
            <a:fillRect/>
          </a:stretch>
        </p:blipFill>
        <p:spPr>
          <a:xfrm>
            <a:off x="-8890" y="3366135"/>
            <a:ext cx="5233670" cy="3489325"/>
          </a:xfrm>
          <a:prstGeom prst="rect">
            <a:avLst/>
          </a:prstGeom>
        </p:spPr>
      </p:pic>
      <p:pic>
        <p:nvPicPr>
          <p:cNvPr id="5" name="图片 4" descr="图层-15"/>
          <p:cNvPicPr>
            <a:picLocks noChangeAspect="1"/>
          </p:cNvPicPr>
          <p:nvPr/>
        </p:nvPicPr>
        <p:blipFill>
          <a:blip r:embed="rId3"/>
          <a:stretch>
            <a:fillRect/>
          </a:stretch>
        </p:blipFill>
        <p:spPr>
          <a:xfrm>
            <a:off x="7734300" y="3810"/>
            <a:ext cx="761365" cy="2155190"/>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6b1aa759-50a9-4e35-ab19-4aacdfa4308a}"/>
</p:tagLst>
</file>

<file path=ppt/tags/tag2.xml><?xml version="1.0" encoding="utf-8"?>
<p:tagLst xmlns:p="http://schemas.openxmlformats.org/presentationml/2006/main">
  <p:tag name="KSO_WM_UNIT_TABLE_BEAUTIFY" val="smartTable{0e5f0e0a-914d-40e0-ba44-2d014e87843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2520</Words>
  <Application>WPS 演示</Application>
  <PresentationFormat>On-screen Show (4:3)</PresentationFormat>
  <Paragraphs>402</Paragraphs>
  <Slides>22</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22</vt:i4>
      </vt:variant>
    </vt:vector>
  </HeadingPairs>
  <TitlesOfParts>
    <vt:vector size="38" baseType="lpstr">
      <vt:lpstr>Arial</vt:lpstr>
      <vt:lpstr>方正书宋_GBK</vt:lpstr>
      <vt:lpstr>Wingdings</vt:lpstr>
      <vt:lpstr>思源宋体 CN Heavy</vt:lpstr>
      <vt:lpstr>思源黑体 CN Normal</vt:lpstr>
      <vt:lpstr>Source Han Sans CN Regular</vt:lpstr>
      <vt:lpstr>思源黑体 CN Light</vt:lpstr>
      <vt:lpstr>宋体</vt:lpstr>
      <vt:lpstr>Times New Roman</vt:lpstr>
      <vt:lpstr>Arial Regular</vt:lpstr>
      <vt:lpstr>Calibri</vt:lpstr>
      <vt:lpstr>微软雅黑</vt:lpstr>
      <vt:lpstr>Arial Unicode MS</vt:lpstr>
      <vt:lpstr>Calibri Light</vt:lpstr>
      <vt:lpstr>Helvetica Neue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golfartist</cp:lastModifiedBy>
  <cp:revision>363</cp:revision>
  <dcterms:created xsi:type="dcterms:W3CDTF">2021-04-19T06:00:08Z</dcterms:created>
  <dcterms:modified xsi:type="dcterms:W3CDTF">2021-04-19T06:00:08Z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2052-3.0.2.4882</vt:lpwstr>
  </property>
</Properties>
</file>