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66" r:id="rId2"/>
    <p:sldId id="403" r:id="rId3"/>
    <p:sldId id="374" r:id="rId4"/>
    <p:sldId id="375" r:id="rId5"/>
    <p:sldId id="404" r:id="rId6"/>
    <p:sldId id="397" r:id="rId7"/>
    <p:sldId id="406" r:id="rId8"/>
    <p:sldId id="407" r:id="rId9"/>
    <p:sldId id="408" r:id="rId10"/>
    <p:sldId id="385" r:id="rId11"/>
    <p:sldId id="384" r:id="rId12"/>
    <p:sldId id="409" r:id="rId13"/>
    <p:sldId id="410" r:id="rId14"/>
    <p:sldId id="411" r:id="rId15"/>
    <p:sldId id="398" r:id="rId16"/>
    <p:sldId id="399" r:id="rId17"/>
    <p:sldId id="400" r:id="rId18"/>
    <p:sldId id="401" r:id="rId19"/>
    <p:sldId id="396" r:id="rId20"/>
    <p:sldId id="412" r:id="rId21"/>
    <p:sldId id="402" r:id="rId22"/>
    <p:sldId id="368" r:id="rId23"/>
  </p:sldIdLst>
  <p:sldSz cx="9144000" cy="6858000" type="screen4x3"/>
  <p:notesSz cx="6888163" cy="100187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704F"/>
    <a:srgbClr val="8E6544"/>
    <a:srgbClr val="D1B97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3185" autoAdjust="0"/>
  </p:normalViewPr>
  <p:slideViewPr>
    <p:cSldViewPr>
      <p:cViewPr varScale="1">
        <p:scale>
          <a:sx n="84" d="100"/>
          <a:sy n="84" d="100"/>
        </p:scale>
        <p:origin x="7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-2916" y="-7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02076" y="0"/>
            <a:ext cx="2984500" cy="50165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D1BC834-0607-4DB4-BF07-213546DE79C3}" type="datetimeFigureOut">
              <a:rPr lang="zh-CN" altLang="en-US" smtClean="0"/>
              <a:t>2021/5/10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02076" y="9515475"/>
            <a:ext cx="2984500" cy="50165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4E130469-7547-4B17-9D62-5675F2708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085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5" tIns="48302" rIns="96605" bIns="48302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0936"/>
          </a:xfrm>
          <a:prstGeom prst="rect">
            <a:avLst/>
          </a:prstGeom>
        </p:spPr>
        <p:txBody>
          <a:bodyPr vert="horz" lIns="96605" tIns="48302" rIns="96605" bIns="48302" rtlCol="0"/>
          <a:lstStyle>
            <a:lvl1pPr algn="r">
              <a:defRPr sz="1300"/>
            </a:lvl1pPr>
          </a:lstStyle>
          <a:p>
            <a:fld id="{F5241A57-950A-4ACE-8173-224C7CD505FB}" type="datetimeFigureOut">
              <a:rPr lang="zh-CN" altLang="en-US" smtClean="0"/>
              <a:pPr/>
              <a:t>2021/5/10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5" tIns="48302" rIns="96605" bIns="48302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vert="horz" lIns="96605" tIns="48302" rIns="96605" bIns="4830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5" tIns="48302" rIns="96605" bIns="48302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01699" y="9516038"/>
            <a:ext cx="2984871" cy="500936"/>
          </a:xfrm>
          <a:prstGeom prst="rect">
            <a:avLst/>
          </a:prstGeom>
        </p:spPr>
        <p:txBody>
          <a:bodyPr vert="horz" lIns="96605" tIns="48302" rIns="96605" bIns="48302" rtlCol="0" anchor="b"/>
          <a:lstStyle>
            <a:lvl1pPr algn="r">
              <a:defRPr sz="1300"/>
            </a:lvl1pPr>
          </a:lstStyle>
          <a:p>
            <a:fld id="{429AAECA-263A-4D9F-86B8-5C9297E280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24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AECA-263A-4D9F-86B8-5C9297E280E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4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AECA-263A-4D9F-86B8-5C9297E280E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8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AECA-263A-4D9F-86B8-5C9297E280E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71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452320" y="63517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dirty="0">
                <a:solidFill>
                  <a:srgbClr val="EEECE1">
                    <a:lumMod val="50000"/>
                  </a:srgbClr>
                </a:solidFill>
                <a:ea typeface="方正兰亭黑简体" pitchFamily="2" charset="-122"/>
              </a:rPr>
              <a:t>知所需 心安为嘉</a:t>
            </a:r>
          </a:p>
          <a:p>
            <a:r>
              <a:rPr lang="en-US" altLang="zh-CN" sz="1200" dirty="0">
                <a:solidFill>
                  <a:srgbClr val="EEECE1">
                    <a:lumMod val="50000"/>
                  </a:srgbClr>
                </a:solidFill>
                <a:ea typeface="方正兰亭黑简体" pitchFamily="2" charset="-122"/>
              </a:rPr>
              <a:t>A Reward You Deserve</a:t>
            </a:r>
          </a:p>
        </p:txBody>
      </p:sp>
    </p:spTree>
    <p:extLst>
      <p:ext uri="{BB962C8B-B14F-4D97-AF65-F5344CB8AC3E}">
        <p14:creationId xmlns:p14="http://schemas.microsoft.com/office/powerpoint/2010/main" val="96507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8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6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9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6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5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2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2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2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3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方正兰亭黑简体" pitchFamily="2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方正兰亭黑简体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方正兰亭黑简体" pitchFamily="2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K:\S&amp;M\Marcom\Spencer\萌给燕\PPT-内页2017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" y="-50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7344816" y="63093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dirty="0" smtClean="0">
                <a:solidFill>
                  <a:srgbClr val="EEECE1">
                    <a:lumMod val="50000"/>
                  </a:srgbClr>
                </a:solidFill>
                <a:latin typeface="+mn-ea"/>
                <a:ea typeface="+mn-ea"/>
              </a:rPr>
              <a:t>  </a:t>
            </a:r>
            <a:r>
              <a:rPr lang="zh-CN" altLang="en-US" sz="1200" baseline="0" dirty="0" smtClean="0">
                <a:solidFill>
                  <a:srgbClr val="EEECE1">
                    <a:lumMod val="50000"/>
                  </a:srgbClr>
                </a:solidFill>
                <a:latin typeface="+mn-ea"/>
                <a:ea typeface="+mn-ea"/>
              </a:rPr>
              <a:t> </a:t>
            </a:r>
            <a:r>
              <a:rPr lang="zh-CN" altLang="en-US" sz="1200" dirty="0" smtClean="0">
                <a:solidFill>
                  <a:srgbClr val="EEECE1">
                    <a:lumMod val="50000"/>
                  </a:srgbClr>
                </a:solidFill>
                <a:latin typeface="+mn-ea"/>
                <a:ea typeface="+mn-ea"/>
              </a:rPr>
              <a:t>知</a:t>
            </a:r>
            <a:r>
              <a:rPr lang="zh-CN" altLang="en-US" sz="1200" dirty="0">
                <a:solidFill>
                  <a:srgbClr val="EEECE1">
                    <a:lumMod val="50000"/>
                  </a:srgbClr>
                </a:solidFill>
                <a:latin typeface="+mn-ea"/>
                <a:ea typeface="+mn-ea"/>
              </a:rPr>
              <a:t>所需 心安为嘉</a:t>
            </a:r>
          </a:p>
          <a:p>
            <a:r>
              <a:rPr lang="en-US" altLang="zh-CN" sz="1200" dirty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A Reward You Deserve</a:t>
            </a:r>
          </a:p>
        </p:txBody>
      </p:sp>
    </p:spTree>
    <p:extLst>
      <p:ext uri="{BB962C8B-B14F-4D97-AF65-F5344CB8AC3E}">
        <p14:creationId xmlns:p14="http://schemas.microsoft.com/office/powerpoint/2010/main" val="298672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方正兰亭黑简体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方正兰亭黑简体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方正兰亭黑简体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方正兰亭黑简体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方正兰亭黑简体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方正兰亭黑简体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285762"/>
            <a:ext cx="6336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prstClr val="white">
                    <a:lumMod val="9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哈尔滨</a:t>
            </a:r>
            <a:r>
              <a:rPr lang="zh-CN" altLang="en-US" sz="4000" b="1" dirty="0">
                <a:solidFill>
                  <a:prstClr val="white">
                    <a:lumMod val="9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富力</a:t>
            </a:r>
            <a:r>
              <a:rPr lang="zh-CN" altLang="en-US" sz="4000" b="1" dirty="0" smtClean="0">
                <a:solidFill>
                  <a:prstClr val="white">
                    <a:lumMod val="9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万达嘉华酒店</a:t>
            </a:r>
            <a:endParaRPr lang="en-US" altLang="zh-CN" sz="4000" b="1" dirty="0" smtClean="0">
              <a:solidFill>
                <a:prstClr val="white">
                  <a:lumMod val="9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en-US" altLang="zh-CN" sz="3200" b="1" dirty="0" smtClean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Wanda Realm Harbin</a:t>
            </a:r>
            <a:endParaRPr lang="zh-CN" altLang="en-US" sz="40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40466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美食汇全日餐厅</a:t>
            </a:r>
            <a:endParaRPr lang="en-US" altLang="zh-CN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All Day Dining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Restaurant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3" descr="G:\哈尔滨万达嘉华\哈尔滨 Harbin VI\Cafe Vista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947" y="692696"/>
            <a:ext cx="1070187" cy="432048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6889"/>
          <a:stretch/>
        </p:blipFill>
        <p:spPr>
          <a:xfrm>
            <a:off x="480598" y="1484784"/>
            <a:ext cx="7979834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395536" y="5429542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酒店一楼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: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自助餐厅 “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早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午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晚”三餐 ，有二个独立的包房可容纳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20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人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,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共容纳人数：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300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人 营业时间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: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早餐：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6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: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30-10:00 (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周末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10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30)   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午餐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11:30-14:00  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晚餐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17:30-21:00</a:t>
            </a:r>
          </a:p>
        </p:txBody>
      </p:sp>
    </p:spTree>
    <p:extLst>
      <p:ext uri="{BB962C8B-B14F-4D97-AF65-F5344CB8AC3E}">
        <p14:creationId xmlns:p14="http://schemas.microsoft.com/office/powerpoint/2010/main" val="42491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餐饮服务设施</a:t>
            </a:r>
            <a:endParaRPr lang="en-US" altLang="zh-CN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Dining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Facilities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576" y="559843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酒店二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楼：“品珍”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中餐厅 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，包括大厅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+7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个独立包房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（松花江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乌苏里江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镜泊湖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连环湖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黑龙江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兴凯湖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富力厅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）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共容纳人数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:190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人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6" y="1428046"/>
            <a:ext cx="7200056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和日本餐厅</a:t>
            </a:r>
            <a:endParaRPr lang="en-US" altLang="zh-CN" b="1" dirty="0">
              <a:solidFill>
                <a:srgbClr val="86754D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HE Japanese Restaurant </a:t>
            </a:r>
          </a:p>
        </p:txBody>
      </p:sp>
      <p:pic>
        <p:nvPicPr>
          <p:cNvPr id="8" name="Picture 2" descr="G:\哈尔滨万达嘉华\哈尔滨 Harbin VI\和-日本料理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5966" y="476672"/>
            <a:ext cx="728402" cy="792088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/>
        </p:nvGrpSpPr>
        <p:grpSpPr>
          <a:xfrm>
            <a:off x="1171001" y="1990750"/>
            <a:ext cx="6725133" cy="3744416"/>
            <a:chOff x="1171001" y="1628800"/>
            <a:chExt cx="6725133" cy="374441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" r="8975"/>
            <a:stretch/>
          </p:blipFill>
          <p:spPr>
            <a:xfrm>
              <a:off x="1171001" y="1628800"/>
              <a:ext cx="4841159" cy="3744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I:\Jenny\图库\酒水美食\5890690_222135700195_2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773" r="19991" b="15952"/>
            <a:stretch/>
          </p:blipFill>
          <p:spPr bwMode="auto">
            <a:xfrm>
              <a:off x="6109470" y="1646991"/>
              <a:ext cx="1786664" cy="2681719"/>
            </a:xfrm>
            <a:prstGeom prst="rect">
              <a:avLst/>
            </a:prstGeom>
            <a:noFill/>
          </p:spPr>
        </p:pic>
      </p:grpSp>
      <p:grpSp>
        <p:nvGrpSpPr>
          <p:cNvPr id="6" name="组合 5"/>
          <p:cNvGrpSpPr/>
          <p:nvPr/>
        </p:nvGrpSpPr>
        <p:grpSpPr>
          <a:xfrm>
            <a:off x="1171001" y="4742274"/>
            <a:ext cx="9449671" cy="1503522"/>
            <a:chOff x="1615436" y="3714202"/>
            <a:chExt cx="9449671" cy="1503522"/>
          </a:xfrm>
        </p:grpSpPr>
        <p:sp>
          <p:nvSpPr>
            <p:cNvPr id="3" name="矩形 2"/>
            <p:cNvSpPr/>
            <p:nvPr/>
          </p:nvSpPr>
          <p:spPr>
            <a:xfrm>
              <a:off x="6493107" y="3714202"/>
              <a:ext cx="4572000" cy="6309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indent="-281305" algn="just" eaLnBrk="0" hangingPunct="0">
                <a:lnSpc>
                  <a:spcPts val="1400"/>
                </a:lnSpc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楼层：二层</a:t>
              </a:r>
              <a:endPara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lnSpc>
                  <a:spcPts val="1400"/>
                </a:lnSpc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午间</a:t>
              </a: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营业时间：</a:t>
              </a:r>
              <a:r>
                <a:rPr lang="en-US" altLang="zh-CN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ea typeface="方正兰亭黑简体" pitchFamily="2" charset="-122"/>
                  <a:cs typeface="Arial" panose="020B0604020202020204" pitchFamily="34" charset="0"/>
                  <a:sym typeface="Arial" pitchFamily="34" charset="0"/>
                </a:rPr>
                <a:t>11:30-14:00</a:t>
              </a:r>
            </a:p>
            <a:p>
              <a:pPr indent="-281305" algn="just" eaLnBrk="0" hangingPunct="0">
                <a:lnSpc>
                  <a:spcPts val="1400"/>
                </a:lnSpc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晚间</a:t>
              </a: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营业时间</a:t>
              </a: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：</a:t>
              </a:r>
              <a:r>
                <a:rPr lang="en-US" altLang="zh-CN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ea typeface="方正兰亭黑简体" pitchFamily="2" charset="-122"/>
                  <a:cs typeface="Arial" panose="020B0604020202020204" pitchFamily="34" charset="0"/>
                  <a:sym typeface="Arial" pitchFamily="34" charset="0"/>
                </a:rPr>
                <a:t>17:30-22:00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1615436" y="4791710"/>
              <a:ext cx="5836884" cy="426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81305" algn="just" eaLnBrk="0" hangingPunct="0">
                <a:lnSpc>
                  <a:spcPts val="1400"/>
                </a:lnSpc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以精细、新鲜和东瀛风情为特色，提供最正宗的日式料理。两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间特色</a:t>
              </a: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包间使得尊贵客人倍感尊崇。新鲜的生鱼片、多样的创意寿司、传统的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日式火锅、</a:t>
              </a: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美味的天妇罗以及令人垂涎欲滴的铁板烧，让您的客人细品美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馔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9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776" y="40466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大堂酒廊</a:t>
            </a:r>
            <a:endParaRPr lang="en-US" altLang="zh-CN" b="1" dirty="0">
              <a:solidFill>
                <a:srgbClr val="86754D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Lobby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Lounge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2" descr="E:\August\8.30上海红帮（update）\1.2 logos of F&amp;B outlets\大堂酒廊 Lobby Lounge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08" y="764704"/>
            <a:ext cx="1611026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115616" y="4653136"/>
            <a:ext cx="9468544" cy="1656184"/>
            <a:chOff x="1567855" y="3314470"/>
            <a:chExt cx="9468544" cy="1656184"/>
          </a:xfrm>
        </p:grpSpPr>
        <p:sp>
          <p:nvSpPr>
            <p:cNvPr id="6" name="矩形 5"/>
            <p:cNvSpPr/>
            <p:nvPr/>
          </p:nvSpPr>
          <p:spPr>
            <a:xfrm>
              <a:off x="6464399" y="3314470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indent="-280670" algn="just" eaLnBrk="0" hangingPunct="0">
                <a:lnSpc>
                  <a:spcPts val="1200"/>
                </a:lnSpc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楼层：一层</a:t>
              </a:r>
              <a:endPara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0670" algn="just" eaLnBrk="0" hangingPunct="0">
                <a:lnSpc>
                  <a:spcPts val="1200"/>
                </a:lnSpc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营业时间</a:t>
              </a: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：</a:t>
              </a:r>
              <a:r>
                <a:rPr lang="en-US" altLang="zh-CN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ea typeface="方正兰亭黑简体" pitchFamily="2" charset="-122"/>
                  <a:cs typeface="Arial" panose="020B0604020202020204" pitchFamily="34" charset="0"/>
                  <a:sym typeface="Arial" pitchFamily="34" charset="0"/>
                </a:rPr>
                <a:t>9:00-24:00</a:t>
              </a:r>
              <a:endPara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567855" y="4365104"/>
              <a:ext cx="5989518" cy="605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81305" algn="just" eaLnBrk="0" hangingPunct="0">
                <a:lnSpc>
                  <a:spcPts val="1400"/>
                </a:lnSpc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悠闲舒适的气氛和亲切贴心的服务，舒缓曼妙</a:t>
              </a: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的环境，</a:t>
              </a: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让您可以在这儿度过愉快的时光，享用一杯香浓的咖啡、清新茗茶、啤酒、特色鸡尾酒以至精选红酒及香槟，佐以精美小点，无论独自小酌或与三五知己谈古论今，同样怡然自得，定能尽享</a:t>
              </a: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惬意</a:t>
              </a:r>
              <a:endPara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  <a:sym typeface="Arial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71000" y="1905025"/>
            <a:ext cx="6725134" cy="3744416"/>
            <a:chOff x="1171000" y="1905025"/>
            <a:chExt cx="6725134" cy="3744416"/>
          </a:xfrm>
        </p:grpSpPr>
        <p:pic>
          <p:nvPicPr>
            <p:cNvPr id="16" name="Picture 2" descr="I:\Jenny\图库\酒水美食\下午茶\xpic920.jp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 l="4897" r="5194" b="13311"/>
            <a:stretch/>
          </p:blipFill>
          <p:spPr bwMode="auto">
            <a:xfrm>
              <a:off x="6109469" y="1921421"/>
              <a:ext cx="1786665" cy="2665323"/>
            </a:xfrm>
            <a:prstGeom prst="rect">
              <a:avLst/>
            </a:prstGeom>
            <a:noFill/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0" r="7104"/>
            <a:stretch/>
          </p:blipFill>
          <p:spPr>
            <a:xfrm>
              <a:off x="1171000" y="1905025"/>
              <a:ext cx="4828559" cy="37444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005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4152" y="404664"/>
            <a:ext cx="3816424" cy="87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啤酒烤肉花园</a:t>
            </a:r>
            <a:endParaRPr lang="en-US" altLang="zh-CN" b="1" dirty="0">
              <a:solidFill>
                <a:srgbClr val="86754D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ea typeface="方正兰亭黑简体" pitchFamily="2" charset="-122"/>
              </a:rPr>
              <a:t> </a:t>
            </a: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BBQ &amp; Beer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Garden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QQ图片20160525183745"/>
          <p:cNvPicPr>
            <a:picLocks noChangeAspect="1"/>
          </p:cNvPicPr>
          <p:nvPr/>
        </p:nvPicPr>
        <p:blipFill rotWithShape="1">
          <a:blip r:embed="rId2"/>
          <a:srcRect l="4872" r="25120"/>
          <a:stretch/>
        </p:blipFill>
        <p:spPr>
          <a:xfrm>
            <a:off x="1171000" y="1822351"/>
            <a:ext cx="4828560" cy="3744416"/>
          </a:xfrm>
          <a:prstGeom prst="rect">
            <a:avLst/>
          </a:prstGeom>
        </p:spPr>
      </p:pic>
      <p:pic>
        <p:nvPicPr>
          <p:cNvPr id="13" name="图片 12" descr="IMG_7947"/>
          <p:cNvPicPr>
            <a:picLocks noChangeAspect="1"/>
          </p:cNvPicPr>
          <p:nvPr/>
        </p:nvPicPr>
        <p:blipFill rotWithShape="1">
          <a:blip r:embed="rId3"/>
          <a:srcRect l="29568" t="4774" r="34989" b="16060"/>
          <a:stretch/>
        </p:blipFill>
        <p:spPr>
          <a:xfrm>
            <a:off x="6109469" y="1854746"/>
            <a:ext cx="1786665" cy="2665323"/>
          </a:xfrm>
          <a:prstGeom prst="rect">
            <a:avLst/>
          </a:prstGeom>
        </p:spPr>
      </p:pic>
      <p:pic>
        <p:nvPicPr>
          <p:cNvPr id="14" name="Picture 3" descr="G:\哈尔滨万达嘉华\哈尔滨 Harbin VI\Cafe Vista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947" y="728150"/>
            <a:ext cx="1070187" cy="432048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6012160" y="4509120"/>
            <a:ext cx="4572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81305" algn="just" eaLnBrk="0" hangingPunct="0">
              <a:lnSpc>
                <a:spcPts val="1400"/>
              </a:lnSpc>
              <a:buClr>
                <a:srgbClr val="4F81BD"/>
              </a:buClr>
              <a:buSzPct val="105000"/>
              <a:defRPr/>
            </a:pPr>
            <a:r>
              <a:rPr lang="zh-CN" altLang="en-US" sz="900" dirty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楼层：一层花园</a:t>
            </a:r>
            <a:endParaRPr lang="en-US" altLang="zh-CN" sz="900" dirty="0">
              <a:solidFill>
                <a:prstClr val="white">
                  <a:lumMod val="50000"/>
                </a:prstClr>
              </a:solidFill>
              <a:latin typeface="+mn-ea"/>
              <a:cs typeface="Simplified Arabic"/>
              <a:sym typeface="Arial" pitchFamily="34" charset="0"/>
            </a:endParaRPr>
          </a:p>
          <a:p>
            <a:pPr indent="-281305" algn="just" eaLnBrk="0" hangingPunct="0">
              <a:lnSpc>
                <a:spcPts val="1400"/>
              </a:lnSpc>
              <a:buClr>
                <a:srgbClr val="4F81BD"/>
              </a:buClr>
              <a:buSzPct val="105000"/>
              <a:defRPr/>
            </a:pPr>
            <a:r>
              <a:rPr lang="zh-CN" altLang="en-US" sz="900" dirty="0" smtClean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营业时间</a:t>
            </a:r>
            <a:r>
              <a:rPr lang="zh-CN" altLang="en-US" sz="900" dirty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：</a:t>
            </a:r>
            <a:r>
              <a:rPr lang="en-US" altLang="zh-CN" sz="9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  <a:sym typeface="Arial" pitchFamily="34" charset="0"/>
              </a:rPr>
              <a:t>17:30-22:00</a:t>
            </a:r>
          </a:p>
          <a:p>
            <a:pPr indent="-281305" algn="just" eaLnBrk="0" hangingPunct="0">
              <a:lnSpc>
                <a:spcPts val="1400"/>
              </a:lnSpc>
              <a:buClr>
                <a:srgbClr val="4F81BD"/>
              </a:buClr>
              <a:buSzPct val="105000"/>
              <a:defRPr/>
            </a:pPr>
            <a:r>
              <a:rPr lang="en-US" altLang="zh-CN" sz="900" dirty="0" smtClean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(</a:t>
            </a:r>
            <a:r>
              <a:rPr lang="zh-CN" altLang="en-US" sz="900" dirty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六</a:t>
            </a:r>
            <a:r>
              <a:rPr lang="zh-CN" altLang="en-US" sz="900" dirty="0" smtClean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月</a:t>
            </a:r>
            <a:r>
              <a:rPr lang="zh-CN" altLang="en-US" sz="900" dirty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中旬至八月</a:t>
            </a:r>
            <a:r>
              <a:rPr lang="en-US" altLang="zh-CN" sz="900" dirty="0" smtClean="0">
                <a:solidFill>
                  <a:prstClr val="white">
                    <a:lumMod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)</a:t>
            </a:r>
            <a:endParaRPr lang="en-US" altLang="zh-CN" sz="900" dirty="0">
              <a:solidFill>
                <a:prstClr val="white">
                  <a:lumMod val="50000"/>
                </a:prstClr>
              </a:solidFill>
              <a:latin typeface="+mn-ea"/>
              <a:cs typeface="Simplified Arabic"/>
              <a:sym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92368" y="5589240"/>
            <a:ext cx="6719992" cy="520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 eaLnBrk="0" hangingPunct="0">
              <a:lnSpc>
                <a:spcPts val="1400"/>
              </a:lnSpc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</a:rPr>
              <a:t>位于酒店室外的啤酒花园</a:t>
            </a: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</a:rPr>
              <a:t>于六月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</a:rPr>
              <a:t>中旬至八月应季开放，客人们可以尽情享受这份独辟的“庭园”</a:t>
            </a: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</a:rPr>
              <a:t>时光</a:t>
            </a:r>
            <a:endParaRPr lang="zh-CN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+mn-ea"/>
              <a:cs typeface="Simplified Arabic"/>
            </a:endParaRPr>
          </a:p>
          <a:p>
            <a:pPr indent="-281305" eaLnBrk="0" hangingPunct="0">
              <a:lnSpc>
                <a:spcPts val="1400"/>
              </a:lnSpc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</a:rPr>
              <a:t>不定期乐手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</a:rPr>
              <a:t>动情献唱，宾客们可以一边欣赏现场的精彩演出，一边享受各种中西</a:t>
            </a: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</a:rPr>
              <a:t>美食，体验本地特色烧烤</a:t>
            </a:r>
            <a:endParaRPr lang="en-US" altLang="zh-CN" sz="900" dirty="0">
              <a:solidFill>
                <a:prstClr val="black">
                  <a:lumMod val="50000"/>
                  <a:lumOff val="50000"/>
                </a:prstClr>
              </a:solidFill>
              <a:latin typeface="+mn-ea"/>
              <a:cs typeface="Simplified Arabic"/>
            </a:endParaRPr>
          </a:p>
        </p:txBody>
      </p:sp>
    </p:spTree>
    <p:extLst>
      <p:ext uri="{BB962C8B-B14F-4D97-AF65-F5344CB8AC3E}">
        <p14:creationId xmlns:p14="http://schemas.microsoft.com/office/powerpoint/2010/main" val="2168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2" y="1638128"/>
            <a:ext cx="6923383" cy="45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627784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会议室面积</a:t>
            </a:r>
            <a:endParaRPr lang="en-US" altLang="zh-CN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Meeting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Space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15744" r="5450" b="2404"/>
          <a:stretch>
            <a:fillRect/>
          </a:stretch>
        </p:blipFill>
        <p:spPr>
          <a:xfrm>
            <a:off x="827584" y="1484784"/>
            <a:ext cx="7560840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多功能厅</a:t>
            </a:r>
            <a:r>
              <a:rPr lang="en-US" altLang="zh-CN" b="1" dirty="0">
                <a:solidFill>
                  <a:srgbClr val="86754D"/>
                </a:solidFill>
                <a:ea typeface="方正兰亭黑简体" pitchFamily="2" charset="-122"/>
              </a:rPr>
              <a:t/>
            </a:r>
            <a:br>
              <a:rPr lang="en-US" altLang="zh-CN" b="1" dirty="0">
                <a:solidFill>
                  <a:srgbClr val="86754D"/>
                </a:solidFill>
                <a:ea typeface="方正兰亭黑简体" pitchFamily="2" charset="-122"/>
              </a:rPr>
            </a:b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Function Rooms</a:t>
            </a:r>
          </a:p>
        </p:txBody>
      </p:sp>
      <p:sp>
        <p:nvSpPr>
          <p:cNvPr id="2" name="矩形 1"/>
          <p:cNvSpPr/>
          <p:nvPr/>
        </p:nvSpPr>
        <p:spPr>
          <a:xfrm>
            <a:off x="5787752" y="1477938"/>
            <a:ext cx="6713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大宴会厅：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1270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平方米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特点：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层高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10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米，可容纳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700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人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会议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/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用餐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配舞台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有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77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平方米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LED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屏</a:t>
            </a:r>
            <a:endParaRPr lang="zh-CN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可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灵活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分隔为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3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个独立会场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，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 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 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每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厅可容纳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180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人</a:t>
            </a: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宴会厅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1/2/3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：各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400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平方米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特点：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层高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10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，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可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容纳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180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人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会议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用餐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有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8000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流明投影仪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+200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寸幕布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配舞台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</p:txBody>
      </p:sp>
      <p:pic>
        <p:nvPicPr>
          <p:cNvPr id="1026" name="Picture 2" descr="C:\Users\sm20\AppData\Local\Microsoft\Windows\Temporary Internet Files\Content.Outlook\5R4M5KET\3层大宴会厅-课桌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8" y="1627659"/>
            <a:ext cx="2729830" cy="237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m20\AppData\Local\Microsoft\Windows\Temporary Internet Files\Content.Outlook\5R4M5KET\3层宴会厅2-课桌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1" y="4156191"/>
            <a:ext cx="2732037" cy="23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64" y="1620813"/>
            <a:ext cx="2868513" cy="23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39" y="4156191"/>
            <a:ext cx="2868513" cy="23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多功能厅</a:t>
            </a:r>
            <a:r>
              <a:rPr lang="en-US" altLang="zh-CN" b="1" dirty="0">
                <a:solidFill>
                  <a:srgbClr val="86754D"/>
                </a:solidFill>
                <a:ea typeface="方正兰亭黑简体" pitchFamily="2" charset="-122"/>
              </a:rPr>
              <a:t/>
            </a:r>
            <a:br>
              <a:rPr lang="en-US" altLang="zh-CN" b="1" dirty="0">
                <a:solidFill>
                  <a:srgbClr val="86754D"/>
                </a:solidFill>
                <a:ea typeface="方正兰亭黑简体" pitchFamily="2" charset="-122"/>
              </a:rPr>
            </a:b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Function Rooms</a:t>
            </a:r>
          </a:p>
        </p:txBody>
      </p:sp>
      <p:sp>
        <p:nvSpPr>
          <p:cNvPr id="2" name="矩形 1"/>
          <p:cNvSpPr/>
          <p:nvPr/>
        </p:nvSpPr>
        <p:spPr>
          <a:xfrm>
            <a:off x="4139952" y="1594535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哈尔滨厅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240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平方米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特点：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层高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4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米，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可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容纳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110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人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会议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用餐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8000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流明投影仪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+180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寸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幕布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配舞台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大连长白山厅：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96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平方米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特点：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层高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3.5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，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可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容纳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50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人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会议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用餐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有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4500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流明投影仪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+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120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寸幕布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 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4334"/>
            <a:ext cx="3528392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14854"/>
            <a:ext cx="352839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4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多功能厅</a:t>
            </a:r>
            <a:r>
              <a:rPr lang="en-US" altLang="zh-CN" b="1" dirty="0">
                <a:solidFill>
                  <a:srgbClr val="86754D"/>
                </a:solidFill>
                <a:ea typeface="方正兰亭黑简体" pitchFamily="2" charset="-122"/>
              </a:rPr>
              <a:t/>
            </a:r>
            <a:br>
              <a:rPr lang="en-US" altLang="zh-CN" b="1" dirty="0">
                <a:solidFill>
                  <a:srgbClr val="86754D"/>
                </a:solidFill>
                <a:ea typeface="方正兰亭黑简体" pitchFamily="2" charset="-122"/>
              </a:rPr>
            </a:b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Function Rooms</a:t>
            </a:r>
          </a:p>
        </p:txBody>
      </p:sp>
      <p:sp>
        <p:nvSpPr>
          <p:cNvPr id="2" name="矩形 1"/>
          <p:cNvSpPr/>
          <p:nvPr/>
        </p:nvSpPr>
        <p:spPr>
          <a:xfrm>
            <a:off x="4139952" y="1594535"/>
            <a:ext cx="83529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贵宾厅 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110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平方米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特点：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配有中式壁画及水晶吊灯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层高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4.5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米，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可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容纳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50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人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会议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/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用餐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有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6500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流明投影仪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+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150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寸幕布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 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武汉厅：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48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平方米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特点：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层高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4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，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可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17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人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董事会</a:t>
            </a: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*</a:t>
            </a:r>
            <a:r>
              <a:rPr lang="zh-CN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配</a:t>
            </a:r>
            <a:r>
              <a:rPr lang="zh-CN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有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4500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流明投影仪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+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120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寸幕布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  <a:p>
            <a:pPr indent="-281305">
              <a:spcBef>
                <a:spcPct val="50000"/>
              </a:spcBef>
              <a:buClr>
                <a:srgbClr val="4F81BD"/>
              </a:buClr>
              <a:buSzPct val="105000"/>
              <a:defRPr/>
            </a:pP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  <a:sym typeface="Arial" pitchFamily="34" charset="0"/>
            </a:endParaRPr>
          </a:p>
        </p:txBody>
      </p:sp>
      <p:pic>
        <p:nvPicPr>
          <p:cNvPr id="3074" name="Picture 2" descr="C:\Users\sm20\AppData\Local\Microsoft\Windows\Temporary Internet Files\Content.Outlook\5R4M5KET\3层贵宾厅-课桌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9" y="1665759"/>
            <a:ext cx="348719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m20\AppData\Local\Microsoft\Windows\Temporary Internet Files\Content.Outlook\5R4M5KET\3层武汉厅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9" y="4042023"/>
            <a:ext cx="348719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会议室平面图</a:t>
            </a:r>
            <a:endParaRPr lang="en-US" altLang="zh-CN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Meeting Space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Plan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Picture 2" descr="C:\Users\sm20\Desktop\捕获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2" y="1377688"/>
            <a:ext cx="7992888" cy="49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67544" y="1556792"/>
            <a:ext cx="55486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-281305">
              <a:spcBef>
                <a:spcPct val="50000"/>
              </a:spcBef>
              <a:buClr>
                <a:srgbClr val="4F81BD"/>
              </a:buClr>
              <a:buSzPct val="105000"/>
              <a:defRPr sz="1600" b="1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defRPr>
            </a:lvl1pPr>
          </a:lstStyle>
          <a:p>
            <a:r>
              <a:rPr lang="zh-CN" altLang="en-US" dirty="0"/>
              <a:t>经过实地测量，酒店</a:t>
            </a:r>
            <a:r>
              <a:rPr lang="en-US" altLang="zh-CN" dirty="0"/>
              <a:t>3</a:t>
            </a:r>
            <a:r>
              <a:rPr lang="zh-CN" altLang="en-US" dirty="0"/>
              <a:t>楼共计可放</a:t>
            </a:r>
            <a:r>
              <a:rPr lang="en-US" altLang="zh-CN" dirty="0"/>
              <a:t>1.8</a:t>
            </a:r>
            <a:r>
              <a:rPr lang="zh-CN" altLang="en-US" dirty="0"/>
              <a:t>米</a:t>
            </a:r>
            <a:r>
              <a:rPr lang="zh-CN" altLang="en-US" dirty="0" smtClean="0"/>
              <a:t>的长</a:t>
            </a:r>
            <a:r>
              <a:rPr lang="zh-CN" altLang="en-US" dirty="0"/>
              <a:t>条桌</a:t>
            </a:r>
            <a:r>
              <a:rPr lang="en-US" altLang="zh-CN" dirty="0"/>
              <a:t>55</a:t>
            </a:r>
            <a:r>
              <a:rPr lang="zh-CN" altLang="en-US" dirty="0" smtClean="0"/>
              <a:t>个，具体位置如下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70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40466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交通便利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Transportation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500" y="2002185"/>
            <a:ext cx="9073378" cy="4124331"/>
            <a:chOff x="503548" y="1651474"/>
            <a:chExt cx="9073378" cy="4124331"/>
          </a:xfrm>
        </p:grpSpPr>
        <p:grpSp>
          <p:nvGrpSpPr>
            <p:cNvPr id="9" name="组合 8"/>
            <p:cNvGrpSpPr/>
            <p:nvPr/>
          </p:nvGrpSpPr>
          <p:grpSpPr>
            <a:xfrm>
              <a:off x="503548" y="3785517"/>
              <a:ext cx="9073378" cy="1990288"/>
              <a:chOff x="1259124" y="3676265"/>
              <a:chExt cx="9073378" cy="1990288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1259124" y="3821785"/>
                <a:ext cx="4572000" cy="16953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哈尔滨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太平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机场国内外航班：</a:t>
                </a: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endParaRPr>
              </a:p>
              <a:p>
                <a:pPr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国内及国际航线共计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185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条，通航城市达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109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个，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以哈尔滨为中心、辐射全国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重要</a:t>
                </a:r>
                <a:endParaRPr lang="en-US" altLang="zh-CN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</a:endParaRPr>
              </a:p>
              <a:p>
                <a:pPr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城市。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其中包含北京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、上海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、广州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、深圳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、杭州等国内航线，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延至俄罗斯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（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6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小时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）</a:t>
                </a: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endParaRPr>
              </a:p>
              <a:p>
                <a:pPr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日本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（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3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小时） 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、韩国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（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3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小时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）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等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周边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国家，东南亚主要国家及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欧洲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</a:rPr>
                  <a:t>主要国家及美国主要城市。</a:t>
                </a:r>
                <a:endParaRPr lang="en-US" altLang="zh-CN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</a:endParaRPr>
              </a:p>
              <a:p>
                <a:pPr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endParaRPr>
              </a:p>
              <a:p>
                <a:pPr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There are a total of 185 domestic and international air routes, with 109 navigable cities, with Harbin as the center and covering the whole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country.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Including Beijing, Shanghai,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Guangzhou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,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Shenzhen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,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Hangzhou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and other domestic routes, extended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to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Russia (6 hours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), Japan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(3 hours), South Korea (3 hours) and other surrounding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countries. Major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countries in southeast Asia, major countries in Europe and major cities in the United States.</a:t>
                </a: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方正兰亭黑简体" pitchFamily="2" charset="-122"/>
                  <a:cs typeface="Simplified Arabic"/>
                  <a:sym typeface="Arial" pitchFamily="34" charset="0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5760502" y="3676265"/>
                <a:ext cx="4572000" cy="19902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38100"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•  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坐落于哈西万达广场，地处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繁华商业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娱乐中心</a:t>
                </a: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•  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交通迅捷便利，与哈西客站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仅需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10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分钟车程，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2018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年哈西客站新增哈佳高铁，哈牡高铁；</a:t>
                </a:r>
                <a:endParaRPr lang="en-US" altLang="zh-CN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  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并将于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2019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年开通京哈高铁，仅需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4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小时即可抵达北京。</a:t>
                </a:r>
                <a:endPara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•  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距哈尔滨火车站</a:t>
                </a:r>
                <a:r>
                  <a:rPr lang="zh-CN" alt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也仅需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20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分钟车程</a:t>
                </a: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•  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距哈尔滨太平国际机场仅需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Arial" pitchFamily="34" charset="0"/>
                  </a:rPr>
                  <a:t>25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Simplified Arabic"/>
                    <a:sym typeface="Arial" pitchFamily="34" charset="0"/>
                  </a:rPr>
                  <a:t>分钟车程</a:t>
                </a:r>
              </a:p>
              <a:p>
                <a:pPr indent="38100"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方正兰亭黑简体" pitchFamily="2" charset="-122"/>
                  <a:cs typeface="Simplified Arabic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•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 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Conveniently situated in </a:t>
                </a:r>
                <a:r>
                  <a:rPr lang="en-US" altLang="zh-CN" sz="8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Haxi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District at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the renowned Wanda Plaza</a:t>
                </a:r>
              </a:p>
              <a:p>
                <a:pPr indent="38100" eaLnBrk="0" hangingPunct="0">
                  <a:lnSpc>
                    <a:spcPts val="1200"/>
                  </a:lnSpc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•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 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10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minutes drive to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Harbin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West Railway Station; In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2018, Harbin west railway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station  </a:t>
                </a:r>
              </a:p>
              <a:p>
                <a:pPr indent="38100" eaLnBrk="0" hangingPunct="0">
                  <a:lnSpc>
                    <a:spcPts val="1200"/>
                  </a:lnSpc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  added Harbin-Jiamusi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high-speed railway and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Harbin-Mudanjiang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high-speed railway. </a:t>
                </a:r>
                <a:endParaRPr lang="en-US" altLang="zh-CN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方正兰亭黑简体" pitchFamily="2" charset="-122"/>
                  <a:cs typeface="Arial" panose="020B0604020202020204" pitchFamily="34" charset="0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  The Beijing-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arbin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high-speed railway, which will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launch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in 2019, takes just 4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hours.</a:t>
                </a: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方正兰亭黑简体" pitchFamily="2" charset="-122"/>
                  <a:cs typeface="Arial" panose="020B0604020202020204" pitchFamily="34" charset="0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•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 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20 minutes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drive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to Harbin Railway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Station </a:t>
                </a:r>
                <a:endPara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方正兰亭黑简体" pitchFamily="2" charset="-122"/>
                  <a:cs typeface="Arial" panose="020B0604020202020204" pitchFamily="34" charset="0"/>
                  <a:sym typeface="Arial" pitchFamily="34" charset="0"/>
                </a:endParaRPr>
              </a:p>
              <a:p>
                <a:pPr indent="38100" eaLnBrk="0" hangingPunct="0">
                  <a:lnSpc>
                    <a:spcPts val="1200"/>
                  </a:lnSpc>
                  <a:spcBef>
                    <a:spcPts val="65"/>
                  </a:spcBef>
                  <a:buClr>
                    <a:srgbClr val="4F81BD"/>
                  </a:buClr>
                  <a:defRPr/>
                </a:pP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•</a:t>
                </a: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  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25 minutes </a:t>
                </a:r>
                <a:r>
                  <a:rPr lang="en-US" altLang="zh-CN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to Harbin Taiping 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方正兰亭黑简体" pitchFamily="2" charset="-122"/>
                    <a:cs typeface="Arial" panose="020B0604020202020204" pitchFamily="34" charset="0"/>
                    <a:sym typeface="Arial" pitchFamily="34" charset="0"/>
                  </a:rPr>
                  <a:t>International Airport</a:t>
                </a:r>
              </a:p>
            </p:txBody>
          </p:sp>
        </p:grp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0"/>
            <a:stretch/>
          </p:blipFill>
          <p:spPr bwMode="auto">
            <a:xfrm>
              <a:off x="827584" y="1651474"/>
              <a:ext cx="2403129" cy="190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"/>
            <a:stretch/>
          </p:blipFill>
          <p:spPr>
            <a:xfrm>
              <a:off x="3605596" y="1651474"/>
              <a:ext cx="2652888" cy="191886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1651474"/>
              <a:ext cx="2603499" cy="1905515"/>
            </a:xfrm>
            <a:prstGeom prst="rect">
              <a:avLst/>
            </a:prstGeom>
          </p:spPr>
        </p:pic>
      </p:grpSp>
      <p:pic>
        <p:nvPicPr>
          <p:cNvPr id="1026" name="Picture 2" descr="C:\Users\Cici.Chen\Downloads\57069f53922a91d5ab12b5cfc8acbb2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7" y="2002185"/>
            <a:ext cx="2404378" cy="19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6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515103" y="1629005"/>
            <a:ext cx="6041782" cy="4516232"/>
            <a:chOff x="1962526" y="1628800"/>
            <a:chExt cx="5482903" cy="3795911"/>
          </a:xfrm>
        </p:grpSpPr>
        <p:pic>
          <p:nvPicPr>
            <p:cNvPr id="15" name="图片 1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526" y="1628800"/>
              <a:ext cx="2720612" cy="1738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9" descr="gic545345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" t="2305" r="4495" b="51587"/>
            <a:stretch>
              <a:fillRect/>
            </a:stretch>
          </p:blipFill>
          <p:spPr bwMode="auto">
            <a:xfrm>
              <a:off x="1975939" y="3627499"/>
              <a:ext cx="2707200" cy="179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2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133" y="3627498"/>
              <a:ext cx="2664296" cy="17972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2555776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休闲娱乐设施</a:t>
            </a:r>
            <a:endParaRPr lang="en-US" altLang="zh-CN" b="1" dirty="0">
              <a:solidFill>
                <a:srgbClr val="86754D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15104" y="3645024"/>
            <a:ext cx="2997928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 algn="ctr" eaLnBrk="0" hangingPunct="0">
              <a:lnSpc>
                <a:spcPts val="1400"/>
              </a:lnSpc>
              <a:buClr>
                <a:srgbClr val="4F81BD"/>
              </a:buClr>
              <a:buSzPct val="105000"/>
              <a:defRPr/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室内恒温</a:t>
            </a: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游泳池</a:t>
            </a:r>
            <a:endParaRPr lang="zh-CN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1013" y="3625666"/>
            <a:ext cx="2935871" cy="246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 algn="ctr" eaLnBrk="0" hangingPunct="0">
              <a:lnSpc>
                <a:spcPts val="1400"/>
              </a:lnSpc>
              <a:buClr>
                <a:srgbClr val="4F81BD"/>
              </a:buClr>
              <a:buSzPct val="105000"/>
              <a:defRPr/>
            </a:pP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  <a:sym typeface="Arial" pitchFamily="34" charset="0"/>
              </a:rPr>
              <a:t>水疗</a:t>
            </a:r>
            <a:endParaRPr lang="en-US" altLang="zh-CN" sz="900" dirty="0" smtClean="0">
              <a:solidFill>
                <a:prstClr val="black">
                  <a:lumMod val="50000"/>
                  <a:lumOff val="50000"/>
                </a:prstClr>
              </a:solidFill>
              <a:latin typeface="+mn-ea"/>
              <a:cs typeface="Simplified Arabic"/>
              <a:sym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15103" y="6145237"/>
            <a:ext cx="2997928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 algn="ctr" eaLnBrk="0" hangingPunct="0">
              <a:lnSpc>
                <a:spcPts val="1400"/>
              </a:lnSpc>
              <a:buClr>
                <a:srgbClr val="4F81BD"/>
              </a:buClr>
              <a:buSzPct val="105000"/>
              <a:defRPr/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j-ea"/>
                <a:ea typeface="+mj-ea"/>
                <a:cs typeface="Simplified Arabic"/>
                <a:sym typeface="Arial" pitchFamily="34" charset="0"/>
              </a:rPr>
              <a:t>健身</a:t>
            </a: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j-ea"/>
                <a:ea typeface="+mj-ea"/>
                <a:cs typeface="Simplified Arabic"/>
                <a:sym typeface="Arial" pitchFamily="34" charset="0"/>
              </a:rPr>
              <a:t>中心</a:t>
            </a:r>
            <a:endParaRPr lang="zh-CN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21012" y="6145237"/>
            <a:ext cx="2935871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1305" algn="ctr" eaLnBrk="0" hangingPunct="0">
              <a:lnSpc>
                <a:spcPts val="1400"/>
              </a:lnSpc>
              <a:buClr>
                <a:srgbClr val="4F81BD"/>
              </a:buClr>
              <a:buSzPct val="105000"/>
              <a:defRPr/>
            </a:pPr>
            <a:r>
              <a:rPr lang="zh-CN" alt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j-ea"/>
                <a:ea typeface="+mj-ea"/>
                <a:cs typeface="Simplified Arabic"/>
                <a:sym typeface="Arial" pitchFamily="34" charset="0"/>
              </a:rPr>
              <a:t>瑜伽</a:t>
            </a:r>
            <a:endParaRPr lang="zh-CN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pic>
        <p:nvPicPr>
          <p:cNvPr id="27" name="图片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4" y="1627712"/>
            <a:ext cx="2935871" cy="2069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2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404664"/>
            <a:ext cx="324036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86754D"/>
                </a:solidFill>
                <a:latin typeface="宋体"/>
              </a:rPr>
              <a:t>哈尔滨</a:t>
            </a: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富力</a:t>
            </a:r>
            <a:r>
              <a:rPr lang="zh-CN" altLang="en-US" b="1" dirty="0" smtClean="0">
                <a:solidFill>
                  <a:srgbClr val="86754D"/>
                </a:solidFill>
                <a:latin typeface="宋体"/>
              </a:rPr>
              <a:t>万达嘉华酒店</a:t>
            </a:r>
            <a:endParaRPr lang="zh-CN" altLang="en-US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Wanda Realm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Harbin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2060848"/>
            <a:ext cx="599234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prstClr val="black"/>
                </a:solidFill>
              </a:rPr>
              <a:t>对接人联系方式：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endParaRPr lang="en-US" altLang="zh-CN" dirty="0" smtClean="0">
              <a:solidFill>
                <a:prstClr val="black"/>
              </a:solidFill>
            </a:endParaRPr>
          </a:p>
          <a:p>
            <a:r>
              <a:rPr lang="zh-CN" altLang="en-US" dirty="0" smtClean="0">
                <a:solidFill>
                  <a:prstClr val="black"/>
                </a:solidFill>
              </a:rPr>
              <a:t>酒店销售总监         ：王秋菊         联系方式：</a:t>
            </a:r>
            <a:r>
              <a:rPr lang="en-US" altLang="zh-CN" dirty="0" smtClean="0">
                <a:solidFill>
                  <a:prstClr val="black"/>
                </a:solidFill>
              </a:rPr>
              <a:t>139 4518 9835</a:t>
            </a:r>
          </a:p>
          <a:p>
            <a:endParaRPr lang="en-US" altLang="zh-CN" dirty="0" smtClean="0">
              <a:solidFill>
                <a:prstClr val="black"/>
              </a:solidFill>
            </a:endParaRPr>
          </a:p>
          <a:p>
            <a:r>
              <a:rPr lang="zh-CN" altLang="en-US" dirty="0">
                <a:solidFill>
                  <a:prstClr val="black"/>
                </a:solidFill>
              </a:rPr>
              <a:t>客房</a:t>
            </a:r>
            <a:r>
              <a:rPr lang="zh-CN" altLang="en-US" dirty="0" smtClean="0">
                <a:solidFill>
                  <a:prstClr val="black"/>
                </a:solidFill>
              </a:rPr>
              <a:t>销售总监         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zh-CN" altLang="en-US" dirty="0" smtClean="0">
                <a:solidFill>
                  <a:prstClr val="black"/>
                </a:solidFill>
              </a:rPr>
              <a:t>宋俐颖</a:t>
            </a:r>
            <a:r>
              <a:rPr lang="zh-CN" altLang="en-US" dirty="0" smtClean="0">
                <a:solidFill>
                  <a:prstClr val="black"/>
                </a:solidFill>
              </a:rPr>
              <a:t>         </a:t>
            </a:r>
            <a:r>
              <a:rPr lang="zh-CN" altLang="en-US" dirty="0" smtClean="0">
                <a:solidFill>
                  <a:prstClr val="black"/>
                </a:solidFill>
              </a:rPr>
              <a:t>联系</a:t>
            </a:r>
            <a:r>
              <a:rPr lang="zh-CN" altLang="en-US" dirty="0">
                <a:solidFill>
                  <a:prstClr val="black"/>
                </a:solidFill>
              </a:rPr>
              <a:t>方式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187 4601 5317</a:t>
            </a:r>
            <a:endParaRPr lang="en-US" altLang="zh-CN" dirty="0" smtClean="0">
              <a:solidFill>
                <a:prstClr val="black"/>
              </a:solidFill>
            </a:endParaRPr>
          </a:p>
          <a:p>
            <a:endParaRPr lang="en-US" altLang="zh-CN" dirty="0" smtClean="0">
              <a:solidFill>
                <a:prstClr val="black"/>
              </a:solidFill>
            </a:endParaRPr>
          </a:p>
          <a:p>
            <a:r>
              <a:rPr lang="zh-CN" altLang="en-US" dirty="0">
                <a:solidFill>
                  <a:prstClr val="black"/>
                </a:solidFill>
              </a:rPr>
              <a:t>宴会</a:t>
            </a:r>
            <a:r>
              <a:rPr lang="zh-CN" altLang="en-US" dirty="0" smtClean="0">
                <a:solidFill>
                  <a:prstClr val="black"/>
                </a:solidFill>
              </a:rPr>
              <a:t>销售总监         ：邱丽娟         联系</a:t>
            </a:r>
            <a:r>
              <a:rPr lang="zh-CN" altLang="en-US" dirty="0">
                <a:solidFill>
                  <a:prstClr val="black"/>
                </a:solidFill>
              </a:rPr>
              <a:t>方式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133 0451 8711</a:t>
            </a:r>
          </a:p>
          <a:p>
            <a:endParaRPr lang="en-US" altLang="zh-CN" dirty="0" smtClean="0">
              <a:solidFill>
                <a:prstClr val="black"/>
              </a:solidFill>
            </a:endParaRPr>
          </a:p>
          <a:p>
            <a:r>
              <a:rPr lang="zh-CN" altLang="en-US" dirty="0" smtClean="0">
                <a:solidFill>
                  <a:prstClr val="black"/>
                </a:solidFill>
              </a:rPr>
              <a:t>客房销售主任         ：毕佳鑫        </a:t>
            </a:r>
            <a:r>
              <a:rPr lang="zh-CN" altLang="en-US" sz="1400" dirty="0" smtClean="0">
                <a:solidFill>
                  <a:prstClr val="black"/>
                </a:solidFill>
              </a:rPr>
              <a:t>  </a:t>
            </a:r>
            <a:r>
              <a:rPr lang="zh-CN" altLang="en-US" dirty="0">
                <a:solidFill>
                  <a:prstClr val="black"/>
                </a:solidFill>
              </a:rPr>
              <a:t>联系方式：</a:t>
            </a:r>
            <a:r>
              <a:rPr lang="en-US" altLang="zh-CN" dirty="0" smtClean="0">
                <a:solidFill>
                  <a:prstClr val="black"/>
                </a:solidFill>
              </a:rPr>
              <a:t>186 4603 3458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7"/>
          <a:stretch/>
        </p:blipFill>
        <p:spPr bwMode="auto">
          <a:xfrm>
            <a:off x="827584" y="1165467"/>
            <a:ext cx="633656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1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404664"/>
            <a:ext cx="324036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86754D"/>
                </a:solidFill>
                <a:latin typeface="宋体"/>
              </a:rPr>
              <a:t>哈尔滨</a:t>
            </a: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富力</a:t>
            </a:r>
            <a:r>
              <a:rPr lang="zh-CN" altLang="en-US" b="1" dirty="0" smtClean="0">
                <a:solidFill>
                  <a:srgbClr val="86754D"/>
                </a:solidFill>
                <a:latin typeface="宋体"/>
              </a:rPr>
              <a:t>万达嘉华酒店</a:t>
            </a:r>
            <a:endParaRPr lang="zh-CN" altLang="en-US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Wanda Realm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Harbin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/>
          <a:stretch/>
        </p:blipFill>
        <p:spPr>
          <a:xfrm>
            <a:off x="827584" y="1484784"/>
            <a:ext cx="3312368" cy="44453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8931" y="5930116"/>
            <a:ext cx="8042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酒店正门：为了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更好的烘托会议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氛围建议在正门位置可以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进行注水刀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旗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、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空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飘等布置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，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如果需要请会务组提前告知酒店</a:t>
            </a:r>
            <a:endParaRPr lang="zh-CN" altLang="en-US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511449"/>
            <a:ext cx="3600399" cy="22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84704"/>
            <a:ext cx="3600400" cy="206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欢迎光临</a:t>
            </a:r>
            <a:r>
              <a:rPr lang="zh-CN" altLang="en-US" b="1" dirty="0" smtClean="0">
                <a:solidFill>
                  <a:srgbClr val="86754D"/>
                </a:solidFill>
                <a:latin typeface="宋体"/>
              </a:rPr>
              <a:t>哈尔滨富力万达嘉华酒店</a:t>
            </a:r>
            <a:endParaRPr lang="en-US" altLang="zh-CN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Welcome to Wanda Realm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Harbin</a:t>
            </a:r>
            <a:endParaRPr lang="zh-CN" altLang="en-US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32842"/>
            <a:ext cx="7560840" cy="4516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907704" y="4509120"/>
            <a:ext cx="122413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签到台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763688" y="4725144"/>
            <a:ext cx="496855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835696" y="4735835"/>
            <a:ext cx="1368152" cy="205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背景板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601257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酒店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大堂：可以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自行搭建背景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板二块，建议尺寸（长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4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 高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3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米）</a:t>
            </a:r>
            <a:endParaRPr lang="en-US" altLang="zh-CN" sz="1600" b="1" dirty="0" smtClean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  <a:p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酒店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提供签到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台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+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椅子，前台人员在签到台位置直接给客人办理入住</a:t>
            </a:r>
            <a:endParaRPr lang="zh-CN" altLang="en-US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02571" y="4501505"/>
            <a:ext cx="122413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签到台</a:t>
            </a:r>
          </a:p>
        </p:txBody>
      </p:sp>
      <p:sp>
        <p:nvSpPr>
          <p:cNvPr id="11" name="矩形 10"/>
          <p:cNvSpPr/>
          <p:nvPr/>
        </p:nvSpPr>
        <p:spPr>
          <a:xfrm>
            <a:off x="3630563" y="4728220"/>
            <a:ext cx="1368152" cy="205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背景板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66953" y="4509889"/>
            <a:ext cx="122413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签到台</a:t>
            </a:r>
          </a:p>
        </p:txBody>
      </p:sp>
      <p:sp>
        <p:nvSpPr>
          <p:cNvPr id="14" name="矩形 13"/>
          <p:cNvSpPr/>
          <p:nvPr/>
        </p:nvSpPr>
        <p:spPr>
          <a:xfrm>
            <a:off x="5394945" y="4736604"/>
            <a:ext cx="1368152" cy="205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背景板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0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  <a:cs typeface="Arial" panose="020B0604020202020204" pitchFamily="34" charset="0"/>
              </a:rPr>
              <a:t>客房种类</a:t>
            </a:r>
            <a:endParaRPr lang="en-US" altLang="zh-CN" b="1" dirty="0">
              <a:solidFill>
                <a:srgbClr val="86754D"/>
              </a:solidFill>
              <a:latin typeface="宋体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Room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Inventory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298973"/>
              </p:ext>
            </p:extLst>
          </p:nvPr>
        </p:nvGraphicFramePr>
        <p:xfrm>
          <a:off x="935595" y="1800054"/>
          <a:ext cx="7200800" cy="3734637"/>
        </p:xfrm>
        <a:graphic>
          <a:graphicData uri="http://schemas.openxmlformats.org/drawingml/2006/table">
            <a:tbl>
              <a:tblPr/>
              <a:tblGrid>
                <a:gridCol w="3832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9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类型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Room Category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数量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of Rooms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尺寸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Size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豪华大床房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Deluxe King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豪华双床房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Deluxe Twin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豪华好莱坞房（大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双）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Deluxe Hollywood (King/Twin)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华文仿宋" pitchFamily="2" charset="-122"/>
                        </a:rPr>
                        <a:t> 高级豪华大床房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Grand Deluxe King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高级豪华双床房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Grand Deluxe Twin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华文仿宋" pitchFamily="2" charset="-122"/>
                        </a:rPr>
                        <a:t> 行政豪华大床房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Executive Deluxe King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行政豪华双床房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Executive Deluxe Twin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华文仿宋" pitchFamily="2" charset="-122"/>
                        </a:rPr>
                        <a:t> 套房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Junior Suite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豪华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华文仿宋" pitchFamily="2" charset="-122"/>
                        </a:rPr>
                        <a:t>套房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Deluxe Suite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7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华文仿宋" pitchFamily="2" charset="-122"/>
                        </a:rPr>
                        <a:t> </a:t>
                      </a:r>
                      <a:r>
                        <a:rPr kumimoji="0" lang="zh-CN" altLang="en-U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行政套房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Executive Suite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华文仿宋" pitchFamily="2" charset="-122"/>
                        </a:rPr>
                        <a:t> 董事套房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Chairman Suite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总统套房 </a:t>
                      </a: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Presidential Suite</a:t>
                      </a:r>
                      <a:endParaRPr kumimoji="0" lang="zh-CN" alt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7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zh-CN" alt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Lucida Sans Unicode" pitchFamily="34" charset="0"/>
                        </a:rPr>
                        <a:t>总数 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</a:t>
                      </a:r>
                      <a:endParaRPr kumimoji="0" lang="zh-CN" altLang="en-U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345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2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宋体"/>
              </a:rPr>
              <a:t>客房设施</a:t>
            </a:r>
            <a:endParaRPr lang="en-US" altLang="zh-CN" b="1" dirty="0">
              <a:solidFill>
                <a:srgbClr val="86754D"/>
              </a:solidFill>
              <a:latin typeface="宋体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Guest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Rooms</a:t>
            </a:r>
            <a:endParaRPr lang="zh-CN" altLang="en-US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3568" y="1484784"/>
            <a:ext cx="7514898" cy="2772208"/>
            <a:chOff x="925141" y="1295185"/>
            <a:chExt cx="7514898" cy="2772208"/>
          </a:xfrm>
        </p:grpSpPr>
        <p:pic>
          <p:nvPicPr>
            <p:cNvPr id="8" name="Picture 3" descr="G:\哈尔滨万达嘉华\哈尔滨 Harbin VI\_36C713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2590" y="1295185"/>
              <a:ext cx="3345950" cy="2283966"/>
            </a:xfrm>
            <a:prstGeom prst="rect">
              <a:avLst/>
            </a:prstGeom>
            <a:noFill/>
          </p:spPr>
        </p:pic>
        <p:sp>
          <p:nvSpPr>
            <p:cNvPr id="4" name="矩形 3"/>
            <p:cNvSpPr/>
            <p:nvPr/>
          </p:nvSpPr>
          <p:spPr>
            <a:xfrm>
              <a:off x="925141" y="3728839"/>
              <a:ext cx="75148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8100" eaLnBrk="0" hangingPunct="0">
                <a:buClr>
                  <a:srgbClr val="4F81BD"/>
                </a:buClr>
                <a:defRPr/>
              </a:pPr>
              <a:endPara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189709" cy="228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wx.qq.com/cgi-bin/mmwebwx-bin/webwxgetmsgimg?&amp;MsgID=2614077930653709649&amp;skey=%40crypt_17233c8b_ddc3a85c2011d9a2ddfa660776c877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28360"/>
            <a:ext cx="3223196" cy="216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59" y="3933056"/>
            <a:ext cx="333197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9592" y="609329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客房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：客房面积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40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平方米起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,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独立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浴缸和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淋浴间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,</a:t>
            </a:r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免费</a:t>
            </a:r>
            <a:r>
              <a:rPr lang="en-US" altLang="zh-CN" sz="16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WiFi</a:t>
            </a:r>
            <a:r>
              <a:rPr lang="en-US" altLang="zh-CN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</a:rPr>
              <a:t>,</a:t>
            </a:r>
          </a:p>
          <a:p>
            <a:r>
              <a:rPr lang="zh-CN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宋体"/>
                <a:cs typeface="Simplified Arabic"/>
                <a:sym typeface="Arial" pitchFamily="34" charset="0"/>
              </a:rPr>
              <a:t>客房内电子保险箱</a:t>
            </a:r>
            <a:endParaRPr lang="zh-CN" altLang="en-US" sz="1600" b="1" dirty="0">
              <a:solidFill>
                <a:prstClr val="black">
                  <a:lumMod val="50000"/>
                  <a:lumOff val="50000"/>
                </a:prstClr>
              </a:solidFill>
              <a:latin typeface="宋体"/>
              <a:cs typeface="Simplified Arabic"/>
            </a:endParaRPr>
          </a:p>
        </p:txBody>
      </p:sp>
    </p:spTree>
    <p:extLst>
      <p:ext uri="{BB962C8B-B14F-4D97-AF65-F5344CB8AC3E}">
        <p14:creationId xmlns:p14="http://schemas.microsoft.com/office/powerpoint/2010/main" val="128733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行政酒廊</a:t>
            </a:r>
            <a:endParaRPr lang="en-US" altLang="zh-CN" b="1" dirty="0">
              <a:solidFill>
                <a:srgbClr val="86754D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Lounge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7624" y="1988839"/>
            <a:ext cx="9875520" cy="4773148"/>
            <a:chOff x="1403648" y="1605249"/>
            <a:chExt cx="8813381" cy="350633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630724"/>
              <a:ext cx="4241381" cy="261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 descr="I:\Jenny\图库\酒水美食\37167_104850267650_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09292" y="1605249"/>
              <a:ext cx="1582940" cy="2010076"/>
            </a:xfrm>
            <a:prstGeom prst="rect">
              <a:avLst/>
            </a:prstGeom>
            <a:noFill/>
          </p:spPr>
        </p:pic>
        <p:sp>
          <p:nvSpPr>
            <p:cNvPr id="3" name="矩形 2"/>
            <p:cNvSpPr/>
            <p:nvPr/>
          </p:nvSpPr>
          <p:spPr>
            <a:xfrm>
              <a:off x="1403648" y="4310558"/>
              <a:ext cx="4572000" cy="4634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indent="-281305" algn="just" eaLnBrk="0" hangingPunct="0">
                <a:lnSpc>
                  <a:spcPts val="1400"/>
                </a:lnSpc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嘉华行政酒</a:t>
              </a: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廊环境</a:t>
              </a: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优雅，是您商务洽谈的最佳之</a:t>
              </a: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选。</a:t>
              </a:r>
              <a:endParaRPr lang="en-US" altLang="zh-CN" sz="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lnSpc>
                  <a:spcPts val="1400"/>
                </a:lnSpc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j-ea"/>
                  <a:cs typeface="Simplified Arabic"/>
                  <a:sym typeface="Arial" pitchFamily="34" charset="0"/>
                </a:rPr>
                <a:t>楼层</a:t>
              </a: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j-ea"/>
                  <a:cs typeface="Simplified Arabic"/>
                  <a:sym typeface="Arial" pitchFamily="34" charset="0"/>
                </a:rPr>
                <a:t>：</a:t>
              </a:r>
              <a:r>
                <a:rPr lang="en-US" altLang="zh-CN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rPr>
                <a:t>22</a:t>
              </a: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j-ea"/>
                  <a:cs typeface="Simplified Arabic"/>
                  <a:sym typeface="Arial" pitchFamily="34" charset="0"/>
                </a:rPr>
                <a:t>层</a:t>
              </a:r>
              <a:endPara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+mj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lnSpc>
                  <a:spcPts val="1400"/>
                </a:lnSpc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ea"/>
                  <a:cs typeface="Simplified Arabic"/>
                  <a:sym typeface="Arial" pitchFamily="34" charset="0"/>
                </a:rPr>
                <a:t>营业时间</a:t>
              </a:r>
              <a:r>
                <a:rPr lang="zh-CN" altLang="en-US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ea typeface="方正兰亭黑简体" pitchFamily="2" charset="-122"/>
                  <a:cs typeface="Simplified Arabic"/>
                  <a:sym typeface="Arial" pitchFamily="34" charset="0"/>
                </a:rPr>
                <a:t>：</a:t>
              </a:r>
              <a:r>
                <a:rPr lang="en-US" altLang="zh-CN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ea typeface="方正兰亭黑简体" pitchFamily="2" charset="-122"/>
                  <a:cs typeface="Arial" panose="020B0604020202020204" pitchFamily="34" charset="0"/>
                  <a:sym typeface="Arial" pitchFamily="34" charset="0"/>
                </a:rPr>
                <a:t>9:00-21:00</a:t>
              </a:r>
              <a:endPara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645029" y="3721119"/>
              <a:ext cx="4572000" cy="139046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入住行政楼层即可尊享如下礼遇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：</a:t>
              </a:r>
              <a:endPara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全</a:t>
              </a: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天咖啡、茶、软饮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免费</a:t>
              </a:r>
              <a:endPara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每天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  <a:sym typeface="Arial" pitchFamily="34" charset="0"/>
                </a:rPr>
                <a:t>17:30-19:30</a:t>
              </a: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享受欢迎时光，啤酒，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特选白红</a:t>
              </a: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葡萄酒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免费</a:t>
              </a:r>
              <a:endPara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每次</a:t>
              </a: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入住免费熨烫两件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衣服</a:t>
              </a:r>
              <a:endPara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会议室</a:t>
              </a: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免费使用</a:t>
              </a:r>
              <a:r>
                <a:rPr lang="zh-CN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Simplified Arabic"/>
                  <a:sym typeface="Arial" pitchFamily="34" charset="0"/>
                </a:rPr>
                <a:t>一小时</a:t>
              </a:r>
              <a:endPara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endPara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方正兰亭黑简体" pitchFamily="2" charset="-122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方正兰亭黑简体" pitchFamily="2" charset="-122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endParaRPr>
            </a:p>
            <a:p>
              <a:pPr indent="-281305" algn="just" eaLnBrk="0" hangingPunct="0">
                <a:spcBef>
                  <a:spcPct val="50000"/>
                </a:spcBef>
                <a:buClr>
                  <a:srgbClr val="4F81BD"/>
                </a:buClr>
                <a:buSzPct val="105000"/>
                <a:defRPr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方正兰亭黑简体" pitchFamily="2" charset="-122"/>
                  <a:cs typeface="Simplified Arabic"/>
                  <a:sym typeface="Arial" pitchFamily="34" charset="0"/>
                </a:rPr>
                <a:t>	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ea typeface="方正兰亭黑简体" pitchFamily="2" charset="-122"/>
                <a:cs typeface="Simplified Arabic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客房配套及服务</a:t>
            </a:r>
            <a:endParaRPr lang="en-US" altLang="zh-CN" b="1" dirty="0">
              <a:solidFill>
                <a:srgbClr val="86754D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Room Amenities and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Services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5" descr="G:\哈尔滨万达嘉华\哈尔滨 Harbin VI\gic361699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9107" y="1633988"/>
            <a:ext cx="3067878" cy="2320123"/>
          </a:xfrm>
          <a:prstGeom prst="rect">
            <a:avLst/>
          </a:prstGeom>
          <a:noFill/>
        </p:spPr>
      </p:pic>
      <p:pic>
        <p:nvPicPr>
          <p:cNvPr id="17" name="Picture 2" descr="G:\哈尔滨万达嘉华\哈尔滨 Harbin VI\豪华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107" y="4021624"/>
            <a:ext cx="3067878" cy="2143680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4067944" y="2794049"/>
            <a:ext cx="4510217" cy="19620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独有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的“嘉华之床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”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  <a:sym typeface="Arial" pitchFamily="34" charset="0"/>
            </a:endParaRPr>
          </a:p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豪华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客房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39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寸液晶电视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，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套房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Arial" pitchFamily="34" charset="0"/>
              </a:rPr>
              <a:t>42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寸液晶电视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，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总统套房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55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寸液晶</a:t>
            </a: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电视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  <a:sym typeface="Arial" pitchFamily="34" charset="0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无线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及宽带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上网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  <a:sym typeface="Arial" pitchFamily="34" charset="0"/>
            </a:endParaRPr>
          </a:p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独立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浴缸和淋浴间 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  <a:sym typeface="Arial" pitchFamily="34" charset="0"/>
            </a:endParaRPr>
          </a:p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rial" panose="020B0604020202020204" pitchFamily="34" charset="0"/>
                <a:sym typeface="Arial" pitchFamily="34" charset="0"/>
              </a:rPr>
              <a:t>自动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rial" panose="020B0604020202020204" pitchFamily="34" charset="0"/>
                <a:sym typeface="Arial" pitchFamily="34" charset="0"/>
              </a:rPr>
              <a:t>浴帘 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Arial" panose="020B0604020202020204" pitchFamily="34" charset="0"/>
              <a:sym typeface="Arial" pitchFamily="34" charset="0"/>
            </a:endParaRPr>
          </a:p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行政楼层及套房房间均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配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有浴缸</a:t>
            </a: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枕头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  <a:sym typeface="Arial" pitchFamily="34" charset="0"/>
            </a:endParaRPr>
          </a:p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rial" panose="020B0604020202020204" pitchFamily="34" charset="0"/>
                <a:sym typeface="Arial" pitchFamily="34" charset="0"/>
              </a:rPr>
              <a:t>热带雨林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rial" panose="020B0604020202020204" pitchFamily="34" charset="0"/>
                <a:sym typeface="Arial" pitchFamily="34" charset="0"/>
              </a:rPr>
              <a:t>式淋浴</a:t>
            </a: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rial" panose="020B0604020202020204" pitchFamily="34" charset="0"/>
                <a:sym typeface="Arial" pitchFamily="34" charset="0"/>
              </a:rPr>
              <a:t>设施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Arial" panose="020B0604020202020204" pitchFamily="34" charset="0"/>
              <a:sym typeface="Arial" pitchFamily="34" charset="0"/>
            </a:endParaRPr>
          </a:p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所有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房间落地窗 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  <a:sym typeface="Arial" pitchFamily="34" charset="0"/>
            </a:endParaRPr>
          </a:p>
          <a:p>
            <a:pPr marL="171450" indent="-171450" algn="just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客房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内电子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  <a:sym typeface="Arial" pitchFamily="34" charset="0"/>
              </a:rPr>
              <a:t>保险箱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86754D"/>
                </a:solidFill>
                <a:latin typeface="+mn-ea"/>
              </a:rPr>
              <a:t>客房配套及服务</a:t>
            </a:r>
            <a:endParaRPr lang="en-US" altLang="zh-CN" b="1" dirty="0">
              <a:solidFill>
                <a:srgbClr val="86754D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Room Amenities and </a:t>
            </a:r>
            <a:r>
              <a:rPr lang="en-US" altLang="zh-CN" b="1" dirty="0" smtClean="0">
                <a:solidFill>
                  <a:srgbClr val="86754D"/>
                </a:solidFill>
                <a:latin typeface="Arial" panose="020B0604020202020204" pitchFamily="34" charset="0"/>
                <a:ea typeface="方正兰亭黑简体" pitchFamily="2" charset="-122"/>
                <a:cs typeface="Arial" panose="020B0604020202020204" pitchFamily="34" charset="0"/>
              </a:rPr>
              <a:t>Services</a:t>
            </a:r>
            <a:endParaRPr lang="en-US" altLang="zh-CN" b="1" dirty="0">
              <a:solidFill>
                <a:srgbClr val="86754D"/>
              </a:solidFill>
              <a:latin typeface="Arial" panose="020B0604020202020204" pitchFamily="34" charset="0"/>
              <a:ea typeface="方正兰亭黑简体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5" descr="G:\哈尔滨万达嘉华\哈尔滨 Harbin VI\gic361699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9107" y="1633988"/>
            <a:ext cx="3067878" cy="2320123"/>
          </a:xfrm>
          <a:prstGeom prst="rect">
            <a:avLst/>
          </a:prstGeom>
          <a:noFill/>
        </p:spPr>
      </p:pic>
      <p:pic>
        <p:nvPicPr>
          <p:cNvPr id="9" name="Picture 2" descr="G:\哈尔滨万达嘉华\哈尔滨 Harbin VI\8064848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69106" y="1633987"/>
            <a:ext cx="3067879" cy="2320124"/>
          </a:xfrm>
          <a:prstGeom prst="rect">
            <a:avLst/>
          </a:prstGeom>
          <a:noFill/>
        </p:spPr>
      </p:pic>
      <p:pic>
        <p:nvPicPr>
          <p:cNvPr id="11" name="Picture 3" descr="G:\哈尔滨万达嘉华\哈尔滨 Harbin VI\8263812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69107" y="4021624"/>
            <a:ext cx="3059219" cy="214368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4041247" y="2718900"/>
            <a:ext cx="4510217" cy="21698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电热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水壶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/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咖啡冲泡皿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/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所有套房配备功夫茶具 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化妆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镜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/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剃须</a:t>
            </a: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镜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国际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插座变压器 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房内</a:t>
            </a: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部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电话及语音信箱系统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  </a:t>
            </a: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所有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房间配备礼记中英文版  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所有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房间配备熨斗和熨衣板 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客房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清洁服务 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24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小时客房</a:t>
            </a: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送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餐</a:t>
            </a: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服务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免费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夜床服务 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  <a:p>
            <a:pPr marL="171450" indent="-171450" eaLnBrk="0" hangingPunc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个性化</a:t>
            </a:r>
            <a:r>
              <a:rPr lang="zh-CN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Simplified Arabic"/>
              </a:rPr>
              <a:t>唤醒服务 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Simplified Arabic"/>
            </a:endParaRPr>
          </a:p>
        </p:txBody>
      </p:sp>
    </p:spTree>
    <p:extLst>
      <p:ext uri="{BB962C8B-B14F-4D97-AF65-F5344CB8AC3E}">
        <p14:creationId xmlns:p14="http://schemas.microsoft.com/office/powerpoint/2010/main" val="34840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1427</Words>
  <Application>Microsoft Office PowerPoint</Application>
  <PresentationFormat>全屏显示(4:3)</PresentationFormat>
  <Paragraphs>219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 Unicode MS</vt:lpstr>
      <vt:lpstr>Simplified Arabic</vt:lpstr>
      <vt:lpstr>方正兰亭黑简体</vt:lpstr>
      <vt:lpstr>黑体</vt:lpstr>
      <vt:lpstr>华文仿宋</vt:lpstr>
      <vt:lpstr>宋体</vt:lpstr>
      <vt:lpstr>Arial</vt:lpstr>
      <vt:lpstr>Calibri</vt:lpstr>
      <vt:lpstr>Lucida Sans Unicode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Rachel Liu（刘梦彤）</dc:creator>
  <cp:lastModifiedBy>Lisa Qiu</cp:lastModifiedBy>
  <cp:revision>478</cp:revision>
  <cp:lastPrinted>2018-05-10T08:03:57Z</cp:lastPrinted>
  <dcterms:modified xsi:type="dcterms:W3CDTF">2021-05-10T03:08:35Z</dcterms:modified>
</cp:coreProperties>
</file>