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52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E4974-A8DA-4E91-A181-4B44EEF1736D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4497-4B88-407C-89A4-5C98F2576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E4974-A8DA-4E91-A181-4B44EEF1736D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4497-4B88-407C-89A4-5C98F2576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E4974-A8DA-4E91-A181-4B44EEF1736D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4497-4B88-407C-89A4-5C98F2576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E4974-A8DA-4E91-A181-4B44EEF1736D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4497-4B88-407C-89A4-5C98F2576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E4974-A8DA-4E91-A181-4B44EEF1736D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4497-4B88-407C-89A4-5C98F2576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E4974-A8DA-4E91-A181-4B44EEF1736D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4497-4B88-407C-89A4-5C98F2576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E4974-A8DA-4E91-A181-4B44EEF1736D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4497-4B88-407C-89A4-5C98F2576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E4974-A8DA-4E91-A181-4B44EEF1736D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4497-4B88-407C-89A4-5C98F2576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E4974-A8DA-4E91-A181-4B44EEF1736D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4497-4B88-407C-89A4-5C98F2576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E4974-A8DA-4E91-A181-4B44EEF1736D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4497-4B88-407C-89A4-5C98F2576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E4974-A8DA-4E91-A181-4B44EEF1736D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4497-4B88-407C-89A4-5C98F2576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E4974-A8DA-4E91-A181-4B44EEF1736D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B4497-4B88-407C-89A4-5C98F257603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底版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72"/>
            <a:ext cx="9144000" cy="5134356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xmlns="" id="{CB169DCA-139F-0749-AA31-3BB566DA9B78}"/>
              </a:ext>
            </a:extLst>
          </p:cNvPr>
          <p:cNvSpPr txBox="1">
            <a:spLocks/>
          </p:cNvSpPr>
          <p:nvPr/>
        </p:nvSpPr>
        <p:spPr>
          <a:xfrm>
            <a:off x="2813846" y="3714750"/>
            <a:ext cx="3516309" cy="54483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大连新世界酒店欢迎您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图片 5" descr="酒店标志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7511" y="1733550"/>
            <a:ext cx="2888978" cy="10279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31" y="-18"/>
            <a:ext cx="3684330" cy="5143518"/>
          </a:xfrm>
          <a:prstGeom prst="rect">
            <a:avLst/>
          </a:prstGeom>
          <a:solidFill>
            <a:srgbClr val="8A8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矩形 9"/>
          <p:cNvSpPr/>
          <p:nvPr/>
        </p:nvSpPr>
        <p:spPr>
          <a:xfrm>
            <a:off x="4503997" y="666750"/>
            <a:ext cx="4026545" cy="711673"/>
          </a:xfrm>
          <a:prstGeom prst="rect">
            <a:avLst/>
          </a:prstGeom>
          <a:solidFill>
            <a:srgbClr val="ACA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图片 41" descr="地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514350"/>
            <a:ext cx="4069246" cy="4069246"/>
          </a:xfrm>
          <a:prstGeom prst="rect">
            <a:avLst/>
          </a:prstGeom>
        </p:spPr>
      </p:pic>
      <p:sp>
        <p:nvSpPr>
          <p:cNvPr id="102" name="TextBox 101"/>
          <p:cNvSpPr txBox="1"/>
          <p:nvPr/>
        </p:nvSpPr>
        <p:spPr>
          <a:xfrm>
            <a:off x="5791200" y="832315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b="1" dirty="0" smtClean="0">
                <a:solidFill>
                  <a:schemeClr val="bg1"/>
                </a:solidFill>
              </a:rPr>
              <a:t>客房总览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800600" y="1465192"/>
            <a:ext cx="3886200" cy="525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l"/>
              <a:defRPr/>
            </a:pPr>
            <a:r>
              <a:rPr lang="zh-CN" altLang="en-US" sz="1000" spc="-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酒店</a:t>
            </a:r>
            <a:r>
              <a:rPr lang="zh-CN" altLang="en-US" sz="1000" spc="-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共设有</a:t>
            </a:r>
            <a:r>
              <a:rPr lang="en-US" altLang="zh-CN" sz="1000" spc="-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412</a:t>
            </a:r>
            <a:r>
              <a:rPr lang="zh-CN" altLang="en-US" sz="1000" spc="-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间宽敞雅致的客房及套房。设计时尚，提供专属设施</a:t>
            </a:r>
            <a:r>
              <a:rPr lang="zh-CN" altLang="en-US" sz="1000" spc="-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。</a:t>
            </a:r>
            <a:endParaRPr lang="en-US" altLang="zh-CN" sz="1000" spc="-5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l"/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大连新世界酒店</a:t>
            </a:r>
            <a:r>
              <a: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为您呈现愉悦和难忘的住宿之旅</a:t>
            </a:r>
            <a:r>
              <a:rPr lang="zh-TW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。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4906618" y="2266950"/>
          <a:ext cx="3733799" cy="2286000"/>
        </p:xfrm>
        <a:graphic>
          <a:graphicData uri="http://schemas.openxmlformats.org/drawingml/2006/table">
            <a:tbl>
              <a:tblPr/>
              <a:tblGrid>
                <a:gridCol w="1295400"/>
                <a:gridCol w="457200"/>
                <a:gridCol w="762000"/>
                <a:gridCol w="1219199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000" b="1" i="0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房型</a:t>
                      </a:r>
                      <a:endParaRPr lang="zh-CN" altLang="en-US" sz="10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zh-CN" altLang="en-US" sz="1000" b="1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   </a:t>
                      </a:r>
                      <a:r>
                        <a:rPr lang="zh-CN" altLang="en-US" sz="1000" b="1" i="0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    房间数      </a:t>
                      </a:r>
                      <a:r>
                        <a:rPr lang="zh-CN" altLang="en-US" sz="1000" b="1" i="0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</a:rPr>
                        <a:t>面积 </a:t>
                      </a:r>
                      <a:r>
                        <a:rPr lang="en-US" altLang="zh-CN" sz="1000" b="1" i="0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</a:rPr>
                        <a:t>(</a:t>
                      </a:r>
                      <a:r>
                        <a:rPr lang="zh-CN" altLang="en-US" sz="1000" b="1" i="0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</a:rPr>
                        <a:t>平方米</a:t>
                      </a:r>
                      <a:r>
                        <a:rPr lang="en-US" altLang="zh-CN" sz="1000" b="1" i="0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</a:rPr>
                        <a:t>)</a:t>
                      </a:r>
                      <a:endParaRPr lang="en-US" altLang="zh-CN" sz="10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总统套房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豪华套房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85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套房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85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聚贤荟豪华</a:t>
                      </a:r>
                      <a:r>
                        <a:rPr lang="zh-CN" altLang="en-US" sz="1000" b="0" i="0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客房</a:t>
                      </a:r>
                      <a:endParaRPr lang="en-US" altLang="zh-CN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超豪华客房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豪华客房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126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高级客房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126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开放式公寓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开放式豪华公寓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一房式行政公寓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两房式行政公寓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</a:rPr>
                        <a:t>120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2" name="矩形 11"/>
          <p:cNvSpPr/>
          <p:nvPr/>
        </p:nvSpPr>
        <p:spPr>
          <a:xfrm>
            <a:off x="4816247" y="2040607"/>
            <a:ext cx="8258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zh-CN" altLang="en-U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客房及套房</a:t>
            </a:r>
            <a:endParaRPr lang="zh-CN" altLang="en-US" sz="1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5459670" y="-18"/>
            <a:ext cx="3684330" cy="5143518"/>
          </a:xfrm>
          <a:prstGeom prst="rect">
            <a:avLst/>
          </a:prstGeom>
          <a:solidFill>
            <a:srgbClr val="8A8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矩形 9"/>
          <p:cNvSpPr/>
          <p:nvPr/>
        </p:nvSpPr>
        <p:spPr>
          <a:xfrm>
            <a:off x="838200" y="666750"/>
            <a:ext cx="4026545" cy="711673"/>
          </a:xfrm>
          <a:prstGeom prst="rect">
            <a:avLst/>
          </a:prstGeom>
          <a:solidFill>
            <a:srgbClr val="ACA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图片 41" descr="地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5515" y="275810"/>
            <a:ext cx="3602685" cy="4585019"/>
          </a:xfrm>
          <a:prstGeom prst="rect">
            <a:avLst/>
          </a:prstGeom>
        </p:spPr>
      </p:pic>
      <p:sp>
        <p:nvSpPr>
          <p:cNvPr id="102" name="TextBox 101"/>
          <p:cNvSpPr txBox="1"/>
          <p:nvPr/>
        </p:nvSpPr>
        <p:spPr>
          <a:xfrm>
            <a:off x="2162192" y="832315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b="1" dirty="0" smtClean="0">
                <a:solidFill>
                  <a:schemeClr val="bg1"/>
                </a:solidFill>
              </a:rPr>
              <a:t>客房设施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990600" y="1581150"/>
            <a:ext cx="3886200" cy="344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所有客房均可一览城市时尚景致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并配以下设施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:</a:t>
            </a:r>
          </a:p>
        </p:txBody>
      </p:sp>
      <p:sp>
        <p:nvSpPr>
          <p:cNvPr id="12" name="矩形 11"/>
          <p:cNvSpPr/>
          <p:nvPr/>
        </p:nvSpPr>
        <p:spPr>
          <a:xfrm>
            <a:off x="990600" y="1885950"/>
            <a:ext cx="2057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Font typeface="Wingdings" pitchFamily="2" charset="2"/>
              <a:buChar char="l"/>
              <a:defRPr/>
            </a:pPr>
            <a:r>
              <a:rPr lang="zh-CN" altLang="en-US" sz="1000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zh-CN" altLang="en-US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无线或宽带上网</a:t>
            </a:r>
            <a:endParaRPr lang="en-US" altLang="zh-CN" sz="1000" spc="-1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>
              <a:lnSpc>
                <a:spcPct val="200000"/>
              </a:lnSpc>
              <a:buFont typeface="Wingdings" pitchFamily="2" charset="2"/>
              <a:buChar char="l"/>
              <a:defRPr/>
            </a:pPr>
            <a:r>
              <a:rPr lang="zh-CN" altLang="en-US" sz="1000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有线及卫星电视频道</a:t>
            </a:r>
          </a:p>
          <a:p>
            <a:pPr algn="just">
              <a:lnSpc>
                <a:spcPct val="200000"/>
              </a:lnSpc>
              <a:buFont typeface="Wingdings" pitchFamily="2" charset="2"/>
              <a:buChar char="l"/>
              <a:defRPr/>
            </a:pPr>
            <a:r>
              <a:rPr lang="zh-CN" altLang="en-US" sz="1000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非吸烟客房楼层 </a:t>
            </a:r>
          </a:p>
          <a:p>
            <a:pPr algn="just">
              <a:lnSpc>
                <a:spcPct val="200000"/>
              </a:lnSpc>
              <a:buFont typeface="Wingdings" pitchFamily="2" charset="2"/>
              <a:buChar char="l"/>
              <a:defRPr/>
            </a:pPr>
            <a:r>
              <a:rPr lang="zh-CN" altLang="en-US" sz="1000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zh-CN" altLang="en-US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宽幅落地窗 </a:t>
            </a:r>
            <a:endParaRPr lang="zh-CN" altLang="en-US" sz="1000" spc="-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>
              <a:lnSpc>
                <a:spcPct val="200000"/>
              </a:lnSpc>
              <a:buFont typeface="Wingdings" pitchFamily="2" charset="2"/>
              <a:buChar char="l"/>
              <a:defRPr/>
            </a:pPr>
            <a:r>
              <a:rPr lang="zh-CN" altLang="en-US" sz="1000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室内保险箱</a:t>
            </a:r>
          </a:p>
          <a:p>
            <a:pPr algn="just">
              <a:lnSpc>
                <a:spcPct val="200000"/>
              </a:lnSpc>
              <a:buFont typeface="Wingdings" pitchFamily="2" charset="2"/>
              <a:buChar char="l"/>
              <a:defRPr/>
            </a:pPr>
            <a:r>
              <a:rPr lang="zh-CN" altLang="en-US" sz="1000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国际直拨电话附语音</a:t>
            </a:r>
            <a:r>
              <a:rPr lang="zh-CN" altLang="en-US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留言</a:t>
            </a:r>
            <a:endParaRPr lang="zh-CN" altLang="en-US" sz="1000" spc="-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>
              <a:lnSpc>
                <a:spcPct val="200000"/>
              </a:lnSpc>
              <a:buFont typeface="Wingdings" pitchFamily="2" charset="2"/>
              <a:buChar char="l"/>
              <a:defRPr/>
            </a:pPr>
            <a:r>
              <a:rPr lang="zh-CN" altLang="en-US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电热</a:t>
            </a:r>
            <a:r>
              <a:rPr lang="zh-CN" altLang="en-US" sz="1000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咖啡壶</a:t>
            </a:r>
            <a:r>
              <a:rPr lang="en-US" altLang="zh-CN" sz="1000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zh-CN" altLang="en-US" sz="1000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茶水服务</a:t>
            </a:r>
          </a:p>
          <a:p>
            <a:pPr algn="just">
              <a:lnSpc>
                <a:spcPct val="200000"/>
              </a:lnSpc>
              <a:buFont typeface="Wingdings" pitchFamily="2" charset="2"/>
              <a:buChar char="l"/>
              <a:defRPr/>
            </a:pPr>
            <a:r>
              <a:rPr lang="zh-CN" altLang="en-US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迷你吧</a:t>
            </a:r>
            <a:endParaRPr lang="zh-CN" altLang="en-US" sz="1000" spc="-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31" y="-18"/>
            <a:ext cx="3684330" cy="5143518"/>
          </a:xfrm>
          <a:prstGeom prst="rect">
            <a:avLst/>
          </a:prstGeom>
          <a:solidFill>
            <a:srgbClr val="8A8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矩形 9"/>
          <p:cNvSpPr/>
          <p:nvPr/>
        </p:nvSpPr>
        <p:spPr>
          <a:xfrm>
            <a:off x="4503997" y="438150"/>
            <a:ext cx="4026545" cy="711673"/>
          </a:xfrm>
          <a:prstGeom prst="rect">
            <a:avLst/>
          </a:prstGeom>
          <a:solidFill>
            <a:srgbClr val="ACA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图片 41" descr="地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5514" y="275811"/>
            <a:ext cx="3602685" cy="4585017"/>
          </a:xfrm>
          <a:prstGeom prst="rect">
            <a:avLst/>
          </a:prstGeom>
        </p:spPr>
      </p:pic>
      <p:sp>
        <p:nvSpPr>
          <p:cNvPr id="102" name="TextBox 101"/>
          <p:cNvSpPr txBox="1"/>
          <p:nvPr/>
        </p:nvSpPr>
        <p:spPr>
          <a:xfrm>
            <a:off x="5943600" y="603715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b="1" dirty="0" smtClean="0">
                <a:solidFill>
                  <a:schemeClr val="bg1"/>
                </a:solidFill>
              </a:rPr>
              <a:t>聚贤荟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876800" y="1200150"/>
            <a:ext cx="38862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入住聚贤荟楼层客房及套房的客人可进入位于酒店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22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层的</a:t>
            </a:r>
            <a:endParaRPr lang="en-US" altLang="zh-CN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聚贤荟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-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豪华舒适的专属空间，尊享额外专属礼遇和特权。</a:t>
            </a:r>
          </a:p>
          <a:p>
            <a:pPr algn="just">
              <a:defRPr/>
            </a:pPr>
            <a:endParaRPr lang="zh-CN" altLang="en-US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聚贤荟营业时间早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6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时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30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分至晚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11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时，为您提供以下服务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:</a:t>
            </a:r>
          </a:p>
        </p:txBody>
      </p:sp>
      <p:sp>
        <p:nvSpPr>
          <p:cNvPr id="12" name="矩形 11"/>
          <p:cNvSpPr/>
          <p:nvPr/>
        </p:nvSpPr>
        <p:spPr>
          <a:xfrm>
            <a:off x="4896678" y="2015727"/>
            <a:ext cx="3581400" cy="3146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200"/>
              </a:lnSpc>
              <a:buFont typeface="Wingdings" pitchFamily="2" charset="2"/>
              <a:buChar char="l"/>
              <a:defRPr/>
            </a:pPr>
            <a:r>
              <a:rPr lang="zh-CN" altLang="en-US" sz="1000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zh-CN" altLang="en-US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全天免费提供咖啡、茶、软饮、曲奇饼及水果</a:t>
            </a:r>
            <a:endParaRPr lang="en-US" altLang="zh-CN" sz="1000" spc="-1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>
              <a:lnSpc>
                <a:spcPts val="2200"/>
              </a:lnSpc>
              <a:buFont typeface="Wingdings" pitchFamily="2" charset="2"/>
              <a:buChar char="l"/>
              <a:defRPr/>
            </a:pPr>
            <a:r>
              <a:rPr lang="zh-CN" altLang="en-US" sz="1000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zh-CN" altLang="en-US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餐前鸡尾酒会服务时间为晚</a:t>
            </a:r>
            <a:r>
              <a:rPr lang="en-US" altLang="zh-CN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时</a:t>
            </a:r>
            <a:r>
              <a:rPr lang="en-US" altLang="zh-CN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30</a:t>
            </a:r>
            <a:r>
              <a:rPr lang="zh-CN" altLang="en-US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分至晚</a:t>
            </a:r>
            <a:r>
              <a:rPr lang="en-US" altLang="zh-CN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7</a:t>
            </a:r>
            <a:r>
              <a:rPr lang="zh-CN" altLang="en-US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时</a:t>
            </a:r>
            <a:r>
              <a:rPr lang="en-US" altLang="zh-CN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30</a:t>
            </a:r>
            <a:r>
              <a:rPr lang="zh-CN" altLang="en-US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</a:t>
            </a:r>
            <a:endParaRPr lang="zh-CN" altLang="en-US" sz="1000" spc="-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>
              <a:lnSpc>
                <a:spcPts val="2200"/>
              </a:lnSpc>
              <a:buFont typeface="Wingdings" pitchFamily="2" charset="2"/>
              <a:buChar char="l"/>
              <a:defRPr/>
            </a:pPr>
            <a:r>
              <a:rPr lang="zh-CN" altLang="en-US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下午茶服务时间为下午</a:t>
            </a:r>
            <a:r>
              <a:rPr lang="en-US" altLang="zh-CN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</a:t>
            </a:r>
            <a:r>
              <a:rPr lang="zh-CN" altLang="en-US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时至下午</a:t>
            </a:r>
            <a:r>
              <a:rPr lang="en-US" altLang="zh-CN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时</a:t>
            </a:r>
          </a:p>
          <a:p>
            <a:pPr algn="just">
              <a:lnSpc>
                <a:spcPts val="2200"/>
              </a:lnSpc>
              <a:buFont typeface="Wingdings" pitchFamily="2" charset="2"/>
              <a:buChar char="l"/>
              <a:defRPr/>
            </a:pPr>
            <a:r>
              <a:rPr lang="zh-CN" altLang="en-US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免费宽带及无线上网</a:t>
            </a:r>
          </a:p>
          <a:p>
            <a:pPr algn="just">
              <a:lnSpc>
                <a:spcPts val="2200"/>
              </a:lnSpc>
              <a:buFont typeface="Wingdings" pitchFamily="2" charset="2"/>
              <a:buChar char="l"/>
              <a:defRPr/>
            </a:pPr>
            <a:r>
              <a:rPr lang="zh-CN" altLang="en-US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每次入住可免费熨烫衬衫一件和西服一套 </a:t>
            </a:r>
            <a:endParaRPr lang="zh-CN" altLang="en-US" sz="1000" spc="-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>
              <a:lnSpc>
                <a:spcPts val="2200"/>
              </a:lnSpc>
              <a:buFont typeface="Wingdings" pitchFamily="2" charset="2"/>
              <a:buChar char="l"/>
              <a:defRPr/>
            </a:pPr>
            <a:r>
              <a:rPr lang="zh-CN" altLang="en-US" sz="1000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zh-CN" altLang="en-US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延迟退房至下午</a:t>
            </a:r>
            <a:r>
              <a:rPr lang="en-US" altLang="zh-CN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4</a:t>
            </a:r>
            <a:r>
              <a:rPr lang="zh-CN" altLang="en-US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时</a:t>
            </a:r>
            <a:r>
              <a:rPr lang="en-US" altLang="zh-CN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</a:t>
            </a:r>
            <a:r>
              <a:rPr lang="zh-CN" altLang="en-US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参照酒店当日出租率</a:t>
            </a:r>
            <a:r>
              <a:rPr lang="en-US" altLang="zh-CN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</a:t>
            </a:r>
            <a:endParaRPr lang="zh-CN" altLang="en-US" sz="1000" spc="-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>
              <a:lnSpc>
                <a:spcPts val="2200"/>
              </a:lnSpc>
              <a:buFont typeface="Wingdings" pitchFamily="2" charset="2"/>
              <a:buChar char="l"/>
              <a:defRPr/>
            </a:pPr>
            <a:r>
              <a:rPr lang="zh-CN" altLang="en-US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入住期间每日可享受免费</a:t>
            </a:r>
            <a:r>
              <a:rPr lang="en-US" altLang="zh-CN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10</a:t>
            </a:r>
            <a:r>
              <a:rPr lang="zh-CN" altLang="en-US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页的打印或复印，额外</a:t>
            </a:r>
          </a:p>
          <a:p>
            <a:pPr algn="just">
              <a:lnSpc>
                <a:spcPts val="2200"/>
              </a:lnSpc>
              <a:defRPr/>
            </a:pPr>
            <a:r>
              <a:rPr lang="zh-CN" altLang="en-US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  部分的打印、复印或传真可享受百分之十的折扣</a:t>
            </a:r>
            <a:endParaRPr lang="zh-CN" altLang="en-US" sz="1000" spc="-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>
              <a:lnSpc>
                <a:spcPts val="2200"/>
              </a:lnSpc>
              <a:buFont typeface="Wingdings" pitchFamily="2" charset="2"/>
              <a:buChar char="l"/>
              <a:defRPr/>
            </a:pPr>
            <a:r>
              <a:rPr lang="zh-CN" altLang="en-US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每次入住可免费使用聚贤荟会议室</a:t>
            </a:r>
            <a:r>
              <a:rPr lang="en-US" altLang="zh-CN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</a:t>
            </a:r>
            <a:r>
              <a:rPr lang="zh-CN" altLang="en-US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小时，遵循先到先得的原则</a:t>
            </a:r>
            <a:endParaRPr lang="en-US" altLang="zh-CN" sz="1000" spc="-1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>
              <a:lnSpc>
                <a:spcPts val="2200"/>
              </a:lnSpc>
              <a:buFont typeface="Wingdings" pitchFamily="2" charset="2"/>
              <a:buChar char="l"/>
              <a:defRPr/>
            </a:pPr>
            <a:r>
              <a:rPr lang="zh-CN" altLang="en-US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快速入住及退房服务 </a:t>
            </a:r>
          </a:p>
          <a:p>
            <a:pPr algn="just">
              <a:lnSpc>
                <a:spcPts val="2200"/>
              </a:lnSpc>
              <a:defRPr/>
            </a:pPr>
            <a:endParaRPr lang="zh-CN" altLang="en-US" sz="1000" spc="-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0" y="0"/>
            <a:ext cx="9144000" cy="2266950"/>
          </a:xfrm>
          <a:prstGeom prst="rect">
            <a:avLst/>
          </a:prstGeom>
          <a:solidFill>
            <a:srgbClr val="8A8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6" descr="大连风光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81" y="302316"/>
            <a:ext cx="8445575" cy="29718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28600" y="2800350"/>
            <a:ext cx="3505200" cy="711673"/>
          </a:xfrm>
          <a:prstGeom prst="rect">
            <a:avLst/>
          </a:prstGeom>
          <a:solidFill>
            <a:srgbClr val="ACA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838200" y="2962688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b="1" dirty="0" smtClean="0">
                <a:solidFill>
                  <a:schemeClr val="bg1"/>
                </a:solidFill>
              </a:rPr>
              <a:t>酒店其他服务及设施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sp>
        <p:nvSpPr>
          <p:cNvPr id="41" name="Text Placeholder 2"/>
          <p:cNvSpPr txBox="1">
            <a:spLocks/>
          </p:cNvSpPr>
          <p:nvPr/>
        </p:nvSpPr>
        <p:spPr>
          <a:xfrm>
            <a:off x="1066800" y="3638550"/>
            <a:ext cx="2822712" cy="13716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defTabSz="0">
              <a:lnSpc>
                <a:spcPts val="2000"/>
              </a:lnSpc>
              <a:buFont typeface="Wingdings" pitchFamily="2" charset="2"/>
              <a:buChar char="l"/>
              <a:defRPr/>
            </a:pP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24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小时送餐服务</a:t>
            </a:r>
            <a:endParaRPr lang="en-US" altLang="zh-CN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lvl="0" defTabSz="0">
              <a:lnSpc>
                <a:spcPts val="2000"/>
              </a:lnSpc>
              <a:buFont typeface="Wingdings" pitchFamily="2" charset="2"/>
              <a:buChar char="l"/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宽带上网服务</a:t>
            </a:r>
            <a:endParaRPr lang="en-US" altLang="zh-CN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 defTabSz="0">
              <a:lnSpc>
                <a:spcPts val="2000"/>
              </a:lnSpc>
              <a:buFont typeface="Wingdings" pitchFamily="2" charset="2"/>
              <a:buChar char="l"/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洗衣、干洗及熨衣服务</a:t>
            </a:r>
            <a:endParaRPr lang="en-US" altLang="zh-CN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lvl="0" defTabSz="0">
              <a:lnSpc>
                <a:spcPts val="2000"/>
              </a:lnSpc>
              <a:buFont typeface="Wingdings" pitchFamily="2" charset="2"/>
              <a:buChar char="l"/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外币兑换服务</a:t>
            </a:r>
            <a:endParaRPr lang="en-US" altLang="zh-CN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defTabSz="0">
              <a:lnSpc>
                <a:spcPts val="2000"/>
              </a:lnSpc>
              <a:buFont typeface="Wingdings" pitchFamily="2" charset="2"/>
              <a:buChar char="l"/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快递及传真服务</a:t>
            </a:r>
            <a:endParaRPr lang="zh-CN" altLang="zh-CN" sz="1000" dirty="0" smtClean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lvl="0" defTabSz="0">
              <a:lnSpc>
                <a:spcPts val="2000"/>
              </a:lnSpc>
              <a:defRPr/>
            </a:pPr>
            <a:endParaRPr kumimoji="0" lang="zh-CN" altLang="zh-CN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5029200" y="3638550"/>
            <a:ext cx="2822712" cy="13716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defTabSz="0">
              <a:lnSpc>
                <a:spcPts val="2000"/>
              </a:lnSpc>
              <a:buFont typeface="Wingdings" pitchFamily="2" charset="2"/>
              <a:buChar char="l"/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保险箱服务</a:t>
            </a:r>
            <a:endParaRPr kumimoji="0" lang="en-US" altLang="zh-CN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lvl="0">
              <a:lnSpc>
                <a:spcPts val="2000"/>
              </a:lnSpc>
              <a:buFont typeface="Wingdings" pitchFamily="2" charset="2"/>
              <a:buChar char="l"/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豪华轿车及租车服务</a:t>
            </a:r>
            <a:endParaRPr kumimoji="0" lang="en-US" altLang="zh-CN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lvl="0">
              <a:lnSpc>
                <a:spcPts val="2000"/>
              </a:lnSpc>
              <a:buFont typeface="Wingdings" pitchFamily="2" charset="2"/>
              <a:buChar char="l"/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出租车服务</a:t>
            </a:r>
            <a:endParaRPr kumimoji="0" lang="en-US" altLang="zh-CN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lvl="0">
              <a:lnSpc>
                <a:spcPts val="2000"/>
              </a:lnSpc>
              <a:buFont typeface="Wingdings" pitchFamily="2" charset="2"/>
              <a:buChar char="l"/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复印及装订服务</a:t>
            </a:r>
            <a:endParaRPr lang="en-US" altLang="zh-CN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lnSpc>
                <a:spcPts val="2000"/>
              </a:lnSpc>
              <a:buFont typeface="Wingdings" pitchFamily="2" charset="2"/>
              <a:buChar char="l"/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停车场服务 （地下三层停车场，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多个停车位）</a:t>
            </a:r>
            <a:endParaRPr lang="zh-CN" altLang="zh-CN" sz="1000" dirty="0" smtClean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lvl="0">
              <a:lnSpc>
                <a:spcPts val="2000"/>
              </a:lnSpc>
              <a:buFont typeface="Wingdings" pitchFamily="2" charset="2"/>
              <a:buChar char="l"/>
              <a:defRPr/>
            </a:pPr>
            <a:endParaRPr kumimoji="0" lang="zh-CN" altLang="zh-CN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灰条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00044"/>
            <a:ext cx="9144000" cy="1743456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6AA0D3FF-7DB5-3545-A73E-D4E8589147C5}"/>
              </a:ext>
            </a:extLst>
          </p:cNvPr>
          <p:cNvSpPr txBox="1">
            <a:spLocks/>
          </p:cNvSpPr>
          <p:nvPr/>
        </p:nvSpPr>
        <p:spPr>
          <a:xfrm>
            <a:off x="2781300" y="3943350"/>
            <a:ext cx="3581400" cy="4663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ctr"/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5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部分  大连新世界酒店餐饮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图片 5" descr="横板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3998" cy="341141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31" y="-18"/>
            <a:ext cx="3684330" cy="5143518"/>
          </a:xfrm>
          <a:prstGeom prst="rect">
            <a:avLst/>
          </a:prstGeom>
          <a:solidFill>
            <a:srgbClr val="8A8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矩形 9"/>
          <p:cNvSpPr/>
          <p:nvPr/>
        </p:nvSpPr>
        <p:spPr>
          <a:xfrm>
            <a:off x="4503997" y="438150"/>
            <a:ext cx="4026545" cy="711673"/>
          </a:xfrm>
          <a:prstGeom prst="rect">
            <a:avLst/>
          </a:prstGeom>
          <a:solidFill>
            <a:srgbClr val="ACA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图片 41" descr="地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5514" y="275811"/>
            <a:ext cx="3602684" cy="4585017"/>
          </a:xfrm>
          <a:prstGeom prst="rect">
            <a:avLst/>
          </a:prstGeom>
        </p:spPr>
      </p:pic>
      <p:sp>
        <p:nvSpPr>
          <p:cNvPr id="102" name="TextBox 101"/>
          <p:cNvSpPr txBox="1"/>
          <p:nvPr/>
        </p:nvSpPr>
        <p:spPr>
          <a:xfrm>
            <a:off x="5943600" y="60371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b="1" dirty="0" smtClean="0">
                <a:solidFill>
                  <a:schemeClr val="bg1"/>
                </a:solidFill>
              </a:rPr>
              <a:t>咖啡厅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香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724400" y="1276350"/>
            <a:ext cx="3886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咖啡厅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-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香提供丰富、地道的亚洲和西式美馔。独特的开放式厨房为餐厅平添了活跃生动的气氛，客人可观赏厨师以精湛的厨艺现场烹饪美食。</a:t>
            </a:r>
          </a:p>
          <a:p>
            <a:pPr algn="just">
              <a:lnSpc>
                <a:spcPct val="150000"/>
              </a:lnSpc>
              <a:defRPr/>
            </a:pPr>
            <a:endParaRPr lang="zh-CN" altLang="en-US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餐厅拥有时尚雅致环境，营造着温暖而又舒适的氛围，给客人带来全新的用餐体验。</a:t>
            </a:r>
          </a:p>
          <a:p>
            <a:pPr algn="just">
              <a:lnSpc>
                <a:spcPct val="150000"/>
              </a:lnSpc>
              <a:defRPr/>
            </a:pPr>
            <a:endParaRPr lang="zh-CN" altLang="en-US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咖啡厅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-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香，设计与美食的完美融合！</a:t>
            </a:r>
          </a:p>
          <a:p>
            <a:pPr algn="just">
              <a:lnSpc>
                <a:spcPct val="150000"/>
              </a:lnSpc>
              <a:defRPr/>
            </a:pPr>
            <a:endParaRPr lang="zh-CN" altLang="en-US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提供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24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小时客房送餐服务</a:t>
            </a:r>
            <a:endParaRPr lang="en-US" altLang="zh-CN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>
              <a:lnSpc>
                <a:spcPct val="150000"/>
              </a:lnSpc>
              <a:defRPr/>
            </a:pPr>
            <a:endParaRPr lang="en-US" altLang="zh-CN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>
              <a:lnSpc>
                <a:spcPct val="150000"/>
              </a:lnSpc>
              <a:defRPr/>
            </a:pPr>
            <a:endParaRPr lang="en-US" altLang="zh-CN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位置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:     1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层</a:t>
            </a:r>
          </a:p>
          <a:p>
            <a:pPr algn="just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营业时间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: 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早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6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点至晚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9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点</a:t>
            </a:r>
          </a:p>
          <a:p>
            <a:pPr algn="just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座位数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:   160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个座位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5459670" y="-18"/>
            <a:ext cx="3684330" cy="5143518"/>
          </a:xfrm>
          <a:prstGeom prst="rect">
            <a:avLst/>
          </a:prstGeom>
          <a:solidFill>
            <a:srgbClr val="8A8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矩形 9"/>
          <p:cNvSpPr/>
          <p:nvPr/>
        </p:nvSpPr>
        <p:spPr>
          <a:xfrm>
            <a:off x="685800" y="666750"/>
            <a:ext cx="4026545" cy="711673"/>
          </a:xfrm>
          <a:prstGeom prst="rect">
            <a:avLst/>
          </a:prstGeom>
          <a:solidFill>
            <a:srgbClr val="ACA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图片 41" descr="地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5515" y="275811"/>
            <a:ext cx="3602685" cy="4585017"/>
          </a:xfrm>
          <a:prstGeom prst="rect">
            <a:avLst/>
          </a:prstGeom>
        </p:spPr>
      </p:pic>
      <p:sp>
        <p:nvSpPr>
          <p:cNvPr id="102" name="TextBox 101"/>
          <p:cNvSpPr txBox="1"/>
          <p:nvPr/>
        </p:nvSpPr>
        <p:spPr>
          <a:xfrm>
            <a:off x="2009792" y="832315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b="1" dirty="0" smtClean="0">
                <a:solidFill>
                  <a:schemeClr val="bg1"/>
                </a:solidFill>
              </a:rPr>
              <a:t>锅中餐厅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85800" y="1581151"/>
            <a:ext cx="3962400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锅中餐厅位于酒店二层，高雅的环境、细致的服务、优质的食材以及精湛的厨艺，为客人带来色香味美的全新体验。餐厅融合本地菜品的特色，为客人呈献地道的东北风味佳肴，华丽演绎东方餐饮艺术的丰厚和宽广。锅中餐厅设有私人包厢，每个房间的风格、色调都展现出不同视觉理念，适合各种商务宴请与家庭聚餐。山珍海味，一锅团圆，体验别样的东北情怀。</a:t>
            </a:r>
          </a:p>
          <a:p>
            <a:pPr algn="just">
              <a:lnSpc>
                <a:spcPct val="150000"/>
              </a:lnSpc>
              <a:defRPr/>
            </a:pPr>
            <a:endParaRPr lang="zh-CN" altLang="en-US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>
              <a:lnSpc>
                <a:spcPct val="150000"/>
              </a:lnSpc>
              <a:defRPr/>
            </a:pPr>
            <a:endParaRPr lang="en-US" altLang="zh-CN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位置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:     2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层</a:t>
            </a:r>
          </a:p>
          <a:p>
            <a:pPr algn="just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营业时间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: 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中午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11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点半至下午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点</a:t>
            </a:r>
          </a:p>
          <a:p>
            <a:pPr algn="just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         晚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点半至晚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10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点</a:t>
            </a:r>
          </a:p>
          <a:p>
            <a:pPr algn="just">
              <a:lnSpc>
                <a:spcPct val="150000"/>
              </a:lnSpc>
              <a:defRPr/>
            </a:pPr>
            <a:endParaRPr lang="zh-CN" altLang="en-US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>
              <a:lnSpc>
                <a:spcPct val="150000"/>
              </a:lnSpc>
              <a:defRPr/>
            </a:pPr>
            <a:endParaRPr lang="zh-CN" altLang="en-US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31" y="-18"/>
            <a:ext cx="3684330" cy="5143518"/>
          </a:xfrm>
          <a:prstGeom prst="rect">
            <a:avLst/>
          </a:prstGeom>
          <a:solidFill>
            <a:srgbClr val="8A8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矩形 9"/>
          <p:cNvSpPr/>
          <p:nvPr/>
        </p:nvSpPr>
        <p:spPr>
          <a:xfrm>
            <a:off x="4503997" y="920357"/>
            <a:ext cx="4026545" cy="711673"/>
          </a:xfrm>
          <a:prstGeom prst="rect">
            <a:avLst/>
          </a:prstGeom>
          <a:solidFill>
            <a:srgbClr val="ACA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图片 41" descr="地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438150"/>
            <a:ext cx="4221646" cy="4221646"/>
          </a:xfrm>
          <a:prstGeom prst="rect">
            <a:avLst/>
          </a:prstGeom>
        </p:spPr>
      </p:pic>
      <p:sp>
        <p:nvSpPr>
          <p:cNvPr id="102" name="TextBox 101"/>
          <p:cNvSpPr txBox="1"/>
          <p:nvPr/>
        </p:nvSpPr>
        <p:spPr>
          <a:xfrm>
            <a:off x="5943600" y="1085922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b="1" dirty="0" smtClean="0">
                <a:solidFill>
                  <a:schemeClr val="bg1"/>
                </a:solidFill>
              </a:rPr>
              <a:t>大 堂 酒 廊</a:t>
            </a:r>
          </a:p>
        </p:txBody>
      </p:sp>
      <p:sp>
        <p:nvSpPr>
          <p:cNvPr id="7" name="矩形 6"/>
          <p:cNvSpPr/>
          <p:nvPr/>
        </p:nvSpPr>
        <p:spPr>
          <a:xfrm>
            <a:off x="4953000" y="1733550"/>
            <a:ext cx="3581400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位于酒店中心的大堂酒廊为客人提供香浓咖啡、茗茶及多款西式糕点。再配合现场音乐表演的悠扬乐韵，营造轻松写意的环境，无论朋友相聚还是个人休憩，这里都是一个至上的选择。</a:t>
            </a:r>
          </a:p>
          <a:p>
            <a:pPr algn="just">
              <a:lnSpc>
                <a:spcPct val="150000"/>
              </a:lnSpc>
              <a:defRPr/>
            </a:pPr>
            <a:endParaRPr lang="zh-CN" altLang="en-US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>
              <a:lnSpc>
                <a:spcPct val="150000"/>
              </a:lnSpc>
              <a:defRPr/>
            </a:pPr>
            <a:endParaRPr lang="zh-CN" altLang="en-US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位置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:     1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层</a:t>
            </a:r>
          </a:p>
          <a:p>
            <a:pPr algn="just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营业时间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: 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早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8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点至晚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11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点</a:t>
            </a:r>
          </a:p>
          <a:p>
            <a:pPr algn="just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座位数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:   56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个座位</a:t>
            </a:r>
          </a:p>
          <a:p>
            <a:pPr algn="just">
              <a:lnSpc>
                <a:spcPct val="150000"/>
              </a:lnSpc>
              <a:defRPr/>
            </a:pPr>
            <a:endParaRPr lang="zh-CN" altLang="en-US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>
              <a:lnSpc>
                <a:spcPct val="150000"/>
              </a:lnSpc>
              <a:defRPr/>
            </a:pPr>
            <a:endParaRPr lang="zh-CN" altLang="en-US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5459670" y="-18"/>
            <a:ext cx="3684330" cy="5143518"/>
          </a:xfrm>
          <a:prstGeom prst="rect">
            <a:avLst/>
          </a:prstGeom>
          <a:solidFill>
            <a:srgbClr val="8A8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矩形 9"/>
          <p:cNvSpPr/>
          <p:nvPr/>
        </p:nvSpPr>
        <p:spPr>
          <a:xfrm>
            <a:off x="685800" y="666750"/>
            <a:ext cx="4026545" cy="711673"/>
          </a:xfrm>
          <a:prstGeom prst="rect">
            <a:avLst/>
          </a:prstGeom>
          <a:solidFill>
            <a:srgbClr val="ACA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图片 41" descr="地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348288"/>
            <a:ext cx="3962400" cy="4446925"/>
          </a:xfrm>
          <a:prstGeom prst="rect">
            <a:avLst/>
          </a:prstGeom>
        </p:spPr>
      </p:pic>
      <p:sp>
        <p:nvSpPr>
          <p:cNvPr id="102" name="TextBox 101"/>
          <p:cNvSpPr txBox="1"/>
          <p:nvPr/>
        </p:nvSpPr>
        <p:spPr>
          <a:xfrm>
            <a:off x="2009792" y="832315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b="1" dirty="0" smtClean="0">
                <a:solidFill>
                  <a:schemeClr val="bg1"/>
                </a:solidFill>
              </a:rPr>
              <a:t>李白吧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85800" y="1458569"/>
            <a:ext cx="3886200" cy="3246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李白吧提供不同种类的啤酒、红酒、鸡尾酒及威士忌，让宾客欢快畅饮。无论是精美小点还是炫酷饮品，李白吧的菜单都只为满足宾客不同口味的需求而精心设计。</a:t>
            </a:r>
          </a:p>
          <a:p>
            <a:pPr algn="just">
              <a:lnSpc>
                <a:spcPct val="150000"/>
              </a:lnSpc>
              <a:spcBef>
                <a:spcPts val="500"/>
              </a:spcBef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李白吧采用现代时尚的装修材料，包括高级木质地板、独特的羊毛地毯、个性吧台及融合古董与现代风格的壁纸，完美呈现出当代艺术设计的时尚和魅力。</a:t>
            </a:r>
          </a:p>
          <a:p>
            <a:pPr algn="just">
              <a:lnSpc>
                <a:spcPct val="150000"/>
              </a:lnSpc>
              <a:spcBef>
                <a:spcPts val="500"/>
              </a:spcBef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李白吧旨在营造出极致的休闲氛围，伴有现场乐队表演，配有台球桌和棋牌等娱乐设施，更有大屏幕液晶电视播放最新的音乐视频及时事新闻。</a:t>
            </a:r>
          </a:p>
          <a:p>
            <a:pPr algn="just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 </a:t>
            </a:r>
          </a:p>
          <a:p>
            <a:pPr algn="just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位置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:     1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层</a:t>
            </a:r>
          </a:p>
          <a:p>
            <a:pPr algn="just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营业时间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: 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晚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6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点至次日凌晨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点</a:t>
            </a:r>
          </a:p>
          <a:p>
            <a:pPr algn="just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座位数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:   60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个座位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灰条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00044"/>
            <a:ext cx="9144000" cy="1743456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6AA0D3FF-7DB5-3545-A73E-D4E8589147C5}"/>
              </a:ext>
            </a:extLst>
          </p:cNvPr>
          <p:cNvSpPr txBox="1">
            <a:spLocks/>
          </p:cNvSpPr>
          <p:nvPr/>
        </p:nvSpPr>
        <p:spPr>
          <a:xfrm>
            <a:off x="2571750" y="3943350"/>
            <a:ext cx="459105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ctr"/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部分  </a:t>
            </a:r>
            <a:r>
              <a:rPr lang="zh-CN" altLang="en-US" sz="2000" b="1" dirty="0" smtClean="0">
                <a:solidFill>
                  <a:schemeClr val="bg1"/>
                </a:solidFill>
              </a:rPr>
              <a:t>大连新世界酒店</a:t>
            </a:r>
            <a:r>
              <a:rPr lang="en-US" altLang="zh-CN" sz="2000" b="1" dirty="0" smtClean="0">
                <a:solidFill>
                  <a:schemeClr val="bg1"/>
                </a:solidFill>
              </a:rPr>
              <a:t>-</a:t>
            </a:r>
            <a:r>
              <a:rPr lang="zh-CN" altLang="en-US" sz="2000" b="1" dirty="0" smtClean="0">
                <a:solidFill>
                  <a:schemeClr val="bg1"/>
                </a:solidFill>
              </a:rPr>
              <a:t>会议及宴会</a:t>
            </a:r>
          </a:p>
        </p:txBody>
      </p:sp>
      <p:pic>
        <p:nvPicPr>
          <p:cNvPr id="6" name="图片 5" descr="会议及宴会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34114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灰条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00044"/>
            <a:ext cx="9144000" cy="1743456"/>
          </a:xfrm>
          <a:prstGeom prst="rect">
            <a:avLst/>
          </a:prstGeom>
        </p:spPr>
      </p:pic>
      <p:pic>
        <p:nvPicPr>
          <p:cNvPr id="5" name="图片 4" descr="横板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3408794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6AA0D3FF-7DB5-3545-A73E-D4E8589147C5}"/>
              </a:ext>
            </a:extLst>
          </p:cNvPr>
          <p:cNvSpPr txBox="1">
            <a:spLocks/>
          </p:cNvSpPr>
          <p:nvPr/>
        </p:nvSpPr>
        <p:spPr>
          <a:xfrm>
            <a:off x="2590800" y="3943350"/>
            <a:ext cx="5062330" cy="4663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/>
            <a:r>
              <a:rPr lang="zh-CN" altLang="en-US" sz="2000" b="1" dirty="0" smtClean="0">
                <a:solidFill>
                  <a:schemeClr val="bg1"/>
                </a:solidFill>
              </a:rPr>
              <a:t>第</a:t>
            </a:r>
            <a:r>
              <a:rPr lang="en-US" altLang="zh-CN" sz="2000" b="1" dirty="0" smtClean="0">
                <a:solidFill>
                  <a:schemeClr val="bg1"/>
                </a:solidFill>
              </a:rPr>
              <a:t>1</a:t>
            </a:r>
            <a:r>
              <a:rPr lang="zh-CN" altLang="en-US" sz="2000" b="1" dirty="0" smtClean="0">
                <a:solidFill>
                  <a:schemeClr val="bg1"/>
                </a:solidFill>
              </a:rPr>
              <a:t>部分 新世界酒店及度假村</a:t>
            </a:r>
            <a:endParaRPr lang="en-US" altLang="zh-CN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0" y="0"/>
            <a:ext cx="9144000" cy="2266950"/>
          </a:xfrm>
          <a:prstGeom prst="rect">
            <a:avLst/>
          </a:prstGeom>
          <a:solidFill>
            <a:srgbClr val="8A8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6" descr="大连风光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6984" y="285750"/>
            <a:ext cx="8425834" cy="240012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33400" y="2419350"/>
            <a:ext cx="3505200" cy="711673"/>
          </a:xfrm>
          <a:prstGeom prst="rect">
            <a:avLst/>
          </a:prstGeom>
          <a:solidFill>
            <a:srgbClr val="ACA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1905000" y="2581688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b="1" dirty="0" smtClean="0">
                <a:solidFill>
                  <a:schemeClr val="bg1"/>
                </a:solidFill>
              </a:rPr>
              <a:t>宴会厅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sp>
        <p:nvSpPr>
          <p:cNvPr id="41" name="Text Placeholder 2"/>
          <p:cNvSpPr txBox="1">
            <a:spLocks/>
          </p:cNvSpPr>
          <p:nvPr/>
        </p:nvSpPr>
        <p:spPr>
          <a:xfrm>
            <a:off x="685800" y="3181350"/>
            <a:ext cx="3962400" cy="9144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大宴会厅位于酒店二层。</a:t>
            </a:r>
          </a:p>
          <a:p>
            <a:pPr algn="just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面积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960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平方米，层高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7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米，现代时尚，优雅辉煌。可同时容纳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800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余位宾客，华美的座位摆设，量身定制的精选菜单及先进的视听影音设备，绝对是您举办大型会议及重要庆典的上佳地点。</a:t>
            </a:r>
          </a:p>
        </p:txBody>
      </p:sp>
      <p:pic>
        <p:nvPicPr>
          <p:cNvPr id="8" name="图片 7" descr="大宴会厅 场型图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4214571"/>
            <a:ext cx="3796712" cy="928928"/>
          </a:xfrm>
          <a:prstGeom prst="rect">
            <a:avLst/>
          </a:prstGeom>
        </p:spPr>
      </p:pic>
      <p:pic>
        <p:nvPicPr>
          <p:cNvPr id="9" name="图片 8" descr="大宴会厅 场型图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0200" y="2760218"/>
            <a:ext cx="2362199" cy="230708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31" y="-18"/>
            <a:ext cx="2438431" cy="5143518"/>
          </a:xfrm>
          <a:prstGeom prst="rect">
            <a:avLst/>
          </a:prstGeom>
          <a:solidFill>
            <a:srgbClr val="8A8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矩形 9"/>
          <p:cNvSpPr/>
          <p:nvPr/>
        </p:nvSpPr>
        <p:spPr>
          <a:xfrm>
            <a:off x="3048000" y="438150"/>
            <a:ext cx="4026545" cy="711673"/>
          </a:xfrm>
          <a:prstGeom prst="rect">
            <a:avLst/>
          </a:prstGeom>
          <a:solidFill>
            <a:srgbClr val="ACA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图片 41" descr="地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12254"/>
            <a:ext cx="2834189" cy="4393096"/>
          </a:xfrm>
          <a:prstGeom prst="rect">
            <a:avLst/>
          </a:prstGeom>
        </p:spPr>
      </p:pic>
      <p:sp>
        <p:nvSpPr>
          <p:cNvPr id="102" name="TextBox 101"/>
          <p:cNvSpPr txBox="1"/>
          <p:nvPr/>
        </p:nvSpPr>
        <p:spPr>
          <a:xfrm>
            <a:off x="4487603" y="603715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b="1" dirty="0" smtClean="0">
                <a:solidFill>
                  <a:schemeClr val="bg1"/>
                </a:solidFill>
              </a:rPr>
              <a:t>多功能厅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3316356" y="1200150"/>
            <a:ext cx="53340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酒店备有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9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间多功能厅，均位于酒店三层，面积自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110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平至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343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平不等。</a:t>
            </a:r>
          </a:p>
          <a:p>
            <a:pPr algn="just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内部间隔结构可应不同需求而进行改变。无论是举办会议、研讨会、聚会、研习、还是宴会，酒店均备有齐全的设备，如先进影视、音响器材及无线上网功能。</a:t>
            </a:r>
          </a:p>
        </p:txBody>
      </p:sp>
      <p:pic>
        <p:nvPicPr>
          <p:cNvPr id="7" name="图片 6" descr="会议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44478" y="2800350"/>
            <a:ext cx="2590799" cy="2039823"/>
          </a:xfrm>
          <a:prstGeom prst="rect">
            <a:avLst/>
          </a:prstGeom>
        </p:spPr>
      </p:pic>
      <p:pic>
        <p:nvPicPr>
          <p:cNvPr id="8" name="图片 7" descr="会议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7139" y="2114550"/>
            <a:ext cx="2821261" cy="191989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0" y="0"/>
            <a:ext cx="9144000" cy="2266950"/>
          </a:xfrm>
          <a:prstGeom prst="rect">
            <a:avLst/>
          </a:prstGeom>
          <a:solidFill>
            <a:srgbClr val="8A8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6" descr="大连风光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7747" y="277648"/>
            <a:ext cx="8425833" cy="240012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33400" y="2419350"/>
            <a:ext cx="3505200" cy="711673"/>
          </a:xfrm>
          <a:prstGeom prst="rect">
            <a:avLst/>
          </a:prstGeom>
          <a:solidFill>
            <a:srgbClr val="ACA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1898374" y="2581688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b="1" dirty="0" smtClean="0">
                <a:solidFill>
                  <a:schemeClr val="bg1"/>
                </a:solidFill>
              </a:rPr>
              <a:t>辽宁厅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sp>
        <p:nvSpPr>
          <p:cNvPr id="41" name="Text Placeholder 2"/>
          <p:cNvSpPr txBox="1">
            <a:spLocks/>
          </p:cNvSpPr>
          <p:nvPr/>
        </p:nvSpPr>
        <p:spPr>
          <a:xfrm>
            <a:off x="685800" y="3181350"/>
            <a:ext cx="3962400" cy="7620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辽宁厅拥有现代奢华的完美设施，位于酒店三层。具备多功能性的辽宁厅面积为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300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平，最多可容纳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180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人，是您进行高端会议，专有宴会的理想首选。</a:t>
            </a:r>
          </a:p>
        </p:txBody>
      </p:sp>
      <p:pic>
        <p:nvPicPr>
          <p:cNvPr id="8" name="图片 7" descr="大宴会厅 场型图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4171950"/>
            <a:ext cx="3796712" cy="746686"/>
          </a:xfrm>
          <a:prstGeom prst="rect">
            <a:avLst/>
          </a:prstGeom>
        </p:spPr>
      </p:pic>
      <p:pic>
        <p:nvPicPr>
          <p:cNvPr id="11" name="图片 10" descr="会议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400" y="2800350"/>
            <a:ext cx="3124199" cy="209683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灰条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00044"/>
            <a:ext cx="9144000" cy="1743456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6AA0D3FF-7DB5-3545-A73E-D4E8589147C5}"/>
              </a:ext>
            </a:extLst>
          </p:cNvPr>
          <p:cNvSpPr txBox="1">
            <a:spLocks/>
          </p:cNvSpPr>
          <p:nvPr/>
        </p:nvSpPr>
        <p:spPr>
          <a:xfrm>
            <a:off x="2571750" y="3943350"/>
            <a:ext cx="459105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ctr"/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部分  </a:t>
            </a:r>
            <a:r>
              <a:rPr lang="zh-CN" altLang="en-US" sz="2000" b="1" dirty="0" smtClean="0">
                <a:solidFill>
                  <a:schemeClr val="bg1"/>
                </a:solidFill>
              </a:rPr>
              <a:t>大连新世界酒店</a:t>
            </a:r>
            <a:r>
              <a:rPr lang="en-US" altLang="zh-CN" sz="2000" b="1" dirty="0" smtClean="0">
                <a:solidFill>
                  <a:schemeClr val="bg1"/>
                </a:solidFill>
              </a:rPr>
              <a:t>-</a:t>
            </a:r>
            <a:r>
              <a:rPr lang="zh-CN" altLang="en-US" sz="2000" b="1" dirty="0" smtClean="0">
                <a:solidFill>
                  <a:schemeClr val="bg1"/>
                </a:solidFill>
              </a:rPr>
              <a:t>健身中心</a:t>
            </a:r>
          </a:p>
        </p:txBody>
      </p:sp>
      <p:pic>
        <p:nvPicPr>
          <p:cNvPr id="6" name="图片 5" descr="横板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341141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横板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267" y="361950"/>
            <a:ext cx="8903543" cy="246331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33400" y="2622077"/>
            <a:ext cx="3505200" cy="711673"/>
          </a:xfrm>
          <a:prstGeom prst="rect">
            <a:avLst/>
          </a:prstGeom>
          <a:solidFill>
            <a:srgbClr val="ACA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04992" y="2784415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b="1" dirty="0" smtClean="0">
                <a:solidFill>
                  <a:schemeClr val="bg1"/>
                </a:solidFill>
              </a:rPr>
              <a:t>健身中心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685800" y="3453020"/>
            <a:ext cx="320040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让您远离喧闹和繁忙，在时尚动感的健身中心让您的身心得到舒展和放松。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038600" y="3333750"/>
            <a:ext cx="1143000" cy="13716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defTabSz="0">
              <a:lnSpc>
                <a:spcPts val="2000"/>
              </a:lnSpc>
              <a:buFont typeface="Wingdings" pitchFamily="2" charset="2"/>
              <a:buChar char="l"/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健身房</a:t>
            </a:r>
            <a:endParaRPr kumimoji="0" lang="en-US" altLang="zh-CN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lvl="0">
              <a:lnSpc>
                <a:spcPts val="2000"/>
              </a:lnSpc>
              <a:buFont typeface="Wingdings" pitchFamily="2" charset="2"/>
              <a:buChar char="l"/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室内游泳池 </a:t>
            </a:r>
            <a:endParaRPr kumimoji="0" lang="en-US" altLang="zh-CN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lvl="0">
              <a:lnSpc>
                <a:spcPts val="2000"/>
              </a:lnSpc>
              <a:buFont typeface="Wingdings" pitchFamily="2" charset="2"/>
              <a:buChar char="l"/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网球场</a:t>
            </a:r>
            <a:endParaRPr kumimoji="0" lang="en-US" altLang="zh-CN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lvl="0">
              <a:lnSpc>
                <a:spcPts val="2000"/>
              </a:lnSpc>
              <a:buFont typeface="Wingdings" pitchFamily="2" charset="2"/>
              <a:buChar char="l"/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水疗中心</a:t>
            </a:r>
            <a:endParaRPr lang="en-US" altLang="zh-CN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5867400" y="3529220"/>
            <a:ext cx="1143000" cy="97072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0">
              <a:lnSpc>
                <a:spcPts val="2000"/>
              </a:lnSpc>
              <a:buFont typeface="Wingdings" pitchFamily="2" charset="2"/>
              <a:buChar char="l"/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有氧健身操室</a:t>
            </a:r>
            <a:endParaRPr lang="en-US" altLang="zh-CN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lvl="0" defTabSz="0">
              <a:lnSpc>
                <a:spcPts val="2000"/>
              </a:lnSpc>
              <a:buFont typeface="Wingdings" pitchFamily="2" charset="2"/>
              <a:buChar char="l"/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冲浪浴 </a:t>
            </a:r>
            <a:endParaRPr kumimoji="0" lang="en-US" altLang="zh-CN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lvl="0">
              <a:lnSpc>
                <a:spcPts val="2000"/>
              </a:lnSpc>
              <a:buFont typeface="Wingdings" pitchFamily="2" charset="2"/>
              <a:buChar char="l"/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按摩服务</a:t>
            </a:r>
            <a:endParaRPr kumimoji="0" lang="en-US" altLang="zh-CN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lvl="0">
              <a:lnSpc>
                <a:spcPts val="2000"/>
              </a:lnSpc>
              <a:buFont typeface="Wingdings" pitchFamily="2" charset="2"/>
              <a:buChar char="l"/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桑拿及蒸汽浴</a:t>
            </a:r>
            <a:endParaRPr kumimoji="0" lang="zh-CN" altLang="zh-CN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 txBox="1">
            <a:spLocks/>
          </p:cNvSpPr>
          <p:nvPr/>
        </p:nvSpPr>
        <p:spPr>
          <a:xfrm>
            <a:off x="868018" y="1504950"/>
            <a:ext cx="4038600" cy="26670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“地段交通方便，酒店房间够大。附近小吃较多，真心不错。”</a:t>
            </a:r>
          </a:p>
          <a:p>
            <a:pPr algn="r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来自韩先生，中国上海</a:t>
            </a:r>
          </a:p>
          <a:p>
            <a:pPr algn="r">
              <a:lnSpc>
                <a:spcPct val="150000"/>
              </a:lnSpc>
              <a:defRPr/>
            </a:pPr>
            <a:endParaRPr lang="zh-CN" altLang="en-US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r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“大连城市中心最好的商务酒店”</a:t>
            </a:r>
          </a:p>
          <a:p>
            <a:pPr algn="r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来自马克，意大利</a:t>
            </a:r>
          </a:p>
          <a:p>
            <a:pPr algn="r">
              <a:lnSpc>
                <a:spcPct val="150000"/>
              </a:lnSpc>
              <a:defRPr/>
            </a:pPr>
            <a:endParaRPr lang="zh-CN" altLang="en-US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r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“最棒的酒店、最棒的健身中心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!”</a:t>
            </a:r>
          </a:p>
          <a:p>
            <a:pPr algn="r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来自卡修斯，丹麦</a:t>
            </a:r>
          </a:p>
          <a:p>
            <a:pPr algn="r">
              <a:lnSpc>
                <a:spcPct val="150000"/>
              </a:lnSpc>
              <a:defRPr/>
            </a:pPr>
            <a:endParaRPr lang="zh-CN" altLang="en-US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r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“在中国住过几十家酒店，我不得不说，这里是大连最好的选择”</a:t>
            </a:r>
          </a:p>
          <a:p>
            <a:pPr algn="r">
              <a:lnSpc>
                <a:spcPct val="150000"/>
              </a:lnSpc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来自塔娜，纽约</a:t>
            </a:r>
          </a:p>
        </p:txBody>
      </p:sp>
      <p:pic>
        <p:nvPicPr>
          <p:cNvPr id="12" name="图片 11" descr="酒店图片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38369" y="0"/>
            <a:ext cx="3905631" cy="514349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524000" y="361950"/>
            <a:ext cx="3962400" cy="711673"/>
          </a:xfrm>
          <a:prstGeom prst="rect">
            <a:avLst/>
          </a:prstGeom>
          <a:solidFill>
            <a:srgbClr val="ACA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64214" y="537540"/>
            <a:ext cx="238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b="1" dirty="0" smtClean="0">
                <a:solidFill>
                  <a:schemeClr val="bg1"/>
                </a:solidFill>
              </a:rPr>
              <a:t>客人对我们如何评价</a:t>
            </a:r>
            <a:r>
              <a:rPr lang="en-US" altLang="zh-CN" b="1" dirty="0" smtClean="0">
                <a:solidFill>
                  <a:schemeClr val="bg1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酒店图片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562731" cy="51435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895600" y="209550"/>
            <a:ext cx="3962400" cy="711673"/>
          </a:xfrm>
          <a:prstGeom prst="rect">
            <a:avLst/>
          </a:prstGeom>
          <a:solidFill>
            <a:srgbClr val="ACA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91000" y="385140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b="1" dirty="0" smtClean="0">
                <a:solidFill>
                  <a:schemeClr val="bg1"/>
                </a:solidFill>
              </a:rPr>
              <a:t>奖项及荣誉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3657600" y="1084194"/>
            <a:ext cx="5029200" cy="38100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defTabSz="0">
              <a:lnSpc>
                <a:spcPts val="2000"/>
              </a:lnSpc>
              <a:buFont typeface="Wingdings" pitchFamily="2" charset="2"/>
              <a:buChar char="l"/>
              <a:defRPr/>
            </a:pP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大连新世界酒店荣获</a:t>
            </a:r>
            <a:r>
              <a:rPr lang="en-US" altLang="zh-CN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《</a:t>
            </a: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商旅</a:t>
            </a:r>
            <a:r>
              <a:rPr lang="en-US" altLang="zh-CN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》</a:t>
            </a: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杂志</a:t>
            </a:r>
            <a:r>
              <a:rPr lang="en-US" altLang="zh-CN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2019</a:t>
            </a: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年大连最佳商务酒店奖</a:t>
            </a:r>
          </a:p>
          <a:p>
            <a:pPr lvl="0" defTabSz="0">
              <a:lnSpc>
                <a:spcPts val="2000"/>
              </a:lnSpc>
              <a:buFont typeface="Wingdings" pitchFamily="2" charset="2"/>
              <a:buChar char="l"/>
              <a:defRPr/>
            </a:pP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大连新世界酒店荣膺携程网“</a:t>
            </a:r>
            <a:r>
              <a:rPr lang="en-US" altLang="zh-CN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2019</a:t>
            </a: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最佳酒店设施”奖</a:t>
            </a:r>
          </a:p>
          <a:p>
            <a:pPr lvl="0" defTabSz="0">
              <a:lnSpc>
                <a:spcPts val="2000"/>
              </a:lnSpc>
              <a:buFont typeface="Wingdings" pitchFamily="2" charset="2"/>
              <a:buChar char="l"/>
              <a:defRPr/>
            </a:pP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大连新世界酒店荣获</a:t>
            </a:r>
            <a:r>
              <a:rPr lang="en-US" altLang="zh-CN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MAG</a:t>
            </a: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誌</a:t>
            </a:r>
            <a:r>
              <a:rPr lang="en-US" altLang="zh-CN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-</a:t>
            </a: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最佳会议酒店奖</a:t>
            </a:r>
          </a:p>
          <a:p>
            <a:pPr lvl="0" defTabSz="0">
              <a:lnSpc>
                <a:spcPts val="2000"/>
              </a:lnSpc>
              <a:buFont typeface="Wingdings" pitchFamily="2" charset="2"/>
              <a:buChar char="l"/>
              <a:defRPr/>
            </a:pP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大连新世界酒店荣获</a:t>
            </a:r>
            <a:r>
              <a:rPr lang="en-US" altLang="zh-CN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MAG</a:t>
            </a: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誌</a:t>
            </a:r>
            <a:r>
              <a:rPr lang="en-US" altLang="zh-CN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-</a:t>
            </a: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最佳商务酒店奖</a:t>
            </a:r>
          </a:p>
          <a:p>
            <a:pPr lvl="0" defTabSz="0">
              <a:lnSpc>
                <a:spcPts val="2000"/>
              </a:lnSpc>
              <a:buFont typeface="Wingdings" pitchFamily="2" charset="2"/>
              <a:buChar char="l"/>
              <a:defRPr/>
            </a:pP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全球领先的旅游网站</a:t>
            </a:r>
            <a:r>
              <a:rPr lang="en-US" altLang="zh-CN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-</a:t>
            </a: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猫途鹰（</a:t>
            </a:r>
            <a:r>
              <a:rPr lang="en-US" altLang="zh-CN" sz="95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TripAdvisor</a:t>
            </a: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中文官方网站）授予大连新世界酒店</a:t>
            </a:r>
            <a:r>
              <a:rPr lang="en-US" altLang="zh-CN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2013</a:t>
            </a: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年至</a:t>
            </a:r>
            <a:r>
              <a:rPr lang="en-US" altLang="zh-CN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2020</a:t>
            </a: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年“年度卓越奖”</a:t>
            </a:r>
          </a:p>
          <a:p>
            <a:pPr lvl="0" defTabSz="0">
              <a:lnSpc>
                <a:spcPts val="2000"/>
              </a:lnSpc>
              <a:buFont typeface="Wingdings" pitchFamily="2" charset="2"/>
              <a:buChar char="l"/>
              <a:defRPr/>
            </a:pP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大连新世界酒店荣获</a:t>
            </a:r>
            <a:r>
              <a:rPr lang="en-US" altLang="zh-CN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《</a:t>
            </a: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商旅</a:t>
            </a:r>
            <a:r>
              <a:rPr lang="en-US" altLang="zh-CN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》</a:t>
            </a: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杂志</a:t>
            </a:r>
            <a:r>
              <a:rPr lang="en-US" altLang="zh-CN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2015</a:t>
            </a: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年大连最佳商务酒店奖</a:t>
            </a:r>
          </a:p>
          <a:p>
            <a:pPr lvl="0" defTabSz="0">
              <a:lnSpc>
                <a:spcPts val="2000"/>
              </a:lnSpc>
              <a:buFont typeface="Wingdings" pitchFamily="2" charset="2"/>
              <a:buChar char="l"/>
              <a:defRPr/>
            </a:pP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大连新世界酒店荣膺携程网“</a:t>
            </a:r>
            <a:r>
              <a:rPr lang="en-US" altLang="zh-CN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2015</a:t>
            </a: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最佳酒店设施”奖</a:t>
            </a:r>
          </a:p>
          <a:p>
            <a:pPr lvl="0" defTabSz="0">
              <a:lnSpc>
                <a:spcPts val="2000"/>
              </a:lnSpc>
              <a:buFont typeface="Wingdings" pitchFamily="2" charset="2"/>
              <a:buChar char="l"/>
              <a:defRPr/>
            </a:pP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大连新世界酒店荣获</a:t>
            </a:r>
            <a:r>
              <a:rPr lang="en-US" altLang="zh-CN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《</a:t>
            </a: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商旅</a:t>
            </a:r>
            <a:r>
              <a:rPr lang="en-US" altLang="zh-CN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》</a:t>
            </a: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杂志</a:t>
            </a:r>
            <a:r>
              <a:rPr lang="en-US" altLang="zh-CN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2014</a:t>
            </a: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年大连最佳商务酒店奖</a:t>
            </a:r>
          </a:p>
          <a:p>
            <a:pPr lvl="0" defTabSz="0">
              <a:lnSpc>
                <a:spcPts val="2000"/>
              </a:lnSpc>
              <a:buFont typeface="Wingdings" pitchFamily="2" charset="2"/>
              <a:buChar char="l"/>
              <a:defRPr/>
            </a:pP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大连新世界酒店</a:t>
            </a:r>
            <a:r>
              <a:rPr lang="en-US" altLang="zh-CN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《MICE China》</a:t>
            </a: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中国百佳会议酒店殊荣</a:t>
            </a:r>
          </a:p>
          <a:p>
            <a:pPr lvl="0" defTabSz="0">
              <a:lnSpc>
                <a:spcPts val="2000"/>
              </a:lnSpc>
              <a:buFont typeface="Wingdings" pitchFamily="2" charset="2"/>
              <a:buChar char="l"/>
              <a:defRPr/>
            </a:pP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大连新世界酒店荣获</a:t>
            </a:r>
            <a:r>
              <a:rPr lang="en-US" altLang="zh-CN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《</a:t>
            </a: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商旅</a:t>
            </a:r>
            <a:r>
              <a:rPr lang="en-US" altLang="zh-CN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》</a:t>
            </a: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杂志</a:t>
            </a:r>
            <a:r>
              <a:rPr lang="en-US" altLang="zh-CN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2013</a:t>
            </a: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年大连最佳商务酒店奖</a:t>
            </a:r>
          </a:p>
          <a:p>
            <a:pPr lvl="0" defTabSz="0">
              <a:lnSpc>
                <a:spcPts val="2000"/>
              </a:lnSpc>
              <a:buFont typeface="Wingdings" pitchFamily="2" charset="2"/>
              <a:buChar char="l"/>
              <a:defRPr/>
            </a:pP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大连新世界酒店荣获</a:t>
            </a:r>
            <a:r>
              <a:rPr lang="en-US" altLang="zh-CN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2012</a:t>
            </a: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年</a:t>
            </a:r>
            <a:r>
              <a:rPr lang="en-US" altLang="zh-CN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TTG</a:t>
            </a: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中国旅游大奖－东北地区最佳酒店</a:t>
            </a:r>
          </a:p>
          <a:p>
            <a:pPr lvl="0" defTabSz="0">
              <a:lnSpc>
                <a:spcPts val="2000"/>
              </a:lnSpc>
              <a:buFont typeface="Wingdings" pitchFamily="2" charset="2"/>
              <a:buChar char="l"/>
              <a:defRPr/>
            </a:pP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大连新世界酒店荣获</a:t>
            </a:r>
            <a:r>
              <a:rPr lang="en-US" altLang="zh-CN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《</a:t>
            </a: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商旅</a:t>
            </a:r>
            <a:r>
              <a:rPr lang="en-US" altLang="zh-CN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》</a:t>
            </a: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杂志</a:t>
            </a:r>
            <a:r>
              <a:rPr lang="en-US" altLang="zh-CN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2011</a:t>
            </a: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年大连最佳商务酒店奖</a:t>
            </a:r>
          </a:p>
          <a:p>
            <a:pPr lvl="0" defTabSz="0">
              <a:lnSpc>
                <a:spcPts val="2000"/>
              </a:lnSpc>
              <a:buFont typeface="Wingdings" pitchFamily="2" charset="2"/>
              <a:buChar char="l"/>
              <a:defRPr/>
            </a:pP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大连新世界酒店荣获</a:t>
            </a:r>
            <a:r>
              <a:rPr lang="en-US" altLang="zh-CN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《</a:t>
            </a: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新旅行</a:t>
            </a:r>
            <a:r>
              <a:rPr lang="en-US" altLang="zh-CN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》2009</a:t>
            </a: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年度高端酒店评选－最佳客房设施奖</a:t>
            </a:r>
          </a:p>
          <a:p>
            <a:pPr lvl="0" defTabSz="0">
              <a:lnSpc>
                <a:spcPts val="2000"/>
              </a:lnSpc>
              <a:buFont typeface="Wingdings" pitchFamily="2" charset="2"/>
              <a:buChar char="l"/>
              <a:defRPr/>
            </a:pP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大连新世界酒店荣获中国</a:t>
            </a:r>
            <a:r>
              <a:rPr lang="en-US" altLang="zh-CN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MICE</a:t>
            </a: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产业</a:t>
            </a:r>
            <a:r>
              <a:rPr lang="en-US" altLang="zh-CN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2008</a:t>
            </a:r>
            <a:r>
              <a:rPr lang="zh-CN" altLang="en-US" sz="9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年度创意大奖－最佳会议服务奖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467100" y="2038350"/>
            <a:ext cx="2209800" cy="600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2500" b="1" spc="1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3" descr="图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0" y="0"/>
            <a:ext cx="9131840" cy="5143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791200" y="1540699"/>
            <a:ext cx="3124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333333"/>
                </a:solidFill>
              </a:rPr>
              <a:t>我们的联系方式</a:t>
            </a:r>
            <a:r>
              <a:rPr lang="en-US" altLang="zh-CN" sz="2800" dirty="0" smtClean="0">
                <a:solidFill>
                  <a:srgbClr val="333333"/>
                </a:solidFill>
              </a:rPr>
              <a:t/>
            </a:r>
            <a:br>
              <a:rPr lang="en-US" altLang="zh-CN" sz="2800" dirty="0" smtClean="0">
                <a:solidFill>
                  <a:srgbClr val="333333"/>
                </a:solidFill>
              </a:rPr>
            </a:br>
            <a:r>
              <a:rPr lang="en-US" altLang="zh-CN" sz="2800" dirty="0" smtClean="0">
                <a:solidFill>
                  <a:srgbClr val="333333"/>
                </a:solidFill>
              </a:rPr>
              <a:t/>
            </a:r>
            <a:br>
              <a:rPr lang="en-US" altLang="zh-CN" sz="2800" dirty="0" smtClean="0">
                <a:solidFill>
                  <a:srgbClr val="333333"/>
                </a:solidFill>
              </a:rPr>
            </a:br>
            <a:r>
              <a:rPr lang="en-US" altLang="zh-CN" dirty="0" smtClean="0">
                <a:solidFill>
                  <a:srgbClr val="333333"/>
                </a:solidFill>
              </a:rPr>
              <a:t>Tommy Wang</a:t>
            </a:r>
            <a:br>
              <a:rPr lang="en-US" altLang="zh-CN" dirty="0" smtClean="0">
                <a:solidFill>
                  <a:srgbClr val="333333"/>
                </a:solidFill>
              </a:rPr>
            </a:br>
            <a:r>
              <a:rPr lang="zh-CN" altLang="en-US" dirty="0" smtClean="0">
                <a:solidFill>
                  <a:srgbClr val="333333"/>
                </a:solidFill>
              </a:rPr>
              <a:t>高级销售经理</a:t>
            </a:r>
            <a:r>
              <a:rPr lang="en-US" altLang="zh-CN" dirty="0" smtClean="0">
                <a:solidFill>
                  <a:srgbClr val="333333"/>
                </a:solidFill>
              </a:rPr>
              <a:t>-</a:t>
            </a:r>
            <a:r>
              <a:rPr lang="zh-CN" altLang="en-US" dirty="0" smtClean="0">
                <a:solidFill>
                  <a:srgbClr val="333333"/>
                </a:solidFill>
              </a:rPr>
              <a:t>会议团队</a:t>
            </a:r>
            <a:r>
              <a:rPr lang="en-US" altLang="zh-CN" dirty="0" smtClean="0">
                <a:solidFill>
                  <a:srgbClr val="333333"/>
                </a:solidFill>
              </a:rPr>
              <a:t/>
            </a:r>
            <a:br>
              <a:rPr lang="en-US" altLang="zh-CN" dirty="0" smtClean="0">
                <a:solidFill>
                  <a:srgbClr val="333333"/>
                </a:solidFill>
              </a:rPr>
            </a:br>
            <a:r>
              <a:rPr lang="en-US" altLang="zh-CN" dirty="0" smtClean="0">
                <a:solidFill>
                  <a:srgbClr val="333333"/>
                </a:solidFill>
              </a:rPr>
              <a:t>0411-8807 8888  </a:t>
            </a:r>
            <a:br>
              <a:rPr lang="en-US" altLang="zh-CN" dirty="0" smtClean="0">
                <a:solidFill>
                  <a:srgbClr val="333333"/>
                </a:solidFill>
              </a:rPr>
            </a:br>
            <a:r>
              <a:rPr lang="en-US" altLang="zh-CN" dirty="0" smtClean="0">
                <a:solidFill>
                  <a:srgbClr val="333333"/>
                </a:solidFill>
              </a:rPr>
              <a:t>MP: 139 4082 0938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31" y="-18"/>
            <a:ext cx="3684330" cy="5143518"/>
          </a:xfrm>
          <a:prstGeom prst="rect">
            <a:avLst/>
          </a:prstGeom>
          <a:solidFill>
            <a:srgbClr val="8A8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图片 37" descr="地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361950"/>
            <a:ext cx="3750733" cy="441086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503997" y="920357"/>
            <a:ext cx="4026545" cy="711673"/>
          </a:xfrm>
          <a:prstGeom prst="rect">
            <a:avLst/>
          </a:prstGeom>
          <a:solidFill>
            <a:srgbClr val="ACA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3" name="Group 8"/>
          <p:cNvGrpSpPr>
            <a:grpSpLocks/>
          </p:cNvGrpSpPr>
          <p:nvPr/>
        </p:nvGrpSpPr>
        <p:grpSpPr bwMode="auto">
          <a:xfrm>
            <a:off x="1447800" y="3333750"/>
            <a:ext cx="1013194" cy="374821"/>
            <a:chOff x="714132" y="3810003"/>
            <a:chExt cx="1411566" cy="696251"/>
          </a:xfrm>
        </p:grpSpPr>
        <p:pic>
          <p:nvPicPr>
            <p:cNvPr id="44" name="Picture 4" descr="big, location, pin ic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90600" y="3810003"/>
              <a:ext cx="301625" cy="30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TextBox 44"/>
            <p:cNvSpPr txBox="1">
              <a:spLocks noChangeArrowheads="1"/>
            </p:cNvSpPr>
            <p:nvPr/>
          </p:nvSpPr>
          <p:spPr bwMode="auto">
            <a:xfrm>
              <a:off x="714132" y="4095809"/>
              <a:ext cx="1411566" cy="410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bg1"/>
                  </a:solidFill>
                  <a:latin typeface="Calibri" pitchFamily="34" charset="0"/>
                </a:rPr>
                <a:t>胡志明市</a:t>
              </a:r>
              <a:endParaRPr lang="en-US" altLang="zh-CN" sz="14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46" name="Group 11"/>
          <p:cNvGrpSpPr>
            <a:grpSpLocks/>
          </p:cNvGrpSpPr>
          <p:nvPr/>
        </p:nvGrpSpPr>
        <p:grpSpPr bwMode="auto">
          <a:xfrm>
            <a:off x="2557670" y="2952750"/>
            <a:ext cx="990600" cy="381000"/>
            <a:chOff x="637675" y="3810000"/>
            <a:chExt cx="990600" cy="645695"/>
          </a:xfrm>
        </p:grpSpPr>
        <p:pic>
          <p:nvPicPr>
            <p:cNvPr id="47" name="Picture 4" descr="big, location, pin ic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90600" y="3810000"/>
              <a:ext cx="301625" cy="30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" name="TextBox 13"/>
            <p:cNvSpPr txBox="1">
              <a:spLocks noChangeArrowheads="1"/>
            </p:cNvSpPr>
            <p:nvPr/>
          </p:nvSpPr>
          <p:spPr bwMode="auto">
            <a:xfrm>
              <a:off x="637675" y="4045250"/>
              <a:ext cx="990600" cy="410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bg1"/>
                  </a:solidFill>
                  <a:latin typeface="Calibri" pitchFamily="34" charset="0"/>
                </a:rPr>
                <a:t>马尼拉市</a:t>
              </a:r>
              <a:endParaRPr lang="en-US" altLang="zh-CN" sz="14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49" name="Group 17"/>
          <p:cNvGrpSpPr>
            <a:grpSpLocks/>
          </p:cNvGrpSpPr>
          <p:nvPr/>
        </p:nvGrpSpPr>
        <p:grpSpPr bwMode="auto">
          <a:xfrm>
            <a:off x="2239618" y="2266950"/>
            <a:ext cx="711173" cy="373384"/>
            <a:chOff x="637675" y="3810000"/>
            <a:chExt cx="990600" cy="694159"/>
          </a:xfrm>
        </p:grpSpPr>
        <p:pic>
          <p:nvPicPr>
            <p:cNvPr id="50" name="Picture 4" descr="big, location, pin ic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90600" y="3810000"/>
              <a:ext cx="301625" cy="30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" name="TextBox 19"/>
            <p:cNvSpPr txBox="1">
              <a:spLocks noChangeArrowheads="1"/>
            </p:cNvSpPr>
            <p:nvPr/>
          </p:nvSpPr>
          <p:spPr bwMode="auto">
            <a:xfrm>
              <a:off x="637675" y="4093373"/>
              <a:ext cx="990600" cy="410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bg1"/>
                  </a:solidFill>
                  <a:latin typeface="Calibri" pitchFamily="34" charset="0"/>
                </a:rPr>
                <a:t>香港</a:t>
              </a:r>
              <a:endParaRPr lang="en-US" altLang="zh-CN" sz="14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52" name="Group 20"/>
          <p:cNvGrpSpPr>
            <a:grpSpLocks/>
          </p:cNvGrpSpPr>
          <p:nvPr/>
        </p:nvGrpSpPr>
        <p:grpSpPr bwMode="auto">
          <a:xfrm>
            <a:off x="1905000" y="2147681"/>
            <a:ext cx="711173" cy="356793"/>
            <a:chOff x="490000" y="3810000"/>
            <a:chExt cx="990600" cy="662760"/>
          </a:xfrm>
        </p:grpSpPr>
        <p:pic>
          <p:nvPicPr>
            <p:cNvPr id="53" name="Picture 4" descr="big, location, pin ic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90600" y="3810000"/>
              <a:ext cx="301625" cy="30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" name="TextBox 22"/>
            <p:cNvSpPr txBox="1">
              <a:spLocks noChangeArrowheads="1"/>
            </p:cNvSpPr>
            <p:nvPr/>
          </p:nvSpPr>
          <p:spPr bwMode="auto">
            <a:xfrm>
              <a:off x="490000" y="4062316"/>
              <a:ext cx="990600" cy="410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bg1"/>
                  </a:solidFill>
                  <a:latin typeface="Calibri" pitchFamily="34" charset="0"/>
                </a:rPr>
                <a:t>顺德</a:t>
              </a:r>
              <a:endParaRPr lang="en-US" altLang="zh-CN" sz="14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55" name="Group 23"/>
          <p:cNvGrpSpPr>
            <a:grpSpLocks/>
          </p:cNvGrpSpPr>
          <p:nvPr/>
        </p:nvGrpSpPr>
        <p:grpSpPr bwMode="auto">
          <a:xfrm>
            <a:off x="1219200" y="1733550"/>
            <a:ext cx="711173" cy="347605"/>
            <a:chOff x="637675" y="3810000"/>
            <a:chExt cx="990600" cy="645694"/>
          </a:xfrm>
        </p:grpSpPr>
        <p:pic>
          <p:nvPicPr>
            <p:cNvPr id="56" name="Picture 4" descr="big, location, pin ic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90600" y="3810000"/>
              <a:ext cx="301625" cy="30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" name="TextBox 25"/>
            <p:cNvSpPr txBox="1">
              <a:spLocks noChangeArrowheads="1"/>
            </p:cNvSpPr>
            <p:nvPr/>
          </p:nvSpPr>
          <p:spPr bwMode="auto">
            <a:xfrm>
              <a:off x="637675" y="4045249"/>
              <a:ext cx="990600" cy="410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bg1"/>
                  </a:solidFill>
                  <a:latin typeface="Calibri" pitchFamily="34" charset="0"/>
                </a:rPr>
                <a:t>贵阳</a:t>
              </a:r>
              <a:endParaRPr lang="en-US" altLang="zh-CN" sz="14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58" name="Group 26"/>
          <p:cNvGrpSpPr>
            <a:grpSpLocks/>
          </p:cNvGrpSpPr>
          <p:nvPr/>
        </p:nvGrpSpPr>
        <p:grpSpPr bwMode="auto">
          <a:xfrm>
            <a:off x="2209800" y="1581150"/>
            <a:ext cx="711173" cy="347603"/>
            <a:chOff x="637675" y="3810003"/>
            <a:chExt cx="990600" cy="645691"/>
          </a:xfrm>
        </p:grpSpPr>
        <p:pic>
          <p:nvPicPr>
            <p:cNvPr id="59" name="Picture 4" descr="big, location, pin ic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90599" y="3810003"/>
              <a:ext cx="301625" cy="301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TextBox 28"/>
            <p:cNvSpPr txBox="1">
              <a:spLocks noChangeArrowheads="1"/>
            </p:cNvSpPr>
            <p:nvPr/>
          </p:nvSpPr>
          <p:spPr bwMode="auto">
            <a:xfrm>
              <a:off x="637675" y="4045249"/>
              <a:ext cx="990600" cy="410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bg1"/>
                  </a:solidFill>
                  <a:latin typeface="Calibri" pitchFamily="34" charset="0"/>
                </a:rPr>
                <a:t>武汉</a:t>
              </a:r>
              <a:endParaRPr lang="en-US" altLang="zh-CN" sz="14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64" name="Group 32"/>
          <p:cNvGrpSpPr>
            <a:grpSpLocks/>
          </p:cNvGrpSpPr>
          <p:nvPr/>
        </p:nvGrpSpPr>
        <p:grpSpPr bwMode="auto">
          <a:xfrm>
            <a:off x="2819400" y="666750"/>
            <a:ext cx="711173" cy="347605"/>
            <a:chOff x="637675" y="3810000"/>
            <a:chExt cx="990600" cy="645694"/>
          </a:xfrm>
        </p:grpSpPr>
        <p:pic>
          <p:nvPicPr>
            <p:cNvPr id="65" name="Picture 4" descr="big, location, pin ic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90600" y="3810000"/>
              <a:ext cx="301625" cy="30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" name="TextBox 34"/>
            <p:cNvSpPr txBox="1">
              <a:spLocks noChangeArrowheads="1"/>
            </p:cNvSpPr>
            <p:nvPr/>
          </p:nvSpPr>
          <p:spPr bwMode="auto">
            <a:xfrm>
              <a:off x="637675" y="4045249"/>
              <a:ext cx="990600" cy="410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bg1"/>
                  </a:solidFill>
                  <a:latin typeface="Calibri" pitchFamily="34" charset="0"/>
                </a:rPr>
                <a:t>大连</a:t>
              </a:r>
              <a:endParaRPr lang="en-US" altLang="zh-CN" sz="14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67" name="Group 38"/>
          <p:cNvGrpSpPr>
            <a:grpSpLocks/>
          </p:cNvGrpSpPr>
          <p:nvPr/>
        </p:nvGrpSpPr>
        <p:grpSpPr bwMode="auto">
          <a:xfrm>
            <a:off x="2133600" y="590550"/>
            <a:ext cx="711173" cy="347605"/>
            <a:chOff x="637675" y="3810000"/>
            <a:chExt cx="990600" cy="645694"/>
          </a:xfrm>
        </p:grpSpPr>
        <p:pic>
          <p:nvPicPr>
            <p:cNvPr id="68" name="Picture 4" descr="big, location, pin ic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90600" y="3810000"/>
              <a:ext cx="301625" cy="30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" name="TextBox 40"/>
            <p:cNvSpPr txBox="1">
              <a:spLocks noChangeArrowheads="1"/>
            </p:cNvSpPr>
            <p:nvPr/>
          </p:nvSpPr>
          <p:spPr bwMode="auto">
            <a:xfrm>
              <a:off x="637675" y="4045249"/>
              <a:ext cx="990600" cy="410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bg1"/>
                  </a:solidFill>
                  <a:latin typeface="Calibri" pitchFamily="34" charset="0"/>
                </a:rPr>
                <a:t>北京</a:t>
              </a:r>
              <a:endParaRPr lang="en-US" altLang="zh-CN" sz="14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70" name="Group 8"/>
          <p:cNvGrpSpPr>
            <a:grpSpLocks/>
          </p:cNvGrpSpPr>
          <p:nvPr/>
        </p:nvGrpSpPr>
        <p:grpSpPr bwMode="auto">
          <a:xfrm>
            <a:off x="587006" y="4025726"/>
            <a:ext cx="1013194" cy="374824"/>
            <a:chOff x="71065" y="2952588"/>
            <a:chExt cx="1411566" cy="696256"/>
          </a:xfrm>
        </p:grpSpPr>
        <p:pic>
          <p:nvPicPr>
            <p:cNvPr id="71" name="Picture 4" descr="big, location, pin ic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4132" y="2952588"/>
              <a:ext cx="301624" cy="30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" name="TextBox 71"/>
            <p:cNvSpPr txBox="1">
              <a:spLocks noChangeArrowheads="1"/>
            </p:cNvSpPr>
            <p:nvPr/>
          </p:nvSpPr>
          <p:spPr bwMode="auto">
            <a:xfrm>
              <a:off x="71065" y="3238398"/>
              <a:ext cx="1411566" cy="410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zh-CN" sz="1400" dirty="0" smtClean="0">
                  <a:solidFill>
                    <a:schemeClr val="bg1"/>
                  </a:solidFill>
                </a:rPr>
                <a:t>八打灵</a:t>
              </a:r>
              <a:endParaRPr lang="en-US" altLang="zh-CN" sz="14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5029200" y="1885951"/>
            <a:ext cx="3429000" cy="2111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000"/>
              </a:lnSpc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在新世界酒店及度假村，客人每时每刻都能感受到美好温馨的体验、真诚贴心的关怀。</a:t>
            </a:r>
            <a:endParaRPr lang="en-US" altLang="zh-CN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>
              <a:lnSpc>
                <a:spcPts val="2000"/>
              </a:lnSpc>
            </a:pPr>
            <a:endParaRPr lang="en-US" altLang="zh-CN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>
              <a:lnSpc>
                <a:spcPts val="2000"/>
              </a:lnSpc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品牌旗下的五星级酒店位於中国、香港、越南、菲律宾和马来西亚，设计考虑现代商务和休闲旅客的需求，提供的不仅是一个憩息的地方，同时可让您暂时远离喧嚣纷扰的城市生活。对于要求便利、宁静，高规格以及个性化服务的旅客，我们的酒店将会是理想的选择。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486400" y="108592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b="1" dirty="0" smtClean="0">
                <a:solidFill>
                  <a:schemeClr val="bg1"/>
                </a:solidFill>
              </a:rPr>
              <a:t>新世界酒店及度假村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grpSp>
        <p:nvGrpSpPr>
          <p:cNvPr id="39" name="Group 20"/>
          <p:cNvGrpSpPr>
            <a:grpSpLocks/>
          </p:cNvGrpSpPr>
          <p:nvPr/>
        </p:nvGrpSpPr>
        <p:grpSpPr bwMode="auto">
          <a:xfrm>
            <a:off x="1422427" y="2896400"/>
            <a:ext cx="939773" cy="434421"/>
            <a:chOff x="637675" y="3810000"/>
            <a:chExt cx="1309019" cy="806959"/>
          </a:xfrm>
        </p:grpSpPr>
        <p:pic>
          <p:nvPicPr>
            <p:cNvPr id="40" name="Picture 4" descr="big, location, pin ic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90600" y="3810000"/>
              <a:ext cx="301625" cy="30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TextBox 22"/>
            <p:cNvSpPr txBox="1">
              <a:spLocks noChangeArrowheads="1"/>
            </p:cNvSpPr>
            <p:nvPr/>
          </p:nvSpPr>
          <p:spPr bwMode="auto">
            <a:xfrm>
              <a:off x="637675" y="4045248"/>
              <a:ext cx="1309019" cy="571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bg1"/>
                  </a:solidFill>
                  <a:latin typeface="Calibri" pitchFamily="34" charset="0"/>
                </a:rPr>
                <a:t>会安南岸</a:t>
              </a:r>
              <a:endParaRPr lang="en-US" altLang="zh-CN" sz="14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横板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411416"/>
          </a:xfrm>
          <a:prstGeom prst="rect">
            <a:avLst/>
          </a:prstGeom>
        </p:spPr>
      </p:pic>
      <p:pic>
        <p:nvPicPr>
          <p:cNvPr id="4" name="图片 3" descr="灰条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00044"/>
            <a:ext cx="9144000" cy="1743456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6AA0D3FF-7DB5-3545-A73E-D4E8589147C5}"/>
              </a:ext>
            </a:extLst>
          </p:cNvPr>
          <p:cNvSpPr txBox="1">
            <a:spLocks/>
          </p:cNvSpPr>
          <p:nvPr/>
        </p:nvSpPr>
        <p:spPr>
          <a:xfrm>
            <a:off x="3048000" y="3943350"/>
            <a:ext cx="3048000" cy="4663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ctr"/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部分  浪漫之都</a:t>
            </a:r>
            <a:r>
              <a:rPr lang="en-US" altLang="zh-CN" sz="2000" b="1" dirty="0" smtClean="0">
                <a:solidFill>
                  <a:schemeClr val="bg1"/>
                </a:solidFill>
              </a:rPr>
              <a:t> —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大连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0" y="0"/>
            <a:ext cx="9144000" cy="2266950"/>
          </a:xfrm>
          <a:prstGeom prst="rect">
            <a:avLst/>
          </a:prstGeom>
          <a:solidFill>
            <a:srgbClr val="8A8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6" descr="大连风光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036" y="335445"/>
            <a:ext cx="8489526" cy="2987266"/>
          </a:xfrm>
          <a:prstGeom prst="rect">
            <a:avLst/>
          </a:prstGeom>
        </p:spPr>
      </p:pic>
      <p:sp>
        <p:nvSpPr>
          <p:cNvPr id="41" name="Text Placeholder 2"/>
          <p:cNvSpPr txBox="1">
            <a:spLocks/>
          </p:cNvSpPr>
          <p:nvPr/>
        </p:nvSpPr>
        <p:spPr>
          <a:xfrm>
            <a:off x="682488" y="3409950"/>
            <a:ext cx="7924800" cy="116619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R="0" lvl="0" algn="l" defTabSz="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大连是座年轻充满活力的沿海开放城市，具有“浪漫之都”和“国际花园城市”的美誉。</a:t>
            </a:r>
            <a:endParaRPr kumimoji="0" lang="en-US" altLang="zh-CN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大连是历史悠久的国际海港，富有殖民地风格的古老建筑和现代时尚的中国式建筑在此和谐共存，令大连成为中国最富吸引力的城市之一。</a:t>
            </a:r>
            <a:endParaRPr kumimoji="0" lang="en-US" altLang="zh-CN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大连气候宜人，空气清新，松软的沙滩全年吸引游客游玩。</a:t>
            </a:r>
            <a:endParaRPr kumimoji="0" lang="en-US" altLang="zh-CN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大连的经济在日益加速发展。每年，大连都会举行多种大型展会。著名的夏季达沃斯论坛也将大连作为最佳会议地点。</a:t>
            </a:r>
            <a:endParaRPr kumimoji="0" lang="zh-CN" altLang="zh-CN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横板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31" y="-1466"/>
            <a:ext cx="9147932" cy="3412882"/>
          </a:xfrm>
          <a:prstGeom prst="rect">
            <a:avLst/>
          </a:prstGeom>
        </p:spPr>
      </p:pic>
      <p:pic>
        <p:nvPicPr>
          <p:cNvPr id="4" name="图片 3" descr="灰条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00044"/>
            <a:ext cx="9144000" cy="1743456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6AA0D3FF-7DB5-3545-A73E-D4E8589147C5}"/>
              </a:ext>
            </a:extLst>
          </p:cNvPr>
          <p:cNvSpPr txBox="1">
            <a:spLocks/>
          </p:cNvSpPr>
          <p:nvPr/>
        </p:nvSpPr>
        <p:spPr>
          <a:xfrm>
            <a:off x="2781300" y="3943350"/>
            <a:ext cx="3581400" cy="4663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ctr"/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3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部分  大连新世界酒店介绍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5459670" y="-18"/>
            <a:ext cx="3684330" cy="5143518"/>
          </a:xfrm>
          <a:prstGeom prst="rect">
            <a:avLst/>
          </a:prstGeom>
          <a:solidFill>
            <a:srgbClr val="8A8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矩形 9"/>
          <p:cNvSpPr/>
          <p:nvPr/>
        </p:nvSpPr>
        <p:spPr>
          <a:xfrm>
            <a:off x="914400" y="920357"/>
            <a:ext cx="4026545" cy="711673"/>
          </a:xfrm>
          <a:prstGeom prst="rect">
            <a:avLst/>
          </a:prstGeom>
          <a:solidFill>
            <a:srgbClr val="ACA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914400" y="1885950"/>
            <a:ext cx="2971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000"/>
              </a:lnSpc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大连新世界酒店开业于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2009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年，位于大连市中心地段，距离大连周水子国际机场及大连火车站分别只有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公里和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公里，大约需要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 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分钟和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分钟。距离大连梭鱼湾球场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11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公里，大约</a:t>
            </a: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18</a:t>
            </a: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分钟车程。酒店邻近中山广场及大连港；商业及金融中心亦近在咫尺。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524000" y="1085922"/>
            <a:ext cx="157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b="1" dirty="0" smtClean="0">
                <a:solidFill>
                  <a:schemeClr val="bg1"/>
                </a:solidFill>
              </a:rPr>
              <a:t>酒店地理位置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pic>
        <p:nvPicPr>
          <p:cNvPr id="7" name="图片 6" descr="路线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0" y="361950"/>
            <a:ext cx="5435101" cy="4191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31" y="-18"/>
            <a:ext cx="3684330" cy="5143518"/>
          </a:xfrm>
          <a:prstGeom prst="rect">
            <a:avLst/>
          </a:prstGeom>
          <a:solidFill>
            <a:srgbClr val="8A8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矩形 9"/>
          <p:cNvSpPr/>
          <p:nvPr/>
        </p:nvSpPr>
        <p:spPr>
          <a:xfrm>
            <a:off x="4503997" y="920357"/>
            <a:ext cx="4026545" cy="711673"/>
          </a:xfrm>
          <a:prstGeom prst="rect">
            <a:avLst/>
          </a:prstGeom>
          <a:solidFill>
            <a:srgbClr val="ACA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图片 41" descr="地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580" y="514350"/>
            <a:ext cx="3993286" cy="4069246"/>
          </a:xfrm>
          <a:prstGeom prst="rect">
            <a:avLst/>
          </a:prstGeom>
        </p:spPr>
      </p:pic>
      <p:sp>
        <p:nvSpPr>
          <p:cNvPr id="102" name="TextBox 101"/>
          <p:cNvSpPr txBox="1"/>
          <p:nvPr/>
        </p:nvSpPr>
        <p:spPr>
          <a:xfrm>
            <a:off x="5791200" y="1085922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b="1" dirty="0" smtClean="0">
                <a:solidFill>
                  <a:schemeClr val="bg1"/>
                </a:solidFill>
              </a:rPr>
              <a:t>酒店总览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876800" y="1809750"/>
            <a:ext cx="3886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l"/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五星级的大连新世界酒店位于大连市中心地段</a:t>
            </a:r>
            <a:endParaRPr lang="en-US" altLang="zh-CN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l"/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酒店房间宽敞，备有完善的商务配套及会议设施</a:t>
            </a:r>
            <a:endParaRPr lang="en-US" altLang="zh-CN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l"/>
              <a:defRPr/>
            </a:pPr>
            <a:r>
              <a:rPr lang="zh-CN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国内外特色佳肴及美酒佳酿</a:t>
            </a:r>
            <a:endParaRPr lang="en-US" altLang="zh-CN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00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l"/>
              <a:defRPr/>
            </a:pPr>
            <a:r>
              <a:rPr lang="en-US" altLang="zh-CN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zh-CN" altLang="en-US" sz="1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配备了健身俱乐部和室内恒温游泳池，开设瑜伽和动感单车课程</a:t>
            </a:r>
            <a:endParaRPr lang="zh-CN" altLang="en-US" sz="1000" spc="-100" dirty="0" smtClean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marL="180975" indent="-180975" algn="just">
              <a:lnSpc>
                <a:spcPct val="150000"/>
              </a:lnSpc>
              <a:buFont typeface="Wingdings" pitchFamily="2" charset="2"/>
              <a:buChar char="l"/>
            </a:pPr>
            <a:endParaRPr lang="zh-CN" altLang="en-US" sz="1000" spc="-1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灰条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00044"/>
            <a:ext cx="9144000" cy="1743456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6AA0D3FF-7DB5-3545-A73E-D4E8589147C5}"/>
              </a:ext>
            </a:extLst>
          </p:cNvPr>
          <p:cNvSpPr txBox="1">
            <a:spLocks/>
          </p:cNvSpPr>
          <p:nvPr/>
        </p:nvSpPr>
        <p:spPr>
          <a:xfrm>
            <a:off x="2571750" y="3943350"/>
            <a:ext cx="4000500" cy="4663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ctr"/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</a:t>
            </a:r>
            <a:r>
              <a:rPr lang="en-US" altLang="zh-CN" sz="2000" b="1" dirty="0">
                <a:solidFill>
                  <a:schemeClr val="bg1"/>
                </a:solidFill>
                <a:latin typeface="+mj-ea"/>
                <a:ea typeface="+mj-ea"/>
              </a:rPr>
              <a:t>4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部分  大连新世界酒店 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客房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图片 5" descr="横板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341141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</TotalTime>
  <Words>1689</Words>
  <Application>Microsoft Office PowerPoint</Application>
  <PresentationFormat>全屏显示(16:9)</PresentationFormat>
  <Paragraphs>192</Paragraphs>
  <Slides>27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28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artist.dalian</dc:creator>
  <cp:lastModifiedBy>tommy.wang</cp:lastModifiedBy>
  <cp:revision>134</cp:revision>
  <dcterms:created xsi:type="dcterms:W3CDTF">2020-08-13T02:13:01Z</dcterms:created>
  <dcterms:modified xsi:type="dcterms:W3CDTF">2021-03-02T07:47:06Z</dcterms:modified>
</cp:coreProperties>
</file>