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7" r:id="rId3"/>
    <p:sldId id="282" r:id="rId4"/>
    <p:sldId id="287" r:id="rId5"/>
    <p:sldId id="280" r:id="rId6"/>
    <p:sldId id="279" r:id="rId7"/>
    <p:sldId id="278" r:id="rId8"/>
    <p:sldId id="288" r:id="rId9"/>
    <p:sldId id="270" r:id="rId10"/>
    <p:sldId id="264" r:id="rId11"/>
    <p:sldId id="267" r:id="rId12"/>
    <p:sldId id="271" r:id="rId13"/>
    <p:sldId id="260" r:id="rId1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7987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25" autoAdjust="0"/>
    <p:restoredTop sz="94599" autoAdjust="0"/>
  </p:normalViewPr>
  <p:slideViewPr>
    <p:cSldViewPr>
      <p:cViewPr varScale="1">
        <p:scale>
          <a:sx n="84" d="100"/>
          <a:sy n="84" d="100"/>
        </p:scale>
        <p:origin x="-108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285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9687C7-E800-4F8D-954A-5A6246B9E072}" type="datetimeFigureOut">
              <a:rPr lang="zh-CN" altLang="en-US" smtClean="0"/>
              <a:pPr/>
              <a:t>2023/3/13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7B3F84-C1AD-4B5A-AECE-48C092035155}" type="slidenum">
              <a:rPr lang="zh-CN" altLang="en-US" smtClean="0"/>
              <a:pPr/>
              <a:t>‹#›</a:t>
            </a:fld>
            <a:endParaRPr lang="zh-CN" altLang="en-US"/>
          </a:p>
        </p:txBody>
      </p:sp>
    </p:spTree>
    <p:extLst>
      <p:ext uri="{BB962C8B-B14F-4D97-AF65-F5344CB8AC3E}">
        <p14:creationId xmlns:p14="http://schemas.microsoft.com/office/powerpoint/2010/main" xmlns="" val="3887304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D8B3D2-57DF-4B7C-BEE2-8B294ACEF43E}" type="datetimeFigureOut">
              <a:rPr lang="zh-CN" altLang="en-US" smtClean="0"/>
              <a:pPr/>
              <a:t>2023/3/13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7A9F13-9FC5-4458-B1B7-294B97852F19}" type="slidenum">
              <a:rPr lang="zh-CN" altLang="en-US" smtClean="0"/>
              <a:pPr/>
              <a:t>‹#›</a:t>
            </a:fld>
            <a:endParaRPr lang="zh-CN" altLang="en-US"/>
          </a:p>
        </p:txBody>
      </p:sp>
    </p:spTree>
    <p:extLst>
      <p:ext uri="{BB962C8B-B14F-4D97-AF65-F5344CB8AC3E}">
        <p14:creationId xmlns:p14="http://schemas.microsoft.com/office/powerpoint/2010/main" xmlns="" val="68289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smtClean="0">
                <a:solidFill>
                  <a:schemeClr val="tx1"/>
                </a:solidFill>
                <a:latin typeface="+mn-lt"/>
                <a:ea typeface="+mn-ea"/>
                <a:cs typeface="+mn-cs"/>
              </a:rPr>
              <a:t>封面</a:t>
            </a:r>
            <a:endParaRPr lang="zh-CN" altLang="en-US" dirty="0"/>
          </a:p>
        </p:txBody>
      </p:sp>
      <p:sp>
        <p:nvSpPr>
          <p:cNvPr id="4" name="灯片编号占位符 3"/>
          <p:cNvSpPr>
            <a:spLocks noGrp="1"/>
          </p:cNvSpPr>
          <p:nvPr>
            <p:ph type="sldNum" sz="quarter" idx="10"/>
          </p:nvPr>
        </p:nvSpPr>
        <p:spPr/>
        <p:txBody>
          <a:bodyPr/>
          <a:lstStyle/>
          <a:p>
            <a:fld id="{BF7A9F13-9FC5-4458-B1B7-294B97852F19}" type="slidenum">
              <a:rPr lang="zh-CN" altLang="en-US" smtClean="0"/>
              <a:pPr/>
              <a:t>1</a:t>
            </a:fld>
            <a:endParaRPr lang="zh-CN" altLang="en-US"/>
          </a:p>
        </p:txBody>
      </p:sp>
    </p:spTree>
    <p:extLst>
      <p:ext uri="{BB962C8B-B14F-4D97-AF65-F5344CB8AC3E}">
        <p14:creationId xmlns:p14="http://schemas.microsoft.com/office/powerpoint/2010/main" xmlns="" val="3189181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smtClean="0">
                <a:solidFill>
                  <a:schemeClr val="tx1"/>
                </a:solidFill>
                <a:latin typeface="+mn-lt"/>
                <a:ea typeface="+mn-ea"/>
                <a:cs typeface="+mn-cs"/>
              </a:rPr>
              <a:t>目录</a:t>
            </a:r>
            <a:endParaRPr lang="zh-CN" altLang="en-US" dirty="0"/>
          </a:p>
        </p:txBody>
      </p:sp>
      <p:sp>
        <p:nvSpPr>
          <p:cNvPr id="4" name="灯片编号占位符 3"/>
          <p:cNvSpPr>
            <a:spLocks noGrp="1"/>
          </p:cNvSpPr>
          <p:nvPr>
            <p:ph type="sldNum" sz="quarter" idx="10"/>
          </p:nvPr>
        </p:nvSpPr>
        <p:spPr/>
        <p:txBody>
          <a:bodyPr/>
          <a:lstStyle/>
          <a:p>
            <a:fld id="{BF7A9F13-9FC5-4458-B1B7-294B97852F19}" type="slidenum">
              <a:rPr lang="zh-CN" altLang="en-US" smtClean="0"/>
              <a:pPr/>
              <a:t>10</a:t>
            </a:fld>
            <a:endParaRPr lang="zh-CN" altLang="en-US"/>
          </a:p>
        </p:txBody>
      </p:sp>
    </p:spTree>
    <p:extLst>
      <p:ext uri="{BB962C8B-B14F-4D97-AF65-F5344CB8AC3E}">
        <p14:creationId xmlns:p14="http://schemas.microsoft.com/office/powerpoint/2010/main" xmlns="" val="2574769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smtClean="0">
                <a:solidFill>
                  <a:schemeClr val="tx1"/>
                </a:solidFill>
                <a:latin typeface="+mn-lt"/>
                <a:ea typeface="+mn-ea"/>
                <a:cs typeface="+mn-cs"/>
              </a:rPr>
              <a:t>目录</a:t>
            </a:r>
            <a:endParaRPr lang="zh-CN" altLang="en-US" dirty="0"/>
          </a:p>
        </p:txBody>
      </p:sp>
      <p:sp>
        <p:nvSpPr>
          <p:cNvPr id="4" name="灯片编号占位符 3"/>
          <p:cNvSpPr>
            <a:spLocks noGrp="1"/>
          </p:cNvSpPr>
          <p:nvPr>
            <p:ph type="sldNum" sz="quarter" idx="10"/>
          </p:nvPr>
        </p:nvSpPr>
        <p:spPr/>
        <p:txBody>
          <a:bodyPr/>
          <a:lstStyle/>
          <a:p>
            <a:fld id="{BF7A9F13-9FC5-4458-B1B7-294B97852F19}" type="slidenum">
              <a:rPr lang="zh-CN" altLang="en-US" smtClean="0"/>
              <a:pPr/>
              <a:t>11</a:t>
            </a:fld>
            <a:endParaRPr lang="zh-CN" altLang="en-US"/>
          </a:p>
        </p:txBody>
      </p:sp>
    </p:spTree>
    <p:extLst>
      <p:ext uri="{BB962C8B-B14F-4D97-AF65-F5344CB8AC3E}">
        <p14:creationId xmlns:p14="http://schemas.microsoft.com/office/powerpoint/2010/main" xmlns="" val="2574769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smtClean="0">
                <a:solidFill>
                  <a:schemeClr val="tx1"/>
                </a:solidFill>
                <a:latin typeface="+mn-lt"/>
                <a:ea typeface="+mn-ea"/>
                <a:cs typeface="+mn-cs"/>
              </a:rPr>
              <a:t>目录</a:t>
            </a:r>
            <a:endParaRPr lang="zh-CN" altLang="en-US" dirty="0"/>
          </a:p>
        </p:txBody>
      </p:sp>
      <p:sp>
        <p:nvSpPr>
          <p:cNvPr id="4" name="灯片编号占位符 3"/>
          <p:cNvSpPr>
            <a:spLocks noGrp="1"/>
          </p:cNvSpPr>
          <p:nvPr>
            <p:ph type="sldNum" sz="quarter" idx="10"/>
          </p:nvPr>
        </p:nvSpPr>
        <p:spPr/>
        <p:txBody>
          <a:bodyPr/>
          <a:lstStyle/>
          <a:p>
            <a:fld id="{BF7A9F13-9FC5-4458-B1B7-294B97852F19}" type="slidenum">
              <a:rPr lang="zh-CN" altLang="en-US" smtClean="0"/>
              <a:pPr/>
              <a:t>12</a:t>
            </a:fld>
            <a:endParaRPr lang="zh-CN" altLang="en-US"/>
          </a:p>
        </p:txBody>
      </p:sp>
    </p:spTree>
    <p:extLst>
      <p:ext uri="{BB962C8B-B14F-4D97-AF65-F5344CB8AC3E}">
        <p14:creationId xmlns:p14="http://schemas.microsoft.com/office/powerpoint/2010/main" xmlns="" val="2574769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smtClean="0">
                <a:solidFill>
                  <a:schemeClr val="tx1"/>
                </a:solidFill>
                <a:latin typeface="+mn-lt"/>
                <a:ea typeface="+mn-ea"/>
                <a:cs typeface="+mn-cs"/>
              </a:rPr>
              <a:t>封底</a:t>
            </a:r>
            <a:endParaRPr lang="zh-CN" altLang="en-US" dirty="0"/>
          </a:p>
        </p:txBody>
      </p:sp>
      <p:sp>
        <p:nvSpPr>
          <p:cNvPr id="4" name="灯片编号占位符 3"/>
          <p:cNvSpPr>
            <a:spLocks noGrp="1"/>
          </p:cNvSpPr>
          <p:nvPr>
            <p:ph type="sldNum" sz="quarter" idx="10"/>
          </p:nvPr>
        </p:nvSpPr>
        <p:spPr/>
        <p:txBody>
          <a:bodyPr/>
          <a:lstStyle/>
          <a:p>
            <a:fld id="{BF7A9F13-9FC5-4458-B1B7-294B97852F19}" type="slidenum">
              <a:rPr lang="zh-CN" altLang="en-US" smtClean="0"/>
              <a:pPr/>
              <a:t>13</a:t>
            </a:fld>
            <a:endParaRPr lang="zh-CN" altLang="en-US"/>
          </a:p>
        </p:txBody>
      </p:sp>
    </p:spTree>
    <p:extLst>
      <p:ext uri="{BB962C8B-B14F-4D97-AF65-F5344CB8AC3E}">
        <p14:creationId xmlns:p14="http://schemas.microsoft.com/office/powerpoint/2010/main" xmlns="" val="2403630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smtClean="0">
                <a:solidFill>
                  <a:schemeClr val="tx1"/>
                </a:solidFill>
                <a:latin typeface="+mn-lt"/>
                <a:ea typeface="+mn-ea"/>
                <a:cs typeface="+mn-cs"/>
              </a:rPr>
              <a:t>目录</a:t>
            </a:r>
            <a:endParaRPr lang="zh-CN" altLang="en-US" dirty="0"/>
          </a:p>
        </p:txBody>
      </p:sp>
      <p:sp>
        <p:nvSpPr>
          <p:cNvPr id="4" name="灯片编号占位符 3"/>
          <p:cNvSpPr>
            <a:spLocks noGrp="1"/>
          </p:cNvSpPr>
          <p:nvPr>
            <p:ph type="sldNum" sz="quarter" idx="10"/>
          </p:nvPr>
        </p:nvSpPr>
        <p:spPr/>
        <p:txBody>
          <a:bodyPr/>
          <a:lstStyle/>
          <a:p>
            <a:fld id="{BF7A9F13-9FC5-4458-B1B7-294B97852F19}" type="slidenum">
              <a:rPr lang="zh-CN" altLang="en-US" smtClean="0"/>
              <a:pPr/>
              <a:t>2</a:t>
            </a:fld>
            <a:endParaRPr lang="zh-CN" altLang="en-US"/>
          </a:p>
        </p:txBody>
      </p:sp>
    </p:spTree>
    <p:extLst>
      <p:ext uri="{BB962C8B-B14F-4D97-AF65-F5344CB8AC3E}">
        <p14:creationId xmlns:p14="http://schemas.microsoft.com/office/powerpoint/2010/main" xmlns="" val="2574769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smtClean="0">
                <a:solidFill>
                  <a:schemeClr val="tx1"/>
                </a:solidFill>
                <a:latin typeface="+mn-lt"/>
                <a:ea typeface="+mn-ea"/>
                <a:cs typeface="+mn-cs"/>
              </a:rPr>
              <a:t>目录</a:t>
            </a:r>
            <a:endParaRPr lang="zh-CN" altLang="en-US" dirty="0"/>
          </a:p>
        </p:txBody>
      </p:sp>
      <p:sp>
        <p:nvSpPr>
          <p:cNvPr id="4" name="灯片编号占位符 3"/>
          <p:cNvSpPr>
            <a:spLocks noGrp="1"/>
          </p:cNvSpPr>
          <p:nvPr>
            <p:ph type="sldNum" sz="quarter" idx="10"/>
          </p:nvPr>
        </p:nvSpPr>
        <p:spPr/>
        <p:txBody>
          <a:bodyPr/>
          <a:lstStyle/>
          <a:p>
            <a:fld id="{BF7A9F13-9FC5-4458-B1B7-294B97852F19}" type="slidenum">
              <a:rPr lang="zh-CN" altLang="en-US" smtClean="0"/>
              <a:pPr/>
              <a:t>3</a:t>
            </a:fld>
            <a:endParaRPr lang="zh-CN" altLang="en-US"/>
          </a:p>
        </p:txBody>
      </p:sp>
    </p:spTree>
    <p:extLst>
      <p:ext uri="{BB962C8B-B14F-4D97-AF65-F5344CB8AC3E}">
        <p14:creationId xmlns:p14="http://schemas.microsoft.com/office/powerpoint/2010/main" xmlns="" val="2574769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smtClean="0">
                <a:solidFill>
                  <a:schemeClr val="tx1"/>
                </a:solidFill>
                <a:latin typeface="+mn-lt"/>
                <a:ea typeface="+mn-ea"/>
                <a:cs typeface="+mn-cs"/>
              </a:rPr>
              <a:t>目录</a:t>
            </a:r>
            <a:endParaRPr lang="zh-CN" altLang="en-US" dirty="0"/>
          </a:p>
        </p:txBody>
      </p:sp>
      <p:sp>
        <p:nvSpPr>
          <p:cNvPr id="4" name="灯片编号占位符 3"/>
          <p:cNvSpPr>
            <a:spLocks noGrp="1"/>
          </p:cNvSpPr>
          <p:nvPr>
            <p:ph type="sldNum" sz="quarter" idx="10"/>
          </p:nvPr>
        </p:nvSpPr>
        <p:spPr/>
        <p:txBody>
          <a:bodyPr/>
          <a:lstStyle/>
          <a:p>
            <a:fld id="{BF7A9F13-9FC5-4458-B1B7-294B97852F19}" type="slidenum">
              <a:rPr lang="zh-CN" altLang="en-US" smtClean="0"/>
              <a:pPr/>
              <a:t>4</a:t>
            </a:fld>
            <a:endParaRPr lang="zh-CN" altLang="en-US"/>
          </a:p>
        </p:txBody>
      </p:sp>
    </p:spTree>
    <p:extLst>
      <p:ext uri="{BB962C8B-B14F-4D97-AF65-F5344CB8AC3E}">
        <p14:creationId xmlns:p14="http://schemas.microsoft.com/office/powerpoint/2010/main" xmlns="" val="2574769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smtClean="0">
                <a:solidFill>
                  <a:schemeClr val="tx1"/>
                </a:solidFill>
                <a:latin typeface="+mn-lt"/>
                <a:ea typeface="+mn-ea"/>
                <a:cs typeface="+mn-cs"/>
              </a:rPr>
              <a:t>目录</a:t>
            </a:r>
            <a:endParaRPr lang="zh-CN" altLang="en-US" dirty="0"/>
          </a:p>
        </p:txBody>
      </p:sp>
      <p:sp>
        <p:nvSpPr>
          <p:cNvPr id="4" name="灯片编号占位符 3"/>
          <p:cNvSpPr>
            <a:spLocks noGrp="1"/>
          </p:cNvSpPr>
          <p:nvPr>
            <p:ph type="sldNum" sz="quarter" idx="10"/>
          </p:nvPr>
        </p:nvSpPr>
        <p:spPr/>
        <p:txBody>
          <a:bodyPr/>
          <a:lstStyle/>
          <a:p>
            <a:fld id="{BF7A9F13-9FC5-4458-B1B7-294B97852F19}" type="slidenum">
              <a:rPr lang="zh-CN" altLang="en-US" smtClean="0"/>
              <a:pPr/>
              <a:t>5</a:t>
            </a:fld>
            <a:endParaRPr lang="zh-CN" altLang="en-US"/>
          </a:p>
        </p:txBody>
      </p:sp>
    </p:spTree>
    <p:extLst>
      <p:ext uri="{BB962C8B-B14F-4D97-AF65-F5344CB8AC3E}">
        <p14:creationId xmlns:p14="http://schemas.microsoft.com/office/powerpoint/2010/main" xmlns="" val="2574769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smtClean="0">
                <a:solidFill>
                  <a:schemeClr val="tx1"/>
                </a:solidFill>
                <a:latin typeface="+mn-lt"/>
                <a:ea typeface="+mn-ea"/>
                <a:cs typeface="+mn-cs"/>
              </a:rPr>
              <a:t>目录</a:t>
            </a:r>
            <a:endParaRPr lang="zh-CN" altLang="en-US" dirty="0"/>
          </a:p>
        </p:txBody>
      </p:sp>
      <p:sp>
        <p:nvSpPr>
          <p:cNvPr id="4" name="灯片编号占位符 3"/>
          <p:cNvSpPr>
            <a:spLocks noGrp="1"/>
          </p:cNvSpPr>
          <p:nvPr>
            <p:ph type="sldNum" sz="quarter" idx="10"/>
          </p:nvPr>
        </p:nvSpPr>
        <p:spPr/>
        <p:txBody>
          <a:bodyPr/>
          <a:lstStyle/>
          <a:p>
            <a:fld id="{BF7A9F13-9FC5-4458-B1B7-294B97852F19}" type="slidenum">
              <a:rPr lang="zh-CN" altLang="en-US" smtClean="0"/>
              <a:pPr/>
              <a:t>6</a:t>
            </a:fld>
            <a:endParaRPr lang="zh-CN" altLang="en-US"/>
          </a:p>
        </p:txBody>
      </p:sp>
    </p:spTree>
    <p:extLst>
      <p:ext uri="{BB962C8B-B14F-4D97-AF65-F5344CB8AC3E}">
        <p14:creationId xmlns:p14="http://schemas.microsoft.com/office/powerpoint/2010/main" xmlns="" val="2574769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smtClean="0">
                <a:solidFill>
                  <a:schemeClr val="tx1"/>
                </a:solidFill>
                <a:latin typeface="+mn-lt"/>
                <a:ea typeface="+mn-ea"/>
                <a:cs typeface="+mn-cs"/>
              </a:rPr>
              <a:t>目录</a:t>
            </a:r>
            <a:endParaRPr lang="zh-CN" altLang="en-US" dirty="0"/>
          </a:p>
        </p:txBody>
      </p:sp>
      <p:sp>
        <p:nvSpPr>
          <p:cNvPr id="4" name="灯片编号占位符 3"/>
          <p:cNvSpPr>
            <a:spLocks noGrp="1"/>
          </p:cNvSpPr>
          <p:nvPr>
            <p:ph type="sldNum" sz="quarter" idx="10"/>
          </p:nvPr>
        </p:nvSpPr>
        <p:spPr/>
        <p:txBody>
          <a:bodyPr/>
          <a:lstStyle/>
          <a:p>
            <a:fld id="{BF7A9F13-9FC5-4458-B1B7-294B97852F19}" type="slidenum">
              <a:rPr lang="zh-CN" altLang="en-US" smtClean="0"/>
              <a:pPr/>
              <a:t>7</a:t>
            </a:fld>
            <a:endParaRPr lang="zh-CN" altLang="en-US"/>
          </a:p>
        </p:txBody>
      </p:sp>
    </p:spTree>
    <p:extLst>
      <p:ext uri="{BB962C8B-B14F-4D97-AF65-F5344CB8AC3E}">
        <p14:creationId xmlns:p14="http://schemas.microsoft.com/office/powerpoint/2010/main" xmlns="" val="2574769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smtClean="0">
                <a:solidFill>
                  <a:schemeClr val="tx1"/>
                </a:solidFill>
                <a:latin typeface="+mn-lt"/>
                <a:ea typeface="+mn-ea"/>
                <a:cs typeface="+mn-cs"/>
              </a:rPr>
              <a:t>目录</a:t>
            </a:r>
            <a:endParaRPr lang="zh-CN" altLang="en-US" dirty="0"/>
          </a:p>
        </p:txBody>
      </p:sp>
      <p:sp>
        <p:nvSpPr>
          <p:cNvPr id="4" name="灯片编号占位符 3"/>
          <p:cNvSpPr>
            <a:spLocks noGrp="1"/>
          </p:cNvSpPr>
          <p:nvPr>
            <p:ph type="sldNum" sz="quarter" idx="10"/>
          </p:nvPr>
        </p:nvSpPr>
        <p:spPr/>
        <p:txBody>
          <a:bodyPr/>
          <a:lstStyle/>
          <a:p>
            <a:fld id="{BF7A9F13-9FC5-4458-B1B7-294B97852F19}" type="slidenum">
              <a:rPr lang="zh-CN" altLang="en-US" smtClean="0"/>
              <a:pPr/>
              <a:t>8</a:t>
            </a:fld>
            <a:endParaRPr lang="zh-CN" altLang="en-US"/>
          </a:p>
        </p:txBody>
      </p:sp>
    </p:spTree>
    <p:extLst>
      <p:ext uri="{BB962C8B-B14F-4D97-AF65-F5344CB8AC3E}">
        <p14:creationId xmlns:p14="http://schemas.microsoft.com/office/powerpoint/2010/main" xmlns="" val="2574769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smtClean="0">
                <a:solidFill>
                  <a:schemeClr val="tx1"/>
                </a:solidFill>
                <a:latin typeface="+mn-lt"/>
                <a:ea typeface="+mn-ea"/>
                <a:cs typeface="+mn-cs"/>
              </a:rPr>
              <a:t>目录</a:t>
            </a:r>
            <a:endParaRPr lang="zh-CN" altLang="en-US" dirty="0"/>
          </a:p>
        </p:txBody>
      </p:sp>
      <p:sp>
        <p:nvSpPr>
          <p:cNvPr id="4" name="灯片编号占位符 3"/>
          <p:cNvSpPr>
            <a:spLocks noGrp="1"/>
          </p:cNvSpPr>
          <p:nvPr>
            <p:ph type="sldNum" sz="quarter" idx="10"/>
          </p:nvPr>
        </p:nvSpPr>
        <p:spPr/>
        <p:txBody>
          <a:bodyPr/>
          <a:lstStyle/>
          <a:p>
            <a:fld id="{BF7A9F13-9FC5-4458-B1B7-294B97852F19}" type="slidenum">
              <a:rPr lang="zh-CN" altLang="en-US" smtClean="0"/>
              <a:pPr/>
              <a:t>9</a:t>
            </a:fld>
            <a:endParaRPr lang="zh-CN" altLang="en-US"/>
          </a:p>
        </p:txBody>
      </p:sp>
    </p:spTree>
    <p:extLst>
      <p:ext uri="{BB962C8B-B14F-4D97-AF65-F5344CB8AC3E}">
        <p14:creationId xmlns:p14="http://schemas.microsoft.com/office/powerpoint/2010/main" xmlns="" val="257476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267678A-3C2A-4B8F-8D18-45E3C974B384}" type="datetimeFigureOut">
              <a:rPr lang="zh-CN" altLang="en-US" smtClean="0"/>
              <a:pPr/>
              <a:t>2023/3/13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567E54-1DAB-4E94-996D-1652D042932C}" type="slidenum">
              <a:rPr lang="zh-CN" altLang="en-US" smtClean="0"/>
              <a:pPr/>
              <a:t>‹#›</a:t>
            </a:fld>
            <a:endParaRPr lang="zh-CN" altLang="en-US"/>
          </a:p>
        </p:txBody>
      </p:sp>
    </p:spTree>
    <p:extLst>
      <p:ext uri="{BB962C8B-B14F-4D97-AF65-F5344CB8AC3E}">
        <p14:creationId xmlns:p14="http://schemas.microsoft.com/office/powerpoint/2010/main" xmlns="" val="3811612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67678A-3C2A-4B8F-8D18-45E3C974B384}" type="datetimeFigureOut">
              <a:rPr lang="zh-CN" altLang="en-US" smtClean="0"/>
              <a:pPr/>
              <a:t>2023/3/13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567E54-1DAB-4E94-996D-1652D042932C}" type="slidenum">
              <a:rPr lang="zh-CN" altLang="en-US" smtClean="0"/>
              <a:pPr/>
              <a:t>‹#›</a:t>
            </a:fld>
            <a:endParaRPr lang="zh-CN" altLang="en-US"/>
          </a:p>
        </p:txBody>
      </p:sp>
    </p:spTree>
    <p:extLst>
      <p:ext uri="{BB962C8B-B14F-4D97-AF65-F5344CB8AC3E}">
        <p14:creationId xmlns:p14="http://schemas.microsoft.com/office/powerpoint/2010/main" xmlns="" val="4571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67678A-3C2A-4B8F-8D18-45E3C974B384}" type="datetimeFigureOut">
              <a:rPr lang="zh-CN" altLang="en-US" smtClean="0"/>
              <a:pPr/>
              <a:t>2023/3/13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567E54-1DAB-4E94-996D-1652D042932C}" type="slidenum">
              <a:rPr lang="zh-CN" altLang="en-US" smtClean="0"/>
              <a:pPr/>
              <a:t>‹#›</a:t>
            </a:fld>
            <a:endParaRPr lang="zh-CN" altLang="en-US"/>
          </a:p>
        </p:txBody>
      </p:sp>
    </p:spTree>
    <p:extLst>
      <p:ext uri="{BB962C8B-B14F-4D97-AF65-F5344CB8AC3E}">
        <p14:creationId xmlns:p14="http://schemas.microsoft.com/office/powerpoint/2010/main" xmlns="" val="305335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67678A-3C2A-4B8F-8D18-45E3C974B384}" type="datetimeFigureOut">
              <a:rPr lang="zh-CN" altLang="en-US" smtClean="0"/>
              <a:pPr/>
              <a:t>2023/3/13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567E54-1DAB-4E94-996D-1652D042932C}" type="slidenum">
              <a:rPr lang="zh-CN" altLang="en-US" smtClean="0"/>
              <a:pPr/>
              <a:t>‹#›</a:t>
            </a:fld>
            <a:endParaRPr lang="zh-CN" altLang="en-US"/>
          </a:p>
        </p:txBody>
      </p:sp>
    </p:spTree>
    <p:extLst>
      <p:ext uri="{BB962C8B-B14F-4D97-AF65-F5344CB8AC3E}">
        <p14:creationId xmlns:p14="http://schemas.microsoft.com/office/powerpoint/2010/main" xmlns="" val="1324571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267678A-3C2A-4B8F-8D18-45E3C974B384}" type="datetimeFigureOut">
              <a:rPr lang="zh-CN" altLang="en-US" smtClean="0"/>
              <a:pPr/>
              <a:t>2023/3/13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567E54-1DAB-4E94-996D-1652D042932C}" type="slidenum">
              <a:rPr lang="zh-CN" altLang="en-US" smtClean="0"/>
              <a:pPr/>
              <a:t>‹#›</a:t>
            </a:fld>
            <a:endParaRPr lang="zh-CN" altLang="en-US"/>
          </a:p>
        </p:txBody>
      </p:sp>
    </p:spTree>
    <p:extLst>
      <p:ext uri="{BB962C8B-B14F-4D97-AF65-F5344CB8AC3E}">
        <p14:creationId xmlns:p14="http://schemas.microsoft.com/office/powerpoint/2010/main" xmlns="" val="434073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267678A-3C2A-4B8F-8D18-45E3C974B384}" type="datetimeFigureOut">
              <a:rPr lang="zh-CN" altLang="en-US" smtClean="0"/>
              <a:pPr/>
              <a:t>2023/3/13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567E54-1DAB-4E94-996D-1652D042932C}" type="slidenum">
              <a:rPr lang="zh-CN" altLang="en-US" smtClean="0"/>
              <a:pPr/>
              <a:t>‹#›</a:t>
            </a:fld>
            <a:endParaRPr lang="zh-CN" altLang="en-US"/>
          </a:p>
        </p:txBody>
      </p:sp>
    </p:spTree>
    <p:extLst>
      <p:ext uri="{BB962C8B-B14F-4D97-AF65-F5344CB8AC3E}">
        <p14:creationId xmlns:p14="http://schemas.microsoft.com/office/powerpoint/2010/main" xmlns="" val="2681957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267678A-3C2A-4B8F-8D18-45E3C974B384}" type="datetimeFigureOut">
              <a:rPr lang="zh-CN" altLang="en-US" smtClean="0"/>
              <a:pPr/>
              <a:t>2023/3/13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F567E54-1DAB-4E94-996D-1652D042932C}" type="slidenum">
              <a:rPr lang="zh-CN" altLang="en-US" smtClean="0"/>
              <a:pPr/>
              <a:t>‹#›</a:t>
            </a:fld>
            <a:endParaRPr lang="zh-CN" altLang="en-US"/>
          </a:p>
        </p:txBody>
      </p:sp>
    </p:spTree>
    <p:extLst>
      <p:ext uri="{BB962C8B-B14F-4D97-AF65-F5344CB8AC3E}">
        <p14:creationId xmlns:p14="http://schemas.microsoft.com/office/powerpoint/2010/main" xmlns="" val="1679344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67678A-3C2A-4B8F-8D18-45E3C974B384}" type="datetimeFigureOut">
              <a:rPr lang="zh-CN" altLang="en-US" smtClean="0"/>
              <a:pPr/>
              <a:t>2023/3/13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F567E54-1DAB-4E94-996D-1652D042932C}" type="slidenum">
              <a:rPr lang="zh-CN" altLang="en-US" smtClean="0"/>
              <a:pPr/>
              <a:t>‹#›</a:t>
            </a:fld>
            <a:endParaRPr lang="zh-CN" altLang="en-US"/>
          </a:p>
        </p:txBody>
      </p:sp>
    </p:spTree>
    <p:extLst>
      <p:ext uri="{BB962C8B-B14F-4D97-AF65-F5344CB8AC3E}">
        <p14:creationId xmlns:p14="http://schemas.microsoft.com/office/powerpoint/2010/main" xmlns="" val="170796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67678A-3C2A-4B8F-8D18-45E3C974B384}" type="datetimeFigureOut">
              <a:rPr lang="zh-CN" altLang="en-US" smtClean="0"/>
              <a:pPr/>
              <a:t>2023/3/13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F567E54-1DAB-4E94-996D-1652D042932C}" type="slidenum">
              <a:rPr lang="zh-CN" altLang="en-US" smtClean="0"/>
              <a:pPr/>
              <a:t>‹#›</a:t>
            </a:fld>
            <a:endParaRPr lang="zh-CN" altLang="en-US"/>
          </a:p>
        </p:txBody>
      </p:sp>
    </p:spTree>
    <p:extLst>
      <p:ext uri="{BB962C8B-B14F-4D97-AF65-F5344CB8AC3E}">
        <p14:creationId xmlns:p14="http://schemas.microsoft.com/office/powerpoint/2010/main" xmlns="" val="1246328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267678A-3C2A-4B8F-8D18-45E3C974B384}" type="datetimeFigureOut">
              <a:rPr lang="zh-CN" altLang="en-US" smtClean="0"/>
              <a:pPr/>
              <a:t>2023/3/13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567E54-1DAB-4E94-996D-1652D042932C}" type="slidenum">
              <a:rPr lang="zh-CN" altLang="en-US" smtClean="0"/>
              <a:pPr/>
              <a:t>‹#›</a:t>
            </a:fld>
            <a:endParaRPr lang="zh-CN" altLang="en-US"/>
          </a:p>
        </p:txBody>
      </p:sp>
    </p:spTree>
    <p:extLst>
      <p:ext uri="{BB962C8B-B14F-4D97-AF65-F5344CB8AC3E}">
        <p14:creationId xmlns:p14="http://schemas.microsoft.com/office/powerpoint/2010/main" xmlns="" val="2819457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267678A-3C2A-4B8F-8D18-45E3C974B384}" type="datetimeFigureOut">
              <a:rPr lang="zh-CN" altLang="en-US" smtClean="0"/>
              <a:pPr/>
              <a:t>2023/3/13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567E54-1DAB-4E94-996D-1652D042932C}" type="slidenum">
              <a:rPr lang="zh-CN" altLang="en-US" smtClean="0"/>
              <a:pPr/>
              <a:t>‹#›</a:t>
            </a:fld>
            <a:endParaRPr lang="zh-CN" altLang="en-US"/>
          </a:p>
        </p:txBody>
      </p:sp>
    </p:spTree>
    <p:extLst>
      <p:ext uri="{BB962C8B-B14F-4D97-AF65-F5344CB8AC3E}">
        <p14:creationId xmlns:p14="http://schemas.microsoft.com/office/powerpoint/2010/main" xmlns="" val="1450464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7678A-3C2A-4B8F-8D18-45E3C974B384}" type="datetimeFigureOut">
              <a:rPr lang="zh-CN" altLang="en-US" smtClean="0"/>
              <a:pPr/>
              <a:t>2023/3/13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67E54-1DAB-4E94-996D-1652D042932C}" type="slidenum">
              <a:rPr lang="zh-CN" altLang="en-US" smtClean="0"/>
              <a:pPr/>
              <a:t>‹#›</a:t>
            </a:fld>
            <a:endParaRPr lang="zh-CN" altLang="en-US"/>
          </a:p>
        </p:txBody>
      </p:sp>
    </p:spTree>
    <p:extLst>
      <p:ext uri="{BB962C8B-B14F-4D97-AF65-F5344CB8AC3E}">
        <p14:creationId xmlns:p14="http://schemas.microsoft.com/office/powerpoint/2010/main" xmlns="" val="4185247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39552" y="2636912"/>
            <a:ext cx="7966149" cy="1152129"/>
          </a:xfrm>
        </p:spPr>
        <p:txBody>
          <a:bodyPr>
            <a:noAutofit/>
          </a:bodyPr>
          <a:lstStyle/>
          <a:p>
            <a:pPr>
              <a:lnSpc>
                <a:spcPct val="150000"/>
              </a:lnSpc>
            </a:pPr>
            <a:r>
              <a:rPr lang="zh-CN" altLang="en-US" sz="3200" b="1" dirty="0" smtClean="0">
                <a:solidFill>
                  <a:schemeClr val="bg1"/>
                </a:solidFill>
                <a:latin typeface="方正正中黑简体" pitchFamily="2" charset="-122"/>
                <a:ea typeface="方正正中黑简体" pitchFamily="2" charset="-122"/>
              </a:rPr>
              <a:t>武汉富力万达嘉华酒店简介</a:t>
            </a:r>
            <a:r>
              <a:rPr lang="en-US" altLang="zh-CN" sz="3200" b="1" dirty="0">
                <a:solidFill>
                  <a:schemeClr val="bg1"/>
                </a:solidFill>
                <a:latin typeface="方正正中黑简体" pitchFamily="2" charset="-122"/>
                <a:ea typeface="方正正中黑简体" pitchFamily="2" charset="-122"/>
              </a:rPr>
              <a:t/>
            </a:r>
            <a:br>
              <a:rPr lang="en-US" altLang="zh-CN" sz="3200" b="1" dirty="0">
                <a:solidFill>
                  <a:schemeClr val="bg1"/>
                </a:solidFill>
                <a:latin typeface="方正正中黑简体" pitchFamily="2" charset="-122"/>
                <a:ea typeface="方正正中黑简体" pitchFamily="2" charset="-122"/>
              </a:rPr>
            </a:br>
            <a:r>
              <a:rPr lang="en-US" altLang="zh-CN" sz="3200" b="1" dirty="0" smtClean="0">
                <a:solidFill>
                  <a:schemeClr val="bg1"/>
                </a:solidFill>
                <a:latin typeface="Eras Medium ITC" pitchFamily="34" charset="0"/>
                <a:ea typeface="方正正中黑简体" pitchFamily="2" charset="-122"/>
              </a:rPr>
              <a:t>The Introduction of Wanda </a:t>
            </a:r>
            <a:r>
              <a:rPr lang="en-US" altLang="zh-CN" sz="3200" b="1" dirty="0">
                <a:solidFill>
                  <a:schemeClr val="bg1"/>
                </a:solidFill>
                <a:latin typeface="Eras Medium ITC" pitchFamily="34" charset="0"/>
                <a:ea typeface="方正正中黑简体" pitchFamily="2" charset="-122"/>
              </a:rPr>
              <a:t>Realm </a:t>
            </a:r>
            <a:r>
              <a:rPr lang="en-US" altLang="zh-CN" sz="3200" b="1" dirty="0" smtClean="0">
                <a:solidFill>
                  <a:schemeClr val="bg1"/>
                </a:solidFill>
                <a:latin typeface="Eras Medium ITC" pitchFamily="34" charset="0"/>
                <a:ea typeface="方正正中黑简体" pitchFamily="2" charset="-122"/>
              </a:rPr>
              <a:t>Wuhan</a:t>
            </a:r>
            <a:endParaRPr lang="zh-CN" altLang="en-US" sz="3200" b="1" dirty="0">
              <a:solidFill>
                <a:schemeClr val="bg1"/>
              </a:solidFill>
              <a:latin typeface="Eras Medium ITC" pitchFamily="34" charset="0"/>
              <a:ea typeface="方正正中黑简体" pitchFamily="2" charset="-122"/>
            </a:endParaRPr>
          </a:p>
        </p:txBody>
      </p:sp>
    </p:spTree>
    <p:extLst>
      <p:ext uri="{BB962C8B-B14F-4D97-AF65-F5344CB8AC3E}">
        <p14:creationId xmlns:p14="http://schemas.microsoft.com/office/powerpoint/2010/main" xmlns="" val="1786924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1" name="标题 1"/>
          <p:cNvSpPr txBox="1">
            <a:spLocks/>
          </p:cNvSpPr>
          <p:nvPr/>
        </p:nvSpPr>
        <p:spPr>
          <a:xfrm>
            <a:off x="0" y="260648"/>
            <a:ext cx="9144000" cy="885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smtClean="0">
                <a:solidFill>
                  <a:schemeClr val="bg1"/>
                </a:solidFill>
                <a:latin typeface="方正正中黑简体" pitchFamily="2" charset="-122"/>
                <a:ea typeface="方正正中黑简体" pitchFamily="2" charset="-122"/>
              </a:rPr>
              <a:t>武汉富力万达嘉华酒店</a:t>
            </a:r>
            <a:r>
              <a:rPr lang="en-US" altLang="zh-CN" sz="2000" dirty="0">
                <a:solidFill>
                  <a:schemeClr val="bg1"/>
                </a:solidFill>
                <a:latin typeface="方正正中黑简体" pitchFamily="2" charset="-122"/>
                <a:ea typeface="方正正中黑简体" pitchFamily="2" charset="-122"/>
              </a:rPr>
              <a:t/>
            </a:r>
            <a:br>
              <a:rPr lang="en-US" altLang="zh-CN" sz="2000" dirty="0">
                <a:solidFill>
                  <a:schemeClr val="bg1"/>
                </a:solidFill>
                <a:latin typeface="方正正中黑简体" pitchFamily="2" charset="-122"/>
                <a:ea typeface="方正正中黑简体" pitchFamily="2" charset="-122"/>
              </a:rPr>
            </a:br>
            <a:r>
              <a:rPr lang="en-US" altLang="zh-CN" sz="2000" dirty="0" smtClean="0">
                <a:solidFill>
                  <a:schemeClr val="bg1"/>
                </a:solidFill>
                <a:latin typeface="方正正中黑简体" pitchFamily="2" charset="-122"/>
                <a:ea typeface="方正正中黑简体" pitchFamily="2" charset="-122"/>
              </a:rPr>
              <a:t>Wanda </a:t>
            </a:r>
            <a:r>
              <a:rPr lang="en-US" altLang="zh-CN" sz="2000" dirty="0">
                <a:solidFill>
                  <a:schemeClr val="bg1"/>
                </a:solidFill>
                <a:latin typeface="方正正中黑简体" pitchFamily="2" charset="-122"/>
                <a:ea typeface="方正正中黑简体" pitchFamily="2" charset="-122"/>
              </a:rPr>
              <a:t>Realm Wuhan</a:t>
            </a:r>
            <a:endParaRPr lang="zh-CN" altLang="en-US" sz="2000" dirty="0">
              <a:solidFill>
                <a:schemeClr val="bg1"/>
              </a:solidFill>
              <a:latin typeface="方正正中黑简体" pitchFamily="2" charset="-122"/>
              <a:ea typeface="方正正中黑简体" pitchFamily="2" charset="-122"/>
            </a:endParaRPr>
          </a:p>
        </p:txBody>
      </p:sp>
      <p:sp>
        <p:nvSpPr>
          <p:cNvPr id="9" name="矩形 7"/>
          <p:cNvSpPr>
            <a:spLocks noChangeArrowheads="1"/>
          </p:cNvSpPr>
          <p:nvPr/>
        </p:nvSpPr>
        <p:spPr bwMode="auto">
          <a:xfrm>
            <a:off x="4326881" y="5733256"/>
            <a:ext cx="4357687" cy="603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80988" indent="-280988" algn="ctr" eaLnBrk="0" hangingPunct="0">
              <a:lnSpc>
                <a:spcPts val="1400"/>
              </a:lnSpc>
              <a:spcBef>
                <a:spcPct val="50000"/>
              </a:spcBef>
              <a:buClr>
                <a:srgbClr val="7F7F7F"/>
              </a:buClr>
            </a:pPr>
            <a:r>
              <a:rPr lang="zh-CN" altLang="en-US" dirty="0">
                <a:latin typeface="方正正中黑简体" pitchFamily="2" charset="-122"/>
                <a:ea typeface="方正正中黑简体" pitchFamily="2" charset="-122"/>
                <a:cs typeface="文鼎CS细等线"/>
              </a:rPr>
              <a:t>大宴会厅</a:t>
            </a:r>
            <a:endParaRPr lang="en-US" altLang="zh-CN" dirty="0">
              <a:latin typeface="方正正中黑简体" pitchFamily="2" charset="-122"/>
              <a:ea typeface="方正正中黑简体" pitchFamily="2" charset="-122"/>
              <a:cs typeface="文鼎CS细等线"/>
            </a:endParaRPr>
          </a:p>
          <a:p>
            <a:pPr marL="280988" indent="-280988" algn="ctr" eaLnBrk="0" hangingPunct="0">
              <a:lnSpc>
                <a:spcPts val="1400"/>
              </a:lnSpc>
              <a:spcBef>
                <a:spcPct val="50000"/>
              </a:spcBef>
              <a:buClr>
                <a:srgbClr val="7F7F7F"/>
              </a:buClr>
            </a:pPr>
            <a:r>
              <a:rPr lang="en-US" altLang="zh-CN" dirty="0">
                <a:latin typeface="Eras Medium ITC" pitchFamily="34" charset="0"/>
                <a:ea typeface="方正正中黑简体" pitchFamily="2" charset="-122"/>
                <a:cs typeface="文鼎CS细等线"/>
              </a:rPr>
              <a:t>Grand Ballroom</a:t>
            </a:r>
          </a:p>
        </p:txBody>
      </p:sp>
      <p:pic>
        <p:nvPicPr>
          <p:cNvPr id="10" name="Picture 8" descr="C:\Users\smvivian\Desktop\QQ截图2014031817181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3568" y="1729507"/>
            <a:ext cx="3500438" cy="233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9" descr="C:\Users\smvivian\Desktop\QQ截图2014031817185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3568" y="4229819"/>
            <a:ext cx="3514725" cy="229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0" descr="C:\Users\smvivian\Desktop\QQ截图20140318171910.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26881" y="2348880"/>
            <a:ext cx="4357687" cy="288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29873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1" name="标题 1"/>
          <p:cNvSpPr txBox="1">
            <a:spLocks/>
          </p:cNvSpPr>
          <p:nvPr/>
        </p:nvSpPr>
        <p:spPr>
          <a:xfrm>
            <a:off x="0" y="260648"/>
            <a:ext cx="9144000" cy="885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smtClean="0">
                <a:solidFill>
                  <a:schemeClr val="bg1"/>
                </a:solidFill>
                <a:latin typeface="方正正中黑简体" pitchFamily="2" charset="-122"/>
                <a:ea typeface="方正正中黑简体" pitchFamily="2" charset="-122"/>
              </a:rPr>
              <a:t>武汉富力万达嘉华酒店</a:t>
            </a:r>
            <a:r>
              <a:rPr lang="en-US" altLang="zh-CN" sz="2000" dirty="0">
                <a:solidFill>
                  <a:schemeClr val="bg1"/>
                </a:solidFill>
                <a:latin typeface="方正正中黑简体" pitchFamily="2" charset="-122"/>
                <a:ea typeface="方正正中黑简体" pitchFamily="2" charset="-122"/>
              </a:rPr>
              <a:t/>
            </a:r>
            <a:br>
              <a:rPr lang="en-US" altLang="zh-CN" sz="2000" dirty="0">
                <a:solidFill>
                  <a:schemeClr val="bg1"/>
                </a:solidFill>
                <a:latin typeface="方正正中黑简体" pitchFamily="2" charset="-122"/>
                <a:ea typeface="方正正中黑简体" pitchFamily="2" charset="-122"/>
              </a:rPr>
            </a:br>
            <a:r>
              <a:rPr lang="en-US" altLang="zh-CN" sz="2000" dirty="0" smtClean="0">
                <a:solidFill>
                  <a:schemeClr val="bg1"/>
                </a:solidFill>
                <a:latin typeface="方正正中黑简体" pitchFamily="2" charset="-122"/>
                <a:ea typeface="方正正中黑简体" pitchFamily="2" charset="-122"/>
              </a:rPr>
              <a:t>Wanda </a:t>
            </a:r>
            <a:r>
              <a:rPr lang="en-US" altLang="zh-CN" sz="2000" dirty="0">
                <a:solidFill>
                  <a:schemeClr val="bg1"/>
                </a:solidFill>
                <a:latin typeface="方正正中黑简体" pitchFamily="2" charset="-122"/>
                <a:ea typeface="方正正中黑简体" pitchFamily="2" charset="-122"/>
              </a:rPr>
              <a:t>Realm Wuhan</a:t>
            </a:r>
            <a:endParaRPr lang="zh-CN" altLang="en-US" sz="2000" dirty="0">
              <a:solidFill>
                <a:schemeClr val="bg1"/>
              </a:solidFill>
              <a:latin typeface="方正正中黑简体" pitchFamily="2" charset="-122"/>
              <a:ea typeface="方正正中黑简体" pitchFamily="2" charset="-122"/>
            </a:endParaRPr>
          </a:p>
        </p:txBody>
      </p:sp>
      <p:pic>
        <p:nvPicPr>
          <p:cNvPr id="3" name="Picture 8" descr="C:\Users\smvivian\Desktop\QQ截图20140318172306.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2565133"/>
            <a:ext cx="4583910" cy="302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矩形 8"/>
          <p:cNvSpPr>
            <a:spLocks noChangeArrowheads="1"/>
          </p:cNvSpPr>
          <p:nvPr/>
        </p:nvSpPr>
        <p:spPr bwMode="auto">
          <a:xfrm>
            <a:off x="5367333" y="2257623"/>
            <a:ext cx="3343517" cy="595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80988" indent="-280988" algn="ctr" eaLnBrk="0" hangingPunct="0">
              <a:lnSpc>
                <a:spcPts val="1400"/>
              </a:lnSpc>
              <a:spcBef>
                <a:spcPct val="50000"/>
              </a:spcBef>
              <a:buClr>
                <a:srgbClr val="7F7F7F"/>
              </a:buClr>
            </a:pPr>
            <a:r>
              <a:rPr lang="zh-CN" altLang="en-US" dirty="0">
                <a:latin typeface="方正正中黑简体" pitchFamily="2" charset="-122"/>
                <a:ea typeface="方正正中黑简体" pitchFamily="2" charset="-122"/>
                <a:cs typeface="文鼎CS细等线"/>
              </a:rPr>
              <a:t>贵宾接待室 </a:t>
            </a:r>
            <a:endParaRPr lang="en-US" altLang="zh-CN" dirty="0">
              <a:latin typeface="方正正中黑简体" pitchFamily="2" charset="-122"/>
              <a:ea typeface="方正正中黑简体" pitchFamily="2" charset="-122"/>
              <a:cs typeface="文鼎CS细等线"/>
            </a:endParaRPr>
          </a:p>
          <a:p>
            <a:pPr marL="280988" indent="-280988" algn="ctr" eaLnBrk="0" hangingPunct="0">
              <a:lnSpc>
                <a:spcPts val="1400"/>
              </a:lnSpc>
              <a:spcBef>
                <a:spcPct val="50000"/>
              </a:spcBef>
              <a:buClr>
                <a:srgbClr val="7F7F7F"/>
              </a:buClr>
            </a:pPr>
            <a:r>
              <a:rPr lang="en-US" altLang="zh-CN" dirty="0">
                <a:latin typeface="Eras Medium ITC" pitchFamily="34" charset="0"/>
                <a:ea typeface="方正正中黑简体" pitchFamily="2" charset="-122"/>
                <a:cs typeface="文鼎CS细等线"/>
              </a:rPr>
              <a:t>VIP Meeting Room</a:t>
            </a:r>
          </a:p>
        </p:txBody>
      </p:sp>
      <p:sp>
        <p:nvSpPr>
          <p:cNvPr id="5" name="矩形 8"/>
          <p:cNvSpPr>
            <a:spLocks noChangeArrowheads="1"/>
          </p:cNvSpPr>
          <p:nvPr/>
        </p:nvSpPr>
        <p:spPr bwMode="auto">
          <a:xfrm>
            <a:off x="6759402" y="7306078"/>
            <a:ext cx="1948202" cy="5899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80988" indent="-280988" eaLnBrk="0" hangingPunct="0">
              <a:lnSpc>
                <a:spcPts val="1400"/>
              </a:lnSpc>
              <a:spcBef>
                <a:spcPct val="50000"/>
              </a:spcBef>
              <a:buClr>
                <a:srgbClr val="7F7F7F"/>
              </a:buClr>
            </a:pPr>
            <a:r>
              <a:rPr lang="zh-CN" altLang="en-US" b="1">
                <a:solidFill>
                  <a:srgbClr val="595959"/>
                </a:solidFill>
                <a:latin typeface="Lucida Sans" pitchFamily="34" charset="0"/>
                <a:ea typeface="方正兰亭黑_GBK" pitchFamily="2" charset="-122"/>
                <a:cs typeface="文鼎CS细等线"/>
              </a:rPr>
              <a:t>董事会议室 </a:t>
            </a:r>
            <a:endParaRPr lang="en-US" altLang="zh-CN" b="1">
              <a:solidFill>
                <a:srgbClr val="595959"/>
              </a:solidFill>
              <a:latin typeface="Lucida Sans" pitchFamily="34" charset="0"/>
              <a:ea typeface="方正兰亭黑_GBK" pitchFamily="2" charset="-122"/>
              <a:cs typeface="文鼎CS细等线"/>
            </a:endParaRPr>
          </a:p>
          <a:p>
            <a:pPr marL="280988" indent="-280988" eaLnBrk="0" hangingPunct="0">
              <a:lnSpc>
                <a:spcPts val="1400"/>
              </a:lnSpc>
              <a:spcBef>
                <a:spcPct val="50000"/>
              </a:spcBef>
              <a:buClr>
                <a:srgbClr val="7F7F7F"/>
              </a:buClr>
            </a:pPr>
            <a:r>
              <a:rPr lang="en-US" altLang="zh-CN" b="1">
                <a:solidFill>
                  <a:srgbClr val="595959"/>
                </a:solidFill>
                <a:latin typeface="Lucida Sans" pitchFamily="34" charset="0"/>
                <a:ea typeface="方正兰亭黑_GBK" pitchFamily="2" charset="-122"/>
                <a:cs typeface="文鼎CS细等线"/>
              </a:rPr>
              <a:t>Board Room</a:t>
            </a:r>
          </a:p>
        </p:txBody>
      </p:sp>
      <p:sp>
        <p:nvSpPr>
          <p:cNvPr id="2" name="矩形 1"/>
          <p:cNvSpPr/>
          <p:nvPr/>
        </p:nvSpPr>
        <p:spPr>
          <a:xfrm>
            <a:off x="5367334" y="3357221"/>
            <a:ext cx="3343516" cy="2376035"/>
          </a:xfrm>
          <a:prstGeom prst="rect">
            <a:avLst/>
          </a:prstGeom>
        </p:spPr>
        <p:txBody>
          <a:bodyPr wrap="square">
            <a:spAutoFit/>
          </a:bodyPr>
          <a:lstStyle/>
          <a:p>
            <a:pPr algn="just">
              <a:lnSpc>
                <a:spcPts val="2800"/>
              </a:lnSpc>
            </a:pPr>
            <a:r>
              <a:rPr lang="zh-CN" altLang="en-US" sz="1400" dirty="0">
                <a:latin typeface="方正正中黑简体" pitchFamily="2" charset="-122"/>
                <a:ea typeface="方正正中黑简体" pitchFamily="2" charset="-122"/>
                <a:cs typeface="Lucida Sans"/>
              </a:rPr>
              <a:t>拥有配备数字单元系统的触摸式电子表决器、同声翻译系统、国际一流的视听与多媒体设备的</a:t>
            </a:r>
            <a:r>
              <a:rPr lang="zh-CN" altLang="en-US" sz="1400" dirty="0" smtClean="0">
                <a:latin typeface="方正正中黑简体" pitchFamily="2" charset="-122"/>
                <a:ea typeface="方正正中黑简体" pitchFamily="2" charset="-122"/>
                <a:cs typeface="Lucida Sans"/>
              </a:rPr>
              <a:t>多功能厅。</a:t>
            </a:r>
            <a:endParaRPr lang="zh-CN" altLang="zh-CN" sz="1400" dirty="0">
              <a:latin typeface="方正正中黑简体" pitchFamily="2" charset="-122"/>
              <a:ea typeface="方正正中黑简体" pitchFamily="2" charset="-122"/>
              <a:cs typeface="Lucida Sans"/>
            </a:endParaRPr>
          </a:p>
          <a:p>
            <a:pPr algn="just">
              <a:lnSpc>
                <a:spcPct val="140000"/>
              </a:lnSpc>
            </a:pPr>
            <a:r>
              <a:rPr lang="en-US" altLang="zh-CN" sz="1400" dirty="0">
                <a:latin typeface="Eras Medium ITC" pitchFamily="34" charset="0"/>
                <a:ea typeface="方正正中黑简体" pitchFamily="2" charset="-122"/>
                <a:cs typeface="Times New Roman" pitchFamily="18" charset="0"/>
              </a:rPr>
              <a:t>The function rooms provide electronic </a:t>
            </a:r>
            <a:r>
              <a:rPr lang="en-US" altLang="zh-CN" sz="1400" dirty="0" smtClean="0">
                <a:latin typeface="Eras Medium ITC" pitchFamily="34" charset="0"/>
                <a:ea typeface="方正正中黑简体" pitchFamily="2" charset="-122"/>
                <a:cs typeface="Times New Roman" pitchFamily="18" charset="0"/>
              </a:rPr>
              <a:t>voting machines</a:t>
            </a:r>
            <a:r>
              <a:rPr lang="en-US" altLang="zh-CN" sz="1400" dirty="0">
                <a:latin typeface="Eras Medium ITC" pitchFamily="34" charset="0"/>
                <a:ea typeface="方正正中黑简体" pitchFamily="2" charset="-122"/>
                <a:cs typeface="Times New Roman" pitchFamily="18" charset="0"/>
              </a:rPr>
              <a:t>, simultaneous</a:t>
            </a:r>
            <a:r>
              <a:rPr lang="zh-CN" altLang="en-US" sz="1400" dirty="0">
                <a:latin typeface="Eras Medium ITC" pitchFamily="34" charset="0"/>
                <a:ea typeface="方正正中黑简体" pitchFamily="2" charset="-122"/>
                <a:cs typeface="Times New Roman" pitchFamily="18" charset="0"/>
              </a:rPr>
              <a:t> </a:t>
            </a:r>
            <a:r>
              <a:rPr lang="en-US" altLang="zh-CN" sz="1400" dirty="0">
                <a:latin typeface="Eras Medium ITC" pitchFamily="34" charset="0"/>
                <a:ea typeface="方正正中黑简体" pitchFamily="2" charset="-122"/>
                <a:cs typeface="Times New Roman" pitchFamily="18" charset="0"/>
              </a:rPr>
              <a:t>interpretation systems and state-of-the-art audio &amp; visual equipment</a:t>
            </a:r>
          </a:p>
        </p:txBody>
      </p:sp>
    </p:spTree>
    <p:extLst>
      <p:ext uri="{BB962C8B-B14F-4D97-AF65-F5344CB8AC3E}">
        <p14:creationId xmlns:p14="http://schemas.microsoft.com/office/powerpoint/2010/main" xmlns="" val="124366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1" name="标题 1"/>
          <p:cNvSpPr txBox="1">
            <a:spLocks/>
          </p:cNvSpPr>
          <p:nvPr/>
        </p:nvSpPr>
        <p:spPr>
          <a:xfrm>
            <a:off x="0" y="260648"/>
            <a:ext cx="9144000" cy="885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smtClean="0">
                <a:solidFill>
                  <a:schemeClr val="bg1"/>
                </a:solidFill>
                <a:latin typeface="方正正中黑简体" pitchFamily="2" charset="-122"/>
                <a:ea typeface="方正正中黑简体" pitchFamily="2" charset="-122"/>
              </a:rPr>
              <a:t>武汉富力万达嘉华酒店</a:t>
            </a:r>
            <a:r>
              <a:rPr lang="en-US" altLang="zh-CN" sz="2000" dirty="0">
                <a:solidFill>
                  <a:schemeClr val="bg1"/>
                </a:solidFill>
                <a:latin typeface="方正正中黑简体" pitchFamily="2" charset="-122"/>
                <a:ea typeface="方正正中黑简体" pitchFamily="2" charset="-122"/>
              </a:rPr>
              <a:t/>
            </a:r>
            <a:br>
              <a:rPr lang="en-US" altLang="zh-CN" sz="2000" dirty="0">
                <a:solidFill>
                  <a:schemeClr val="bg1"/>
                </a:solidFill>
                <a:latin typeface="方正正中黑简体" pitchFamily="2" charset="-122"/>
                <a:ea typeface="方正正中黑简体" pitchFamily="2" charset="-122"/>
              </a:rPr>
            </a:br>
            <a:r>
              <a:rPr lang="en-US" altLang="zh-CN" sz="2000" dirty="0" smtClean="0">
                <a:solidFill>
                  <a:schemeClr val="bg1"/>
                </a:solidFill>
                <a:latin typeface="方正正中黑简体" pitchFamily="2" charset="-122"/>
                <a:ea typeface="方正正中黑简体" pitchFamily="2" charset="-122"/>
              </a:rPr>
              <a:t>Wanda </a:t>
            </a:r>
            <a:r>
              <a:rPr lang="en-US" altLang="zh-CN" sz="2000" dirty="0">
                <a:solidFill>
                  <a:schemeClr val="bg1"/>
                </a:solidFill>
                <a:latin typeface="方正正中黑简体" pitchFamily="2" charset="-122"/>
                <a:ea typeface="方正正中黑简体" pitchFamily="2" charset="-122"/>
              </a:rPr>
              <a:t>Realm Wuhan</a:t>
            </a:r>
            <a:endParaRPr lang="zh-CN" altLang="en-US" sz="2000" dirty="0">
              <a:solidFill>
                <a:schemeClr val="bg1"/>
              </a:solidFill>
              <a:latin typeface="方正正中黑简体" pitchFamily="2" charset="-122"/>
              <a:ea typeface="方正正中黑简体" pitchFamily="2" charset="-122"/>
            </a:endParaRPr>
          </a:p>
        </p:txBody>
      </p:sp>
      <p:sp>
        <p:nvSpPr>
          <p:cNvPr id="3" name="矩形 8"/>
          <p:cNvSpPr>
            <a:spLocks noChangeArrowheads="1"/>
          </p:cNvSpPr>
          <p:nvPr/>
        </p:nvSpPr>
        <p:spPr bwMode="auto">
          <a:xfrm>
            <a:off x="3012281" y="6151463"/>
            <a:ext cx="3714750" cy="5899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80988" indent="-280988" algn="ctr" eaLnBrk="0" hangingPunct="0">
              <a:lnSpc>
                <a:spcPts val="1400"/>
              </a:lnSpc>
              <a:spcBef>
                <a:spcPct val="50000"/>
              </a:spcBef>
              <a:buClr>
                <a:srgbClr val="7F7F7F"/>
              </a:buClr>
            </a:pPr>
            <a:r>
              <a:rPr lang="zh-CN" altLang="en-US" dirty="0">
                <a:latin typeface="方正正中黑简体" pitchFamily="2" charset="-122"/>
                <a:ea typeface="方正正中黑简体" pitchFamily="2" charset="-122"/>
                <a:cs typeface="文鼎CS细等线"/>
              </a:rPr>
              <a:t>会议设施信息 </a:t>
            </a:r>
            <a:endParaRPr lang="en-US" altLang="zh-CN" dirty="0">
              <a:latin typeface="方正正中黑简体" pitchFamily="2" charset="-122"/>
              <a:ea typeface="方正正中黑简体" pitchFamily="2" charset="-122"/>
              <a:cs typeface="文鼎CS细等线"/>
            </a:endParaRPr>
          </a:p>
          <a:p>
            <a:pPr marL="280988" indent="-280988" algn="ctr" eaLnBrk="0" hangingPunct="0">
              <a:lnSpc>
                <a:spcPts val="1400"/>
              </a:lnSpc>
              <a:spcBef>
                <a:spcPct val="50000"/>
              </a:spcBef>
              <a:buClr>
                <a:srgbClr val="7F7F7F"/>
              </a:buClr>
            </a:pPr>
            <a:r>
              <a:rPr lang="en-US" altLang="zh-CN" dirty="0">
                <a:latin typeface="Eras Medium ITC" pitchFamily="34" charset="0"/>
                <a:ea typeface="方正正中黑简体" pitchFamily="2" charset="-122"/>
                <a:cs typeface="文鼎CS细等线"/>
              </a:rPr>
              <a:t>Meeting</a:t>
            </a:r>
            <a:r>
              <a:rPr lang="zh-CN" altLang="en-US" dirty="0">
                <a:latin typeface="Eras Medium ITC" pitchFamily="34" charset="0"/>
                <a:ea typeface="方正正中黑简体" pitchFamily="2" charset="-122"/>
                <a:cs typeface="文鼎CS细等线"/>
              </a:rPr>
              <a:t> </a:t>
            </a:r>
            <a:r>
              <a:rPr lang="en-US" altLang="zh-CN" dirty="0">
                <a:latin typeface="Eras Medium ITC" pitchFamily="34" charset="0"/>
                <a:ea typeface="方正正中黑简体" pitchFamily="2" charset="-122"/>
                <a:cs typeface="文鼎CS细等线"/>
              </a:rPr>
              <a:t>Rooms Information</a:t>
            </a:r>
          </a:p>
        </p:txBody>
      </p:sp>
      <p:pic>
        <p:nvPicPr>
          <p:cNvPr id="4" name="Picture 7" descr="C:\Users\smvivian\Desktop\QQ截图20140319115315.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769" t="10531" r="3080" b="2406"/>
          <a:stretch/>
        </p:blipFill>
        <p:spPr bwMode="auto">
          <a:xfrm>
            <a:off x="1131131" y="1484785"/>
            <a:ext cx="6881738" cy="4438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56988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6" name="标题 1"/>
          <p:cNvSpPr txBox="1">
            <a:spLocks/>
          </p:cNvSpPr>
          <p:nvPr/>
        </p:nvSpPr>
        <p:spPr>
          <a:xfrm>
            <a:off x="3148852" y="4174807"/>
            <a:ext cx="276727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600" kern="500" spc="-150" dirty="0" smtClean="0">
                <a:solidFill>
                  <a:srgbClr val="C7987A"/>
                </a:solidFill>
                <a:latin typeface="方正正中黑简体" pitchFamily="2" charset="-122"/>
                <a:ea typeface="方正正中黑简体" pitchFamily="2" charset="-122"/>
              </a:rPr>
              <a:t>谢谢</a:t>
            </a:r>
            <a:endParaRPr lang="zh-CN" altLang="en-US" sz="4600" kern="500" spc="-150" dirty="0">
              <a:solidFill>
                <a:srgbClr val="C7987A"/>
              </a:solidFill>
              <a:latin typeface="方正正中黑简体" pitchFamily="2" charset="-122"/>
              <a:ea typeface="方正正中黑简体" pitchFamily="2" charset="-122"/>
            </a:endParaRPr>
          </a:p>
        </p:txBody>
      </p:sp>
      <p:sp>
        <p:nvSpPr>
          <p:cNvPr id="8" name="内容占位符 2"/>
          <p:cNvSpPr txBox="1">
            <a:spLocks/>
          </p:cNvSpPr>
          <p:nvPr/>
        </p:nvSpPr>
        <p:spPr>
          <a:xfrm>
            <a:off x="353592" y="5517232"/>
            <a:ext cx="8357792" cy="963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30000"/>
              </a:lnSpc>
              <a:buNone/>
            </a:pPr>
            <a:r>
              <a:rPr lang="zh-CN" altLang="en-US" sz="900" dirty="0" smtClean="0">
                <a:solidFill>
                  <a:schemeClr val="bg1"/>
                </a:solidFill>
                <a:latin typeface="方正正中黑简体" pitchFamily="2" charset="-122"/>
                <a:ea typeface="方正正中黑简体" pitchFamily="2" charset="-122"/>
              </a:rPr>
              <a:t>中国湖北省武汉市武昌区水果湖街东湖路</a:t>
            </a:r>
            <a:r>
              <a:rPr lang="en-US" altLang="zh-CN" sz="900" dirty="0" smtClean="0">
                <a:solidFill>
                  <a:schemeClr val="bg1"/>
                </a:solidFill>
                <a:latin typeface="Eras Medium ITC" pitchFamily="34" charset="0"/>
              </a:rPr>
              <a:t>105</a:t>
            </a:r>
            <a:r>
              <a:rPr lang="zh-CN" altLang="en-US" sz="900" dirty="0" smtClean="0">
                <a:solidFill>
                  <a:schemeClr val="bg1"/>
                </a:solidFill>
                <a:latin typeface="方正正中黑简体" pitchFamily="2" charset="-122"/>
                <a:ea typeface="方正正中黑简体" pitchFamily="2" charset="-122"/>
              </a:rPr>
              <a:t>号  邮编：</a:t>
            </a:r>
            <a:r>
              <a:rPr lang="en-US" altLang="zh-CN" sz="900" dirty="0" smtClean="0">
                <a:solidFill>
                  <a:schemeClr val="bg1"/>
                </a:solidFill>
                <a:latin typeface="Eras Medium ITC" pitchFamily="34" charset="0"/>
              </a:rPr>
              <a:t>430077</a:t>
            </a:r>
          </a:p>
          <a:p>
            <a:pPr marL="0" indent="0" algn="ctr">
              <a:lnSpc>
                <a:spcPct val="130000"/>
              </a:lnSpc>
              <a:buNone/>
            </a:pPr>
            <a:r>
              <a:rPr lang="en-US" altLang="zh-CN" sz="900" dirty="0" smtClean="0">
                <a:solidFill>
                  <a:schemeClr val="bg1"/>
                </a:solidFill>
                <a:latin typeface="Eras Medium ITC" pitchFamily="34" charset="0"/>
              </a:rPr>
              <a:t>No.105 </a:t>
            </a:r>
            <a:r>
              <a:rPr lang="en-US" altLang="zh-CN" sz="900" dirty="0" err="1" smtClean="0">
                <a:solidFill>
                  <a:schemeClr val="bg1"/>
                </a:solidFill>
                <a:latin typeface="Eras Medium ITC" pitchFamily="34" charset="0"/>
              </a:rPr>
              <a:t>Donghu</a:t>
            </a:r>
            <a:r>
              <a:rPr lang="en-US" altLang="zh-CN" sz="900" dirty="0" smtClean="0">
                <a:solidFill>
                  <a:schemeClr val="bg1"/>
                </a:solidFill>
                <a:latin typeface="Eras Medium ITC" pitchFamily="34" charset="0"/>
              </a:rPr>
              <a:t> Road, </a:t>
            </a:r>
            <a:r>
              <a:rPr lang="en-US" altLang="zh-CN" sz="900" dirty="0" err="1" smtClean="0">
                <a:solidFill>
                  <a:schemeClr val="bg1"/>
                </a:solidFill>
                <a:latin typeface="Eras Medium ITC" pitchFamily="34" charset="0"/>
              </a:rPr>
              <a:t>Shuiguohu</a:t>
            </a:r>
            <a:r>
              <a:rPr lang="en-US" altLang="zh-CN" sz="900" dirty="0" smtClean="0">
                <a:solidFill>
                  <a:schemeClr val="bg1"/>
                </a:solidFill>
                <a:latin typeface="Eras Medium ITC" pitchFamily="34" charset="0"/>
              </a:rPr>
              <a:t> Street, </a:t>
            </a:r>
            <a:r>
              <a:rPr lang="en-US" altLang="zh-CN" sz="900" dirty="0" err="1" smtClean="0">
                <a:solidFill>
                  <a:schemeClr val="bg1"/>
                </a:solidFill>
                <a:latin typeface="Eras Medium ITC" pitchFamily="34" charset="0"/>
              </a:rPr>
              <a:t>Wuchang</a:t>
            </a:r>
            <a:r>
              <a:rPr lang="en-US" altLang="zh-CN" sz="900" dirty="0" smtClean="0">
                <a:solidFill>
                  <a:schemeClr val="bg1"/>
                </a:solidFill>
                <a:latin typeface="Eras Medium ITC" pitchFamily="34" charset="0"/>
              </a:rPr>
              <a:t> District, Wuhan, Hubei Province 430077, P.R. China</a:t>
            </a:r>
          </a:p>
          <a:p>
            <a:pPr marL="0" indent="0" algn="ctr">
              <a:lnSpc>
                <a:spcPct val="130000"/>
              </a:lnSpc>
              <a:buNone/>
            </a:pPr>
            <a:r>
              <a:rPr lang="zh-CN" altLang="en-US" sz="900" dirty="0" smtClean="0">
                <a:solidFill>
                  <a:schemeClr val="bg1"/>
                </a:solidFill>
                <a:latin typeface="方正正中黑简体" pitchFamily="2" charset="-122"/>
                <a:ea typeface="方正正中黑简体" pitchFamily="2" charset="-122"/>
              </a:rPr>
              <a:t>电话</a:t>
            </a:r>
            <a:r>
              <a:rPr lang="en-US" altLang="zh-CN" sz="900" dirty="0" smtClean="0">
                <a:solidFill>
                  <a:schemeClr val="bg1"/>
                </a:solidFill>
                <a:latin typeface="Eras Medium ITC" pitchFamily="34" charset="0"/>
              </a:rPr>
              <a:t>Tel: (86</a:t>
            </a:r>
            <a:r>
              <a:rPr lang="zh-CN" altLang="en-US" sz="900" dirty="0" smtClean="0">
                <a:solidFill>
                  <a:schemeClr val="bg1"/>
                </a:solidFill>
                <a:latin typeface="Eras Medium ITC" pitchFamily="34" charset="0"/>
              </a:rPr>
              <a:t> </a:t>
            </a:r>
            <a:r>
              <a:rPr lang="en-US" altLang="zh-CN" sz="900" dirty="0" smtClean="0">
                <a:solidFill>
                  <a:schemeClr val="bg1"/>
                </a:solidFill>
                <a:latin typeface="Eras Medium ITC" pitchFamily="34" charset="0"/>
              </a:rPr>
              <a:t>027)5900 8888   </a:t>
            </a:r>
            <a:r>
              <a:rPr lang="zh-CN" altLang="en-US" sz="900" dirty="0" smtClean="0">
                <a:solidFill>
                  <a:schemeClr val="bg1"/>
                </a:solidFill>
                <a:latin typeface="方正正中黑简体" pitchFamily="2" charset="-122"/>
                <a:ea typeface="方正正中黑简体" pitchFamily="2" charset="-122"/>
              </a:rPr>
              <a:t>传真</a:t>
            </a:r>
            <a:r>
              <a:rPr lang="en-US" altLang="zh-CN" sz="900" dirty="0" smtClean="0">
                <a:solidFill>
                  <a:schemeClr val="bg1"/>
                </a:solidFill>
                <a:latin typeface="Eras Medium ITC" pitchFamily="34" charset="0"/>
              </a:rPr>
              <a:t>Fax: </a:t>
            </a:r>
            <a:r>
              <a:rPr lang="en-US" altLang="zh-CN" sz="900" dirty="0">
                <a:solidFill>
                  <a:schemeClr val="bg1"/>
                </a:solidFill>
                <a:latin typeface="Eras Medium ITC" pitchFamily="34" charset="0"/>
              </a:rPr>
              <a:t>86</a:t>
            </a:r>
            <a:r>
              <a:rPr lang="zh-CN" altLang="en-US" sz="900" dirty="0">
                <a:solidFill>
                  <a:schemeClr val="bg1"/>
                </a:solidFill>
                <a:latin typeface="Eras Medium ITC" pitchFamily="34" charset="0"/>
              </a:rPr>
              <a:t> </a:t>
            </a:r>
            <a:r>
              <a:rPr lang="en-US" altLang="zh-CN" sz="900" dirty="0" smtClean="0">
                <a:solidFill>
                  <a:schemeClr val="bg1"/>
                </a:solidFill>
                <a:latin typeface="Eras Medium ITC" pitchFamily="34" charset="0"/>
              </a:rPr>
              <a:t>027)5988 6888</a:t>
            </a:r>
          </a:p>
          <a:p>
            <a:pPr marL="0" indent="0" algn="ctr">
              <a:lnSpc>
                <a:spcPct val="130000"/>
              </a:lnSpc>
              <a:buNone/>
            </a:pPr>
            <a:r>
              <a:rPr lang="en-US" altLang="zh-CN" sz="900" dirty="0" smtClean="0">
                <a:solidFill>
                  <a:schemeClr val="bg1"/>
                </a:solidFill>
                <a:latin typeface="Eras Medium ITC" pitchFamily="34" charset="0"/>
              </a:rPr>
              <a:t>www.wandahotels.com</a:t>
            </a:r>
            <a:endParaRPr lang="zh-CN" altLang="en-US" sz="900" dirty="0" smtClean="0">
              <a:solidFill>
                <a:schemeClr val="bg1"/>
              </a:solidFill>
              <a:latin typeface="Eras Medium ITC" pitchFamily="34" charset="0"/>
            </a:endParaRPr>
          </a:p>
        </p:txBody>
      </p:sp>
    </p:spTree>
    <p:extLst>
      <p:ext uri="{BB962C8B-B14F-4D97-AF65-F5344CB8AC3E}">
        <p14:creationId xmlns:p14="http://schemas.microsoft.com/office/powerpoint/2010/main" xmlns="" val="1386405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1" name="标题 1"/>
          <p:cNvSpPr txBox="1">
            <a:spLocks/>
          </p:cNvSpPr>
          <p:nvPr/>
        </p:nvSpPr>
        <p:spPr>
          <a:xfrm>
            <a:off x="0" y="260648"/>
            <a:ext cx="9144000" cy="885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smtClean="0">
                <a:solidFill>
                  <a:schemeClr val="bg1"/>
                </a:solidFill>
                <a:latin typeface="方正正中黑简体" pitchFamily="2" charset="-122"/>
                <a:ea typeface="方正正中黑简体" pitchFamily="2" charset="-122"/>
              </a:rPr>
              <a:t>武汉富力万达嘉华酒店</a:t>
            </a:r>
            <a:r>
              <a:rPr lang="en-US" altLang="zh-CN" sz="2000" dirty="0">
                <a:solidFill>
                  <a:schemeClr val="bg1"/>
                </a:solidFill>
                <a:latin typeface="方正正中黑简体" pitchFamily="2" charset="-122"/>
                <a:ea typeface="方正正中黑简体" pitchFamily="2" charset="-122"/>
              </a:rPr>
              <a:t/>
            </a:r>
            <a:br>
              <a:rPr lang="en-US" altLang="zh-CN" sz="2000" dirty="0">
                <a:solidFill>
                  <a:schemeClr val="bg1"/>
                </a:solidFill>
                <a:latin typeface="方正正中黑简体" pitchFamily="2" charset="-122"/>
                <a:ea typeface="方正正中黑简体" pitchFamily="2" charset="-122"/>
              </a:rPr>
            </a:br>
            <a:r>
              <a:rPr lang="en-US" altLang="zh-CN" sz="2000" dirty="0" smtClean="0">
                <a:solidFill>
                  <a:schemeClr val="bg1"/>
                </a:solidFill>
                <a:latin typeface="方正正中黑简体" pitchFamily="2" charset="-122"/>
                <a:ea typeface="方正正中黑简体" pitchFamily="2" charset="-122"/>
              </a:rPr>
              <a:t>Wanda </a:t>
            </a:r>
            <a:r>
              <a:rPr lang="en-US" altLang="zh-CN" sz="2000" dirty="0">
                <a:solidFill>
                  <a:schemeClr val="bg1"/>
                </a:solidFill>
                <a:latin typeface="方正正中黑简体" pitchFamily="2" charset="-122"/>
                <a:ea typeface="方正正中黑简体" pitchFamily="2" charset="-122"/>
              </a:rPr>
              <a:t>Realm Wuhan</a:t>
            </a:r>
            <a:endParaRPr lang="zh-CN" altLang="en-US" sz="2000" dirty="0">
              <a:solidFill>
                <a:schemeClr val="bg1"/>
              </a:solidFill>
              <a:latin typeface="方正正中黑简体" pitchFamily="2" charset="-122"/>
              <a:ea typeface="方正正中黑简体" pitchFamily="2" charset="-122"/>
            </a:endParaRPr>
          </a:p>
        </p:txBody>
      </p:sp>
      <p:sp>
        <p:nvSpPr>
          <p:cNvPr id="2" name="矩形 1"/>
          <p:cNvSpPr/>
          <p:nvPr/>
        </p:nvSpPr>
        <p:spPr>
          <a:xfrm>
            <a:off x="323528" y="4365104"/>
            <a:ext cx="8468469" cy="2462213"/>
          </a:xfrm>
          <a:prstGeom prst="rect">
            <a:avLst/>
          </a:prstGeom>
        </p:spPr>
        <p:txBody>
          <a:bodyPr wrap="square">
            <a:spAutoFit/>
          </a:bodyPr>
          <a:lstStyle/>
          <a:p>
            <a:r>
              <a:rPr lang="zh-CN" altLang="en-US" sz="1400" dirty="0" smtClean="0">
                <a:latin typeface="方正正中黑简体" pitchFamily="2" charset="-122"/>
                <a:ea typeface="方正正中黑简体" pitchFamily="2" charset="-122"/>
              </a:rPr>
              <a:t>武汉</a:t>
            </a:r>
            <a:r>
              <a:rPr lang="zh-CN" altLang="en-US" sz="1400" dirty="0">
                <a:latin typeface="方正正中黑简体" pitchFamily="2" charset="-122"/>
                <a:ea typeface="方正正中黑简体" pitchFamily="2" charset="-122"/>
              </a:rPr>
              <a:t>是中国中部地区最大的都市及唯一的副省级城市，也是中国内陆地区最繁华及国家的区域中心城市；是全球城区面积最为广阔无垠的特大城市之一。世界第三大河</a:t>
            </a:r>
            <a:r>
              <a:rPr lang="en-US" altLang="zh-CN" sz="1400" dirty="0">
                <a:latin typeface="方正正中黑简体" pitchFamily="2" charset="-122"/>
                <a:ea typeface="方正正中黑简体" pitchFamily="2" charset="-122"/>
              </a:rPr>
              <a:t>——</a:t>
            </a:r>
            <a:r>
              <a:rPr lang="zh-CN" altLang="en-US" sz="1400" dirty="0">
                <a:latin typeface="方正正中黑简体" pitchFamily="2" charset="-122"/>
                <a:ea typeface="方正正中黑简体" pitchFamily="2" charset="-122"/>
              </a:rPr>
              <a:t>长江及其最长支流汉江横贯市区，它拥有中国内陆最大的水陆空交通枢纽，成为内陆地区金融、商业、贸易、物流、文化中心，正由于武汉承东启西、接南转北、吸引四面、辐射八方的区位优势，它拥有“东方芝加哥”的美誉</a:t>
            </a:r>
            <a:r>
              <a:rPr lang="zh-CN" altLang="en-US" sz="1400" dirty="0" smtClean="0">
                <a:latin typeface="方正正中黑简体" pitchFamily="2" charset="-122"/>
                <a:ea typeface="方正正中黑简体" pitchFamily="2" charset="-122"/>
              </a:rPr>
              <a:t>。</a:t>
            </a:r>
            <a:endParaRPr lang="en-US" altLang="zh-CN" sz="1400" dirty="0" smtClean="0">
              <a:latin typeface="方正正中黑简体" pitchFamily="2" charset="-122"/>
              <a:ea typeface="方正正中黑简体" pitchFamily="2" charset="-122"/>
            </a:endParaRPr>
          </a:p>
          <a:p>
            <a:r>
              <a:rPr lang="zh-CN" altLang="en-US" sz="1400" dirty="0" smtClean="0">
                <a:latin typeface="方正正中黑简体" pitchFamily="2" charset="-122"/>
                <a:ea typeface="方正正中黑简体" pitchFamily="2" charset="-122"/>
              </a:rPr>
              <a:t> </a:t>
            </a:r>
            <a:endParaRPr lang="zh-CN" altLang="en-US" sz="1400" dirty="0">
              <a:latin typeface="方正正中黑简体" pitchFamily="2" charset="-122"/>
              <a:ea typeface="方正正中黑简体" pitchFamily="2" charset="-122"/>
            </a:endParaRPr>
          </a:p>
          <a:p>
            <a:pPr algn="just"/>
            <a:r>
              <a:rPr lang="en-US" altLang="zh-CN" sz="1400" dirty="0">
                <a:latin typeface="Eras Medium ITC" pitchFamily="34" charset="0"/>
              </a:rPr>
              <a:t>Wuhan is central largest city and the only sub-provincial city in China, is also the most prosperous inland areas and the countries of the regional center of the city; is one of the most vast expanse of mega-cities of the global urban area. The world’s third longest river, the Yangtze River and its longest tributary of the Han River running through the city, it has the largest inland water, land and airline transportation hub, become the center of finance, commerce, trade, logistics, culture, precisely because of Wuhan connect East, West, South and North, it has the " Chicago of the East " in the world. </a:t>
            </a:r>
            <a:endParaRPr lang="zh-CN" altLang="en-US" sz="1400" dirty="0">
              <a:latin typeface="Eras Medium ITC" pitchFamily="34" charset="0"/>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67744" y="1484784"/>
            <a:ext cx="6524253" cy="2719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矩形 2"/>
          <p:cNvSpPr/>
          <p:nvPr/>
        </p:nvSpPr>
        <p:spPr>
          <a:xfrm>
            <a:off x="467544" y="2708920"/>
            <a:ext cx="1349896" cy="646331"/>
          </a:xfrm>
          <a:prstGeom prst="rect">
            <a:avLst/>
          </a:prstGeom>
        </p:spPr>
        <p:txBody>
          <a:bodyPr wrap="square">
            <a:spAutoFit/>
          </a:bodyPr>
          <a:lstStyle/>
          <a:p>
            <a:pPr algn="ctr"/>
            <a:r>
              <a:rPr lang="zh-CN" altLang="en-US" dirty="0" smtClean="0">
                <a:latin typeface="方正正中黑简体" pitchFamily="2" charset="-122"/>
                <a:ea typeface="方正正中黑简体" pitchFamily="2" charset="-122"/>
              </a:rPr>
              <a:t>武 </a:t>
            </a:r>
            <a:r>
              <a:rPr lang="zh-CN" altLang="en-US" dirty="0">
                <a:latin typeface="方正正中黑简体" pitchFamily="2" charset="-122"/>
                <a:ea typeface="方正正中黑简体" pitchFamily="2" charset="-122"/>
              </a:rPr>
              <a:t>汉 </a:t>
            </a:r>
          </a:p>
          <a:p>
            <a:pPr algn="ctr"/>
            <a:r>
              <a:rPr lang="en-US" altLang="zh-CN" dirty="0">
                <a:latin typeface="Eras Medium ITC" pitchFamily="34" charset="0"/>
              </a:rPr>
              <a:t>Wuhan </a:t>
            </a:r>
            <a:endParaRPr lang="zh-CN" altLang="en-US" dirty="0">
              <a:latin typeface="Eras Medium ITC" pitchFamily="34" charset="0"/>
            </a:endParaRPr>
          </a:p>
        </p:txBody>
      </p:sp>
      <p:sp>
        <p:nvSpPr>
          <p:cNvPr id="4" name="矩形 3"/>
          <p:cNvSpPr/>
          <p:nvPr/>
        </p:nvSpPr>
        <p:spPr>
          <a:xfrm>
            <a:off x="35496" y="1699067"/>
            <a:ext cx="2232248" cy="646331"/>
          </a:xfrm>
          <a:prstGeom prst="rect">
            <a:avLst/>
          </a:prstGeom>
        </p:spPr>
        <p:txBody>
          <a:bodyPr wrap="square">
            <a:spAutoFit/>
          </a:bodyPr>
          <a:lstStyle/>
          <a:p>
            <a:pPr algn="ctr"/>
            <a:r>
              <a:rPr lang="zh-CN" altLang="en-US" b="1" dirty="0" smtClean="0">
                <a:latin typeface="方正正中黑简体" pitchFamily="2" charset="-122"/>
                <a:ea typeface="方正正中黑简体" pitchFamily="2" charset="-122"/>
              </a:rPr>
              <a:t>区域</a:t>
            </a:r>
            <a:r>
              <a:rPr lang="zh-CN" altLang="en-US" b="1" dirty="0">
                <a:latin typeface="方正正中黑简体" pitchFamily="2" charset="-122"/>
                <a:ea typeface="方正正中黑简体" pitchFamily="2" charset="-122"/>
              </a:rPr>
              <a:t>介绍</a:t>
            </a:r>
            <a:r>
              <a:rPr lang="en-US" altLang="zh-CN" b="1" dirty="0">
                <a:latin typeface="方正正中黑简体" pitchFamily="2" charset="-122"/>
                <a:ea typeface="方正正中黑简体" pitchFamily="2" charset="-122"/>
              </a:rPr>
              <a:t/>
            </a:r>
            <a:br>
              <a:rPr lang="en-US" altLang="zh-CN" b="1" dirty="0">
                <a:latin typeface="方正正中黑简体" pitchFamily="2" charset="-122"/>
                <a:ea typeface="方正正中黑简体" pitchFamily="2" charset="-122"/>
              </a:rPr>
            </a:br>
            <a:r>
              <a:rPr lang="en-US" altLang="zh-CN" b="1" dirty="0">
                <a:latin typeface="Eras Medium ITC" pitchFamily="34" charset="0"/>
                <a:ea typeface="方正正中黑简体" pitchFamily="2" charset="-122"/>
              </a:rPr>
              <a:t>Hotel Area</a:t>
            </a:r>
            <a:endParaRPr lang="zh-CN" altLang="en-US" dirty="0"/>
          </a:p>
        </p:txBody>
      </p:sp>
    </p:spTree>
    <p:extLst>
      <p:ext uri="{BB962C8B-B14F-4D97-AF65-F5344CB8AC3E}">
        <p14:creationId xmlns:p14="http://schemas.microsoft.com/office/powerpoint/2010/main" xmlns="" val="351970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1" name="标题 1"/>
          <p:cNvSpPr txBox="1">
            <a:spLocks/>
          </p:cNvSpPr>
          <p:nvPr/>
        </p:nvSpPr>
        <p:spPr>
          <a:xfrm>
            <a:off x="0" y="260648"/>
            <a:ext cx="9144000" cy="885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smtClean="0">
                <a:solidFill>
                  <a:schemeClr val="bg1"/>
                </a:solidFill>
                <a:latin typeface="方正正中黑简体" pitchFamily="2" charset="-122"/>
                <a:ea typeface="方正正中黑简体" pitchFamily="2" charset="-122"/>
              </a:rPr>
              <a:t>武汉富力万达嘉华酒店</a:t>
            </a:r>
            <a:r>
              <a:rPr lang="en-US" altLang="zh-CN" sz="2000" dirty="0">
                <a:solidFill>
                  <a:schemeClr val="bg1"/>
                </a:solidFill>
                <a:latin typeface="方正正中黑简体" pitchFamily="2" charset="-122"/>
                <a:ea typeface="方正正中黑简体" pitchFamily="2" charset="-122"/>
              </a:rPr>
              <a:t/>
            </a:r>
            <a:br>
              <a:rPr lang="en-US" altLang="zh-CN" sz="2000" dirty="0">
                <a:solidFill>
                  <a:schemeClr val="bg1"/>
                </a:solidFill>
                <a:latin typeface="方正正中黑简体" pitchFamily="2" charset="-122"/>
                <a:ea typeface="方正正中黑简体" pitchFamily="2" charset="-122"/>
              </a:rPr>
            </a:br>
            <a:r>
              <a:rPr lang="en-US" altLang="zh-CN" sz="2000" dirty="0" smtClean="0">
                <a:solidFill>
                  <a:schemeClr val="bg1"/>
                </a:solidFill>
                <a:latin typeface="方正正中黑简体" pitchFamily="2" charset="-122"/>
                <a:ea typeface="方正正中黑简体" pitchFamily="2" charset="-122"/>
              </a:rPr>
              <a:t>Wanda </a:t>
            </a:r>
            <a:r>
              <a:rPr lang="en-US" altLang="zh-CN" sz="2000" dirty="0">
                <a:solidFill>
                  <a:schemeClr val="bg1"/>
                </a:solidFill>
                <a:latin typeface="方正正中黑简体" pitchFamily="2" charset="-122"/>
                <a:ea typeface="方正正中黑简体" pitchFamily="2" charset="-122"/>
              </a:rPr>
              <a:t>Realm Wuhan</a:t>
            </a:r>
            <a:endParaRPr lang="zh-CN" altLang="en-US" sz="2000" dirty="0">
              <a:solidFill>
                <a:schemeClr val="bg1"/>
              </a:solidFill>
              <a:latin typeface="方正正中黑简体" pitchFamily="2" charset="-122"/>
              <a:ea typeface="方正正中黑简体" pitchFamily="2" charset="-122"/>
            </a:endParaRPr>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285" y="1944596"/>
            <a:ext cx="2664296" cy="1886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矩形 4"/>
          <p:cNvSpPr/>
          <p:nvPr/>
        </p:nvSpPr>
        <p:spPr>
          <a:xfrm>
            <a:off x="143137" y="1455167"/>
            <a:ext cx="2088232" cy="461665"/>
          </a:xfrm>
          <a:prstGeom prst="rect">
            <a:avLst/>
          </a:prstGeom>
        </p:spPr>
        <p:txBody>
          <a:bodyPr wrap="square">
            <a:spAutoFit/>
          </a:bodyPr>
          <a:lstStyle/>
          <a:p>
            <a:pPr algn="ctr"/>
            <a:r>
              <a:rPr lang="zh-CN" altLang="en-US" sz="1200" dirty="0">
                <a:latin typeface="方正正中黑简体" pitchFamily="2" charset="-122"/>
                <a:ea typeface="方正正中黑简体" pitchFamily="2" charset="-122"/>
              </a:rPr>
              <a:t>黄鹤楼 </a:t>
            </a:r>
          </a:p>
          <a:p>
            <a:pPr algn="ctr"/>
            <a:r>
              <a:rPr lang="en-US" altLang="zh-CN" sz="1200" dirty="0">
                <a:latin typeface="Eras Medium ITC" pitchFamily="34" charset="0"/>
                <a:ea typeface="方正正中黑简体" pitchFamily="2" charset="-122"/>
              </a:rPr>
              <a:t>Yellow Crane Tower </a:t>
            </a:r>
          </a:p>
        </p:txBody>
      </p:sp>
      <p:sp>
        <p:nvSpPr>
          <p:cNvPr id="6" name="矩形 5"/>
          <p:cNvSpPr/>
          <p:nvPr/>
        </p:nvSpPr>
        <p:spPr>
          <a:xfrm>
            <a:off x="3059833" y="1455167"/>
            <a:ext cx="2664295" cy="461665"/>
          </a:xfrm>
          <a:prstGeom prst="rect">
            <a:avLst/>
          </a:prstGeom>
        </p:spPr>
        <p:txBody>
          <a:bodyPr wrap="square">
            <a:spAutoFit/>
          </a:bodyPr>
          <a:lstStyle/>
          <a:p>
            <a:pPr algn="ctr"/>
            <a:r>
              <a:rPr lang="zh-CN" altLang="en-US" sz="1200" dirty="0">
                <a:latin typeface="方正正中黑简体" pitchFamily="2" charset="-122"/>
                <a:ea typeface="方正正中黑简体" pitchFamily="2" charset="-122"/>
              </a:rPr>
              <a:t>湖北省博物馆 </a:t>
            </a:r>
          </a:p>
          <a:p>
            <a:pPr algn="ctr"/>
            <a:r>
              <a:rPr lang="en-US" altLang="zh-CN" sz="1200" dirty="0">
                <a:latin typeface="Eras Medium ITC" pitchFamily="34" charset="0"/>
              </a:rPr>
              <a:t>Hubei Provincial Museum </a:t>
            </a:r>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77623" y="1960247"/>
            <a:ext cx="2746505" cy="18815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矩形 1"/>
          <p:cNvSpPr/>
          <p:nvPr/>
        </p:nvSpPr>
        <p:spPr>
          <a:xfrm>
            <a:off x="5916058" y="1453407"/>
            <a:ext cx="3227942" cy="461665"/>
          </a:xfrm>
          <a:prstGeom prst="rect">
            <a:avLst/>
          </a:prstGeom>
        </p:spPr>
        <p:txBody>
          <a:bodyPr wrap="square">
            <a:spAutoFit/>
          </a:bodyPr>
          <a:lstStyle/>
          <a:p>
            <a:pPr algn="ctr"/>
            <a:r>
              <a:rPr lang="zh-CN" altLang="en-US" sz="1200" dirty="0">
                <a:latin typeface="方正正中黑简体" pitchFamily="2" charset="-122"/>
                <a:ea typeface="方正正中黑简体" pitchFamily="2" charset="-122"/>
              </a:rPr>
              <a:t>归元寺 </a:t>
            </a:r>
          </a:p>
          <a:p>
            <a:pPr algn="ctr"/>
            <a:r>
              <a:rPr lang="en-US" altLang="zh-CN" sz="1200" dirty="0" err="1">
                <a:latin typeface="Eras Medium ITC" pitchFamily="34" charset="0"/>
                <a:ea typeface="方正正中黑简体" pitchFamily="2" charset="-122"/>
              </a:rPr>
              <a:t>Guiyuan</a:t>
            </a:r>
            <a:r>
              <a:rPr lang="en-US" altLang="zh-CN" sz="1200" dirty="0">
                <a:latin typeface="Eras Medium ITC" pitchFamily="34" charset="0"/>
                <a:ea typeface="方正正中黑简体" pitchFamily="2" charset="-122"/>
              </a:rPr>
              <a:t> Temple </a:t>
            </a:r>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76170" y="1960247"/>
            <a:ext cx="2732164" cy="18815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矩形 2"/>
          <p:cNvSpPr/>
          <p:nvPr/>
        </p:nvSpPr>
        <p:spPr>
          <a:xfrm>
            <a:off x="0" y="4149080"/>
            <a:ext cx="2725581" cy="276999"/>
          </a:xfrm>
          <a:prstGeom prst="rect">
            <a:avLst/>
          </a:prstGeom>
        </p:spPr>
        <p:txBody>
          <a:bodyPr wrap="square">
            <a:spAutoFit/>
          </a:bodyPr>
          <a:lstStyle/>
          <a:p>
            <a:pPr algn="ctr"/>
            <a:r>
              <a:rPr lang="zh-CN" altLang="en-US" sz="1200" dirty="0">
                <a:latin typeface="方正正中黑简体" pitchFamily="2" charset="-122"/>
                <a:ea typeface="方正正中黑简体" pitchFamily="2" charset="-122"/>
              </a:rPr>
              <a:t>东湖风景区</a:t>
            </a:r>
            <a:r>
              <a:rPr lang="zh-CN" altLang="en-US" sz="1200" dirty="0"/>
              <a:t> </a:t>
            </a:r>
            <a:r>
              <a:rPr lang="en-US" altLang="zh-CN" sz="1200" dirty="0" smtClean="0">
                <a:latin typeface="Eras Medium ITC" pitchFamily="34" charset="0"/>
              </a:rPr>
              <a:t>East </a:t>
            </a:r>
            <a:r>
              <a:rPr lang="en-US" altLang="zh-CN" sz="1200" dirty="0">
                <a:latin typeface="Eras Medium ITC" pitchFamily="34" charset="0"/>
              </a:rPr>
              <a:t>Lake </a:t>
            </a:r>
            <a:endParaRPr lang="zh-CN" altLang="en-US" sz="1200" dirty="0">
              <a:latin typeface="Eras Medium ITC" pitchFamily="34" charset="0"/>
            </a:endParaRPr>
          </a:p>
        </p:txBody>
      </p:sp>
      <p:pic>
        <p:nvPicPr>
          <p:cNvPr id="11"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351" y="4484323"/>
            <a:ext cx="2694525" cy="19459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977623" y="4484323"/>
            <a:ext cx="2746506" cy="19459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矩形 7"/>
          <p:cNvSpPr/>
          <p:nvPr/>
        </p:nvSpPr>
        <p:spPr>
          <a:xfrm>
            <a:off x="2977622" y="4149080"/>
            <a:ext cx="2746506" cy="276999"/>
          </a:xfrm>
          <a:prstGeom prst="rect">
            <a:avLst/>
          </a:prstGeom>
        </p:spPr>
        <p:txBody>
          <a:bodyPr wrap="square">
            <a:spAutoFit/>
          </a:bodyPr>
          <a:lstStyle/>
          <a:p>
            <a:pPr algn="ctr"/>
            <a:r>
              <a:rPr lang="zh-CN" altLang="en-US" sz="1200" dirty="0">
                <a:latin typeface="方正正中黑简体" pitchFamily="2" charset="-122"/>
                <a:ea typeface="方正正中黑简体" pitchFamily="2" charset="-122"/>
              </a:rPr>
              <a:t>楚河汉街 </a:t>
            </a:r>
            <a:r>
              <a:rPr lang="en-US" altLang="zh-CN" sz="1200" dirty="0" smtClean="0">
                <a:latin typeface="Eras Medium ITC" pitchFamily="34" charset="0"/>
              </a:rPr>
              <a:t>Han </a:t>
            </a:r>
            <a:r>
              <a:rPr lang="en-US" altLang="zh-CN" sz="1200" dirty="0">
                <a:latin typeface="Eras Medium ITC" pitchFamily="34" charset="0"/>
              </a:rPr>
              <a:t>Street </a:t>
            </a:r>
            <a:endParaRPr lang="zh-CN" altLang="en-US" sz="1200" dirty="0">
              <a:latin typeface="Eras Medium ITC" pitchFamily="34" charset="0"/>
            </a:endParaRPr>
          </a:p>
        </p:txBody>
      </p:sp>
      <p:sp>
        <p:nvSpPr>
          <p:cNvPr id="10" name="矩形 9"/>
          <p:cNvSpPr/>
          <p:nvPr/>
        </p:nvSpPr>
        <p:spPr>
          <a:xfrm>
            <a:off x="5976170" y="4149080"/>
            <a:ext cx="2732164" cy="276999"/>
          </a:xfrm>
          <a:prstGeom prst="rect">
            <a:avLst/>
          </a:prstGeom>
        </p:spPr>
        <p:txBody>
          <a:bodyPr wrap="square">
            <a:spAutoFit/>
          </a:bodyPr>
          <a:lstStyle/>
          <a:p>
            <a:pPr algn="ctr"/>
            <a:r>
              <a:rPr lang="zh-CN" altLang="en-US" sz="1200" dirty="0">
                <a:latin typeface="方正正中黑简体" pitchFamily="2" charset="-122"/>
                <a:ea typeface="方正正中黑简体" pitchFamily="2" charset="-122"/>
              </a:rPr>
              <a:t>户部巷</a:t>
            </a:r>
            <a:r>
              <a:rPr lang="zh-CN" altLang="en-US" sz="1200" dirty="0"/>
              <a:t> </a:t>
            </a:r>
            <a:r>
              <a:rPr lang="en-US" altLang="zh-CN" sz="1200" dirty="0" err="1" smtClean="0">
                <a:latin typeface="Eras Medium ITC" pitchFamily="34" charset="0"/>
              </a:rPr>
              <a:t>Hubu</a:t>
            </a:r>
            <a:r>
              <a:rPr lang="en-US" altLang="zh-CN" sz="1200" dirty="0" smtClean="0">
                <a:latin typeface="Eras Medium ITC" pitchFamily="34" charset="0"/>
              </a:rPr>
              <a:t> </a:t>
            </a:r>
            <a:r>
              <a:rPr lang="en-US" altLang="zh-CN" sz="1200" dirty="0">
                <a:latin typeface="Eras Medium ITC" pitchFamily="34" charset="0"/>
              </a:rPr>
              <a:t>Lane</a:t>
            </a:r>
            <a:r>
              <a:rPr lang="en-US" altLang="zh-CN" sz="1200" dirty="0"/>
              <a:t> </a:t>
            </a:r>
            <a:endParaRPr lang="zh-CN" altLang="en-US" sz="1200" dirty="0"/>
          </a:p>
        </p:txBody>
      </p:sp>
      <p:pic>
        <p:nvPicPr>
          <p:cNvPr id="15"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976170" y="4484322"/>
            <a:ext cx="2732164" cy="19459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23844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1" name="标题 1"/>
          <p:cNvSpPr txBox="1">
            <a:spLocks/>
          </p:cNvSpPr>
          <p:nvPr/>
        </p:nvSpPr>
        <p:spPr>
          <a:xfrm>
            <a:off x="0" y="260648"/>
            <a:ext cx="9144000" cy="885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smtClean="0">
                <a:solidFill>
                  <a:schemeClr val="bg1"/>
                </a:solidFill>
                <a:latin typeface="方正正中黑简体" pitchFamily="2" charset="-122"/>
                <a:ea typeface="方正正中黑简体" pitchFamily="2" charset="-122"/>
              </a:rPr>
              <a:t>武汉富力万达嘉华酒店</a:t>
            </a:r>
            <a:r>
              <a:rPr lang="en-US" altLang="zh-CN" sz="2000" dirty="0">
                <a:solidFill>
                  <a:schemeClr val="bg1"/>
                </a:solidFill>
                <a:latin typeface="方正正中黑简体" pitchFamily="2" charset="-122"/>
                <a:ea typeface="方正正中黑简体" pitchFamily="2" charset="-122"/>
              </a:rPr>
              <a:t/>
            </a:r>
            <a:br>
              <a:rPr lang="en-US" altLang="zh-CN" sz="2000" dirty="0">
                <a:solidFill>
                  <a:schemeClr val="bg1"/>
                </a:solidFill>
                <a:latin typeface="方正正中黑简体" pitchFamily="2" charset="-122"/>
                <a:ea typeface="方正正中黑简体" pitchFamily="2" charset="-122"/>
              </a:rPr>
            </a:br>
            <a:r>
              <a:rPr lang="en-US" altLang="zh-CN" sz="2000" dirty="0" smtClean="0">
                <a:solidFill>
                  <a:schemeClr val="bg1"/>
                </a:solidFill>
                <a:latin typeface="方正正中黑简体" pitchFamily="2" charset="-122"/>
                <a:ea typeface="方正正中黑简体" pitchFamily="2" charset="-122"/>
              </a:rPr>
              <a:t>Wanda </a:t>
            </a:r>
            <a:r>
              <a:rPr lang="en-US" altLang="zh-CN" sz="2000" dirty="0">
                <a:solidFill>
                  <a:schemeClr val="bg1"/>
                </a:solidFill>
                <a:latin typeface="方正正中黑简体" pitchFamily="2" charset="-122"/>
                <a:ea typeface="方正正中黑简体" pitchFamily="2" charset="-122"/>
              </a:rPr>
              <a:t>Realm Wuhan</a:t>
            </a:r>
            <a:endParaRPr lang="zh-CN" altLang="en-US" sz="2000" dirty="0">
              <a:solidFill>
                <a:schemeClr val="bg1"/>
              </a:solidFill>
              <a:latin typeface="方正正中黑简体" pitchFamily="2" charset="-122"/>
              <a:ea typeface="方正正中黑简体" pitchFamily="2" charset="-122"/>
            </a:endParaRPr>
          </a:p>
        </p:txBody>
      </p:sp>
      <p:sp>
        <p:nvSpPr>
          <p:cNvPr id="2" name="矩形 1"/>
          <p:cNvSpPr/>
          <p:nvPr/>
        </p:nvSpPr>
        <p:spPr>
          <a:xfrm>
            <a:off x="404686" y="3789040"/>
            <a:ext cx="3384376" cy="2462213"/>
          </a:xfrm>
          <a:prstGeom prst="rect">
            <a:avLst/>
          </a:prstGeom>
        </p:spPr>
        <p:txBody>
          <a:bodyPr wrap="square">
            <a:spAutoFit/>
          </a:bodyPr>
          <a:lstStyle/>
          <a:p>
            <a:r>
              <a:rPr lang="zh-CN" altLang="en-US" sz="1400" dirty="0" smtClean="0">
                <a:latin typeface="方正正中黑简体" pitchFamily="2" charset="-122"/>
                <a:ea typeface="方正正中黑简体" pitchFamily="2" charset="-122"/>
              </a:rPr>
              <a:t>楚</a:t>
            </a:r>
            <a:r>
              <a:rPr lang="zh-CN" altLang="en-US" sz="1400" dirty="0">
                <a:latin typeface="方正正中黑简体" pitchFamily="2" charset="-122"/>
                <a:ea typeface="方正正中黑简体" pitchFamily="2" charset="-122"/>
              </a:rPr>
              <a:t>河汉街 </a:t>
            </a:r>
          </a:p>
          <a:p>
            <a:r>
              <a:rPr lang="en-US" altLang="zh-CN" sz="1400" dirty="0">
                <a:latin typeface="Eras Medium ITC" pitchFamily="34" charset="0"/>
                <a:ea typeface="方正正中黑简体" pitchFamily="2" charset="-122"/>
              </a:rPr>
              <a:t>Han Street </a:t>
            </a:r>
            <a:endParaRPr lang="en-US" altLang="zh-CN" sz="1400" dirty="0" smtClean="0">
              <a:latin typeface="Eras Medium ITC" pitchFamily="34" charset="0"/>
              <a:ea typeface="方正正中黑简体" pitchFamily="2" charset="-122"/>
            </a:endParaRPr>
          </a:p>
          <a:p>
            <a:endParaRPr lang="en-US" altLang="zh-CN" sz="1400" dirty="0">
              <a:latin typeface="方正正中黑简体" pitchFamily="2" charset="-122"/>
              <a:ea typeface="方正正中黑简体" pitchFamily="2" charset="-122"/>
            </a:endParaRPr>
          </a:p>
          <a:p>
            <a:r>
              <a:rPr lang="zh-CN" altLang="en-US" sz="1400" dirty="0">
                <a:latin typeface="方正正中黑简体" pitchFamily="2" charset="-122"/>
                <a:ea typeface="方正正中黑简体" pitchFamily="2" charset="-122"/>
              </a:rPr>
              <a:t>武汉中央文化区 </a:t>
            </a:r>
          </a:p>
          <a:p>
            <a:r>
              <a:rPr lang="en-US" altLang="zh-CN" sz="1400" dirty="0">
                <a:latin typeface="Eras Medium ITC" pitchFamily="34" charset="0"/>
                <a:ea typeface="方正正中黑简体" pitchFamily="2" charset="-122"/>
              </a:rPr>
              <a:t>The Wuhan Central Cultural </a:t>
            </a:r>
            <a:r>
              <a:rPr lang="en-US" altLang="zh-CN" sz="1400" dirty="0" smtClean="0">
                <a:latin typeface="Eras Medium ITC" pitchFamily="34" charset="0"/>
                <a:ea typeface="方正正中黑简体" pitchFamily="2" charset="-122"/>
              </a:rPr>
              <a:t>District</a:t>
            </a:r>
          </a:p>
          <a:p>
            <a:r>
              <a:rPr lang="en-US" altLang="zh-CN" sz="1400" dirty="0" smtClean="0">
                <a:latin typeface="方正正中黑简体" pitchFamily="2" charset="-122"/>
                <a:ea typeface="方正正中黑简体" pitchFamily="2" charset="-122"/>
              </a:rPr>
              <a:t> </a:t>
            </a:r>
            <a:endParaRPr lang="en-US" altLang="zh-CN" sz="1400" dirty="0">
              <a:latin typeface="方正正中黑简体" pitchFamily="2" charset="-122"/>
              <a:ea typeface="方正正中黑简体" pitchFamily="2" charset="-122"/>
            </a:endParaRPr>
          </a:p>
          <a:p>
            <a:r>
              <a:rPr lang="zh-CN" altLang="en-US" sz="1400" dirty="0">
                <a:latin typeface="方正正中黑简体" pitchFamily="2" charset="-122"/>
                <a:ea typeface="方正正中黑简体" pitchFamily="2" charset="-122"/>
              </a:rPr>
              <a:t>汉街购物、高级住宅 </a:t>
            </a:r>
          </a:p>
          <a:p>
            <a:r>
              <a:rPr lang="en-US" altLang="zh-CN" sz="1400" dirty="0">
                <a:latin typeface="Eras Medium ITC" pitchFamily="34" charset="0"/>
                <a:ea typeface="方正正中黑简体" pitchFamily="2" charset="-122"/>
              </a:rPr>
              <a:t>Han Street &amp; Building </a:t>
            </a:r>
            <a:endParaRPr lang="en-US" altLang="zh-CN" sz="1400" dirty="0" smtClean="0">
              <a:latin typeface="Eras Medium ITC" pitchFamily="34" charset="0"/>
              <a:ea typeface="方正正中黑简体" pitchFamily="2" charset="-122"/>
            </a:endParaRPr>
          </a:p>
          <a:p>
            <a:endParaRPr lang="en-US" altLang="zh-CN" sz="1400" dirty="0">
              <a:latin typeface="方正正中黑简体" pitchFamily="2" charset="-122"/>
              <a:ea typeface="方正正中黑简体" pitchFamily="2" charset="-122"/>
            </a:endParaRPr>
          </a:p>
          <a:p>
            <a:r>
              <a:rPr lang="zh-CN" altLang="en-US" sz="1400" dirty="0">
                <a:latin typeface="方正正中黑简体" pitchFamily="2" charset="-122"/>
                <a:ea typeface="方正正中黑简体" pitchFamily="2" charset="-122"/>
              </a:rPr>
              <a:t>汉秀、杜莎夫人蜡像馆 </a:t>
            </a:r>
          </a:p>
          <a:p>
            <a:r>
              <a:rPr lang="en-US" altLang="zh-CN" sz="1400" dirty="0">
                <a:latin typeface="Eras Medium ITC" pitchFamily="34" charset="0"/>
                <a:ea typeface="方正正中黑简体" pitchFamily="2" charset="-122"/>
              </a:rPr>
              <a:t>Han Show &amp; Madame </a:t>
            </a:r>
            <a:r>
              <a:rPr lang="en-US" altLang="zh-CN" sz="1400" dirty="0" err="1">
                <a:latin typeface="Eras Medium ITC" pitchFamily="34" charset="0"/>
                <a:ea typeface="方正正中黑简体" pitchFamily="2" charset="-122"/>
              </a:rPr>
              <a:t>Tussaud's</a:t>
            </a:r>
            <a:r>
              <a:rPr lang="en-US" altLang="zh-CN" sz="1400" dirty="0">
                <a:latin typeface="Eras Medium ITC" pitchFamily="34" charset="0"/>
                <a:ea typeface="方正正中黑简体" pitchFamily="2" charset="-122"/>
              </a:rPr>
              <a:t> </a:t>
            </a:r>
            <a:endParaRPr lang="zh-CN" altLang="en-US" sz="1400" dirty="0">
              <a:latin typeface="Eras Medium ITC" pitchFamily="34" charset="0"/>
              <a:ea typeface="方正正中黑简体" pitchFamily="2" charset="-122"/>
            </a:endParaRPr>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39952" y="2136338"/>
            <a:ext cx="4522465" cy="4211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矩形 2"/>
          <p:cNvSpPr/>
          <p:nvPr/>
        </p:nvSpPr>
        <p:spPr>
          <a:xfrm>
            <a:off x="404686" y="2459504"/>
            <a:ext cx="3384376" cy="646331"/>
          </a:xfrm>
          <a:prstGeom prst="rect">
            <a:avLst/>
          </a:prstGeom>
        </p:spPr>
        <p:txBody>
          <a:bodyPr wrap="square">
            <a:spAutoFit/>
          </a:bodyPr>
          <a:lstStyle/>
          <a:p>
            <a:pPr algn="ctr"/>
            <a:r>
              <a:rPr lang="zh-CN" altLang="en-US" dirty="0">
                <a:latin typeface="方正正中黑简体" pitchFamily="2" charset="-122"/>
                <a:ea typeface="方正正中黑简体" pitchFamily="2" charset="-122"/>
              </a:rPr>
              <a:t>周边配套 </a:t>
            </a:r>
          </a:p>
          <a:p>
            <a:pPr algn="ctr"/>
            <a:r>
              <a:rPr lang="en-US" altLang="zh-CN" dirty="0">
                <a:latin typeface="Eras Medium ITC" pitchFamily="34" charset="0"/>
                <a:ea typeface="方正正中黑简体" pitchFamily="2" charset="-122"/>
              </a:rPr>
              <a:t>Hotel Surroundings </a:t>
            </a:r>
          </a:p>
        </p:txBody>
      </p:sp>
    </p:spTree>
    <p:extLst>
      <p:ext uri="{BB962C8B-B14F-4D97-AF65-F5344CB8AC3E}">
        <p14:creationId xmlns:p14="http://schemas.microsoft.com/office/powerpoint/2010/main" xmlns="" val="4082207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1" name="标题 1"/>
          <p:cNvSpPr txBox="1">
            <a:spLocks/>
          </p:cNvSpPr>
          <p:nvPr/>
        </p:nvSpPr>
        <p:spPr>
          <a:xfrm>
            <a:off x="0" y="260648"/>
            <a:ext cx="9144000" cy="885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smtClean="0">
                <a:solidFill>
                  <a:schemeClr val="bg1"/>
                </a:solidFill>
                <a:latin typeface="方正正中黑简体" pitchFamily="2" charset="-122"/>
                <a:ea typeface="方正正中黑简体" pitchFamily="2" charset="-122"/>
              </a:rPr>
              <a:t>武汉富力万达嘉华酒店</a:t>
            </a:r>
            <a:r>
              <a:rPr lang="en-US" altLang="zh-CN" sz="2000" dirty="0">
                <a:solidFill>
                  <a:schemeClr val="bg1"/>
                </a:solidFill>
                <a:latin typeface="方正正中黑简体" pitchFamily="2" charset="-122"/>
                <a:ea typeface="方正正中黑简体" pitchFamily="2" charset="-122"/>
              </a:rPr>
              <a:t/>
            </a:r>
            <a:br>
              <a:rPr lang="en-US" altLang="zh-CN" sz="2000" dirty="0">
                <a:solidFill>
                  <a:schemeClr val="bg1"/>
                </a:solidFill>
                <a:latin typeface="方正正中黑简体" pitchFamily="2" charset="-122"/>
                <a:ea typeface="方正正中黑简体" pitchFamily="2" charset="-122"/>
              </a:rPr>
            </a:br>
            <a:r>
              <a:rPr lang="en-US" altLang="zh-CN" sz="2000" dirty="0" smtClean="0">
                <a:solidFill>
                  <a:schemeClr val="bg1"/>
                </a:solidFill>
                <a:latin typeface="方正正中黑简体" pitchFamily="2" charset="-122"/>
                <a:ea typeface="方正正中黑简体" pitchFamily="2" charset="-122"/>
              </a:rPr>
              <a:t>Wanda </a:t>
            </a:r>
            <a:r>
              <a:rPr lang="en-US" altLang="zh-CN" sz="2000" dirty="0">
                <a:solidFill>
                  <a:schemeClr val="bg1"/>
                </a:solidFill>
                <a:latin typeface="方正正中黑简体" pitchFamily="2" charset="-122"/>
                <a:ea typeface="方正正中黑简体" pitchFamily="2" charset="-122"/>
              </a:rPr>
              <a:t>Realm Wuhan</a:t>
            </a:r>
            <a:endParaRPr lang="zh-CN" altLang="en-US" sz="2000" dirty="0">
              <a:solidFill>
                <a:schemeClr val="bg1"/>
              </a:solidFill>
              <a:latin typeface="方正正中黑简体" pitchFamily="2" charset="-122"/>
              <a:ea typeface="方正正中黑简体" pitchFamily="2" charset="-122"/>
            </a:endParaRPr>
          </a:p>
        </p:txBody>
      </p:sp>
      <p:sp>
        <p:nvSpPr>
          <p:cNvPr id="10" name="TextBox 3"/>
          <p:cNvSpPr txBox="1">
            <a:spLocks noChangeArrowheads="1"/>
          </p:cNvSpPr>
          <p:nvPr/>
        </p:nvSpPr>
        <p:spPr bwMode="auto">
          <a:xfrm>
            <a:off x="251520" y="1556792"/>
            <a:ext cx="482453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dirty="0" smtClean="0">
                <a:latin typeface="方正正中黑简体" pitchFamily="2" charset="-122"/>
                <a:ea typeface="方正正中黑简体" pitchFamily="2" charset="-122"/>
              </a:rPr>
              <a:t>武汉</a:t>
            </a:r>
            <a:r>
              <a:rPr lang="zh-CN" altLang="en-US" dirty="0">
                <a:latin typeface="方正正中黑简体" pitchFamily="2" charset="-122"/>
                <a:ea typeface="方正正中黑简体" pitchFamily="2" charset="-122"/>
              </a:rPr>
              <a:t>富力</a:t>
            </a:r>
            <a:r>
              <a:rPr lang="zh-CN" altLang="en-US" dirty="0" smtClean="0">
                <a:latin typeface="方正正中黑简体" pitchFamily="2" charset="-122"/>
                <a:ea typeface="方正正中黑简体" pitchFamily="2" charset="-122"/>
              </a:rPr>
              <a:t>万达嘉华</a:t>
            </a:r>
            <a:r>
              <a:rPr lang="zh-CN" altLang="en-US" dirty="0">
                <a:latin typeface="方正正中黑简体" pitchFamily="2" charset="-122"/>
                <a:ea typeface="方正正中黑简体" pitchFamily="2" charset="-122"/>
              </a:rPr>
              <a:t>酒店  </a:t>
            </a:r>
          </a:p>
          <a:p>
            <a:pPr algn="ctr" eaLnBrk="1" hangingPunct="1"/>
            <a:r>
              <a:rPr lang="en-US" altLang="zh-CN" dirty="0">
                <a:latin typeface="Eras Medium ITC" pitchFamily="34" charset="0"/>
                <a:ea typeface="方正正中黑简体" pitchFamily="2" charset="-122"/>
              </a:rPr>
              <a:t>Wanda Realm Wuhan</a:t>
            </a:r>
            <a:endParaRPr lang="zh-CN" altLang="en-US" dirty="0">
              <a:latin typeface="Eras Medium ITC" pitchFamily="34" charset="0"/>
              <a:ea typeface="方正正中黑简体" pitchFamily="2" charset="-122"/>
            </a:endParaRPr>
          </a:p>
        </p:txBody>
      </p:sp>
      <p:sp>
        <p:nvSpPr>
          <p:cNvPr id="12" name="TextBox 14"/>
          <p:cNvSpPr txBox="1">
            <a:spLocks noChangeArrowheads="1"/>
          </p:cNvSpPr>
          <p:nvPr/>
        </p:nvSpPr>
        <p:spPr bwMode="auto">
          <a:xfrm>
            <a:off x="323528" y="2276872"/>
            <a:ext cx="4824536" cy="3453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a:lnSpc>
                <a:spcPct val="120000"/>
              </a:lnSpc>
            </a:pPr>
            <a:r>
              <a:rPr lang="zh-CN" altLang="en-US" sz="1400" dirty="0">
                <a:latin typeface="方正正中黑简体" pitchFamily="2" charset="-122"/>
                <a:ea typeface="方正正中黑简体" pitchFamily="2" charset="-122"/>
              </a:rPr>
              <a:t>酒店</a:t>
            </a:r>
            <a:r>
              <a:rPr lang="zh-CN" altLang="en-US" sz="1400" dirty="0" smtClean="0">
                <a:latin typeface="方正正中黑简体" pitchFamily="2" charset="-122"/>
                <a:ea typeface="方正正中黑简体" pitchFamily="2" charset="-122"/>
              </a:rPr>
              <a:t>拥有</a:t>
            </a:r>
            <a:r>
              <a:rPr lang="en-US" altLang="zh-CN" sz="1400" dirty="0" smtClean="0">
                <a:latin typeface="方正正中黑简体" pitchFamily="2" charset="-122"/>
                <a:ea typeface="方正正中黑简体" pitchFamily="2" charset="-122"/>
              </a:rPr>
              <a:t>379</a:t>
            </a:r>
            <a:r>
              <a:rPr lang="zh-CN" altLang="en-US" sz="1400" dirty="0" smtClean="0">
                <a:latin typeface="方正正中黑简体" pitchFamily="2" charset="-122"/>
                <a:ea typeface="方正正中黑简体" pitchFamily="2" charset="-122"/>
              </a:rPr>
              <a:t>间</a:t>
            </a:r>
            <a:r>
              <a:rPr lang="zh-CN" altLang="en-US" sz="1400" dirty="0">
                <a:latin typeface="方正正中黑简体" pitchFamily="2" charset="-122"/>
                <a:ea typeface="方正正中黑简体" pitchFamily="2" charset="-122"/>
              </a:rPr>
              <a:t>客房及套房，设计时尚而雅致。每间客房均配备温馨舒适的“万达嘉华之床”及“妙梦”助眠系列可供选择，为所有商旅宾客缔造温馨惬意的居停感受。酒店位于武汉中央文化区，坐拥楚河汉街美景</a:t>
            </a:r>
            <a:r>
              <a:rPr lang="zh-CN" altLang="zh-CN" sz="1400" dirty="0">
                <a:latin typeface="方正正中黑简体" pitchFamily="2" charset="-122"/>
                <a:ea typeface="方正正中黑简体" pitchFamily="2" charset="-122"/>
              </a:rPr>
              <a:t>，距火车站 </a:t>
            </a:r>
            <a:r>
              <a:rPr lang="en-US" altLang="zh-CN" sz="1400" dirty="0">
                <a:latin typeface="方正正中黑简体" pitchFamily="2" charset="-122"/>
                <a:ea typeface="方正正中黑简体" pitchFamily="2" charset="-122"/>
              </a:rPr>
              <a:t>6</a:t>
            </a:r>
            <a:r>
              <a:rPr lang="zh-CN" altLang="en-US" sz="1400" dirty="0">
                <a:latin typeface="方正正中黑简体" pitchFamily="2" charset="-122"/>
                <a:ea typeface="方正正中黑简体" pitchFamily="2" charset="-122"/>
              </a:rPr>
              <a:t>公里，天河国际机场</a:t>
            </a:r>
            <a:r>
              <a:rPr lang="en-US" altLang="zh-CN" sz="1400" dirty="0">
                <a:latin typeface="方正正中黑简体" pitchFamily="2" charset="-122"/>
                <a:ea typeface="方正正中黑简体" pitchFamily="2" charset="-122"/>
              </a:rPr>
              <a:t>45</a:t>
            </a:r>
            <a:r>
              <a:rPr lang="zh-CN" altLang="en-US" sz="1400" dirty="0">
                <a:latin typeface="方正正中黑简体" pitchFamily="2" charset="-122"/>
                <a:ea typeface="方正正中黑简体" pitchFamily="2" charset="-122"/>
              </a:rPr>
              <a:t>公里。</a:t>
            </a:r>
            <a:endParaRPr lang="en-US" altLang="zh-CN" sz="1400" dirty="0">
              <a:latin typeface="方正正中黑简体" pitchFamily="2" charset="-122"/>
              <a:ea typeface="方正正中黑简体" pitchFamily="2" charset="-122"/>
            </a:endParaRPr>
          </a:p>
          <a:p>
            <a:pPr algn="just">
              <a:lnSpc>
                <a:spcPct val="120000"/>
              </a:lnSpc>
            </a:pPr>
            <a:endParaRPr lang="en-US" altLang="zh-CN" sz="1400" dirty="0">
              <a:latin typeface="Eras Medium ITC" pitchFamily="34" charset="0"/>
              <a:cs typeface="Times New Roman" pitchFamily="18" charset="0"/>
            </a:endParaRPr>
          </a:p>
          <a:p>
            <a:pPr algn="just">
              <a:lnSpc>
                <a:spcPct val="120000"/>
              </a:lnSpc>
            </a:pPr>
            <a:r>
              <a:rPr lang="en-US" altLang="zh-CN" sz="1400" dirty="0" smtClean="0">
                <a:latin typeface="Eras Medium ITC" pitchFamily="34" charset="0"/>
                <a:cs typeface="Times New Roman" pitchFamily="18" charset="0"/>
              </a:rPr>
              <a:t>The </a:t>
            </a:r>
            <a:r>
              <a:rPr lang="en-US" altLang="zh-CN" sz="1400" dirty="0">
                <a:latin typeface="Eras Medium ITC" pitchFamily="34" charset="0"/>
                <a:cs typeface="Times New Roman" pitchFamily="18" charset="0"/>
              </a:rPr>
              <a:t>hotel has </a:t>
            </a:r>
            <a:r>
              <a:rPr lang="en-US" altLang="zh-CN" sz="1400" dirty="0" smtClean="0">
                <a:latin typeface="Eras Medium ITC" pitchFamily="34" charset="0"/>
                <a:cs typeface="Times New Roman" pitchFamily="18" charset="0"/>
              </a:rPr>
              <a:t>379 </a:t>
            </a:r>
            <a:r>
              <a:rPr lang="en-US" altLang="zh-CN" sz="1400" dirty="0">
                <a:latin typeface="Eras Medium ITC" pitchFamily="34" charset="0"/>
                <a:cs typeface="Times New Roman" pitchFamily="18" charset="0"/>
              </a:rPr>
              <a:t>rooms and suites, fashionable and elegant design. The rooms are equipped with comfortable “Bed of  Realm" and “Dream Catcher" sleeping series to choose from, for all business customers to create the warm and comfortable feeling make. Ideally situated in the city’s cultural heart, 6 kilometers from </a:t>
            </a:r>
            <a:r>
              <a:rPr lang="en-US" altLang="zh-CN" sz="1400" dirty="0" err="1" smtClean="0">
                <a:latin typeface="Eras Medium ITC" pitchFamily="34" charset="0"/>
                <a:cs typeface="Times New Roman" pitchFamily="18" charset="0"/>
              </a:rPr>
              <a:t>Wuchang</a:t>
            </a:r>
            <a:r>
              <a:rPr lang="en-US" altLang="zh-CN" sz="1400" dirty="0" smtClean="0">
                <a:latin typeface="Eras Medium ITC" pitchFamily="34" charset="0"/>
                <a:cs typeface="Times New Roman" pitchFamily="18" charset="0"/>
              </a:rPr>
              <a:t> railway </a:t>
            </a:r>
            <a:r>
              <a:rPr lang="en-US" altLang="zh-CN" sz="1400" dirty="0">
                <a:latin typeface="Eras Medium ITC" pitchFamily="34" charset="0"/>
                <a:cs typeface="Times New Roman" pitchFamily="18" charset="0"/>
              </a:rPr>
              <a:t>station, 45 kilometers away from the </a:t>
            </a:r>
            <a:r>
              <a:rPr lang="en-US" altLang="zh-CN" sz="1400" dirty="0" err="1">
                <a:latin typeface="Eras Medium ITC" pitchFamily="34" charset="0"/>
                <a:cs typeface="Times New Roman" pitchFamily="18" charset="0"/>
              </a:rPr>
              <a:t>Tianhe</a:t>
            </a:r>
            <a:r>
              <a:rPr lang="en-US" altLang="zh-CN" sz="1400" dirty="0">
                <a:latin typeface="Eras Medium ITC" pitchFamily="34" charset="0"/>
                <a:cs typeface="Times New Roman" pitchFamily="18" charset="0"/>
              </a:rPr>
              <a:t> International airport</a:t>
            </a:r>
            <a:r>
              <a:rPr lang="en-US" altLang="zh-CN" sz="1400" dirty="0" smtClean="0">
                <a:latin typeface="Eras Medium ITC" pitchFamily="34" charset="0"/>
                <a:cs typeface="Times New Roman" pitchFamily="18" charset="0"/>
              </a:rPr>
              <a:t>.</a:t>
            </a:r>
            <a:endParaRPr lang="zh-CN" altLang="en-US" sz="1400" dirty="0">
              <a:latin typeface="Eras Medium ITC" pitchFamily="34" charset="0"/>
              <a:cs typeface="Times New Roman" pitchFamily="18" charset="0"/>
            </a:endParaRPr>
          </a:p>
        </p:txBody>
      </p:sp>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97126" y="1556792"/>
            <a:ext cx="3179330" cy="51290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58125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1" name="标题 1"/>
          <p:cNvSpPr txBox="1">
            <a:spLocks/>
          </p:cNvSpPr>
          <p:nvPr/>
        </p:nvSpPr>
        <p:spPr>
          <a:xfrm>
            <a:off x="0" y="260648"/>
            <a:ext cx="9144000" cy="885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smtClean="0">
                <a:solidFill>
                  <a:schemeClr val="bg1"/>
                </a:solidFill>
                <a:latin typeface="方正正中黑简体" pitchFamily="2" charset="-122"/>
                <a:ea typeface="方正正中黑简体" pitchFamily="2" charset="-122"/>
              </a:rPr>
              <a:t>武汉富力万达嘉华酒店</a:t>
            </a:r>
            <a:r>
              <a:rPr lang="en-US" altLang="zh-CN" sz="2000" dirty="0">
                <a:solidFill>
                  <a:schemeClr val="bg1"/>
                </a:solidFill>
                <a:latin typeface="方正正中黑简体" pitchFamily="2" charset="-122"/>
                <a:ea typeface="方正正中黑简体" pitchFamily="2" charset="-122"/>
              </a:rPr>
              <a:t/>
            </a:r>
            <a:br>
              <a:rPr lang="en-US" altLang="zh-CN" sz="2000" dirty="0">
                <a:solidFill>
                  <a:schemeClr val="bg1"/>
                </a:solidFill>
                <a:latin typeface="方正正中黑简体" pitchFamily="2" charset="-122"/>
                <a:ea typeface="方正正中黑简体" pitchFamily="2" charset="-122"/>
              </a:rPr>
            </a:br>
            <a:r>
              <a:rPr lang="en-US" altLang="zh-CN" sz="2000" dirty="0" smtClean="0">
                <a:solidFill>
                  <a:schemeClr val="bg1"/>
                </a:solidFill>
                <a:latin typeface="方正正中黑简体" pitchFamily="2" charset="-122"/>
                <a:ea typeface="方正正中黑简体" pitchFamily="2" charset="-122"/>
              </a:rPr>
              <a:t>Wanda </a:t>
            </a:r>
            <a:r>
              <a:rPr lang="en-US" altLang="zh-CN" sz="2000" dirty="0">
                <a:solidFill>
                  <a:schemeClr val="bg1"/>
                </a:solidFill>
                <a:latin typeface="方正正中黑简体" pitchFamily="2" charset="-122"/>
                <a:ea typeface="方正正中黑简体" pitchFamily="2" charset="-122"/>
              </a:rPr>
              <a:t>Realm Wuhan</a:t>
            </a:r>
            <a:endParaRPr lang="zh-CN" altLang="en-US" sz="2000" dirty="0">
              <a:solidFill>
                <a:schemeClr val="bg1"/>
              </a:solidFill>
              <a:latin typeface="方正正中黑简体" pitchFamily="2" charset="-122"/>
              <a:ea typeface="方正正中黑简体" pitchFamily="2" charset="-122"/>
            </a:endParaRPr>
          </a:p>
        </p:txBody>
      </p:sp>
      <p:sp>
        <p:nvSpPr>
          <p:cNvPr id="2" name="矩形 1"/>
          <p:cNvSpPr/>
          <p:nvPr/>
        </p:nvSpPr>
        <p:spPr>
          <a:xfrm>
            <a:off x="683568" y="1563505"/>
            <a:ext cx="3888432" cy="646331"/>
          </a:xfrm>
          <a:prstGeom prst="rect">
            <a:avLst/>
          </a:prstGeom>
        </p:spPr>
        <p:txBody>
          <a:bodyPr wrap="square">
            <a:spAutoFit/>
          </a:bodyPr>
          <a:lstStyle/>
          <a:p>
            <a:pPr algn="ctr"/>
            <a:r>
              <a:rPr lang="zh-CN" altLang="en-US" dirty="0" smtClean="0">
                <a:latin typeface="方正正中黑简体" pitchFamily="2" charset="-122"/>
                <a:ea typeface="方正正中黑简体" pitchFamily="2" charset="-122"/>
              </a:rPr>
              <a:t>客 </a:t>
            </a:r>
            <a:r>
              <a:rPr lang="zh-CN" altLang="en-US" dirty="0">
                <a:latin typeface="方正正中黑简体" pitchFamily="2" charset="-122"/>
                <a:ea typeface="方正正中黑简体" pitchFamily="2" charset="-122"/>
              </a:rPr>
              <a:t>房 </a:t>
            </a:r>
          </a:p>
          <a:p>
            <a:pPr algn="ctr"/>
            <a:r>
              <a:rPr lang="en-US" altLang="zh-CN" dirty="0">
                <a:latin typeface="Eras Medium ITC" pitchFamily="34" charset="0"/>
                <a:ea typeface="方正正中黑简体" pitchFamily="2" charset="-122"/>
              </a:rPr>
              <a:t>Guest Rooms </a:t>
            </a:r>
            <a:endParaRPr lang="zh-CN" altLang="en-US" dirty="0">
              <a:latin typeface="Eras Medium ITC" pitchFamily="34" charset="0"/>
              <a:ea typeface="方正正中黑简体" pitchFamily="2" charset="-122"/>
            </a:endParaRPr>
          </a:p>
        </p:txBody>
      </p:sp>
      <p:sp>
        <p:nvSpPr>
          <p:cNvPr id="3" name="矩形 2"/>
          <p:cNvSpPr/>
          <p:nvPr/>
        </p:nvSpPr>
        <p:spPr>
          <a:xfrm>
            <a:off x="395536" y="2283325"/>
            <a:ext cx="4392488" cy="4429867"/>
          </a:xfrm>
          <a:prstGeom prst="rect">
            <a:avLst/>
          </a:prstGeom>
        </p:spPr>
        <p:txBody>
          <a:bodyPr wrap="square">
            <a:spAutoFit/>
          </a:bodyPr>
          <a:lstStyle/>
          <a:p>
            <a:endParaRPr lang="zh-CN" altLang="en-US" sz="1400" dirty="0">
              <a:latin typeface="方正正中黑简体" pitchFamily="2" charset="-122"/>
              <a:ea typeface="方正正中黑简体" pitchFamily="2" charset="-122"/>
            </a:endParaRPr>
          </a:p>
          <a:p>
            <a:pPr>
              <a:lnSpc>
                <a:spcPts val="1900"/>
              </a:lnSpc>
            </a:pPr>
            <a:r>
              <a:rPr lang="zh-CN" altLang="en-US" sz="1400" dirty="0">
                <a:latin typeface="方正正中黑简体" pitchFamily="2" charset="-122"/>
                <a:ea typeface="方正正中黑简体" pitchFamily="2" charset="-122"/>
              </a:rPr>
              <a:t>酒店</a:t>
            </a:r>
            <a:r>
              <a:rPr lang="zh-CN" altLang="en-US" sz="1400" dirty="0" smtClean="0">
                <a:latin typeface="方正正中黑简体" pitchFamily="2" charset="-122"/>
                <a:ea typeface="方正正中黑简体" pitchFamily="2" charset="-122"/>
              </a:rPr>
              <a:t>拥有</a:t>
            </a:r>
            <a:r>
              <a:rPr lang="en-US" altLang="zh-CN" sz="1400" dirty="0" smtClean="0">
                <a:latin typeface="方正正中黑简体" pitchFamily="2" charset="-122"/>
                <a:ea typeface="方正正中黑简体" pitchFamily="2" charset="-122"/>
              </a:rPr>
              <a:t>379</a:t>
            </a:r>
            <a:r>
              <a:rPr lang="zh-CN" altLang="en-US" sz="1400" dirty="0" smtClean="0">
                <a:latin typeface="方正正中黑简体" pitchFamily="2" charset="-122"/>
                <a:ea typeface="方正正中黑简体" pitchFamily="2" charset="-122"/>
              </a:rPr>
              <a:t>间</a:t>
            </a:r>
            <a:r>
              <a:rPr lang="zh-CN" altLang="en-US" sz="1400" dirty="0">
                <a:latin typeface="方正正中黑简体" pitchFamily="2" charset="-122"/>
                <a:ea typeface="方正正中黑简体" pitchFamily="2" charset="-122"/>
              </a:rPr>
              <a:t>品位独具的客房与套房： </a:t>
            </a:r>
          </a:p>
          <a:p>
            <a:pPr>
              <a:lnSpc>
                <a:spcPts val="1900"/>
              </a:lnSpc>
            </a:pPr>
            <a:r>
              <a:rPr lang="en-US" altLang="zh-CN" sz="1400" dirty="0">
                <a:latin typeface="方正正中黑简体" pitchFamily="2" charset="-122"/>
                <a:ea typeface="方正正中黑简体" pitchFamily="2" charset="-122"/>
              </a:rPr>
              <a:t>• </a:t>
            </a:r>
            <a:r>
              <a:rPr lang="zh-CN" altLang="en-US" sz="1400" dirty="0">
                <a:latin typeface="方正正中黑简体" pitchFamily="2" charset="-122"/>
                <a:ea typeface="方正正中黑简体" pitchFamily="2" charset="-122"/>
              </a:rPr>
              <a:t>装潢时尚舒适 </a:t>
            </a:r>
          </a:p>
          <a:p>
            <a:pPr>
              <a:lnSpc>
                <a:spcPts val="1900"/>
              </a:lnSpc>
            </a:pPr>
            <a:r>
              <a:rPr lang="en-US" altLang="zh-CN" sz="1400" dirty="0">
                <a:latin typeface="方正正中黑简体" pitchFamily="2" charset="-122"/>
                <a:ea typeface="方正正中黑简体" pitchFamily="2" charset="-122"/>
              </a:rPr>
              <a:t>• </a:t>
            </a:r>
            <a:r>
              <a:rPr lang="zh-CN" altLang="en-US" sz="1400" dirty="0">
                <a:latin typeface="方正正中黑简体" pitchFamily="2" charset="-122"/>
                <a:ea typeface="方正正中黑简体" pitchFamily="2" charset="-122"/>
              </a:rPr>
              <a:t>独有的“万达嘉华之床”及“妙梦”助眠系列 </a:t>
            </a:r>
          </a:p>
          <a:p>
            <a:pPr>
              <a:lnSpc>
                <a:spcPts val="1900"/>
              </a:lnSpc>
            </a:pPr>
            <a:r>
              <a:rPr lang="en-US" altLang="zh-CN" sz="1400" dirty="0">
                <a:latin typeface="方正正中黑简体" pitchFamily="2" charset="-122"/>
                <a:ea typeface="方正正中黑简体" pitchFamily="2" charset="-122"/>
              </a:rPr>
              <a:t>• </a:t>
            </a:r>
            <a:r>
              <a:rPr lang="zh-CN" altLang="en-US" sz="1400" dirty="0">
                <a:latin typeface="方正正中黑简体" pitchFamily="2" charset="-122"/>
                <a:ea typeface="方正正中黑简体" pitchFamily="2" charset="-122"/>
              </a:rPr>
              <a:t>免费高速上网设施 </a:t>
            </a:r>
          </a:p>
          <a:p>
            <a:pPr>
              <a:lnSpc>
                <a:spcPts val="1900"/>
              </a:lnSpc>
            </a:pPr>
            <a:r>
              <a:rPr lang="en-US" altLang="zh-CN" sz="1400" dirty="0">
                <a:latin typeface="方正正中黑简体" pitchFamily="2" charset="-122"/>
                <a:ea typeface="方正正中黑简体" pitchFamily="2" charset="-122"/>
              </a:rPr>
              <a:t>• </a:t>
            </a:r>
            <a:r>
              <a:rPr lang="zh-CN" altLang="en-US" sz="1400" dirty="0">
                <a:latin typeface="方正正中黑简体" pitchFamily="2" charset="-122"/>
                <a:ea typeface="方正正中黑简体" pitchFamily="2" charset="-122"/>
              </a:rPr>
              <a:t>拥有国际卫星频道的平面液晶电视 </a:t>
            </a:r>
          </a:p>
          <a:p>
            <a:pPr>
              <a:lnSpc>
                <a:spcPts val="1900"/>
              </a:lnSpc>
            </a:pPr>
            <a:r>
              <a:rPr lang="en-US" altLang="zh-CN" sz="1400" dirty="0">
                <a:latin typeface="方正正中黑简体" pitchFamily="2" charset="-122"/>
                <a:ea typeface="方正正中黑简体" pitchFamily="2" charset="-122"/>
              </a:rPr>
              <a:t>• </a:t>
            </a:r>
            <a:r>
              <a:rPr lang="zh-CN" altLang="en-US" sz="1400" dirty="0">
                <a:latin typeface="方正正中黑简体" pitchFamily="2" charset="-122"/>
                <a:ea typeface="方正正中黑简体" pitchFamily="2" charset="-122"/>
              </a:rPr>
              <a:t>数码保险箱 </a:t>
            </a:r>
          </a:p>
          <a:p>
            <a:pPr>
              <a:lnSpc>
                <a:spcPts val="1900"/>
              </a:lnSpc>
            </a:pPr>
            <a:r>
              <a:rPr lang="en-US" altLang="zh-CN" sz="1400" dirty="0">
                <a:latin typeface="方正正中黑简体" pitchFamily="2" charset="-122"/>
                <a:ea typeface="方正正中黑简体" pitchFamily="2" charset="-122"/>
              </a:rPr>
              <a:t>• </a:t>
            </a:r>
            <a:r>
              <a:rPr lang="zh-CN" altLang="en-US" sz="1400" dirty="0">
                <a:latin typeface="方正正中黑简体" pitchFamily="2" charset="-122"/>
                <a:ea typeface="方正正中黑简体" pitchFamily="2" charset="-122"/>
              </a:rPr>
              <a:t>独立浴缸与热带雨林式淋浴设施 </a:t>
            </a:r>
          </a:p>
          <a:p>
            <a:pPr>
              <a:lnSpc>
                <a:spcPts val="1900"/>
              </a:lnSpc>
            </a:pPr>
            <a:r>
              <a:rPr lang="en-US" altLang="zh-CN" sz="1400" dirty="0">
                <a:latin typeface="方正正中黑简体" pitchFamily="2" charset="-122"/>
                <a:ea typeface="方正正中黑简体" pitchFamily="2" charset="-122"/>
              </a:rPr>
              <a:t>• </a:t>
            </a:r>
            <a:r>
              <a:rPr lang="zh-CN" altLang="en-US" sz="1400" dirty="0">
                <a:latin typeface="方正正中黑简体" pitchFamily="2" charset="-122"/>
                <a:ea typeface="方正正中黑简体" pitchFamily="2" charset="-122"/>
              </a:rPr>
              <a:t>迷你酒吧及咖啡／茶冲煮设备 </a:t>
            </a:r>
          </a:p>
          <a:p>
            <a:pPr>
              <a:lnSpc>
                <a:spcPts val="1900"/>
              </a:lnSpc>
            </a:pPr>
            <a:endParaRPr lang="en-US" altLang="zh-CN" sz="1400" dirty="0" smtClean="0">
              <a:latin typeface="Eras Medium ITC" pitchFamily="34" charset="0"/>
              <a:ea typeface="方正正中黑简体" pitchFamily="2" charset="-122"/>
            </a:endParaRPr>
          </a:p>
          <a:p>
            <a:pPr>
              <a:lnSpc>
                <a:spcPts val="1900"/>
              </a:lnSpc>
            </a:pPr>
            <a:r>
              <a:rPr lang="en-US" altLang="zh-CN" sz="1400" dirty="0" smtClean="0">
                <a:latin typeface="Eras Medium ITC" pitchFamily="34" charset="0"/>
                <a:ea typeface="方正正中黑简体" pitchFamily="2" charset="-122"/>
              </a:rPr>
              <a:t>The </a:t>
            </a:r>
            <a:r>
              <a:rPr lang="en-US" altLang="zh-CN" sz="1400" dirty="0">
                <a:latin typeface="Eras Medium ITC" pitchFamily="34" charset="0"/>
                <a:ea typeface="方正正中黑简体" pitchFamily="2" charset="-122"/>
              </a:rPr>
              <a:t>hotel comprises </a:t>
            </a:r>
            <a:r>
              <a:rPr lang="en-US" altLang="zh-CN" sz="1400" dirty="0" smtClean="0">
                <a:latin typeface="Eras Medium ITC" pitchFamily="34" charset="0"/>
                <a:ea typeface="方正正中黑简体" pitchFamily="2" charset="-122"/>
              </a:rPr>
              <a:t>379 </a:t>
            </a:r>
            <a:r>
              <a:rPr lang="en-US" altLang="zh-CN" sz="1400" dirty="0">
                <a:latin typeface="Eras Medium ITC" pitchFamily="34" charset="0"/>
                <a:ea typeface="方正正中黑简体" pitchFamily="2" charset="-122"/>
              </a:rPr>
              <a:t>elegant rooms and suites: </a:t>
            </a:r>
          </a:p>
          <a:p>
            <a:pPr>
              <a:lnSpc>
                <a:spcPts val="1900"/>
              </a:lnSpc>
            </a:pPr>
            <a:r>
              <a:rPr lang="en-US" altLang="zh-CN" sz="1400" dirty="0">
                <a:latin typeface="Eras Medium ITC" pitchFamily="34" charset="0"/>
                <a:ea typeface="方正正中黑简体" pitchFamily="2" charset="-122"/>
              </a:rPr>
              <a:t>• Stylish, comfortable décor </a:t>
            </a:r>
          </a:p>
          <a:p>
            <a:pPr>
              <a:lnSpc>
                <a:spcPts val="1900"/>
              </a:lnSpc>
            </a:pPr>
            <a:r>
              <a:rPr lang="en-US" altLang="zh-CN" sz="1400" dirty="0">
                <a:latin typeface="Eras Medium ITC" pitchFamily="34" charset="0"/>
                <a:ea typeface="方正正中黑简体" pitchFamily="2" charset="-122"/>
              </a:rPr>
              <a:t>• “Bed of Realm” and “Dream Catcher” </a:t>
            </a:r>
          </a:p>
          <a:p>
            <a:pPr>
              <a:lnSpc>
                <a:spcPts val="1900"/>
              </a:lnSpc>
            </a:pPr>
            <a:r>
              <a:rPr lang="en-US" altLang="zh-CN" sz="1400" dirty="0">
                <a:latin typeface="Eras Medium ITC" pitchFamily="34" charset="0"/>
                <a:ea typeface="方正正中黑简体" pitchFamily="2" charset="-122"/>
              </a:rPr>
              <a:t>• Complimentary high-speed Internet access </a:t>
            </a:r>
          </a:p>
          <a:p>
            <a:pPr>
              <a:lnSpc>
                <a:spcPts val="1900"/>
              </a:lnSpc>
            </a:pPr>
            <a:r>
              <a:rPr lang="en-US" altLang="zh-CN" sz="1400" dirty="0">
                <a:latin typeface="Eras Medium ITC" pitchFamily="34" charset="0"/>
                <a:ea typeface="方正正中黑简体" pitchFamily="2" charset="-122"/>
              </a:rPr>
              <a:t>• LED TV with international satellite channels </a:t>
            </a:r>
          </a:p>
          <a:p>
            <a:pPr>
              <a:lnSpc>
                <a:spcPts val="1900"/>
              </a:lnSpc>
            </a:pPr>
            <a:r>
              <a:rPr lang="en-US" altLang="zh-CN" sz="1400" dirty="0">
                <a:latin typeface="Eras Medium ITC" pitchFamily="34" charset="0"/>
                <a:ea typeface="方正正中黑简体" pitchFamily="2" charset="-122"/>
              </a:rPr>
              <a:t>• Digital safe </a:t>
            </a:r>
          </a:p>
          <a:p>
            <a:pPr>
              <a:lnSpc>
                <a:spcPts val="1900"/>
              </a:lnSpc>
            </a:pPr>
            <a:r>
              <a:rPr lang="en-US" altLang="zh-CN" sz="1400" dirty="0">
                <a:latin typeface="Eras Medium ITC" pitchFamily="34" charset="0"/>
                <a:ea typeface="方正正中黑简体" pitchFamily="2" charset="-122"/>
              </a:rPr>
              <a:t>• Separate bath and rainforest shower </a:t>
            </a:r>
          </a:p>
          <a:p>
            <a:pPr>
              <a:lnSpc>
                <a:spcPts val="1900"/>
              </a:lnSpc>
            </a:pPr>
            <a:r>
              <a:rPr lang="en-US" altLang="zh-CN" sz="1400" dirty="0">
                <a:latin typeface="Eras Medium ITC" pitchFamily="34" charset="0"/>
                <a:ea typeface="方正正中黑简体" pitchFamily="2" charset="-122"/>
              </a:rPr>
              <a:t>• Mini bar and coffee/tea making facilities </a:t>
            </a:r>
            <a:endParaRPr lang="zh-CN" altLang="en-US" sz="1400" dirty="0">
              <a:latin typeface="Eras Medium ITC" pitchFamily="34" charset="0"/>
              <a:ea typeface="方正正中黑简体" pitchFamily="2" charset="-122"/>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04047" y="1886671"/>
            <a:ext cx="3228975" cy="441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74820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1" name="标题 1"/>
          <p:cNvSpPr txBox="1">
            <a:spLocks/>
          </p:cNvSpPr>
          <p:nvPr/>
        </p:nvSpPr>
        <p:spPr>
          <a:xfrm>
            <a:off x="0" y="260648"/>
            <a:ext cx="9144000" cy="885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smtClean="0">
                <a:solidFill>
                  <a:schemeClr val="bg1"/>
                </a:solidFill>
                <a:latin typeface="方正正中黑简体" pitchFamily="2" charset="-122"/>
                <a:ea typeface="方正正中黑简体" pitchFamily="2" charset="-122"/>
              </a:rPr>
              <a:t>武汉富力万达嘉华酒店</a:t>
            </a:r>
            <a:r>
              <a:rPr lang="en-US" altLang="zh-CN" sz="2000" dirty="0">
                <a:solidFill>
                  <a:schemeClr val="bg1"/>
                </a:solidFill>
                <a:latin typeface="方正正中黑简体" pitchFamily="2" charset="-122"/>
                <a:ea typeface="方正正中黑简体" pitchFamily="2" charset="-122"/>
              </a:rPr>
              <a:t/>
            </a:r>
            <a:br>
              <a:rPr lang="en-US" altLang="zh-CN" sz="2000" dirty="0">
                <a:solidFill>
                  <a:schemeClr val="bg1"/>
                </a:solidFill>
                <a:latin typeface="方正正中黑简体" pitchFamily="2" charset="-122"/>
                <a:ea typeface="方正正中黑简体" pitchFamily="2" charset="-122"/>
              </a:rPr>
            </a:br>
            <a:r>
              <a:rPr lang="en-US" altLang="zh-CN" sz="2000" dirty="0" smtClean="0">
                <a:solidFill>
                  <a:schemeClr val="bg1"/>
                </a:solidFill>
                <a:latin typeface="方正正中黑简体" pitchFamily="2" charset="-122"/>
                <a:ea typeface="方正正中黑简体" pitchFamily="2" charset="-122"/>
              </a:rPr>
              <a:t>Wanda </a:t>
            </a:r>
            <a:r>
              <a:rPr lang="en-US" altLang="zh-CN" sz="2000" dirty="0">
                <a:solidFill>
                  <a:schemeClr val="bg1"/>
                </a:solidFill>
                <a:latin typeface="方正正中黑简体" pitchFamily="2" charset="-122"/>
                <a:ea typeface="方正正中黑简体" pitchFamily="2" charset="-122"/>
              </a:rPr>
              <a:t>Realm Wuhan</a:t>
            </a:r>
            <a:endParaRPr lang="zh-CN" altLang="en-US" sz="2000" dirty="0">
              <a:solidFill>
                <a:schemeClr val="bg1"/>
              </a:solidFill>
              <a:latin typeface="方正正中黑简体" pitchFamily="2" charset="-122"/>
              <a:ea typeface="方正正中黑简体" pitchFamily="2" charset="-122"/>
            </a:endParaRPr>
          </a:p>
        </p:txBody>
      </p:sp>
      <p:pic>
        <p:nvPicPr>
          <p:cNvPr id="3" name="图片 1" descr="KING ROOM-1.jpg"/>
          <p:cNvPicPr>
            <a:picLocks noChangeAspect="1"/>
          </p:cNvPicPr>
          <p:nvPr/>
        </p:nvPicPr>
        <p:blipFill>
          <a:blip r:embed="rId4" cstate="print"/>
          <a:srcRect/>
          <a:stretch>
            <a:fillRect/>
          </a:stretch>
        </p:blipFill>
        <p:spPr bwMode="auto">
          <a:xfrm>
            <a:off x="2483768" y="1872860"/>
            <a:ext cx="3165050" cy="2159212"/>
          </a:xfrm>
          <a:prstGeom prst="rect">
            <a:avLst/>
          </a:prstGeom>
          <a:noFill/>
          <a:ln w="9525">
            <a:noFill/>
            <a:miter lim="800000"/>
            <a:headEnd/>
            <a:tailEnd/>
          </a:ln>
        </p:spPr>
      </p:pic>
      <p:sp>
        <p:nvSpPr>
          <p:cNvPr id="4" name="TextBox 3"/>
          <p:cNvSpPr txBox="1">
            <a:spLocks noChangeArrowheads="1"/>
          </p:cNvSpPr>
          <p:nvPr/>
        </p:nvSpPr>
        <p:spPr bwMode="auto">
          <a:xfrm>
            <a:off x="125324" y="2132856"/>
            <a:ext cx="2448273" cy="2534794"/>
          </a:xfrm>
          <a:prstGeom prst="rect">
            <a:avLst/>
          </a:prstGeom>
          <a:noFill/>
          <a:ln w="9525">
            <a:noFill/>
            <a:miter lim="800000"/>
            <a:headEnd/>
            <a:tailEnd/>
          </a:ln>
        </p:spPr>
        <p:txBody>
          <a:bodyPr wrap="square" lIns="163321" tIns="81660" rIns="163321" bIns="81660">
            <a:spAutoFit/>
          </a:bodyPr>
          <a:lstStyle/>
          <a:p>
            <a:r>
              <a:rPr lang="en-US" altLang="zh-CN" sz="1400" dirty="0" smtClean="0">
                <a:latin typeface="方正正中黑简体" pitchFamily="2" charset="-122"/>
                <a:ea typeface="方正正中黑简体" pitchFamily="2" charset="-122"/>
              </a:rPr>
              <a:t>1  </a:t>
            </a:r>
            <a:r>
              <a:rPr lang="zh-CN" altLang="en-US" sz="1400" dirty="0" smtClean="0">
                <a:latin typeface="方正正中黑简体" pitchFamily="2" charset="-122"/>
                <a:ea typeface="方正正中黑简体" pitchFamily="2" charset="-122"/>
              </a:rPr>
              <a:t>豪华大床房</a:t>
            </a:r>
            <a:endParaRPr lang="en-US" altLang="zh-CN" sz="1400" dirty="0">
              <a:latin typeface="方正正中黑简体" pitchFamily="2" charset="-122"/>
              <a:ea typeface="方正正中黑简体" pitchFamily="2" charset="-122"/>
            </a:endParaRPr>
          </a:p>
          <a:p>
            <a:r>
              <a:rPr lang="en-US" altLang="zh-CN" sz="1400" dirty="0" smtClean="0">
                <a:latin typeface="方正正中黑简体" pitchFamily="2" charset="-122"/>
                <a:ea typeface="方正正中黑简体" pitchFamily="2" charset="-122"/>
              </a:rPr>
              <a:t>    </a:t>
            </a:r>
            <a:r>
              <a:rPr lang="en-US" altLang="zh-CN" sz="1400" dirty="0" smtClean="0">
                <a:latin typeface="Eras Medium ITC" pitchFamily="34" charset="0"/>
                <a:ea typeface="方正正中黑简体" pitchFamily="2" charset="-122"/>
              </a:rPr>
              <a:t>Deluxe</a:t>
            </a:r>
            <a:r>
              <a:rPr lang="zh-CN" altLang="en-US" sz="1400" dirty="0" smtClean="0">
                <a:latin typeface="Eras Medium ITC" pitchFamily="34" charset="0"/>
                <a:ea typeface="方正正中黑简体" pitchFamily="2" charset="-122"/>
              </a:rPr>
              <a:t> </a:t>
            </a:r>
            <a:r>
              <a:rPr lang="en-US" altLang="zh-CN" sz="1400" dirty="0" smtClean="0">
                <a:latin typeface="Eras Medium ITC" pitchFamily="34" charset="0"/>
                <a:ea typeface="方正正中黑简体" pitchFamily="2" charset="-122"/>
              </a:rPr>
              <a:t>King</a:t>
            </a:r>
            <a:r>
              <a:rPr lang="zh-CN" altLang="en-US" sz="1400" dirty="0" smtClean="0">
                <a:latin typeface="Eras Medium ITC" pitchFamily="34" charset="0"/>
                <a:ea typeface="方正正中黑简体" pitchFamily="2" charset="-122"/>
              </a:rPr>
              <a:t> </a:t>
            </a:r>
            <a:r>
              <a:rPr lang="en-US" altLang="zh-CN" sz="1400" dirty="0" smtClean="0">
                <a:latin typeface="Eras Medium ITC" pitchFamily="34" charset="0"/>
                <a:ea typeface="方正正中黑简体" pitchFamily="2" charset="-122"/>
              </a:rPr>
              <a:t>Room</a:t>
            </a:r>
          </a:p>
          <a:p>
            <a:endParaRPr lang="en-US" altLang="zh-CN" sz="1400" dirty="0">
              <a:latin typeface="方正正中黑简体" pitchFamily="2" charset="-122"/>
              <a:ea typeface="方正正中黑简体" pitchFamily="2" charset="-122"/>
            </a:endParaRPr>
          </a:p>
          <a:p>
            <a:r>
              <a:rPr lang="en-US" altLang="zh-CN" sz="1400" dirty="0" smtClean="0">
                <a:latin typeface="方正正中黑简体" pitchFamily="2" charset="-122"/>
                <a:ea typeface="方正正中黑简体" pitchFamily="2" charset="-122"/>
              </a:rPr>
              <a:t>2  </a:t>
            </a:r>
            <a:r>
              <a:rPr lang="zh-CN" altLang="en-US" sz="1400" dirty="0" smtClean="0">
                <a:latin typeface="方正正中黑简体" pitchFamily="2" charset="-122"/>
                <a:ea typeface="方正正中黑简体" pitchFamily="2" charset="-122"/>
              </a:rPr>
              <a:t>豪华</a:t>
            </a:r>
            <a:r>
              <a:rPr lang="zh-CN" altLang="en-US" sz="1400" dirty="0">
                <a:latin typeface="方正正中黑简体" pitchFamily="2" charset="-122"/>
                <a:ea typeface="方正正中黑简体" pitchFamily="2" charset="-122"/>
              </a:rPr>
              <a:t>套房</a:t>
            </a:r>
            <a:endParaRPr lang="en-US" altLang="zh-CN" sz="1400" dirty="0">
              <a:latin typeface="方正正中黑简体" pitchFamily="2" charset="-122"/>
              <a:ea typeface="方正正中黑简体" pitchFamily="2" charset="-122"/>
            </a:endParaRPr>
          </a:p>
          <a:p>
            <a:r>
              <a:rPr lang="zh-CN" altLang="en-US" sz="1400" dirty="0">
                <a:latin typeface="方正正中黑简体" pitchFamily="2" charset="-122"/>
                <a:ea typeface="方正正中黑简体" pitchFamily="2" charset="-122"/>
              </a:rPr>
              <a:t> </a:t>
            </a:r>
            <a:r>
              <a:rPr lang="zh-CN" altLang="en-US" sz="1400" dirty="0" smtClean="0">
                <a:latin typeface="方正正中黑简体" pitchFamily="2" charset="-122"/>
                <a:ea typeface="方正正中黑简体" pitchFamily="2" charset="-122"/>
              </a:rPr>
              <a:t>   </a:t>
            </a:r>
            <a:r>
              <a:rPr lang="en-US" altLang="zh-CN" sz="1400" dirty="0" smtClean="0">
                <a:latin typeface="Eras Medium ITC" pitchFamily="34" charset="0"/>
                <a:ea typeface="方正正中黑简体" pitchFamily="2" charset="-122"/>
              </a:rPr>
              <a:t>Deluxe</a:t>
            </a:r>
            <a:r>
              <a:rPr lang="zh-CN" altLang="en-US" sz="1400" dirty="0" smtClean="0">
                <a:latin typeface="Eras Medium ITC" pitchFamily="34" charset="0"/>
                <a:ea typeface="方正正中黑简体" pitchFamily="2" charset="-122"/>
              </a:rPr>
              <a:t> </a:t>
            </a:r>
            <a:r>
              <a:rPr lang="en-US" altLang="zh-CN" sz="1400" dirty="0" smtClean="0">
                <a:latin typeface="Eras Medium ITC" pitchFamily="34" charset="0"/>
                <a:ea typeface="方正正中黑简体" pitchFamily="2" charset="-122"/>
              </a:rPr>
              <a:t>Suite</a:t>
            </a:r>
          </a:p>
          <a:p>
            <a:endParaRPr lang="en-US" altLang="zh-CN" sz="1400" dirty="0" smtClean="0">
              <a:latin typeface="方正正中黑简体" pitchFamily="2" charset="-122"/>
              <a:ea typeface="方正正中黑简体" pitchFamily="2" charset="-122"/>
            </a:endParaRPr>
          </a:p>
          <a:p>
            <a:r>
              <a:rPr lang="en-US" altLang="zh-CN" sz="1400" dirty="0" smtClean="0">
                <a:latin typeface="方正正中黑简体" pitchFamily="2" charset="-122"/>
                <a:ea typeface="方正正中黑简体" pitchFamily="2" charset="-122"/>
              </a:rPr>
              <a:t>3  </a:t>
            </a:r>
            <a:r>
              <a:rPr lang="zh-CN" altLang="en-US" sz="1400" dirty="0" smtClean="0">
                <a:latin typeface="方正正中黑简体" pitchFamily="2" charset="-122"/>
                <a:ea typeface="方正正中黑简体" pitchFamily="2" charset="-122"/>
              </a:rPr>
              <a:t>行政</a:t>
            </a:r>
            <a:r>
              <a:rPr lang="zh-CN" altLang="en-US" sz="1400" dirty="0">
                <a:latin typeface="方正正中黑简体" pitchFamily="2" charset="-122"/>
                <a:ea typeface="方正正中黑简体" pitchFamily="2" charset="-122"/>
              </a:rPr>
              <a:t>酒廊</a:t>
            </a:r>
            <a:endParaRPr lang="en-US" altLang="zh-CN" sz="1400" dirty="0">
              <a:latin typeface="方正正中黑简体" pitchFamily="2" charset="-122"/>
              <a:ea typeface="方正正中黑简体" pitchFamily="2" charset="-122"/>
            </a:endParaRPr>
          </a:p>
          <a:p>
            <a:r>
              <a:rPr lang="zh-CN" altLang="en-US" sz="1400" dirty="0">
                <a:latin typeface="方正正中黑简体" pitchFamily="2" charset="-122"/>
                <a:ea typeface="方正正中黑简体" pitchFamily="2" charset="-122"/>
              </a:rPr>
              <a:t> </a:t>
            </a:r>
            <a:r>
              <a:rPr lang="zh-CN" altLang="en-US" sz="1400" dirty="0" smtClean="0">
                <a:latin typeface="方正正中黑简体" pitchFamily="2" charset="-122"/>
                <a:ea typeface="方正正中黑简体" pitchFamily="2" charset="-122"/>
              </a:rPr>
              <a:t>   </a:t>
            </a:r>
            <a:r>
              <a:rPr lang="en-US" altLang="zh-CN" sz="1400" dirty="0" smtClean="0">
                <a:latin typeface="Eras Medium ITC" pitchFamily="34" charset="0"/>
                <a:ea typeface="方正正中黑简体" pitchFamily="2" charset="-122"/>
              </a:rPr>
              <a:t>Executive</a:t>
            </a:r>
            <a:r>
              <a:rPr lang="zh-CN" altLang="en-US" sz="1400" dirty="0" smtClean="0">
                <a:latin typeface="Eras Medium ITC" pitchFamily="34" charset="0"/>
                <a:ea typeface="方正正中黑简体" pitchFamily="2" charset="-122"/>
              </a:rPr>
              <a:t> </a:t>
            </a:r>
            <a:r>
              <a:rPr lang="en-US" altLang="zh-CN" sz="1400" dirty="0" smtClean="0">
                <a:latin typeface="Eras Medium ITC" pitchFamily="34" charset="0"/>
                <a:ea typeface="方正正中黑简体" pitchFamily="2" charset="-122"/>
              </a:rPr>
              <a:t>Lounge</a:t>
            </a:r>
          </a:p>
          <a:p>
            <a:endParaRPr lang="en-US" altLang="zh-CN" sz="1400" dirty="0">
              <a:latin typeface="方正正中黑简体" pitchFamily="2" charset="-122"/>
              <a:ea typeface="方正正中黑简体" pitchFamily="2" charset="-122"/>
            </a:endParaRPr>
          </a:p>
          <a:p>
            <a:r>
              <a:rPr lang="en-US" altLang="zh-CN" sz="1400" dirty="0" smtClean="0">
                <a:latin typeface="方正正中黑简体" pitchFamily="2" charset="-122"/>
                <a:ea typeface="方正正中黑简体" pitchFamily="2" charset="-122"/>
              </a:rPr>
              <a:t>4  </a:t>
            </a:r>
            <a:r>
              <a:rPr lang="zh-CN" altLang="en-US" sz="1400" dirty="0" smtClean="0">
                <a:latin typeface="方正正中黑简体" pitchFamily="2" charset="-122"/>
                <a:ea typeface="方正正中黑简体" pitchFamily="2" charset="-122"/>
              </a:rPr>
              <a:t>总统</a:t>
            </a:r>
            <a:r>
              <a:rPr lang="zh-CN" altLang="en-US" sz="1400" dirty="0">
                <a:latin typeface="方正正中黑简体" pitchFamily="2" charset="-122"/>
                <a:ea typeface="方正正中黑简体" pitchFamily="2" charset="-122"/>
              </a:rPr>
              <a:t>套房</a:t>
            </a:r>
            <a:endParaRPr lang="en-US" altLang="zh-CN" sz="1400" dirty="0">
              <a:latin typeface="方正正中黑简体" pitchFamily="2" charset="-122"/>
              <a:ea typeface="方正正中黑简体" pitchFamily="2" charset="-122"/>
            </a:endParaRPr>
          </a:p>
          <a:p>
            <a:r>
              <a:rPr lang="en-US" altLang="zh-CN" sz="1400" dirty="0" smtClean="0">
                <a:latin typeface="方正正中黑简体" pitchFamily="2" charset="-122"/>
                <a:ea typeface="方正正中黑简体" pitchFamily="2" charset="-122"/>
              </a:rPr>
              <a:t>    </a:t>
            </a:r>
            <a:r>
              <a:rPr lang="en-US" altLang="zh-CN" sz="1400" dirty="0" smtClean="0">
                <a:latin typeface="Eras Medium ITC" pitchFamily="34" charset="0"/>
                <a:ea typeface="方正正中黑简体" pitchFamily="2" charset="-122"/>
              </a:rPr>
              <a:t>Presidential</a:t>
            </a:r>
            <a:r>
              <a:rPr lang="zh-CN" altLang="en-US" sz="1400" dirty="0" smtClean="0">
                <a:latin typeface="Eras Medium ITC" pitchFamily="34" charset="0"/>
                <a:ea typeface="方正正中黑简体" pitchFamily="2" charset="-122"/>
              </a:rPr>
              <a:t> </a:t>
            </a:r>
            <a:r>
              <a:rPr lang="en-US" altLang="zh-CN" sz="1400" dirty="0" smtClean="0">
                <a:latin typeface="Eras Medium ITC" pitchFamily="34" charset="0"/>
                <a:ea typeface="方正正中黑简体" pitchFamily="2" charset="-122"/>
              </a:rPr>
              <a:t>Suite</a:t>
            </a:r>
            <a:endParaRPr lang="en-US" altLang="zh-CN" sz="1400" dirty="0">
              <a:latin typeface="Eras Medium ITC" pitchFamily="34" charset="0"/>
              <a:ea typeface="方正正中黑简体" pitchFamily="2" charset="-122"/>
            </a:endParaRPr>
          </a:p>
        </p:txBody>
      </p:sp>
      <p:pic>
        <p:nvPicPr>
          <p:cNvPr id="5" name="图片 1" descr="DELUXE SUITES.jpg"/>
          <p:cNvPicPr>
            <a:picLocks noChangeAspect="1"/>
          </p:cNvPicPr>
          <p:nvPr/>
        </p:nvPicPr>
        <p:blipFill>
          <a:blip r:embed="rId5" cstate="print"/>
          <a:srcRect/>
          <a:stretch>
            <a:fillRect/>
          </a:stretch>
        </p:blipFill>
        <p:spPr bwMode="auto">
          <a:xfrm>
            <a:off x="5724127" y="1859270"/>
            <a:ext cx="3057895" cy="2172802"/>
          </a:xfrm>
          <a:prstGeom prst="rect">
            <a:avLst/>
          </a:prstGeom>
          <a:noFill/>
          <a:ln w="9525">
            <a:noFill/>
            <a:miter lim="800000"/>
            <a:headEnd/>
            <a:tailEnd/>
          </a:ln>
        </p:spPr>
      </p:pic>
      <p:pic>
        <p:nvPicPr>
          <p:cNvPr id="7" name="图片 1" descr="PRISIDENT ROOM-1.jpg"/>
          <p:cNvPicPr>
            <a:picLocks noChangeAspect="1"/>
          </p:cNvPicPr>
          <p:nvPr/>
        </p:nvPicPr>
        <p:blipFill>
          <a:blip r:embed="rId6" cstate="print"/>
          <a:srcRect/>
          <a:stretch>
            <a:fillRect/>
          </a:stretch>
        </p:blipFill>
        <p:spPr bwMode="auto">
          <a:xfrm>
            <a:off x="5739663" y="4214486"/>
            <a:ext cx="3041458" cy="1950818"/>
          </a:xfrm>
          <a:prstGeom prst="rect">
            <a:avLst/>
          </a:prstGeom>
          <a:noFill/>
          <a:ln w="9525">
            <a:noFill/>
            <a:miter lim="800000"/>
            <a:headEnd/>
            <a:tailEnd/>
          </a:ln>
        </p:spPr>
      </p:pic>
      <p:pic>
        <p:nvPicPr>
          <p:cNvPr id="9" name="图片 1" descr="EXECUTIVE LOUNGE.jpg"/>
          <p:cNvPicPr>
            <a:picLocks noChangeAspect="1"/>
          </p:cNvPicPr>
          <p:nvPr/>
        </p:nvPicPr>
        <p:blipFill>
          <a:blip r:embed="rId7" cstate="print"/>
          <a:srcRect/>
          <a:stretch>
            <a:fillRect/>
          </a:stretch>
        </p:blipFill>
        <p:spPr bwMode="auto">
          <a:xfrm>
            <a:off x="2493478" y="4237041"/>
            <a:ext cx="3155340" cy="1928263"/>
          </a:xfrm>
          <a:prstGeom prst="rect">
            <a:avLst/>
          </a:prstGeom>
          <a:noFill/>
          <a:ln w="9525">
            <a:noFill/>
            <a:miter lim="800000"/>
            <a:headEnd/>
            <a:tailEnd/>
          </a:ln>
        </p:spPr>
      </p:pic>
      <p:cxnSp>
        <p:nvCxnSpPr>
          <p:cNvPr id="11" name="直线连接符 4"/>
          <p:cNvCxnSpPr/>
          <p:nvPr/>
        </p:nvCxnSpPr>
        <p:spPr bwMode="auto">
          <a:xfrm>
            <a:off x="670211" y="5589240"/>
            <a:ext cx="94946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直线连接符 17"/>
          <p:cNvCxnSpPr/>
          <p:nvPr/>
        </p:nvCxnSpPr>
        <p:spPr bwMode="auto">
          <a:xfrm flipV="1">
            <a:off x="1591328" y="8445722"/>
            <a:ext cx="0" cy="1159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文本框 18"/>
          <p:cNvSpPr txBox="1"/>
          <p:nvPr/>
        </p:nvSpPr>
        <p:spPr>
          <a:xfrm>
            <a:off x="739744" y="5117122"/>
            <a:ext cx="159848" cy="400110"/>
          </a:xfrm>
          <a:prstGeom prst="rect">
            <a:avLst/>
          </a:prstGeom>
          <a:noFill/>
        </p:spPr>
        <p:txBody>
          <a:bodyPr wrap="square" rtlCol="0">
            <a:spAutoFit/>
          </a:bodyPr>
          <a:lstStyle/>
          <a:p>
            <a:r>
              <a:rPr kumimoji="1" lang="en-US" altLang="zh-CN" sz="2000" dirty="0" smtClean="0"/>
              <a:t>1</a:t>
            </a:r>
            <a:endParaRPr kumimoji="1" lang="zh-CN" altLang="en-US" sz="2000" dirty="0"/>
          </a:p>
        </p:txBody>
      </p:sp>
      <p:sp>
        <p:nvSpPr>
          <p:cNvPr id="14" name="文本框 20"/>
          <p:cNvSpPr txBox="1"/>
          <p:nvPr/>
        </p:nvSpPr>
        <p:spPr>
          <a:xfrm>
            <a:off x="1331640" y="5117122"/>
            <a:ext cx="159848" cy="400110"/>
          </a:xfrm>
          <a:prstGeom prst="rect">
            <a:avLst/>
          </a:prstGeom>
          <a:noFill/>
        </p:spPr>
        <p:txBody>
          <a:bodyPr wrap="square" rtlCol="0">
            <a:spAutoFit/>
          </a:bodyPr>
          <a:lstStyle/>
          <a:p>
            <a:r>
              <a:rPr kumimoji="1" lang="en-US" altLang="zh-CN" sz="2000" dirty="0" smtClean="0"/>
              <a:t>2</a:t>
            </a:r>
            <a:endParaRPr kumimoji="1" lang="zh-CN" altLang="en-US" sz="2000" dirty="0"/>
          </a:p>
        </p:txBody>
      </p:sp>
      <p:sp>
        <p:nvSpPr>
          <p:cNvPr id="15" name="文本框 21"/>
          <p:cNvSpPr txBox="1"/>
          <p:nvPr/>
        </p:nvSpPr>
        <p:spPr>
          <a:xfrm>
            <a:off x="739744" y="5632105"/>
            <a:ext cx="159848" cy="400110"/>
          </a:xfrm>
          <a:prstGeom prst="rect">
            <a:avLst/>
          </a:prstGeom>
          <a:noFill/>
        </p:spPr>
        <p:txBody>
          <a:bodyPr wrap="square" rtlCol="0">
            <a:spAutoFit/>
          </a:bodyPr>
          <a:lstStyle/>
          <a:p>
            <a:r>
              <a:rPr kumimoji="1" lang="en-US" altLang="zh-CN" sz="2000" dirty="0" smtClean="0"/>
              <a:t>3</a:t>
            </a:r>
            <a:endParaRPr kumimoji="1" lang="zh-CN" altLang="en-US" sz="2000" dirty="0"/>
          </a:p>
        </p:txBody>
      </p:sp>
      <p:sp>
        <p:nvSpPr>
          <p:cNvPr id="16" name="文本框 22"/>
          <p:cNvSpPr txBox="1"/>
          <p:nvPr/>
        </p:nvSpPr>
        <p:spPr>
          <a:xfrm>
            <a:off x="1331640" y="5632105"/>
            <a:ext cx="159848" cy="400110"/>
          </a:xfrm>
          <a:prstGeom prst="rect">
            <a:avLst/>
          </a:prstGeom>
          <a:noFill/>
        </p:spPr>
        <p:txBody>
          <a:bodyPr wrap="square" rtlCol="0">
            <a:spAutoFit/>
          </a:bodyPr>
          <a:lstStyle/>
          <a:p>
            <a:r>
              <a:rPr kumimoji="1" lang="en-US" altLang="zh-CN" sz="2000" dirty="0" smtClean="0"/>
              <a:t>4</a:t>
            </a:r>
            <a:endParaRPr kumimoji="1" lang="zh-CN" altLang="en-US" sz="2000" dirty="0"/>
          </a:p>
        </p:txBody>
      </p:sp>
      <p:cxnSp>
        <p:nvCxnSpPr>
          <p:cNvPr id="25" name="直线连接符 17"/>
          <p:cNvCxnSpPr/>
          <p:nvPr/>
        </p:nvCxnSpPr>
        <p:spPr bwMode="auto">
          <a:xfrm flipV="1">
            <a:off x="1139803" y="5157192"/>
            <a:ext cx="0" cy="818984"/>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xmlns="" val="195752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1" name="标题 1"/>
          <p:cNvSpPr txBox="1">
            <a:spLocks/>
          </p:cNvSpPr>
          <p:nvPr/>
        </p:nvSpPr>
        <p:spPr>
          <a:xfrm>
            <a:off x="0" y="260648"/>
            <a:ext cx="9144000" cy="885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smtClean="0">
                <a:solidFill>
                  <a:schemeClr val="bg1"/>
                </a:solidFill>
                <a:latin typeface="方正正中黑简体" pitchFamily="2" charset="-122"/>
                <a:ea typeface="方正正中黑简体" pitchFamily="2" charset="-122"/>
              </a:rPr>
              <a:t>武汉富力万达嘉华酒店</a:t>
            </a:r>
            <a:r>
              <a:rPr lang="en-US" altLang="zh-CN" sz="2000" dirty="0">
                <a:solidFill>
                  <a:schemeClr val="bg1"/>
                </a:solidFill>
                <a:latin typeface="方正正中黑简体" pitchFamily="2" charset="-122"/>
                <a:ea typeface="方正正中黑简体" pitchFamily="2" charset="-122"/>
              </a:rPr>
              <a:t/>
            </a:r>
            <a:br>
              <a:rPr lang="en-US" altLang="zh-CN" sz="2000" dirty="0">
                <a:solidFill>
                  <a:schemeClr val="bg1"/>
                </a:solidFill>
                <a:latin typeface="方正正中黑简体" pitchFamily="2" charset="-122"/>
                <a:ea typeface="方正正中黑简体" pitchFamily="2" charset="-122"/>
              </a:rPr>
            </a:br>
            <a:r>
              <a:rPr lang="en-US" altLang="zh-CN" sz="2000" dirty="0" smtClean="0">
                <a:solidFill>
                  <a:schemeClr val="bg1"/>
                </a:solidFill>
                <a:latin typeface="方正正中黑简体" pitchFamily="2" charset="-122"/>
                <a:ea typeface="方正正中黑简体" pitchFamily="2" charset="-122"/>
              </a:rPr>
              <a:t>Wanda </a:t>
            </a:r>
            <a:r>
              <a:rPr lang="en-US" altLang="zh-CN" sz="2000" dirty="0">
                <a:solidFill>
                  <a:schemeClr val="bg1"/>
                </a:solidFill>
                <a:latin typeface="方正正中黑简体" pitchFamily="2" charset="-122"/>
                <a:ea typeface="方正正中黑简体" pitchFamily="2" charset="-122"/>
              </a:rPr>
              <a:t>Realm Wuhan</a:t>
            </a:r>
            <a:endParaRPr lang="zh-CN" altLang="en-US" sz="2000" dirty="0">
              <a:solidFill>
                <a:schemeClr val="bg1"/>
              </a:solidFill>
              <a:latin typeface="方正正中黑简体" pitchFamily="2" charset="-122"/>
              <a:ea typeface="方正正中黑简体" pitchFamily="2" charset="-122"/>
            </a:endParaRPr>
          </a:p>
        </p:txBody>
      </p:sp>
      <p:cxnSp>
        <p:nvCxnSpPr>
          <p:cNvPr id="12" name="直线连接符 17"/>
          <p:cNvCxnSpPr/>
          <p:nvPr/>
        </p:nvCxnSpPr>
        <p:spPr bwMode="auto">
          <a:xfrm flipV="1">
            <a:off x="1591328" y="8445722"/>
            <a:ext cx="0" cy="11596"/>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1700808"/>
            <a:ext cx="2706049" cy="17994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 name="Picture 15" descr="C:\Users\smvivian\Desktop\QQ截图2014031816553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77989" y="1700808"/>
            <a:ext cx="2718147" cy="1797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40152" y="1700808"/>
            <a:ext cx="2736304" cy="18214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0" name="矩形 19"/>
          <p:cNvSpPr/>
          <p:nvPr/>
        </p:nvSpPr>
        <p:spPr>
          <a:xfrm>
            <a:off x="395536" y="3789040"/>
            <a:ext cx="2376264" cy="603820"/>
          </a:xfrm>
          <a:prstGeom prst="rect">
            <a:avLst/>
          </a:prstGeom>
        </p:spPr>
        <p:txBody>
          <a:bodyPr wrap="square">
            <a:spAutoFit/>
          </a:bodyPr>
          <a:lstStyle/>
          <a:p>
            <a:pPr marL="280988" indent="-280988" algn="ctr" eaLnBrk="0" hangingPunct="0">
              <a:lnSpc>
                <a:spcPts val="1400"/>
              </a:lnSpc>
              <a:spcBef>
                <a:spcPct val="50000"/>
              </a:spcBef>
              <a:buClr>
                <a:srgbClr val="7F7F7F"/>
              </a:buClr>
              <a:buFont typeface="Wingdings" pitchFamily="2" charset="2"/>
              <a:buNone/>
            </a:pPr>
            <a:r>
              <a:rPr lang="zh-CN" altLang="en-US" dirty="0">
                <a:latin typeface="方正正中黑简体" pitchFamily="2" charset="-122"/>
                <a:ea typeface="方正正中黑简体" pitchFamily="2" charset="-122"/>
                <a:cs typeface="文鼎CS细等线"/>
              </a:rPr>
              <a:t>美食汇全日餐厅</a:t>
            </a:r>
            <a:endParaRPr lang="en-US" altLang="zh-CN" dirty="0">
              <a:latin typeface="方正正中黑简体" pitchFamily="2" charset="-122"/>
              <a:ea typeface="方正正中黑简体" pitchFamily="2" charset="-122"/>
              <a:cs typeface="文鼎CS细等线"/>
            </a:endParaRPr>
          </a:p>
          <a:p>
            <a:pPr marL="280988" indent="-280988" algn="ctr" eaLnBrk="0" hangingPunct="0">
              <a:lnSpc>
                <a:spcPts val="1400"/>
              </a:lnSpc>
              <a:spcBef>
                <a:spcPct val="50000"/>
              </a:spcBef>
              <a:buClr>
                <a:srgbClr val="7F7F7F"/>
              </a:buClr>
              <a:buFont typeface="Wingdings" pitchFamily="2" charset="2"/>
              <a:buNone/>
            </a:pPr>
            <a:r>
              <a:rPr lang="en-US" altLang="zh-CN" dirty="0">
                <a:latin typeface="Eras Medium ITC" pitchFamily="34" charset="0"/>
                <a:ea typeface="方正正中黑简体" pitchFamily="2" charset="-122"/>
                <a:cs typeface="文鼎CS细等线"/>
              </a:rPr>
              <a:t>Café </a:t>
            </a:r>
            <a:r>
              <a:rPr lang="en-US" altLang="zh-CN" dirty="0" smtClean="0">
                <a:latin typeface="Eras Medium ITC" pitchFamily="34" charset="0"/>
                <a:ea typeface="方正正中黑简体" pitchFamily="2" charset="-122"/>
                <a:cs typeface="文鼎CS细等线"/>
              </a:rPr>
              <a:t>Realm</a:t>
            </a:r>
            <a:endParaRPr lang="en-US" altLang="zh-CN" dirty="0">
              <a:latin typeface="Eras Medium ITC" pitchFamily="34" charset="0"/>
              <a:ea typeface="方正正中黑简体" pitchFamily="2" charset="-122"/>
              <a:cs typeface="文鼎CS细等线"/>
            </a:endParaRPr>
          </a:p>
        </p:txBody>
      </p:sp>
      <p:sp>
        <p:nvSpPr>
          <p:cNvPr id="24" name="矩形 23"/>
          <p:cNvSpPr/>
          <p:nvPr/>
        </p:nvSpPr>
        <p:spPr>
          <a:xfrm>
            <a:off x="323528" y="4509120"/>
            <a:ext cx="2592288" cy="1600438"/>
          </a:xfrm>
          <a:prstGeom prst="rect">
            <a:avLst/>
          </a:prstGeom>
        </p:spPr>
        <p:txBody>
          <a:bodyPr wrap="square">
            <a:spAutoFit/>
          </a:bodyPr>
          <a:lstStyle/>
          <a:p>
            <a:pPr algn="just">
              <a:lnSpc>
                <a:spcPct val="150000"/>
              </a:lnSpc>
              <a:defRPr/>
            </a:pPr>
            <a:r>
              <a:rPr lang="zh-CN" altLang="en-US" sz="1400" dirty="0">
                <a:latin typeface="方正正中黑简体" pitchFamily="2" charset="-122"/>
                <a:ea typeface="方正正中黑简体" pitchFamily="2" charset="-122"/>
              </a:rPr>
              <a:t>全新定义了国际全日西餐厅；汇聚各国佳肴，惊喜不断！</a:t>
            </a:r>
            <a:endParaRPr lang="en-US" altLang="zh-CN" sz="1400" dirty="0">
              <a:latin typeface="方正正中黑简体" pitchFamily="2" charset="-122"/>
              <a:ea typeface="方正正中黑简体" pitchFamily="2" charset="-122"/>
            </a:endParaRPr>
          </a:p>
          <a:p>
            <a:pPr>
              <a:defRPr/>
            </a:pPr>
            <a:r>
              <a:rPr lang="en-US" altLang="zh-CN" sz="1400" dirty="0" smtClean="0">
                <a:latin typeface="Eras Medium ITC" pitchFamily="34" charset="0"/>
                <a:ea typeface="方正兰亭黑_GBK" pitchFamily="2" charset="-122"/>
                <a:cs typeface="Lucida Sans Unicode" pitchFamily="34" charset="0"/>
              </a:rPr>
              <a:t>The </a:t>
            </a:r>
            <a:r>
              <a:rPr lang="en-US" altLang="zh-CN" sz="1400" dirty="0">
                <a:latin typeface="Eras Medium ITC" pitchFamily="34" charset="0"/>
                <a:ea typeface="方正兰亭黑_GBK" pitchFamily="2" charset="-122"/>
                <a:cs typeface="Lucida Sans Unicode" pitchFamily="34" charset="0"/>
              </a:rPr>
              <a:t>all-day-dining restaurant will surprise you and your guests during afternoon </a:t>
            </a:r>
            <a:r>
              <a:rPr lang="en-US" altLang="zh-CN" sz="1400" dirty="0" smtClean="0">
                <a:latin typeface="Eras Medium ITC" pitchFamily="34" charset="0"/>
                <a:ea typeface="方正兰亭黑_GBK" pitchFamily="2" charset="-122"/>
                <a:cs typeface="Lucida Sans Unicode" pitchFamily="34" charset="0"/>
              </a:rPr>
              <a:t>get-togethers or </a:t>
            </a:r>
            <a:r>
              <a:rPr lang="en-US" altLang="zh-CN" sz="1400" dirty="0">
                <a:latin typeface="Eras Medium ITC" pitchFamily="34" charset="0"/>
                <a:ea typeface="方正兰亭黑_GBK" pitchFamily="2" charset="-122"/>
                <a:cs typeface="Lucida Sans Unicode" pitchFamily="34" charset="0"/>
              </a:rPr>
              <a:t>evening feasts.</a:t>
            </a:r>
          </a:p>
        </p:txBody>
      </p:sp>
      <p:sp>
        <p:nvSpPr>
          <p:cNvPr id="26" name="矩形 25"/>
          <p:cNvSpPr/>
          <p:nvPr/>
        </p:nvSpPr>
        <p:spPr>
          <a:xfrm>
            <a:off x="3203848" y="4509120"/>
            <a:ext cx="2736304" cy="1815882"/>
          </a:xfrm>
          <a:prstGeom prst="rect">
            <a:avLst/>
          </a:prstGeom>
        </p:spPr>
        <p:txBody>
          <a:bodyPr wrap="square">
            <a:spAutoFit/>
          </a:bodyPr>
          <a:lstStyle/>
          <a:p>
            <a:pPr algn="just">
              <a:lnSpc>
                <a:spcPct val="150000"/>
              </a:lnSpc>
              <a:defRPr/>
            </a:pPr>
            <a:r>
              <a:rPr lang="zh-CN" altLang="en-US" sz="1400" dirty="0">
                <a:latin typeface="方正正中黑简体" pitchFamily="2" charset="-122"/>
                <a:ea typeface="方正正中黑简体" pitchFamily="2" charset="-122"/>
              </a:rPr>
              <a:t>以粤菜为主并吸纳本帮菜精华，专注于原汁原味以及均衡营养。</a:t>
            </a:r>
            <a:endParaRPr lang="en-US" altLang="zh-CN" sz="1400" dirty="0">
              <a:latin typeface="方正正中黑简体" pitchFamily="2" charset="-122"/>
              <a:ea typeface="方正正中黑简体" pitchFamily="2" charset="-122"/>
            </a:endParaRPr>
          </a:p>
          <a:p>
            <a:pPr>
              <a:defRPr/>
            </a:pPr>
            <a:r>
              <a:rPr lang="en-US" altLang="zh-CN" sz="1400" dirty="0">
                <a:latin typeface="Eras Medium ITC" pitchFamily="34" charset="0"/>
                <a:ea typeface="方正兰亭黑_GBK" pitchFamily="2" charset="-122"/>
                <a:cs typeface="Lucida Sans Unicode" pitchFamily="34" charset="0"/>
              </a:rPr>
              <a:t>Combining Cantonese cuisine with the local essence, focusing on flavor and balanced nutrition</a:t>
            </a:r>
            <a:r>
              <a:rPr lang="en-US" altLang="zh-CN" sz="1400" dirty="0" smtClean="0">
                <a:latin typeface="Eras Medium ITC" pitchFamily="34" charset="0"/>
                <a:ea typeface="方正兰亭黑_GBK" pitchFamily="2" charset="-122"/>
                <a:cs typeface="Lucida Sans Unicode" pitchFamily="34" charset="0"/>
              </a:rPr>
              <a:t>.</a:t>
            </a:r>
          </a:p>
          <a:p>
            <a:pPr>
              <a:defRPr/>
            </a:pPr>
            <a:endParaRPr lang="en-US" altLang="zh-CN" sz="1400" dirty="0">
              <a:latin typeface="Eras Medium ITC" pitchFamily="34" charset="0"/>
              <a:ea typeface="方正兰亭黑简体" pitchFamily="2" charset="-122"/>
            </a:endParaRPr>
          </a:p>
          <a:p>
            <a:pPr>
              <a:defRPr/>
            </a:pPr>
            <a:endParaRPr lang="en-US" altLang="zh-CN" sz="1400" dirty="0">
              <a:latin typeface="Eras Medium ITC" pitchFamily="34" charset="0"/>
              <a:ea typeface="方正兰亭黑简体" pitchFamily="2" charset="-122"/>
            </a:endParaRPr>
          </a:p>
        </p:txBody>
      </p:sp>
      <p:sp>
        <p:nvSpPr>
          <p:cNvPr id="27" name="Rectangle 4"/>
          <p:cNvSpPr>
            <a:spLocks noChangeArrowheads="1"/>
          </p:cNvSpPr>
          <p:nvPr/>
        </p:nvSpPr>
        <p:spPr bwMode="auto">
          <a:xfrm>
            <a:off x="3347864" y="3789040"/>
            <a:ext cx="2020379" cy="7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80988" indent="-280988" algn="ctr" eaLnBrk="0" hangingPunct="0">
              <a:lnSpc>
                <a:spcPts val="1400"/>
              </a:lnSpc>
              <a:spcBef>
                <a:spcPct val="50000"/>
              </a:spcBef>
              <a:buClr>
                <a:srgbClr val="7F7F7F"/>
              </a:buClr>
            </a:pPr>
            <a:r>
              <a:rPr lang="zh-CN" altLang="en-US" dirty="0" smtClean="0">
                <a:latin typeface="方正正中黑简体" pitchFamily="2" charset="-122"/>
                <a:ea typeface="方正正中黑简体" pitchFamily="2" charset="-122"/>
                <a:cs typeface="文鼎CS细等线"/>
              </a:rPr>
              <a:t>品</a:t>
            </a:r>
            <a:r>
              <a:rPr lang="zh-CN" altLang="en-US" dirty="0">
                <a:latin typeface="方正正中黑简体" pitchFamily="2" charset="-122"/>
                <a:ea typeface="方正正中黑简体" pitchFamily="2" charset="-122"/>
                <a:cs typeface="文鼎CS细等线"/>
              </a:rPr>
              <a:t>珍中餐厅</a:t>
            </a:r>
            <a:endParaRPr lang="en-US" altLang="zh-CN" dirty="0">
              <a:latin typeface="方正正中黑简体" pitchFamily="2" charset="-122"/>
              <a:ea typeface="方正正中黑简体" pitchFamily="2" charset="-122"/>
              <a:cs typeface="文鼎CS细等线"/>
            </a:endParaRPr>
          </a:p>
          <a:p>
            <a:pPr marL="280988" indent="-280988" algn="ctr" eaLnBrk="0" hangingPunct="0">
              <a:lnSpc>
                <a:spcPts val="1400"/>
              </a:lnSpc>
              <a:spcBef>
                <a:spcPct val="50000"/>
              </a:spcBef>
              <a:buClr>
                <a:srgbClr val="7F7F7F"/>
              </a:buClr>
            </a:pPr>
            <a:r>
              <a:rPr lang="en-US" altLang="zh-CN" dirty="0" smtClean="0">
                <a:latin typeface="Eras Medium ITC" pitchFamily="34" charset="0"/>
                <a:ea typeface="方正正中黑简体" pitchFamily="2" charset="-122"/>
                <a:cs typeface="文鼎CS细等线"/>
              </a:rPr>
              <a:t>ZHEN</a:t>
            </a:r>
            <a:endParaRPr lang="en-US" altLang="zh-CN" dirty="0">
              <a:latin typeface="Eras Medium ITC" pitchFamily="34" charset="0"/>
              <a:ea typeface="方正正中黑简体" pitchFamily="2" charset="-122"/>
              <a:cs typeface="文鼎CS细等线"/>
            </a:endParaRPr>
          </a:p>
        </p:txBody>
      </p:sp>
      <p:sp>
        <p:nvSpPr>
          <p:cNvPr id="29" name="矩形 28"/>
          <p:cNvSpPr/>
          <p:nvPr/>
        </p:nvSpPr>
        <p:spPr>
          <a:xfrm>
            <a:off x="5724128" y="3718773"/>
            <a:ext cx="3020097" cy="646331"/>
          </a:xfrm>
          <a:prstGeom prst="rect">
            <a:avLst/>
          </a:prstGeom>
        </p:spPr>
        <p:txBody>
          <a:bodyPr wrap="square">
            <a:spAutoFit/>
          </a:bodyPr>
          <a:lstStyle/>
          <a:p>
            <a:pPr marL="280988" indent="-280988" algn="ctr" eaLnBrk="0" hangingPunct="0">
              <a:buClr>
                <a:srgbClr val="7F7F7F"/>
              </a:buClr>
            </a:pPr>
            <a:r>
              <a:rPr lang="zh-CN" altLang="en-US" dirty="0">
                <a:latin typeface="方正正中黑简体" pitchFamily="2" charset="-122"/>
                <a:ea typeface="方正正中黑简体" pitchFamily="2" charset="-122"/>
                <a:cs typeface="文鼎CS细等线"/>
              </a:rPr>
              <a:t>大堂酒廊 </a:t>
            </a:r>
          </a:p>
          <a:p>
            <a:pPr marL="280988" indent="-280988" algn="ctr" eaLnBrk="0" hangingPunct="0">
              <a:buClr>
                <a:srgbClr val="7F7F7F"/>
              </a:buClr>
            </a:pPr>
            <a:r>
              <a:rPr lang="en-US" altLang="zh-CN" dirty="0">
                <a:latin typeface="Eras Medium ITC" pitchFamily="34" charset="0"/>
                <a:ea typeface="方正正中黑简体" pitchFamily="2" charset="-122"/>
                <a:cs typeface="文鼎CS细等线"/>
              </a:rPr>
              <a:t>Lobby Lounge </a:t>
            </a:r>
            <a:endParaRPr lang="zh-CN" altLang="en-US" dirty="0">
              <a:latin typeface="Eras Medium ITC" pitchFamily="34" charset="0"/>
              <a:ea typeface="方正正中黑简体" pitchFamily="2" charset="-122"/>
              <a:cs typeface="文鼎CS细等线"/>
            </a:endParaRPr>
          </a:p>
        </p:txBody>
      </p:sp>
      <p:sp>
        <p:nvSpPr>
          <p:cNvPr id="30" name="矩形 29"/>
          <p:cNvSpPr/>
          <p:nvPr/>
        </p:nvSpPr>
        <p:spPr>
          <a:xfrm>
            <a:off x="6156176" y="4581128"/>
            <a:ext cx="2664296" cy="1169551"/>
          </a:xfrm>
          <a:prstGeom prst="rect">
            <a:avLst/>
          </a:prstGeom>
        </p:spPr>
        <p:txBody>
          <a:bodyPr wrap="square">
            <a:spAutoFit/>
          </a:bodyPr>
          <a:lstStyle/>
          <a:p>
            <a:r>
              <a:rPr lang="zh-CN" altLang="en-US" sz="1400" dirty="0" smtClean="0">
                <a:latin typeface="方正正中黑简体" pitchFamily="2" charset="-122"/>
                <a:ea typeface="方正正中黑简体" pitchFamily="2" charset="-122"/>
              </a:rPr>
              <a:t>优雅</a:t>
            </a:r>
            <a:r>
              <a:rPr lang="zh-CN" altLang="en-US" sz="1400" dirty="0">
                <a:latin typeface="方正正中黑简体" pitchFamily="2" charset="-122"/>
                <a:ea typeface="方正正中黑简体" pitchFamily="2" charset="-122"/>
              </a:rPr>
              <a:t>惬意，尽享舒适。 </a:t>
            </a:r>
          </a:p>
          <a:p>
            <a:r>
              <a:rPr lang="en-US" altLang="zh-CN" sz="1400" dirty="0">
                <a:latin typeface="Eras Medium ITC" pitchFamily="34" charset="0"/>
                <a:ea typeface="方正正中黑简体" pitchFamily="2" charset="-122"/>
              </a:rPr>
              <a:t>Indulge yourself at the elegant Lobby Lounge</a:t>
            </a:r>
            <a:r>
              <a:rPr lang="en-US" altLang="zh-CN" sz="1400" dirty="0" smtClean="0">
                <a:latin typeface="Eras Medium ITC" pitchFamily="34" charset="0"/>
                <a:ea typeface="方正正中黑简体" pitchFamily="2" charset="-122"/>
              </a:rPr>
              <a:t>.</a:t>
            </a:r>
          </a:p>
          <a:p>
            <a:endParaRPr lang="en-US" altLang="zh-CN" sz="1400" dirty="0">
              <a:latin typeface="Eras Medium ITC" pitchFamily="34" charset="0"/>
              <a:ea typeface="方正正中黑简体" pitchFamily="2" charset="-122"/>
            </a:endParaRPr>
          </a:p>
          <a:p>
            <a:pPr>
              <a:defRPr/>
            </a:pPr>
            <a:endParaRPr lang="en-US" altLang="zh-CN" sz="1400" b="1" dirty="0">
              <a:latin typeface="Eras Medium ITC" pitchFamily="34" charset="0"/>
              <a:ea typeface="方正兰亭黑简体" pitchFamily="2" charset="-122"/>
            </a:endParaRPr>
          </a:p>
        </p:txBody>
      </p:sp>
    </p:spTree>
    <p:extLst>
      <p:ext uri="{BB962C8B-B14F-4D97-AF65-F5344CB8AC3E}">
        <p14:creationId xmlns:p14="http://schemas.microsoft.com/office/powerpoint/2010/main" xmlns="" val="195752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1" name="标题 1"/>
          <p:cNvSpPr txBox="1">
            <a:spLocks/>
          </p:cNvSpPr>
          <p:nvPr/>
        </p:nvSpPr>
        <p:spPr>
          <a:xfrm>
            <a:off x="0" y="260648"/>
            <a:ext cx="9144000" cy="885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smtClean="0">
                <a:solidFill>
                  <a:schemeClr val="bg1"/>
                </a:solidFill>
                <a:latin typeface="方正正中黑简体" pitchFamily="2" charset="-122"/>
                <a:ea typeface="方正正中黑简体" pitchFamily="2" charset="-122"/>
              </a:rPr>
              <a:t>武汉富力万达嘉华酒店</a:t>
            </a:r>
            <a:r>
              <a:rPr lang="en-US" altLang="zh-CN" sz="2000" dirty="0">
                <a:solidFill>
                  <a:schemeClr val="bg1"/>
                </a:solidFill>
                <a:latin typeface="方正正中黑简体" pitchFamily="2" charset="-122"/>
                <a:ea typeface="方正正中黑简体" pitchFamily="2" charset="-122"/>
              </a:rPr>
              <a:t/>
            </a:r>
            <a:br>
              <a:rPr lang="en-US" altLang="zh-CN" sz="2000" dirty="0">
                <a:solidFill>
                  <a:schemeClr val="bg1"/>
                </a:solidFill>
                <a:latin typeface="方正正中黑简体" pitchFamily="2" charset="-122"/>
                <a:ea typeface="方正正中黑简体" pitchFamily="2" charset="-122"/>
              </a:rPr>
            </a:br>
            <a:r>
              <a:rPr lang="en-US" altLang="zh-CN" sz="2000" dirty="0" smtClean="0">
                <a:solidFill>
                  <a:schemeClr val="bg1"/>
                </a:solidFill>
                <a:latin typeface="方正正中黑简体" pitchFamily="2" charset="-122"/>
                <a:ea typeface="方正正中黑简体" pitchFamily="2" charset="-122"/>
              </a:rPr>
              <a:t>Wanda </a:t>
            </a:r>
            <a:r>
              <a:rPr lang="en-US" altLang="zh-CN" sz="2000" dirty="0">
                <a:solidFill>
                  <a:schemeClr val="bg1"/>
                </a:solidFill>
                <a:latin typeface="方正正中黑简体" pitchFamily="2" charset="-122"/>
                <a:ea typeface="方正正中黑简体" pitchFamily="2" charset="-122"/>
              </a:rPr>
              <a:t>Realm Wuhan</a:t>
            </a:r>
            <a:endParaRPr lang="zh-CN" altLang="en-US" sz="2000" dirty="0">
              <a:solidFill>
                <a:schemeClr val="bg1"/>
              </a:solidFill>
              <a:latin typeface="方正正中黑简体" pitchFamily="2" charset="-122"/>
              <a:ea typeface="方正正中黑简体" pitchFamily="2" charset="-122"/>
            </a:endParaRPr>
          </a:p>
        </p:txBody>
      </p:sp>
      <p:sp>
        <p:nvSpPr>
          <p:cNvPr id="4" name="Text Box 3"/>
          <p:cNvSpPr txBox="1">
            <a:spLocks noChangeArrowheads="1"/>
          </p:cNvSpPr>
          <p:nvPr/>
        </p:nvSpPr>
        <p:spPr bwMode="auto">
          <a:xfrm>
            <a:off x="4788024" y="1916832"/>
            <a:ext cx="413323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dirty="0">
                <a:latin typeface="方正正中黑简体" pitchFamily="2" charset="-122"/>
                <a:ea typeface="方正正中黑简体" pitchFamily="2" charset="-122"/>
              </a:rPr>
              <a:t>会议及宴会 </a:t>
            </a:r>
            <a:endParaRPr lang="en-US" altLang="zh-CN" dirty="0" smtClean="0">
              <a:latin typeface="方正正中黑简体" pitchFamily="2" charset="-122"/>
              <a:ea typeface="方正正中黑简体" pitchFamily="2" charset="-122"/>
            </a:endParaRPr>
          </a:p>
          <a:p>
            <a:pPr algn="ctr" eaLnBrk="1" hangingPunct="1"/>
            <a:r>
              <a:rPr lang="en-US" altLang="zh-CN" dirty="0" smtClean="0">
                <a:latin typeface="Eras Medium ITC" pitchFamily="34" charset="0"/>
                <a:ea typeface="方正正中黑简体" pitchFamily="2" charset="-122"/>
              </a:rPr>
              <a:t>Meeting </a:t>
            </a:r>
            <a:r>
              <a:rPr lang="en-US" altLang="zh-CN" dirty="0">
                <a:latin typeface="Eras Medium ITC" pitchFamily="34" charset="0"/>
                <a:ea typeface="方正正中黑简体" pitchFamily="2" charset="-122"/>
              </a:rPr>
              <a:t>&amp; Banquet</a:t>
            </a:r>
          </a:p>
        </p:txBody>
      </p:sp>
      <p:sp>
        <p:nvSpPr>
          <p:cNvPr id="5" name="矩形 4"/>
          <p:cNvSpPr/>
          <p:nvPr/>
        </p:nvSpPr>
        <p:spPr>
          <a:xfrm>
            <a:off x="251520" y="1801554"/>
            <a:ext cx="4320480" cy="4105419"/>
          </a:xfrm>
          <a:prstGeom prst="rect">
            <a:avLst/>
          </a:prstGeom>
        </p:spPr>
        <p:txBody>
          <a:bodyPr wrap="square">
            <a:spAutoFit/>
          </a:bodyPr>
          <a:lstStyle/>
          <a:p>
            <a:pPr algn="just">
              <a:lnSpc>
                <a:spcPts val="2100"/>
              </a:lnSpc>
              <a:defRPr/>
            </a:pPr>
            <a:r>
              <a:rPr lang="zh-CN" altLang="en-US" sz="1400" dirty="0">
                <a:latin typeface="方正正中黑简体" pitchFamily="2" charset="-122"/>
                <a:ea typeface="方正正中黑简体" pitchFamily="2" charset="-122"/>
              </a:rPr>
              <a:t>武汉万达嘉华酒店场地奢华瑰丽，设施完善，配备最新的视听与多媒体技术，更有免费高速上网设施。面积为</a:t>
            </a:r>
            <a:r>
              <a:rPr lang="en-US" altLang="zh-CN" sz="1400" dirty="0">
                <a:latin typeface="方正正中黑简体" pitchFamily="2" charset="-122"/>
                <a:ea typeface="方正正中黑简体" pitchFamily="2" charset="-122"/>
              </a:rPr>
              <a:t>880</a:t>
            </a:r>
            <a:r>
              <a:rPr lang="zh-CN" altLang="en-US" sz="1400" dirty="0">
                <a:latin typeface="方正正中黑简体" pitchFamily="2" charset="-122"/>
                <a:ea typeface="方正正中黑简体" pitchFamily="2" charset="-122"/>
              </a:rPr>
              <a:t>平方米的大宴会厅恢宏大气，规模之大在武汉市首屈一指，享有盛誉，巨型平面液晶屏幕令宴会添色不少，给来宾留下深刻印象。</a:t>
            </a:r>
            <a:endParaRPr lang="en-US" altLang="zh-CN" sz="1400" dirty="0">
              <a:latin typeface="方正正中黑简体" pitchFamily="2" charset="-122"/>
              <a:ea typeface="方正正中黑简体" pitchFamily="2" charset="-122"/>
            </a:endParaRPr>
          </a:p>
          <a:p>
            <a:pPr algn="just">
              <a:lnSpc>
                <a:spcPts val="2100"/>
              </a:lnSpc>
              <a:defRPr/>
            </a:pPr>
            <a:endParaRPr lang="en-US" altLang="zh-CN" sz="1400" dirty="0" smtClean="0">
              <a:latin typeface="Eras Medium ITC" pitchFamily="34" charset="0"/>
              <a:ea typeface="方正正中黑简体" pitchFamily="2" charset="-122"/>
            </a:endParaRPr>
          </a:p>
          <a:p>
            <a:pPr algn="just">
              <a:lnSpc>
                <a:spcPts val="2100"/>
              </a:lnSpc>
              <a:defRPr/>
            </a:pPr>
            <a:r>
              <a:rPr lang="en-US" altLang="zh-CN" sz="1400" dirty="0" smtClean="0">
                <a:latin typeface="Eras Medium ITC" pitchFamily="34" charset="0"/>
                <a:ea typeface="方正正中黑简体" pitchFamily="2" charset="-122"/>
              </a:rPr>
              <a:t>When </a:t>
            </a:r>
            <a:r>
              <a:rPr lang="en-US" altLang="zh-CN" sz="1400" dirty="0">
                <a:latin typeface="Eras Medium ITC" pitchFamily="34" charset="0"/>
                <a:ea typeface="方正正中黑简体" pitchFamily="2" charset="-122"/>
              </a:rPr>
              <a:t>you choose Wanda Realm Wuhan for your event, you enjoy a selection of luxurious venues, all of them fully-equipped with the latest audio-visual and multimedia technologies, as well as complimentary high-speed wireless Internet access. The majestic 880</a:t>
            </a:r>
            <a:r>
              <a:rPr lang="zh-CN" altLang="zh-CN" sz="1400" dirty="0">
                <a:latin typeface="Eras Medium ITC" pitchFamily="34" charset="0"/>
                <a:ea typeface="方正正中黑简体" pitchFamily="2" charset="-122"/>
              </a:rPr>
              <a:t>㎡</a:t>
            </a:r>
            <a:r>
              <a:rPr lang="en-US" altLang="zh-CN" sz="1400" dirty="0">
                <a:latin typeface="Eras Medium ITC" pitchFamily="34" charset="0"/>
                <a:ea typeface="方正正中黑简体" pitchFamily="2" charset="-122"/>
              </a:rPr>
              <a:t> Grand Ballroom is the largest and most prestigious of its kind in Wuhan, and also features a giant LED screen to make your event even more memorable.</a:t>
            </a:r>
          </a:p>
        </p:txBody>
      </p:sp>
      <p:pic>
        <p:nvPicPr>
          <p:cNvPr id="6" name="Picture 10" descr="C:\Users\smvivian\Desktop\QQ截图2014031817153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88024" y="3140968"/>
            <a:ext cx="4133235" cy="271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06561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1001</Words>
  <Application>Microsoft Office PowerPoint</Application>
  <PresentationFormat>全屏显示(4:3)</PresentationFormat>
  <Paragraphs>138</Paragraphs>
  <Slides>13</Slides>
  <Notes>13</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Office 主题​​</vt:lpstr>
      <vt:lpstr>武汉富力万达嘉华酒店简介 The Introduction of Wanda Realm Wuhan</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Ivy Zou</dc:creator>
  <cp:lastModifiedBy>smelina</cp:lastModifiedBy>
  <cp:revision>42</cp:revision>
  <dcterms:created xsi:type="dcterms:W3CDTF">2017-03-30T03:46:03Z</dcterms:created>
  <dcterms:modified xsi:type="dcterms:W3CDTF">2023-03-13T02:18:54Z</dcterms:modified>
</cp:coreProperties>
</file>