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30"/>
  </p:notesMasterIdLst>
  <p:sldIdLst>
    <p:sldId id="256" r:id="rId2"/>
    <p:sldId id="355" r:id="rId3"/>
    <p:sldId id="352" r:id="rId4"/>
    <p:sldId id="297" r:id="rId5"/>
    <p:sldId id="316" r:id="rId6"/>
    <p:sldId id="344" r:id="rId7"/>
    <p:sldId id="302" r:id="rId8"/>
    <p:sldId id="359" r:id="rId9"/>
    <p:sldId id="345" r:id="rId10"/>
    <p:sldId id="315" r:id="rId11"/>
    <p:sldId id="314" r:id="rId12"/>
    <p:sldId id="334" r:id="rId13"/>
    <p:sldId id="346" r:id="rId14"/>
    <p:sldId id="353" r:id="rId15"/>
    <p:sldId id="354" r:id="rId16"/>
    <p:sldId id="323" r:id="rId17"/>
    <p:sldId id="329" r:id="rId18"/>
    <p:sldId id="330" r:id="rId19"/>
    <p:sldId id="331" r:id="rId20"/>
    <p:sldId id="332" r:id="rId21"/>
    <p:sldId id="328" r:id="rId22"/>
    <p:sldId id="306" r:id="rId23"/>
    <p:sldId id="312" r:id="rId24"/>
    <p:sldId id="347" r:id="rId25"/>
    <p:sldId id="358" r:id="rId26"/>
    <p:sldId id="356" r:id="rId27"/>
    <p:sldId id="357" r:id="rId28"/>
    <p:sldId id="282" r:id="rId29"/>
  </p:sldIdLst>
  <p:sldSz cx="8712200" cy="6858000"/>
  <p:notesSz cx="6805613"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8A54"/>
    <a:srgbClr val="A7890B"/>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46" autoAdjust="0"/>
    <p:restoredTop sz="94660" autoAdjust="0"/>
  </p:normalViewPr>
  <p:slideViewPr>
    <p:cSldViewPr>
      <p:cViewPr>
        <p:scale>
          <a:sx n="100" d="100"/>
          <a:sy n="100" d="100"/>
        </p:scale>
        <p:origin x="-1152" y="-24"/>
      </p:cViewPr>
      <p:guideLst>
        <p:guide orient="horz" pos="2160"/>
        <p:guide pos="2744"/>
      </p:guideLst>
    </p:cSldViewPr>
  </p:slideViewPr>
  <p:outlineViewPr>
    <p:cViewPr>
      <p:scale>
        <a:sx n="33" d="100"/>
        <a:sy n="33" d="100"/>
      </p:scale>
      <p:origin x="0" y="0"/>
    </p:cViewPr>
  </p:outlineViewPr>
  <p:notesTextViewPr>
    <p:cViewPr>
      <p:scale>
        <a:sx n="1" d="1"/>
        <a:sy n="1" d="1"/>
      </p:scale>
      <p:origin x="0" y="0"/>
    </p:cViewPr>
  </p:notesTextViewPr>
  <p:sorterViewPr>
    <p:cViewPr>
      <p:scale>
        <a:sx n="114" d="100"/>
        <a:sy n="11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AD0181A4-BCCB-49C2-8D37-95C03A94221B}" type="datetimeFigureOut">
              <a:rPr lang="en-US" smtClean="0"/>
              <a:t>12/8/2020</a:t>
            </a:fld>
            <a:endParaRPr lang="en-US"/>
          </a:p>
        </p:txBody>
      </p:sp>
      <p:sp>
        <p:nvSpPr>
          <p:cNvPr id="4" name="投影片圖像版面配置區 3"/>
          <p:cNvSpPr>
            <a:spLocks noGrp="1" noRot="1" noChangeAspect="1"/>
          </p:cNvSpPr>
          <p:nvPr>
            <p:ph type="sldImg" idx="2"/>
          </p:nvPr>
        </p:nvSpPr>
        <p:spPr>
          <a:xfrm>
            <a:off x="1036638" y="746125"/>
            <a:ext cx="4732337"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頁尾版面配置區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0BCB28D4-D095-422E-A578-0EA3D16DD72F}" type="slidenum">
              <a:rPr lang="en-US" smtClean="0"/>
              <a:t>‹#›</a:t>
            </a:fld>
            <a:endParaRPr lang="en-US"/>
          </a:p>
        </p:txBody>
      </p:sp>
    </p:spTree>
    <p:extLst>
      <p:ext uri="{BB962C8B-B14F-4D97-AF65-F5344CB8AC3E}">
        <p14:creationId xmlns:p14="http://schemas.microsoft.com/office/powerpoint/2010/main" val="160402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53415" y="2130426"/>
            <a:ext cx="7405370" cy="1470025"/>
          </a:xfrm>
        </p:spPr>
        <p:txBody>
          <a:bodyPr/>
          <a:lstStyle/>
          <a:p>
            <a:r>
              <a:rPr lang="zh-TW" altLang="en-US" noProof="1" smtClean="0"/>
              <a:t>按一下以編輯母片標題樣式</a:t>
            </a:r>
            <a:endParaRPr lang="zh-TW" altLang="en-US" noProof="1"/>
          </a:p>
        </p:txBody>
      </p:sp>
      <p:sp>
        <p:nvSpPr>
          <p:cNvPr id="3" name="副標題 2"/>
          <p:cNvSpPr>
            <a:spLocks noGrp="1"/>
          </p:cNvSpPr>
          <p:nvPr>
            <p:ph type="subTitle" idx="1"/>
          </p:nvPr>
        </p:nvSpPr>
        <p:spPr>
          <a:xfrm>
            <a:off x="1306830" y="3886200"/>
            <a:ext cx="60985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noProof="1" smtClean="0"/>
              <a:t>按一下以編輯母片副標題樣式</a:t>
            </a:r>
            <a:endParaRPr lang="zh-TW" altLang="en-US" noProof="1"/>
          </a:p>
        </p:txBody>
      </p:sp>
      <p:sp>
        <p:nvSpPr>
          <p:cNvPr id="4" name="日期版面配置區 3"/>
          <p:cNvSpPr>
            <a:spLocks noGrp="1"/>
          </p:cNvSpPr>
          <p:nvPr>
            <p:ph type="dt" sz="half" idx="10"/>
          </p:nvPr>
        </p:nvSpPr>
        <p:spPr/>
        <p:txBody>
          <a:bodyPr/>
          <a:lstStyle>
            <a:lvl1pPr>
              <a:defRPr/>
            </a:lvl1pPr>
          </a:lstStyle>
          <a:p>
            <a:pPr>
              <a:defRPr/>
            </a:pPr>
            <a:fld id="{F193DF9F-0A59-4141-8D6C-AE1C266009BC}"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3680ED64-E0DE-46C0-AAE7-61FC7DA9C52E}" type="slidenum">
              <a:rPr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07652" y="4800600"/>
            <a:ext cx="5227320" cy="566738"/>
          </a:xfrm>
        </p:spPr>
        <p:txBody>
          <a:bodyPr anchor="b"/>
          <a:lstStyle>
            <a:lvl1pPr algn="l">
              <a:defRPr sz="2000" b="1"/>
            </a:lvl1pPr>
          </a:lstStyle>
          <a:p>
            <a:r>
              <a:rPr lang="zh-TW" altLang="en-US" noProof="1" smtClean="0"/>
              <a:t>按一下以編輯母片標題樣式</a:t>
            </a:r>
            <a:endParaRPr lang="zh-TW" altLang="en-US" noProof="1"/>
          </a:p>
        </p:txBody>
      </p:sp>
      <p:sp>
        <p:nvSpPr>
          <p:cNvPr id="3" name="圖片版面配置區 2"/>
          <p:cNvSpPr>
            <a:spLocks noGrp="1"/>
          </p:cNvSpPr>
          <p:nvPr>
            <p:ph type="pic" idx="1"/>
          </p:nvPr>
        </p:nvSpPr>
        <p:spPr>
          <a:xfrm>
            <a:off x="1707652" y="612775"/>
            <a:ext cx="5227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1"/>
          </a:p>
        </p:txBody>
      </p:sp>
      <p:sp>
        <p:nvSpPr>
          <p:cNvPr id="4" name="文字版面配置區 3"/>
          <p:cNvSpPr>
            <a:spLocks noGrp="1"/>
          </p:cNvSpPr>
          <p:nvPr>
            <p:ph type="body" sz="half" idx="2"/>
          </p:nvPr>
        </p:nvSpPr>
        <p:spPr>
          <a:xfrm>
            <a:off x="1707652" y="5367338"/>
            <a:ext cx="5227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noProof="1"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692C6E0-404D-44DA-83D4-9AB97BB395C5}"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317B93E-48A0-477D-A05B-5A663DFBD468}" type="slidenum">
              <a:rPr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noProof="1" smtClean="0"/>
              <a:t>按一下以編輯母片標題樣式</a:t>
            </a:r>
            <a:endParaRPr lang="zh-TW" altLang="en-US" noProof="1"/>
          </a:p>
        </p:txBody>
      </p:sp>
      <p:sp>
        <p:nvSpPr>
          <p:cNvPr id="3" name="直排文字版面配置區 2"/>
          <p:cNvSpPr>
            <a:spLocks noGrp="1"/>
          </p:cNvSpPr>
          <p:nvPr>
            <p:ph type="body" orient="vert" idx="1"/>
          </p:nvPr>
        </p:nvSpPr>
        <p:spPr/>
        <p:txBody>
          <a:bodyPr vert="eaVert"/>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4" name="日期版面配置區 3"/>
          <p:cNvSpPr>
            <a:spLocks noGrp="1"/>
          </p:cNvSpPr>
          <p:nvPr>
            <p:ph type="dt" sz="half" idx="10"/>
          </p:nvPr>
        </p:nvSpPr>
        <p:spPr/>
        <p:txBody>
          <a:bodyPr/>
          <a:lstStyle>
            <a:lvl1pPr>
              <a:defRPr/>
            </a:lvl1pPr>
          </a:lstStyle>
          <a:p>
            <a:pPr>
              <a:defRPr/>
            </a:pPr>
            <a:fld id="{57E11AAA-42A9-456D-8CB5-D88E7B28BE5D}"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B91C8B5-577E-4BFB-87D8-1170E5C6CA76}" type="slidenum">
              <a:rPr altLang="en-US"/>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316345" y="274639"/>
            <a:ext cx="1960245" cy="5851525"/>
          </a:xfrm>
        </p:spPr>
        <p:txBody>
          <a:bodyPr vert="eaVert"/>
          <a:lstStyle/>
          <a:p>
            <a:r>
              <a:rPr lang="zh-TW" altLang="en-US" noProof="1" smtClean="0"/>
              <a:t>按一下以編輯母片標題樣式</a:t>
            </a:r>
            <a:endParaRPr lang="zh-TW" altLang="en-US" noProof="1"/>
          </a:p>
        </p:txBody>
      </p:sp>
      <p:sp>
        <p:nvSpPr>
          <p:cNvPr id="3" name="直排文字版面配置區 2"/>
          <p:cNvSpPr>
            <a:spLocks noGrp="1"/>
          </p:cNvSpPr>
          <p:nvPr>
            <p:ph type="body" orient="vert" idx="1"/>
          </p:nvPr>
        </p:nvSpPr>
        <p:spPr>
          <a:xfrm>
            <a:off x="435610" y="274639"/>
            <a:ext cx="5735532" cy="5851525"/>
          </a:xfrm>
        </p:spPr>
        <p:txBody>
          <a:bodyPr vert="eaVert"/>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4" name="日期版面配置區 3"/>
          <p:cNvSpPr>
            <a:spLocks noGrp="1"/>
          </p:cNvSpPr>
          <p:nvPr>
            <p:ph type="dt" sz="half" idx="10"/>
          </p:nvPr>
        </p:nvSpPr>
        <p:spPr/>
        <p:txBody>
          <a:bodyPr/>
          <a:lstStyle>
            <a:lvl1pPr>
              <a:defRPr/>
            </a:lvl1pPr>
          </a:lstStyle>
          <a:p>
            <a:pPr>
              <a:defRPr/>
            </a:pPr>
            <a:fld id="{58941262-9D23-485C-8779-0BF61C2D5830}"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66FD754C-82F9-44AF-84B6-DBD8260337B0}" type="slidenum">
              <a:rPr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noProof="1" smtClean="0"/>
              <a:t>按一下以編輯母片標題樣式</a:t>
            </a:r>
            <a:endParaRPr lang="zh-TW" altLang="en-US" noProof="1"/>
          </a:p>
        </p:txBody>
      </p:sp>
      <p:sp>
        <p:nvSpPr>
          <p:cNvPr id="3" name="內容版面配置區 2"/>
          <p:cNvSpPr>
            <a:spLocks noGrp="1"/>
          </p:cNvSpPr>
          <p:nvPr>
            <p:ph idx="1"/>
          </p:nvPr>
        </p:nvSpPr>
        <p:spPr/>
        <p:txBody>
          <a:body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4" name="日期版面配置區 3"/>
          <p:cNvSpPr>
            <a:spLocks noGrp="1"/>
          </p:cNvSpPr>
          <p:nvPr>
            <p:ph type="dt" sz="half" idx="10"/>
          </p:nvPr>
        </p:nvSpPr>
        <p:spPr/>
        <p:txBody>
          <a:bodyPr/>
          <a:lstStyle>
            <a:lvl1pPr>
              <a:defRPr/>
            </a:lvl1pPr>
          </a:lstStyle>
          <a:p>
            <a:pPr>
              <a:defRPr/>
            </a:pPr>
            <a:fld id="{1D3E6946-7FEE-436A-96D8-CCD5077C0E12}"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A1F77FE-1244-4DDE-945D-DCA5E6F7D53C}" type="slidenum">
              <a:rPr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88204" y="4406901"/>
            <a:ext cx="7405370" cy="1362075"/>
          </a:xfrm>
        </p:spPr>
        <p:txBody>
          <a:bodyPr anchor="t"/>
          <a:lstStyle>
            <a:lvl1pPr algn="l">
              <a:defRPr sz="4000" b="1" cap="all"/>
            </a:lvl1pPr>
          </a:lstStyle>
          <a:p>
            <a:r>
              <a:rPr lang="zh-TW" altLang="en-US" noProof="1" smtClean="0"/>
              <a:t>按一下以編輯母片標題樣式</a:t>
            </a:r>
            <a:endParaRPr lang="zh-TW" altLang="en-US" noProof="1"/>
          </a:p>
        </p:txBody>
      </p:sp>
      <p:sp>
        <p:nvSpPr>
          <p:cNvPr id="3" name="文字版面配置區 2"/>
          <p:cNvSpPr>
            <a:spLocks noGrp="1"/>
          </p:cNvSpPr>
          <p:nvPr>
            <p:ph type="body" idx="1"/>
          </p:nvPr>
        </p:nvSpPr>
        <p:spPr>
          <a:xfrm>
            <a:off x="688204" y="2906713"/>
            <a:ext cx="740537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noProof="1"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0D0B38EB-7E0D-4FB7-950D-B5A76CF4A8D7}"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8841991-479F-4E53-969A-47E188A2810A}" type="slidenum">
              <a:rPr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noProof="1" smtClean="0"/>
              <a:t>按一下以編輯母片標題樣式</a:t>
            </a:r>
            <a:endParaRPr lang="zh-TW" altLang="en-US" noProof="1"/>
          </a:p>
        </p:txBody>
      </p:sp>
      <p:sp>
        <p:nvSpPr>
          <p:cNvPr id="3" name="內容版面配置區 2"/>
          <p:cNvSpPr>
            <a:spLocks noGrp="1"/>
          </p:cNvSpPr>
          <p:nvPr>
            <p:ph sz="half" idx="1"/>
          </p:nvPr>
        </p:nvSpPr>
        <p:spPr>
          <a:xfrm>
            <a:off x="435610" y="1600201"/>
            <a:ext cx="38478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4" name="內容版面配置區 3"/>
          <p:cNvSpPr>
            <a:spLocks noGrp="1"/>
          </p:cNvSpPr>
          <p:nvPr>
            <p:ph sz="half" idx="2"/>
          </p:nvPr>
        </p:nvSpPr>
        <p:spPr>
          <a:xfrm>
            <a:off x="4428702" y="1600201"/>
            <a:ext cx="38478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5" name="日期版面配置區 3"/>
          <p:cNvSpPr>
            <a:spLocks noGrp="1"/>
          </p:cNvSpPr>
          <p:nvPr>
            <p:ph type="dt" sz="half" idx="10"/>
          </p:nvPr>
        </p:nvSpPr>
        <p:spPr/>
        <p:txBody>
          <a:bodyPr/>
          <a:lstStyle>
            <a:lvl1pPr>
              <a:defRPr/>
            </a:lvl1pPr>
          </a:lstStyle>
          <a:p>
            <a:pPr>
              <a:defRPr/>
            </a:pPr>
            <a:fld id="{80FD0125-2BEF-456A-A69F-9BF22586B122}"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288AFB4F-48F0-4D25-B000-241B3236E712}" type="slidenum">
              <a:rPr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noProof="1" smtClean="0"/>
              <a:t>按一下以編輯母片標題樣式</a:t>
            </a:r>
            <a:endParaRPr lang="zh-TW" altLang="en-US" noProof="1"/>
          </a:p>
        </p:txBody>
      </p:sp>
      <p:sp>
        <p:nvSpPr>
          <p:cNvPr id="3" name="文字版面配置區 2"/>
          <p:cNvSpPr>
            <a:spLocks noGrp="1"/>
          </p:cNvSpPr>
          <p:nvPr>
            <p:ph type="body" idx="1"/>
          </p:nvPr>
        </p:nvSpPr>
        <p:spPr>
          <a:xfrm>
            <a:off x="435610" y="1535113"/>
            <a:ext cx="38494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noProof="1" smtClean="0"/>
              <a:t>按一下以編輯母片文字樣式</a:t>
            </a:r>
          </a:p>
        </p:txBody>
      </p:sp>
      <p:sp>
        <p:nvSpPr>
          <p:cNvPr id="4" name="內容版面配置區 3"/>
          <p:cNvSpPr>
            <a:spLocks noGrp="1"/>
          </p:cNvSpPr>
          <p:nvPr>
            <p:ph sz="half" idx="2"/>
          </p:nvPr>
        </p:nvSpPr>
        <p:spPr>
          <a:xfrm>
            <a:off x="435610" y="2174875"/>
            <a:ext cx="38494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5" name="文字版面配置區 4"/>
          <p:cNvSpPr>
            <a:spLocks noGrp="1"/>
          </p:cNvSpPr>
          <p:nvPr>
            <p:ph type="body" sz="quarter" idx="3"/>
          </p:nvPr>
        </p:nvSpPr>
        <p:spPr>
          <a:xfrm>
            <a:off x="4425677" y="1535113"/>
            <a:ext cx="3850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noProof="1" smtClean="0"/>
              <a:t>按一下以編輯母片文字樣式</a:t>
            </a:r>
          </a:p>
        </p:txBody>
      </p:sp>
      <p:sp>
        <p:nvSpPr>
          <p:cNvPr id="6" name="內容版面配置區 5"/>
          <p:cNvSpPr>
            <a:spLocks noGrp="1"/>
          </p:cNvSpPr>
          <p:nvPr>
            <p:ph sz="quarter" idx="4"/>
          </p:nvPr>
        </p:nvSpPr>
        <p:spPr>
          <a:xfrm>
            <a:off x="4425677" y="2174875"/>
            <a:ext cx="3850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7" name="日期版面配置區 3"/>
          <p:cNvSpPr>
            <a:spLocks noGrp="1"/>
          </p:cNvSpPr>
          <p:nvPr>
            <p:ph type="dt" sz="half" idx="10"/>
          </p:nvPr>
        </p:nvSpPr>
        <p:spPr/>
        <p:txBody>
          <a:bodyPr/>
          <a:lstStyle>
            <a:lvl1pPr>
              <a:defRPr/>
            </a:lvl1pPr>
          </a:lstStyle>
          <a:p>
            <a:pPr>
              <a:defRPr/>
            </a:pPr>
            <a:fld id="{7CE1C230-51B9-4464-9D2A-6DF46D840A76}"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B1A8E7E4-AE1E-47B0-BE68-47852392D29F}" type="slidenum">
              <a:rPr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noProof="1" smtClean="0"/>
              <a:t>按一下以編輯母片標題樣式</a:t>
            </a:r>
            <a:endParaRPr lang="zh-TW" altLang="en-US" noProof="1"/>
          </a:p>
        </p:txBody>
      </p:sp>
      <p:sp>
        <p:nvSpPr>
          <p:cNvPr id="3" name="日期版面配置區 3"/>
          <p:cNvSpPr>
            <a:spLocks noGrp="1"/>
          </p:cNvSpPr>
          <p:nvPr>
            <p:ph type="dt" sz="half" idx="10"/>
          </p:nvPr>
        </p:nvSpPr>
        <p:spPr/>
        <p:txBody>
          <a:bodyPr/>
          <a:lstStyle>
            <a:lvl1pPr>
              <a:defRPr/>
            </a:lvl1pPr>
          </a:lstStyle>
          <a:p>
            <a:pPr>
              <a:defRPr/>
            </a:pPr>
            <a:fld id="{25AD6C31-17B1-4CA3-A230-8DB016722104}"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955E57D7-CAC7-49B2-8919-24DC9B106FEB}" type="slidenum">
              <a:rPr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EADB1428-DCDB-4DA3-AABB-24F0151F29C7}"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D340FEBC-6823-4614-A2FF-A7810D490C13}" type="slidenum">
              <a:rPr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871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35610" y="273050"/>
            <a:ext cx="2866254" cy="1162050"/>
          </a:xfrm>
        </p:spPr>
        <p:txBody>
          <a:bodyPr anchor="b"/>
          <a:lstStyle>
            <a:lvl1pPr algn="l">
              <a:defRPr sz="2000" b="1"/>
            </a:lvl1pPr>
          </a:lstStyle>
          <a:p>
            <a:r>
              <a:rPr lang="zh-TW" altLang="en-US" noProof="1" smtClean="0"/>
              <a:t>按一下以編輯母片標題樣式</a:t>
            </a:r>
            <a:endParaRPr lang="zh-TW" altLang="en-US" noProof="1"/>
          </a:p>
        </p:txBody>
      </p:sp>
      <p:sp>
        <p:nvSpPr>
          <p:cNvPr id="3" name="內容版面配置區 2"/>
          <p:cNvSpPr>
            <a:spLocks noGrp="1"/>
          </p:cNvSpPr>
          <p:nvPr>
            <p:ph idx="1"/>
          </p:nvPr>
        </p:nvSpPr>
        <p:spPr>
          <a:xfrm>
            <a:off x="3406228" y="273051"/>
            <a:ext cx="48703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zh-TW" altLang="en-US" noProof="1"/>
          </a:p>
        </p:txBody>
      </p:sp>
      <p:sp>
        <p:nvSpPr>
          <p:cNvPr id="4" name="文字版面配置區 3"/>
          <p:cNvSpPr>
            <a:spLocks noGrp="1"/>
          </p:cNvSpPr>
          <p:nvPr>
            <p:ph type="body" sz="half" idx="2"/>
          </p:nvPr>
        </p:nvSpPr>
        <p:spPr>
          <a:xfrm>
            <a:off x="435610" y="1435101"/>
            <a:ext cx="286625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noProof="1"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8AD538B-AF46-4516-A4D2-310ED478D0E5}"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B21149DA-64DE-4711-A069-A320B234891C}" type="slidenum">
              <a:rPr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noChangeArrowheads="1"/>
          </p:cNvSpPr>
          <p:nvPr>
            <p:ph type="title" idx="4294967295"/>
          </p:nvPr>
        </p:nvSpPr>
        <p:spPr bwMode="auto">
          <a:xfrm>
            <a:off x="434975" y="274638"/>
            <a:ext cx="7842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TW" altLang="en-US" smtClean="0"/>
              <a:t>按一下以編輯母片標題樣式</a:t>
            </a:r>
          </a:p>
        </p:txBody>
      </p:sp>
      <p:sp>
        <p:nvSpPr>
          <p:cNvPr id="1027" name="文字版面配置區 2"/>
          <p:cNvSpPr>
            <a:spLocks noGrp="1" noChangeArrowheads="1"/>
          </p:cNvSpPr>
          <p:nvPr>
            <p:ph type="body" idx="9"/>
          </p:nvPr>
        </p:nvSpPr>
        <p:spPr bwMode="auto">
          <a:xfrm>
            <a:off x="434975" y="1600200"/>
            <a:ext cx="7842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34975" y="6356350"/>
            <a:ext cx="2033588" cy="365125"/>
          </a:xfrm>
          <a:prstGeom prst="rect">
            <a:avLst/>
          </a:prstGeom>
        </p:spPr>
        <p:txBody>
          <a:bodyPr vert="horz" lIns="91440" tIns="45720" rIns="91440" bIns="45720" rtlCol="0" anchor="ctr"/>
          <a:lstStyle>
            <a:lvl1pPr algn="l" eaLnBrk="1" fontAlgn="auto" hangingPunct="1">
              <a:defRPr sz="1200" noProof="1">
                <a:solidFill>
                  <a:schemeClr val="tx1">
                    <a:tint val="75000"/>
                  </a:schemeClr>
                </a:solidFill>
                <a:latin typeface="+mn-lt"/>
                <a:ea typeface="+mn-ea"/>
              </a:defRPr>
            </a:lvl1pPr>
          </a:lstStyle>
          <a:p>
            <a:pPr>
              <a:spcBef>
                <a:spcPct val="0"/>
              </a:spcBef>
              <a:spcAft>
                <a:spcPct val="0"/>
              </a:spcAft>
              <a:defRPr/>
            </a:pPr>
            <a:fld id="{27649402-5CE5-4CC1-AE93-32714D58060A}" type="datetimeFigureOut">
              <a:rPr lang="zh-TW" altLang="en-US">
                <a:solidFill>
                  <a:prstClr val="black">
                    <a:tint val="75000"/>
                  </a:prstClr>
                </a:solidFill>
              </a:rPr>
              <a:t>2020/12/8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2976563" y="6356350"/>
            <a:ext cx="2759075" cy="365125"/>
          </a:xfrm>
          <a:prstGeom prst="rect">
            <a:avLst/>
          </a:prstGeom>
        </p:spPr>
        <p:txBody>
          <a:bodyPr vert="horz" lIns="91440" tIns="45720" rIns="91440" bIns="45720" rtlCol="0" anchor="ctr"/>
          <a:lstStyle>
            <a:lvl1pPr algn="ctr" eaLnBrk="1" fontAlgn="auto" hangingPunct="1">
              <a:defRPr sz="1200" noProof="1">
                <a:solidFill>
                  <a:schemeClr val="tx1">
                    <a:tint val="75000"/>
                  </a:schemeClr>
                </a:solidFill>
              </a:defRPr>
            </a:lvl1pPr>
          </a:lstStyle>
          <a:p>
            <a:pPr>
              <a:spcBef>
                <a:spcPct val="0"/>
              </a:spcBef>
              <a:spcAft>
                <a:spcPct val="0"/>
              </a:spcAft>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243638" y="6356350"/>
            <a:ext cx="2033587" cy="365125"/>
          </a:xfrm>
          <a:prstGeom prst="rect">
            <a:avLst/>
          </a:prstGeom>
        </p:spPr>
        <p:txBody>
          <a:bodyPr vert="horz" wrap="square" lIns="91440" tIns="45720" rIns="91440" bIns="45720" numCol="1" anchor="ctr" anchorCtr="0" compatLnSpc="1"/>
          <a:lstStyle>
            <a:lvl1pPr algn="r" eaLnBrk="1" hangingPunct="1">
              <a:defRPr sz="1200" noProof="1" smtClean="0">
                <a:solidFill>
                  <a:srgbClr val="898989"/>
                </a:solidFill>
              </a:defRPr>
            </a:lvl1pPr>
          </a:lstStyle>
          <a:p>
            <a:pPr fontAlgn="base">
              <a:spcBef>
                <a:spcPct val="0"/>
              </a:spcBef>
              <a:spcAft>
                <a:spcPct val="0"/>
              </a:spcAft>
              <a:defRPr/>
            </a:pPr>
            <a:fld id="{03A1D720-1CF8-4046-B4BE-078126E942E7}" type="slidenum">
              <a:rPr altLang="en-US"/>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PMingLiU" panose="02020500000000000000" pitchFamily="18"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PMingLiU"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PMingLiU"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PMingLiU"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PMingLiU"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PMingLiU"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PMingLiU"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PMingLiU"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PMingLiU"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PMingLiU" panose="02020500000000000000" pitchFamily="18"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PMingLiU" panose="02020500000000000000" pitchFamily="18"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PMingLiU" panose="02020500000000000000" pitchFamily="18"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PMingLiU" panose="02020500000000000000" pitchFamily="18"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PMingLiU" panose="02020500000000000000" pitchFamily="18"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apis.map.qq.com/uri/v1/routeplan?type=drive&amp;fromcoord=29.5713539432,106.5707721129&amp;tocoord=29.5622578,106.5768222&amp;referer=regenthotel" TargetMode="Externa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hyperlink" Target="http://apis.map.qq.com/uri/v1/routeplan?type=drive&amp;fromcoord=29.5713539432,106.5707721129&amp;tocoord=29.5722299,106.5752473&amp;referer=regenthotel"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apis.map.qq.com/uri/v1/routeplan?type=drive&amp;fromcoord=29.5713539432,106.5707721129&amp;tocoord=29.579291,106.4497963&amp;referer=regenthotel" TargetMode="External"/><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12207" y="1636618"/>
            <a:ext cx="6480720" cy="3231654"/>
          </a:xfrm>
          <a:prstGeom prst="rect">
            <a:avLst/>
          </a:prstGeom>
        </p:spPr>
        <p:txBody>
          <a:bodyPr wrap="square">
            <a:spAutoFit/>
          </a:bodyPr>
          <a:lstStyle/>
          <a:p>
            <a:pPr algn="ctr"/>
            <a:r>
              <a:rPr lang="zh-CN" altLang="en-US" sz="2000" dirty="0" smtClean="0">
                <a:solidFill>
                  <a:schemeClr val="bg1"/>
                </a:solidFill>
                <a:latin typeface="新宋体" pitchFamily="49" charset="-122"/>
                <a:ea typeface="新宋体" pitchFamily="49" charset="-122"/>
              </a:rPr>
              <a:t>我们专注于创造奢华的体验，</a:t>
            </a:r>
            <a:endParaRPr lang="en-US" altLang="zh-CN" sz="2000" dirty="0">
              <a:solidFill>
                <a:schemeClr val="bg1"/>
              </a:solidFill>
              <a:latin typeface="新宋体" pitchFamily="49" charset="-122"/>
              <a:ea typeface="新宋体" pitchFamily="49" charset="-122"/>
            </a:endParaRPr>
          </a:p>
          <a:p>
            <a:pPr algn="ctr"/>
            <a:r>
              <a:rPr lang="zh-CN" altLang="en-US" sz="2000" dirty="0" smtClean="0">
                <a:solidFill>
                  <a:schemeClr val="bg1"/>
                </a:solidFill>
                <a:latin typeface="新宋体" pitchFamily="49" charset="-122"/>
                <a:ea typeface="新宋体" pitchFamily="49" charset="-122"/>
              </a:rPr>
              <a:t>全球各地丽晶酒店均拥有一共有的特性</a:t>
            </a:r>
            <a:endParaRPr lang="en-US" altLang="zh-CN" sz="2000" dirty="0">
              <a:solidFill>
                <a:schemeClr val="bg1"/>
              </a:solidFill>
              <a:latin typeface="新宋体" pitchFamily="49" charset="-122"/>
              <a:ea typeface="新宋体" pitchFamily="49" charset="-122"/>
            </a:endParaRPr>
          </a:p>
          <a:p>
            <a:pPr algn="ctr"/>
            <a:r>
              <a:rPr lang="en-US" altLang="zh-CN" dirty="0" smtClean="0">
                <a:solidFill>
                  <a:schemeClr val="bg1"/>
                </a:solidFill>
                <a:latin typeface="新宋体" pitchFamily="49" charset="-122"/>
                <a:ea typeface="新宋体" pitchFamily="49" charset="-122"/>
              </a:rPr>
              <a:t>—</a:t>
            </a:r>
            <a:r>
              <a:rPr lang="zh-CN" altLang="en-US" dirty="0" smtClean="0">
                <a:solidFill>
                  <a:schemeClr val="bg1"/>
                </a:solidFill>
                <a:latin typeface="新宋体" pitchFamily="49" charset="-122"/>
                <a:ea typeface="新宋体" pitchFamily="49" charset="-122"/>
              </a:rPr>
              <a:t>与众不同且独一无二。</a:t>
            </a:r>
            <a:endParaRPr lang="en-US" altLang="zh-CN" dirty="0" smtClean="0">
              <a:solidFill>
                <a:schemeClr val="bg1"/>
              </a:solidFill>
              <a:latin typeface="新宋体" pitchFamily="49" charset="-122"/>
              <a:ea typeface="新宋体" pitchFamily="49" charset="-122"/>
            </a:endParaRPr>
          </a:p>
          <a:p>
            <a:pPr algn="ctr"/>
            <a:endParaRPr lang="en-US" altLang="zh-CN" dirty="0" smtClean="0">
              <a:solidFill>
                <a:schemeClr val="bg1"/>
              </a:solidFill>
              <a:latin typeface="新宋体" pitchFamily="49" charset="-122"/>
              <a:ea typeface="新宋体" pitchFamily="49" charset="-122"/>
            </a:endParaRPr>
          </a:p>
          <a:p>
            <a:pPr algn="ctr"/>
            <a:r>
              <a:rPr lang="en-US" altLang="zh-CN" sz="1400" dirty="0">
                <a:solidFill>
                  <a:schemeClr val="bg1"/>
                </a:solidFill>
                <a:latin typeface="新宋体" pitchFamily="49" charset="-122"/>
                <a:ea typeface="新宋体" pitchFamily="49" charset="-122"/>
                <a:cs typeface="Times New Roman" panose="02020603050405020304" pitchFamily="18" charset="0"/>
              </a:rPr>
              <a:t>--</a:t>
            </a:r>
            <a:r>
              <a:rPr lang="en-US" altLang="zh-TW" sz="1400" dirty="0">
                <a:solidFill>
                  <a:schemeClr val="bg1"/>
                </a:solidFill>
                <a:latin typeface="新宋体" pitchFamily="49" charset="-122"/>
                <a:ea typeface="新宋体" pitchFamily="49" charset="-122"/>
                <a:cs typeface="Times New Roman" panose="02020603050405020304" pitchFamily="18" charset="0"/>
              </a:rPr>
              <a:t>Robert H. Burns</a:t>
            </a:r>
            <a:r>
              <a:rPr lang="en-US" altLang="zh-TW" sz="1400" dirty="0">
                <a:solidFill>
                  <a:schemeClr val="bg1"/>
                </a:solidFill>
                <a:latin typeface="新宋体" pitchFamily="49" charset="-122"/>
                <a:ea typeface="新宋体" pitchFamily="49" charset="-122"/>
              </a:rPr>
              <a:t>, </a:t>
            </a:r>
            <a:r>
              <a:rPr lang="zh-CN" altLang="en-US" sz="1400" dirty="0">
                <a:solidFill>
                  <a:schemeClr val="bg1"/>
                </a:solidFill>
                <a:latin typeface="新宋体" pitchFamily="49" charset="-122"/>
                <a:ea typeface="新宋体" pitchFamily="49" charset="-122"/>
              </a:rPr>
              <a:t>丽晶品牌创始人</a:t>
            </a:r>
            <a:endParaRPr lang="zh-TW" altLang="en-US" sz="1400" dirty="0">
              <a:solidFill>
                <a:schemeClr val="bg1"/>
              </a:solidFill>
              <a:latin typeface="新宋体" pitchFamily="49" charset="-122"/>
              <a:ea typeface="新宋体" pitchFamily="49" charset="-122"/>
            </a:endParaRPr>
          </a:p>
          <a:p>
            <a:pPr algn="ctr">
              <a:lnSpc>
                <a:spcPct val="200000"/>
              </a:lnSpc>
            </a:pPr>
            <a:endParaRPr lang="en-US" altLang="zh-CN" b="1" dirty="0" smtClean="0">
              <a:solidFill>
                <a:schemeClr val="bg1"/>
              </a:solidFill>
              <a:latin typeface="新宋体" pitchFamily="49" charset="-122"/>
              <a:ea typeface="新宋体" pitchFamily="49" charset="-122"/>
            </a:endParaRPr>
          </a:p>
          <a:p>
            <a:pPr algn="ctr"/>
            <a:r>
              <a:rPr lang="en-US" altLang="zh-CN" i="1" dirty="0">
                <a:solidFill>
                  <a:schemeClr val="bg1"/>
                </a:solidFill>
                <a:latin typeface="Times New Roman" panose="02020603050405020304" pitchFamily="18" charset="0"/>
                <a:cs typeface="Times New Roman" panose="02020603050405020304" pitchFamily="18" charset="0"/>
              </a:rPr>
              <a:t>“The only thing we </a:t>
            </a:r>
            <a:r>
              <a:rPr lang="en-US" altLang="zh-CN" i="1" dirty="0" err="1">
                <a:solidFill>
                  <a:schemeClr val="bg1"/>
                </a:solidFill>
                <a:latin typeface="Times New Roman" panose="02020603050405020304" pitchFamily="18" charset="0"/>
                <a:cs typeface="Times New Roman" panose="02020603050405020304" pitchFamily="18" charset="0"/>
              </a:rPr>
              <a:t>specialise</a:t>
            </a:r>
            <a:r>
              <a:rPr lang="en-US" altLang="zh-CN" i="1" dirty="0">
                <a:solidFill>
                  <a:schemeClr val="bg1"/>
                </a:solidFill>
                <a:latin typeface="Times New Roman" panose="02020603050405020304" pitchFamily="18" charset="0"/>
                <a:cs typeface="Times New Roman" panose="02020603050405020304" pitchFamily="18" charset="0"/>
              </a:rPr>
              <a:t> in is luxury, </a:t>
            </a:r>
          </a:p>
          <a:p>
            <a:pPr algn="ctr"/>
            <a:r>
              <a:rPr lang="en-US" altLang="zh-CN" i="1" dirty="0">
                <a:solidFill>
                  <a:schemeClr val="bg1"/>
                </a:solidFill>
                <a:latin typeface="Times New Roman" panose="02020603050405020304" pitchFamily="18" charset="0"/>
                <a:cs typeface="Times New Roman" panose="02020603050405020304" pitchFamily="18" charset="0"/>
              </a:rPr>
              <a:t>and the only thing our hotels have in common is the fact that they are all unique.” </a:t>
            </a:r>
          </a:p>
          <a:p>
            <a:pPr algn="r"/>
            <a:endParaRPr lang="en-US" altLang="zh-CN" sz="1200" i="1" dirty="0">
              <a:solidFill>
                <a:schemeClr val="bg1"/>
              </a:solidFill>
              <a:latin typeface="Times New Roman" panose="02020603050405020304" pitchFamily="18" charset="0"/>
              <a:cs typeface="Times New Roman" panose="02020603050405020304" pitchFamily="18" charset="0"/>
            </a:endParaRPr>
          </a:p>
          <a:p>
            <a:pPr algn="ctr"/>
            <a:r>
              <a:rPr lang="en-US" altLang="zh-CN" sz="1200" i="1" dirty="0" smtClean="0">
                <a:solidFill>
                  <a:schemeClr val="bg1"/>
                </a:solidFill>
                <a:latin typeface="Times New Roman" panose="02020603050405020304" pitchFamily="18" charset="0"/>
                <a:cs typeface="Times New Roman" panose="02020603050405020304" pitchFamily="18" charset="0"/>
              </a:rPr>
              <a:t>--Robert </a:t>
            </a:r>
            <a:r>
              <a:rPr lang="en-US" altLang="zh-CN" sz="1200" i="1" dirty="0">
                <a:solidFill>
                  <a:schemeClr val="bg1"/>
                </a:solidFill>
                <a:latin typeface="Times New Roman" panose="02020603050405020304" pitchFamily="18" charset="0"/>
                <a:cs typeface="Times New Roman" panose="02020603050405020304" pitchFamily="18" charset="0"/>
              </a:rPr>
              <a:t>H. Burns, founder of Regent Hotels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738" y="-1"/>
            <a:ext cx="58139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zh-CN" dirty="0">
              <a:solidFill>
                <a:schemeClr val="tx1">
                  <a:lumMod val="75000"/>
                  <a:lumOff val="25000"/>
                </a:schemeClr>
              </a:solidFill>
            </a:endParaRPr>
          </a:p>
        </p:txBody>
      </p:sp>
      <p:graphicFrame>
        <p:nvGraphicFramePr>
          <p:cNvPr id="7" name="表格 7"/>
          <p:cNvGraphicFramePr>
            <a:graphicFrameLocks noGrp="1"/>
          </p:cNvGraphicFramePr>
          <p:nvPr>
            <p:extLst>
              <p:ext uri="{D42A27DB-BD31-4B8C-83A1-F6EECF244321}">
                <p14:modId xmlns:p14="http://schemas.microsoft.com/office/powerpoint/2010/main" val="2490530290"/>
              </p:ext>
            </p:extLst>
          </p:nvPr>
        </p:nvGraphicFramePr>
        <p:xfrm>
          <a:off x="4321284" y="1626032"/>
          <a:ext cx="4198579" cy="4146847"/>
        </p:xfrm>
        <a:graphic>
          <a:graphicData uri="http://schemas.openxmlformats.org/drawingml/2006/table">
            <a:tbl>
              <a:tblPr firstRow="1" bandRow="1">
                <a:tableStyleId>{5C22544A-7EE6-4342-B048-85BDC9FD1C3A}</a:tableStyleId>
              </a:tblPr>
              <a:tblGrid>
                <a:gridCol w="2110347">
                  <a:extLst>
                    <a:ext uri="{9D8B030D-6E8A-4147-A177-3AD203B41FA5}">
                      <a16:colId xmlns:a16="http://schemas.microsoft.com/office/drawing/2014/main" xmlns="" val="20000"/>
                    </a:ext>
                  </a:extLst>
                </a:gridCol>
                <a:gridCol w="1008112">
                  <a:extLst>
                    <a:ext uri="{9D8B030D-6E8A-4147-A177-3AD203B41FA5}">
                      <a16:colId xmlns:a16="http://schemas.microsoft.com/office/drawing/2014/main" xmlns="" val="20001"/>
                    </a:ext>
                  </a:extLst>
                </a:gridCol>
                <a:gridCol w="1080120">
                  <a:extLst>
                    <a:ext uri="{9D8B030D-6E8A-4147-A177-3AD203B41FA5}">
                      <a16:colId xmlns:a16="http://schemas.microsoft.com/office/drawing/2014/main" xmlns="" val="20002"/>
                    </a:ext>
                  </a:extLst>
                </a:gridCol>
              </a:tblGrid>
              <a:tr h="48924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CN" altLang="zh-CN" sz="1200" b="1" dirty="0" smtClean="0">
                          <a:solidFill>
                            <a:schemeClr val="tx1">
                              <a:lumMod val="75000"/>
                              <a:lumOff val="25000"/>
                            </a:schemeClr>
                          </a:solidFill>
                        </a:rPr>
                        <a:t>房间类型</a:t>
                      </a:r>
                      <a:endParaRPr lang="zh-CN" altLang="zh-CN" sz="1200" dirty="0" smtClean="0">
                        <a:solidFill>
                          <a:schemeClr val="tx1">
                            <a:lumMod val="75000"/>
                            <a:lumOff val="25000"/>
                          </a:schemeClr>
                        </a:solidFill>
                      </a:endParaRPr>
                    </a:p>
                    <a:p>
                      <a:pPr algn="just">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Room Category</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200" b="1" dirty="0" smtClean="0">
                          <a:solidFill>
                            <a:schemeClr val="tx1">
                              <a:lumMod val="75000"/>
                              <a:lumOff val="25000"/>
                            </a:schemeClr>
                          </a:solidFill>
                        </a:rPr>
                        <a:t>面积</a:t>
                      </a:r>
                      <a:r>
                        <a:rPr lang="en-US" altLang="zh-CN" sz="1200" b="1" dirty="0" smtClean="0">
                          <a:solidFill>
                            <a:schemeClr val="tx1">
                              <a:lumMod val="75000"/>
                              <a:lumOff val="25000"/>
                            </a:schemeClr>
                          </a:solidFill>
                        </a:rPr>
                        <a:t>(m</a:t>
                      </a:r>
                      <a:r>
                        <a:rPr lang="en-US" altLang="zh-CN" sz="1200" b="1" baseline="30000" dirty="0" smtClean="0">
                          <a:solidFill>
                            <a:schemeClr val="tx1">
                              <a:lumMod val="75000"/>
                              <a:lumOff val="25000"/>
                            </a:schemeClr>
                          </a:solidFill>
                        </a:rPr>
                        <a:t>2</a:t>
                      </a:r>
                      <a:r>
                        <a:rPr lang="en-US" altLang="zh-CN" sz="1200" b="1" dirty="0" smtClean="0">
                          <a:solidFill>
                            <a:schemeClr val="tx1">
                              <a:lumMod val="75000"/>
                              <a:lumOff val="25000"/>
                            </a:schemeClr>
                          </a:solidFill>
                        </a:rPr>
                        <a:t>)</a:t>
                      </a:r>
                      <a:endParaRPr lang="zh-CN" altLang="zh-CN" sz="1200" dirty="0" smtClean="0">
                        <a:solidFill>
                          <a:schemeClr val="tx1">
                            <a:lumMod val="75000"/>
                            <a:lumOff val="25000"/>
                          </a:schemeClr>
                        </a:solidFill>
                      </a:endParaRPr>
                    </a:p>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Size(m</a:t>
                      </a:r>
                      <a:r>
                        <a:rPr lang="en-US" altLang="zh-CN" sz="1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2</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200" b="1" dirty="0" smtClean="0">
                          <a:solidFill>
                            <a:schemeClr val="tx1">
                              <a:lumMod val="75000"/>
                              <a:lumOff val="25000"/>
                            </a:schemeClr>
                          </a:solidFill>
                        </a:rPr>
                        <a:t>房间数量</a:t>
                      </a:r>
                      <a:endParaRPr lang="zh-CN" altLang="zh-CN" sz="1200" dirty="0" smtClean="0">
                        <a:solidFill>
                          <a:schemeClr val="tx1">
                            <a:lumMod val="75000"/>
                            <a:lumOff val="25000"/>
                          </a:schemeClr>
                        </a:solidFill>
                      </a:endParaRPr>
                    </a:p>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No. of</a:t>
                      </a: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 Rooms</a:t>
                      </a:r>
                    </a:p>
                  </a:txBody>
                  <a:tcPr marL="87122" marR="87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20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dirty="0" smtClean="0">
                          <a:solidFill>
                            <a:schemeClr val="tx1">
                              <a:lumMod val="75000"/>
                              <a:lumOff val="25000"/>
                            </a:schemeClr>
                          </a:solidFill>
                        </a:rPr>
                        <a:t>豪华客房</a:t>
                      </a:r>
                    </a:p>
                    <a:p>
                      <a:pP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Deluxe</a:t>
                      </a: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 Room</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104</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503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tx1">
                              <a:lumMod val="75000"/>
                              <a:lumOff val="25000"/>
                            </a:schemeClr>
                          </a:solidFill>
                        </a:rPr>
                        <a:t>贵宾</a:t>
                      </a:r>
                      <a:r>
                        <a:rPr lang="zh-CN" altLang="zh-CN" sz="1200" dirty="0" smtClean="0">
                          <a:solidFill>
                            <a:schemeClr val="tx1">
                              <a:lumMod val="75000"/>
                              <a:lumOff val="25000"/>
                            </a:schemeClr>
                          </a:solidFill>
                        </a:rPr>
                        <a:t>江景客房</a:t>
                      </a:r>
                    </a:p>
                    <a:p>
                      <a:pP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Premium Room River</a:t>
                      </a: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 View</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53</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20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tx1">
                              <a:lumMod val="75000"/>
                              <a:lumOff val="25000"/>
                            </a:schemeClr>
                          </a:solidFill>
                        </a:rPr>
                        <a:t>行政</a:t>
                      </a:r>
                      <a:r>
                        <a:rPr lang="zh-CN" altLang="zh-CN" sz="1200" dirty="0" smtClean="0">
                          <a:solidFill>
                            <a:schemeClr val="tx1">
                              <a:lumMod val="75000"/>
                              <a:lumOff val="25000"/>
                            </a:schemeClr>
                          </a:solidFill>
                        </a:rPr>
                        <a:t>客房</a:t>
                      </a:r>
                    </a:p>
                    <a:p>
                      <a:pPr>
                        <a:lnSpc>
                          <a:spcPct val="100000"/>
                        </a:lnSpc>
                      </a:pP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Club Room</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57</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14</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20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dirty="0" smtClean="0">
                          <a:solidFill>
                            <a:schemeClr val="tx1">
                              <a:lumMod val="75000"/>
                              <a:lumOff val="25000"/>
                            </a:schemeClr>
                          </a:solidFill>
                        </a:rPr>
                        <a:t>丽晶江景客房</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Regent Club</a:t>
                      </a: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 Room</a:t>
                      </a:r>
                      <a:r>
                        <a:rPr lang="zh-CN" altLang="en-US"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River View</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57</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10</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320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dirty="0" smtClean="0">
                          <a:solidFill>
                            <a:schemeClr val="tx1">
                              <a:lumMod val="75000"/>
                              <a:lumOff val="25000"/>
                            </a:schemeClr>
                          </a:solidFill>
                        </a:rPr>
                        <a:t>精致套房</a:t>
                      </a:r>
                    </a:p>
                    <a:p>
                      <a:pP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Junior Suite</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83</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16</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219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dirty="0" smtClean="0">
                          <a:solidFill>
                            <a:schemeClr val="tx1">
                              <a:lumMod val="75000"/>
                              <a:lumOff val="25000"/>
                            </a:schemeClr>
                          </a:solidFill>
                        </a:rPr>
                        <a:t>行政套房</a:t>
                      </a:r>
                    </a:p>
                    <a:p>
                      <a:pP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Executive</a:t>
                      </a:r>
                      <a:r>
                        <a:rPr lang="en-US" altLang="zh-CN" sz="1200" baseline="0" dirty="0" smtClean="0">
                          <a:solidFill>
                            <a:schemeClr val="tx1">
                              <a:lumMod val="75000"/>
                              <a:lumOff val="25000"/>
                            </a:schemeClr>
                          </a:solidFill>
                          <a:latin typeface="Times New Roman" panose="02020603050405020304" pitchFamily="18" charset="0"/>
                          <a:cs typeface="Times New Roman" panose="02020603050405020304" pitchFamily="18" charset="0"/>
                        </a:rPr>
                        <a:t> Suite</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117</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4</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269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tx1">
                              <a:lumMod val="75000"/>
                              <a:lumOff val="25000"/>
                            </a:schemeClr>
                          </a:solidFill>
                        </a:rPr>
                        <a:t>丽晶</a:t>
                      </a:r>
                      <a:r>
                        <a:rPr lang="zh-CN" altLang="zh-CN" sz="1200" dirty="0" smtClean="0">
                          <a:solidFill>
                            <a:schemeClr val="tx1">
                              <a:lumMod val="75000"/>
                              <a:lumOff val="25000"/>
                            </a:schemeClr>
                          </a:solidFill>
                        </a:rPr>
                        <a:t>套房</a:t>
                      </a:r>
                    </a:p>
                    <a:p>
                      <a:pP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Regent Suite</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215</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1</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241176">
                <a:tc>
                  <a:txBody>
                    <a:bodyPr/>
                    <a:lstStyle/>
                    <a:p>
                      <a:pPr>
                        <a:lnSpc>
                          <a:spcPct val="100000"/>
                        </a:lnSpc>
                      </a:pP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200" dirty="0" smtClean="0">
                          <a:solidFill>
                            <a:schemeClr val="tx1">
                              <a:lumMod val="75000"/>
                              <a:lumOff val="25000"/>
                            </a:schemeClr>
                          </a:solidFill>
                        </a:rPr>
                        <a:t>总计</a:t>
                      </a:r>
                    </a:p>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Total</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202</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87122" marR="87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bl>
          </a:graphicData>
        </a:graphic>
      </p:graphicFrame>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0010"/>
          <a:stretch/>
        </p:blipFill>
        <p:spPr>
          <a:xfrm>
            <a:off x="0" y="3699456"/>
            <a:ext cx="4143374" cy="2487187"/>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940"/>
          <a:stretch/>
        </p:blipFill>
        <p:spPr>
          <a:xfrm>
            <a:off x="0" y="1267024"/>
            <a:ext cx="4143374" cy="2432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4"/>
          <p:cNvSpPr/>
          <p:nvPr/>
        </p:nvSpPr>
        <p:spPr>
          <a:xfrm>
            <a:off x="4788148" y="3174791"/>
            <a:ext cx="2808312" cy="2031325"/>
          </a:xfrm>
          <a:prstGeom prst="rect">
            <a:avLst/>
          </a:prstGeom>
        </p:spPr>
        <p:txBody>
          <a:bodyPr wrap="square">
            <a:spAutoFit/>
          </a:bodyPr>
          <a:lstStyle/>
          <a:p>
            <a:pPr>
              <a:lnSpc>
                <a:spcPct val="150000"/>
              </a:lnSpc>
            </a:pPr>
            <a:r>
              <a:rPr lang="zh-CN" altLang="en-US"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高端商务人士专属的丽晶俱乐部，让尊贵宾客尽享便利与舒适。</a:t>
            </a:r>
            <a:endParaRPr lang="en-US" altLang="zh-CN"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endParaRPr lang="en-US" altLang="zh-TW"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Exclusive Regent Club to conveniently service the high-end business travellers with stunning river view</a:t>
            </a:r>
            <a:r>
              <a:rPr lang="en-US" altLang="zh-TW"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a:t>
            </a:r>
          </a:p>
          <a:p>
            <a:endPar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rPr>
              <a:t>地点：</a:t>
            </a: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酒店</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25</a:t>
            </a: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层</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Location: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25</a:t>
            </a:r>
            <a:r>
              <a:rPr lang="en-US" altLang="zh-CN" sz="1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th</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floor</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矩形 5"/>
          <p:cNvSpPr/>
          <p:nvPr/>
        </p:nvSpPr>
        <p:spPr>
          <a:xfrm>
            <a:off x="4788148" y="1916832"/>
            <a:ext cx="2376264" cy="923330"/>
          </a:xfrm>
          <a:prstGeom prst="rect">
            <a:avLst/>
          </a:prstGeom>
        </p:spPr>
        <p:txBody>
          <a:bodyPr wrap="square">
            <a:spAutoFit/>
          </a:bodyPr>
          <a:lstStyle/>
          <a:p>
            <a:pPr>
              <a:lnSpc>
                <a:spcPct val="150000"/>
              </a:lnSpc>
            </a:pPr>
            <a:r>
              <a:rPr lang="zh-CN" altLang="en-US" b="1" dirty="0">
                <a:solidFill>
                  <a:schemeClr val="tx1">
                    <a:lumMod val="75000"/>
                    <a:lumOff val="25000"/>
                  </a:schemeClr>
                </a:solidFill>
                <a:latin typeface="Times New Roman" panose="02020603050405020304" pitchFamily="18" charset="0"/>
                <a:cs typeface="Times New Roman" panose="02020603050405020304" pitchFamily="18" charset="0"/>
              </a:rPr>
              <a:t>丽</a:t>
            </a:r>
            <a:r>
              <a:rPr lang="zh-CN"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晶俱乐部</a:t>
            </a:r>
            <a:endPar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tx1">
                    <a:lumMod val="75000"/>
                    <a:lumOff val="25000"/>
                  </a:schemeClr>
                </a:solidFill>
                <a:latin typeface="Times New Roman" panose="02020603050405020304" pitchFamily="18" charset="0"/>
                <a:cs typeface="Times New Roman" panose="02020603050405020304" pitchFamily="18" charset="0"/>
              </a:rPr>
              <a:t>REGENT </a:t>
            </a:r>
            <a:r>
              <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rPr>
              <a:t>CLUB</a:t>
            </a:r>
            <a:endParaRPr lang="zh-CN" altLang="zh-CN"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7023"/>
            <a:ext cx="4143374" cy="2538613"/>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59497"/>
            <a:ext cx="4143374" cy="2453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4356100" y="1628800"/>
            <a:ext cx="3672408" cy="3570208"/>
          </a:xfrm>
          <a:prstGeom prst="rect">
            <a:avLst/>
          </a:prstGeom>
          <a:noFill/>
        </p:spPr>
        <p:txBody>
          <a:bodyPr wrap="square" rtlCol="0">
            <a:spAutoFit/>
          </a:bodyPr>
          <a:lstStyle/>
          <a:p>
            <a:pPr>
              <a:lnSpc>
                <a:spcPct val="150000"/>
              </a:lnSpc>
            </a:pPr>
            <a:r>
              <a:rPr lang="zh-CN" altLang="en-US" b="1" dirty="0" smtClean="0">
                <a:solidFill>
                  <a:schemeClr val="tx1">
                    <a:lumMod val="75000"/>
                    <a:lumOff val="25000"/>
                  </a:schemeClr>
                </a:solidFill>
              </a:rPr>
              <a:t>会议及宴会</a:t>
            </a:r>
            <a:endParaRPr lang="en-US" altLang="zh-CN" b="1" dirty="0" smtClean="0">
              <a:solidFill>
                <a:schemeClr val="tx1">
                  <a:lumMod val="75000"/>
                  <a:lumOff val="25000"/>
                </a:schemeClr>
              </a:solidFill>
            </a:endParaRPr>
          </a:p>
          <a:p>
            <a:pPr>
              <a:lnSpc>
                <a:spcPct val="150000"/>
              </a:lnSpc>
            </a:pPr>
            <a:r>
              <a:rPr lang="en-US" altLang="zh-CN" b="1" dirty="0" smtClean="0">
                <a:solidFill>
                  <a:schemeClr val="tx1">
                    <a:lumMod val="75000"/>
                    <a:lumOff val="25000"/>
                  </a:schemeClr>
                </a:solidFill>
                <a:latin typeface="Times New Roman" pitchFamily="18" charset="0"/>
                <a:cs typeface="Times New Roman" panose="02020603050405020304" pitchFamily="18" charset="0"/>
              </a:rPr>
              <a:t>MEETINGS </a:t>
            </a:r>
            <a:r>
              <a:rPr lang="en-US" altLang="zh-CN" b="1" dirty="0">
                <a:solidFill>
                  <a:schemeClr val="tx1">
                    <a:lumMod val="75000"/>
                    <a:lumOff val="25000"/>
                  </a:schemeClr>
                </a:solidFill>
                <a:latin typeface="Times New Roman" pitchFamily="18" charset="0"/>
                <a:cs typeface="Times New Roman" panose="02020603050405020304" pitchFamily="18" charset="0"/>
              </a:rPr>
              <a:t>&amp; </a:t>
            </a:r>
            <a:r>
              <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rPr>
              <a:t>EVENTS</a:t>
            </a:r>
            <a:endParaRPr lang="en-US" altLang="zh-CN" dirty="0">
              <a:solidFill>
                <a:schemeClr val="tx1">
                  <a:lumMod val="75000"/>
                  <a:lumOff val="25000"/>
                </a:schemeClr>
              </a:solidFill>
              <a:latin typeface="Times New Roman" pitchFamily="18" charset="0"/>
              <a:cs typeface="Times New Roman" pitchFamily="18" charset="0"/>
            </a:endParaRPr>
          </a:p>
          <a:p>
            <a:pPr>
              <a:lnSpc>
                <a:spcPct val="150000"/>
              </a:lnSpc>
            </a:pPr>
            <a:endParaRPr lang="en-US" altLang="zh-CN" sz="1300" dirty="0" smtClean="0">
              <a:solidFill>
                <a:schemeClr val="tx1">
                  <a:lumMod val="75000"/>
                  <a:lumOff val="25000"/>
                </a:schemeClr>
              </a:solidFill>
              <a:latin typeface="+mn-ea"/>
            </a:endParaRPr>
          </a:p>
          <a:p>
            <a:pPr>
              <a:lnSpc>
                <a:spcPct val="150000"/>
              </a:lnSpc>
            </a:pPr>
            <a:r>
              <a:rPr lang="zh-CN" altLang="en-US" sz="1100" dirty="0">
                <a:solidFill>
                  <a:schemeClr val="tx1">
                    <a:lumMod val="75000"/>
                    <a:lumOff val="25000"/>
                  </a:schemeClr>
                </a:solidFill>
                <a:latin typeface="+mn-ea"/>
              </a:rPr>
              <a:t>酒店会议空间约</a:t>
            </a:r>
            <a:r>
              <a:rPr lang="en-US" altLang="zh-CN" sz="1100" dirty="0">
                <a:solidFill>
                  <a:schemeClr val="tx1">
                    <a:lumMod val="75000"/>
                    <a:lumOff val="25000"/>
                  </a:schemeClr>
                </a:solidFill>
                <a:latin typeface="+mn-ea"/>
              </a:rPr>
              <a:t>1800</a:t>
            </a:r>
            <a:r>
              <a:rPr lang="zh-CN" altLang="en-US" sz="1100" dirty="0">
                <a:solidFill>
                  <a:schemeClr val="tx1">
                    <a:lumMod val="75000"/>
                    <a:lumOff val="25000"/>
                  </a:schemeClr>
                </a:solidFill>
                <a:latin typeface="+mn-ea"/>
              </a:rPr>
              <a:t>平米，拥有</a:t>
            </a:r>
            <a:r>
              <a:rPr lang="en-US" altLang="zh-CN" sz="1100" dirty="0">
                <a:solidFill>
                  <a:schemeClr val="tx1">
                    <a:lumMod val="75000"/>
                    <a:lumOff val="25000"/>
                  </a:schemeClr>
                </a:solidFill>
                <a:latin typeface="+mn-ea"/>
              </a:rPr>
              <a:t>1</a:t>
            </a:r>
            <a:r>
              <a:rPr lang="zh-CN" altLang="en-US" sz="1100" dirty="0">
                <a:solidFill>
                  <a:schemeClr val="tx1">
                    <a:lumMod val="75000"/>
                    <a:lumOff val="25000"/>
                  </a:schemeClr>
                </a:solidFill>
                <a:latin typeface="+mn-ea"/>
              </a:rPr>
              <a:t>个丽晶宴会厅及</a:t>
            </a:r>
            <a:r>
              <a:rPr lang="en-US" altLang="zh-CN" sz="1100" dirty="0">
                <a:solidFill>
                  <a:schemeClr val="tx1">
                    <a:lumMod val="75000"/>
                    <a:lumOff val="25000"/>
                  </a:schemeClr>
                </a:solidFill>
                <a:latin typeface="+mn-ea"/>
              </a:rPr>
              <a:t>6</a:t>
            </a:r>
            <a:r>
              <a:rPr lang="zh-CN" altLang="en-US" sz="1100" dirty="0">
                <a:solidFill>
                  <a:schemeClr val="tx1">
                    <a:lumMod val="75000"/>
                    <a:lumOff val="25000"/>
                  </a:schemeClr>
                </a:solidFill>
                <a:latin typeface="+mn-ea"/>
              </a:rPr>
              <a:t>个多功能厅，可满足不同会议及活动需求。专业的丽晶会议团队为组织者提供鼎力协助，确保会议的成功举行。</a:t>
            </a:r>
            <a:endParaRPr lang="en-US" altLang="zh-CN" sz="1100" dirty="0">
              <a:solidFill>
                <a:schemeClr val="tx1">
                  <a:lumMod val="75000"/>
                  <a:lumOff val="25000"/>
                </a:schemeClr>
              </a:solidFill>
              <a:latin typeface="+mn-ea"/>
            </a:endParaRPr>
          </a:p>
          <a:p>
            <a:pPr>
              <a:lnSpc>
                <a:spcPct val="150000"/>
              </a:lnSpc>
            </a:pPr>
            <a:endParaRPr lang="en-US" altLang="zh-CN" sz="1200" dirty="0">
              <a:solidFill>
                <a:schemeClr val="tx1">
                  <a:lumMod val="75000"/>
                  <a:lumOff val="25000"/>
                </a:schemeClr>
              </a:solidFill>
            </a:endParaRPr>
          </a:p>
          <a:p>
            <a:pPr>
              <a:lnSpc>
                <a:spcPts val="1700"/>
              </a:lnSpc>
            </a:pP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Totaling 1,800 square meters, the hotel has one grand ballroom and 6 function rooms and is easy to accommodate the event with various purposes. The professional event managers are ready to provide the timely assistance in order to ensure a successful yet smooth event in the hotel. </a:t>
            </a:r>
            <a:endParaRPr lang="zh-CN" altLang="en-US" sz="1200" baseline="30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8323" b="1"/>
          <a:stretch/>
        </p:blipFill>
        <p:spPr>
          <a:xfrm>
            <a:off x="4285" y="1267024"/>
            <a:ext cx="4102426" cy="4739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572124" y="1556792"/>
            <a:ext cx="3312368" cy="3877985"/>
          </a:xfrm>
          <a:prstGeom prst="rect">
            <a:avLst/>
          </a:prstGeom>
        </p:spPr>
        <p:txBody>
          <a:bodyPr wrap="square">
            <a:spAutoFit/>
          </a:bodyPr>
          <a:lstStyle/>
          <a:p>
            <a:pPr>
              <a:lnSpc>
                <a:spcPct val="150000"/>
              </a:lnSpc>
            </a:pPr>
            <a:r>
              <a:rPr lang="zh-CN" altLang="en-US" b="1" dirty="0">
                <a:solidFill>
                  <a:schemeClr val="tx1">
                    <a:lumMod val="75000"/>
                    <a:lumOff val="25000"/>
                  </a:schemeClr>
                </a:solidFill>
              </a:rPr>
              <a:t>丽晶</a:t>
            </a:r>
            <a:r>
              <a:rPr lang="zh-CN" altLang="en-US" b="1" dirty="0" smtClean="0">
                <a:solidFill>
                  <a:schemeClr val="tx1">
                    <a:lumMod val="75000"/>
                    <a:lumOff val="25000"/>
                  </a:schemeClr>
                </a:solidFill>
              </a:rPr>
              <a:t>宴会厅 </a:t>
            </a:r>
            <a:endParaRPr lang="en-US" altLang="zh-CN" b="1" dirty="0" smtClean="0">
              <a:solidFill>
                <a:schemeClr val="tx1">
                  <a:lumMod val="75000"/>
                  <a:lumOff val="25000"/>
                </a:schemeClr>
              </a:solidFill>
            </a:endParaRPr>
          </a:p>
          <a:p>
            <a:pPr>
              <a:lnSpc>
                <a:spcPct val="150000"/>
              </a:lnSpc>
            </a:pPr>
            <a:r>
              <a:rPr lang="en-US" altLang="zh-CN" b="1" dirty="0" smtClean="0">
                <a:solidFill>
                  <a:schemeClr val="tx1">
                    <a:lumMod val="75000"/>
                    <a:lumOff val="25000"/>
                  </a:schemeClr>
                </a:solidFill>
                <a:latin typeface="Times New Roman" pitchFamily="18" charset="0"/>
                <a:cs typeface="Times New Roman" pitchFamily="18" charset="0"/>
              </a:rPr>
              <a:t>REGENT BALLROOM</a:t>
            </a:r>
          </a:p>
          <a:p>
            <a:pPr>
              <a:lnSpc>
                <a:spcPct val="150000"/>
              </a:lnSpc>
            </a:pPr>
            <a:endParaRPr lang="en-US" altLang="zh-CN" sz="1200" dirty="0">
              <a:solidFill>
                <a:schemeClr val="tx1">
                  <a:lumMod val="75000"/>
                  <a:lumOff val="25000"/>
                </a:schemeClr>
              </a:solidFill>
            </a:endParaRPr>
          </a:p>
          <a:p>
            <a:pPr>
              <a:lnSpc>
                <a:spcPct val="150000"/>
              </a:lnSpc>
            </a:pPr>
            <a:r>
              <a:rPr lang="zh-CN" altLang="en-US" sz="1100" dirty="0">
                <a:solidFill>
                  <a:schemeClr val="tx1">
                    <a:lumMod val="75000"/>
                    <a:lumOff val="25000"/>
                  </a:schemeClr>
                </a:solidFill>
              </a:rPr>
              <a:t>全落地</a:t>
            </a:r>
            <a:r>
              <a:rPr lang="zh-CN" altLang="en-US" sz="1100" dirty="0" smtClean="0">
                <a:solidFill>
                  <a:schemeClr val="tx1">
                    <a:lumMod val="75000"/>
                    <a:lumOff val="25000"/>
                  </a:schemeClr>
                </a:solidFill>
              </a:rPr>
              <a:t>玻璃</a:t>
            </a:r>
            <a:r>
              <a:rPr lang="en-US" altLang="zh-CN" sz="1100" dirty="0" smtClean="0">
                <a:solidFill>
                  <a:schemeClr val="tx1">
                    <a:lumMod val="75000"/>
                    <a:lumOff val="25000"/>
                  </a:schemeClr>
                </a:solidFill>
              </a:rPr>
              <a:t>270</a:t>
            </a:r>
            <a:r>
              <a:rPr lang="zh-CN" altLang="en-US" sz="1100" dirty="0">
                <a:solidFill>
                  <a:schemeClr val="tx1">
                    <a:lumMod val="75000"/>
                    <a:lumOff val="25000"/>
                  </a:schemeClr>
                </a:solidFill>
              </a:rPr>
              <a:t>度</a:t>
            </a:r>
            <a:endParaRPr lang="en-US" altLang="zh-CN" sz="1100" dirty="0">
              <a:solidFill>
                <a:schemeClr val="tx1">
                  <a:lumMod val="75000"/>
                  <a:lumOff val="25000"/>
                </a:schemeClr>
              </a:solidFill>
            </a:endParaRPr>
          </a:p>
          <a:p>
            <a:pPr>
              <a:lnSpc>
                <a:spcPct val="150000"/>
              </a:lnSpc>
            </a:pPr>
            <a:r>
              <a:rPr lang="zh-CN" altLang="en-US" sz="1100" dirty="0">
                <a:solidFill>
                  <a:schemeClr val="tx1">
                    <a:lumMod val="75000"/>
                    <a:lumOff val="25000"/>
                  </a:schemeClr>
                </a:solidFill>
              </a:rPr>
              <a:t>饱览</a:t>
            </a:r>
            <a:r>
              <a:rPr lang="zh-CN" altLang="en-US" sz="1100" dirty="0" smtClean="0">
                <a:solidFill>
                  <a:schemeClr val="tx1">
                    <a:lumMod val="75000"/>
                    <a:lumOff val="25000"/>
                  </a:schemeClr>
                </a:solidFill>
              </a:rPr>
              <a:t>嘉陵江</a:t>
            </a:r>
            <a:r>
              <a:rPr lang="zh-CN" altLang="en-US" sz="1100" dirty="0">
                <a:solidFill>
                  <a:schemeClr val="tx1">
                    <a:lumMod val="75000"/>
                    <a:lumOff val="25000"/>
                  </a:schemeClr>
                </a:solidFill>
              </a:rPr>
              <a:t>绝美景致，属</a:t>
            </a:r>
            <a:r>
              <a:rPr lang="zh-CN" altLang="en-US" sz="1100" dirty="0">
                <a:solidFill>
                  <a:schemeClr val="tx1">
                    <a:lumMod val="75000"/>
                    <a:lumOff val="25000"/>
                  </a:schemeClr>
                </a:solidFill>
                <a:sym typeface="+mn-ea"/>
              </a:rPr>
              <a:t>全城</a:t>
            </a:r>
            <a:r>
              <a:rPr lang="zh-CN" altLang="en-US" sz="1100" dirty="0" smtClean="0">
                <a:solidFill>
                  <a:schemeClr val="tx1">
                    <a:lumMod val="75000"/>
                    <a:lumOff val="25000"/>
                  </a:schemeClr>
                </a:solidFill>
                <a:sym typeface="+mn-ea"/>
              </a:rPr>
              <a:t>唯一</a:t>
            </a:r>
            <a:endParaRPr lang="zh-CN" altLang="en-US" sz="1100" dirty="0">
              <a:solidFill>
                <a:schemeClr val="tx1">
                  <a:lumMod val="75000"/>
                  <a:lumOff val="25000"/>
                </a:schemeClr>
              </a:solidFill>
              <a:sym typeface="+mn-ea"/>
            </a:endParaRPr>
          </a:p>
          <a:p>
            <a:pPr>
              <a:lnSpc>
                <a:spcPct val="150000"/>
              </a:lnSpc>
            </a:pPr>
            <a:r>
              <a:rPr lang="zh-CN" altLang="en-US" sz="1100" dirty="0">
                <a:solidFill>
                  <a:schemeClr val="tx1">
                    <a:lumMod val="75000"/>
                    <a:lumOff val="25000"/>
                  </a:schemeClr>
                </a:solidFill>
              </a:rPr>
              <a:t>先进的声光视听设备</a:t>
            </a:r>
            <a:endParaRPr lang="en-US" altLang="zh-CN" sz="1100" dirty="0">
              <a:solidFill>
                <a:schemeClr val="tx1">
                  <a:lumMod val="75000"/>
                  <a:lumOff val="25000"/>
                </a:schemeClr>
              </a:solidFill>
            </a:endParaRPr>
          </a:p>
          <a:p>
            <a:pPr>
              <a:lnSpc>
                <a:spcPct val="150000"/>
              </a:lnSpc>
            </a:pPr>
            <a:r>
              <a:rPr lang="zh-CN" altLang="en-US" sz="1100" dirty="0">
                <a:solidFill>
                  <a:schemeClr val="tx1">
                    <a:lumMod val="75000"/>
                    <a:lumOff val="25000"/>
                  </a:schemeClr>
                </a:solidFill>
              </a:rPr>
              <a:t>免费无线</a:t>
            </a:r>
            <a:r>
              <a:rPr lang="en-US" altLang="zh-CN" sz="1100" dirty="0" err="1" smtClean="0">
                <a:solidFill>
                  <a:schemeClr val="tx1">
                    <a:lumMod val="75000"/>
                    <a:lumOff val="25000"/>
                  </a:schemeClr>
                </a:solidFill>
              </a:rPr>
              <a:t>WiFi</a:t>
            </a:r>
            <a:endParaRPr lang="en-US" altLang="zh-CN" sz="1100" dirty="0" smtClean="0">
              <a:solidFill>
                <a:schemeClr val="tx1">
                  <a:lumMod val="75000"/>
                  <a:lumOff val="25000"/>
                </a:schemeClr>
              </a:solidFill>
            </a:endParaRPr>
          </a:p>
          <a:p>
            <a:pPr>
              <a:lnSpc>
                <a:spcPct val="150000"/>
              </a:lnSpc>
            </a:pPr>
            <a:endParaRPr lang="en-US" altLang="zh-CN" sz="1200" dirty="0" smtClean="0">
              <a:solidFill>
                <a:schemeClr val="tx1">
                  <a:lumMod val="75000"/>
                  <a:lumOff val="25000"/>
                </a:schemeClr>
              </a:solidFill>
            </a:endParaRPr>
          </a:p>
          <a:p>
            <a:pPr marL="171450" indent="-171450">
              <a:buSzPct val="50000"/>
              <a:buFont typeface="Wingdings" pitchFamily="2" charset="2"/>
              <a:buChar char="l"/>
            </a:pP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Regent Ballroom: floor-to-ceiling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window</a:t>
            </a:r>
          </a:p>
          <a:p>
            <a:pPr marL="171450" indent="-171450">
              <a:buSzPct val="50000"/>
              <a:buFont typeface="Wingdings" pitchFamily="2" charset="2"/>
              <a:buChar char="l"/>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270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degree fantastic Jialing River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View</a:t>
            </a:r>
          </a:p>
          <a:p>
            <a:pPr marL="171450" indent="-171450">
              <a:buSzPct val="50000"/>
              <a:buFont typeface="Wingdings" pitchFamily="2" charset="2"/>
              <a:buChar char="l"/>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advanced audio-video system</a:t>
            </a:r>
          </a:p>
          <a:p>
            <a:pPr marL="171450" indent="-171450">
              <a:buSzPct val="50000"/>
              <a:buFont typeface="Wingdings" pitchFamily="2" charset="2"/>
              <a:buChar char="l"/>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free </a:t>
            </a:r>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Wifi</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100" dirty="0" smtClean="0">
                <a:solidFill>
                  <a:schemeClr val="tx1">
                    <a:lumMod val="75000"/>
                    <a:lumOff val="25000"/>
                  </a:schemeClr>
                </a:solidFill>
                <a:latin typeface="Times New Roman" panose="02020603050405020304" pitchFamily="18" charset="0"/>
                <a:cs typeface="Times New Roman" panose="02020603050405020304" pitchFamily="18" charset="0"/>
              </a:rPr>
              <a:t>地点：酒店</a:t>
            </a:r>
            <a:r>
              <a:rPr lang="en-US" altLang="zh-CN" sz="1100" dirty="0" smtClean="0">
                <a:solidFill>
                  <a:schemeClr val="tx1">
                    <a:lumMod val="75000"/>
                    <a:lumOff val="25000"/>
                  </a:schemeClr>
                </a:solidFill>
                <a:latin typeface="Times New Roman" panose="02020603050405020304" pitchFamily="18" charset="0"/>
                <a:cs typeface="Times New Roman" panose="02020603050405020304" pitchFamily="18" charset="0"/>
              </a:rPr>
              <a:t>5</a:t>
            </a:r>
            <a:r>
              <a:rPr lang="zh-CN" altLang="en-US" sz="1100" dirty="0" smtClean="0">
                <a:solidFill>
                  <a:schemeClr val="tx1">
                    <a:lumMod val="75000"/>
                    <a:lumOff val="25000"/>
                  </a:schemeClr>
                </a:solidFill>
                <a:latin typeface="Times New Roman" panose="02020603050405020304" pitchFamily="18" charset="0"/>
                <a:cs typeface="Times New Roman" panose="02020603050405020304" pitchFamily="18" charset="0"/>
              </a:rPr>
              <a:t>层</a:t>
            </a:r>
            <a:endParaRPr lang="en-US" altLang="zh-CN" sz="11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Location: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5</a:t>
            </a:r>
            <a:r>
              <a:rPr lang="en-US" altLang="zh-CN" sz="1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th</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floor</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5259" r="29581"/>
          <a:stretch/>
        </p:blipFill>
        <p:spPr>
          <a:xfrm>
            <a:off x="-1" y="1267024"/>
            <a:ext cx="4248473" cy="4741432"/>
          </a:xfrm>
          <a:prstGeom prst="rect">
            <a:avLst/>
          </a:prstGeom>
        </p:spPr>
      </p:pic>
    </p:spTree>
    <p:extLst>
      <p:ext uri="{BB962C8B-B14F-4D97-AF65-F5344CB8AC3E}">
        <p14:creationId xmlns:p14="http://schemas.microsoft.com/office/powerpoint/2010/main" val="7189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88" y="-1"/>
            <a:ext cx="316756" cy="126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9636" y="260648"/>
            <a:ext cx="2520280" cy="873572"/>
          </a:xfrm>
          <a:prstGeom prst="rect">
            <a:avLst/>
          </a:prstGeom>
          <a:noFill/>
        </p:spPr>
        <p:txBody>
          <a:bodyPr wrap="square" rtlCol="0">
            <a:spAutoFit/>
          </a:bodyPr>
          <a:lstStyle/>
          <a:p>
            <a:pPr>
              <a:lnSpc>
                <a:spcPct val="150000"/>
              </a:lnSpc>
            </a:pPr>
            <a:r>
              <a:rPr lang="zh-CN" altLang="en-US" b="1" dirty="0" smtClean="0">
                <a:solidFill>
                  <a:prstClr val="white"/>
                </a:solidFill>
                <a:latin typeface="Times New Roman" panose="02020603050405020304" pitchFamily="18" charset="0"/>
              </a:rPr>
              <a:t>容纳人数</a:t>
            </a:r>
            <a:endParaRPr lang="en-US" altLang="zh-CN" b="1" dirty="0" smtClean="0">
              <a:solidFill>
                <a:prstClr val="white"/>
              </a:solidFill>
              <a:latin typeface="Times New Roman" panose="02020603050405020304" pitchFamily="18" charset="0"/>
            </a:endParaRPr>
          </a:p>
          <a:p>
            <a:pPr>
              <a:lnSpc>
                <a:spcPct val="150000"/>
              </a:lnSpc>
            </a:pPr>
            <a:r>
              <a:rPr lang="en-US" altLang="zh-CN" b="1" dirty="0" smtClean="0">
                <a:solidFill>
                  <a:prstClr val="white"/>
                </a:solidFill>
                <a:latin typeface="Times New Roman" panose="02020603050405020304" pitchFamily="18" charset="0"/>
              </a:rPr>
              <a:t>ROOM CAPACITY</a:t>
            </a:r>
            <a:endParaRPr lang="en-US" altLang="zh-CN" dirty="0">
              <a:solidFill>
                <a:prstClr val="white"/>
              </a:solidFill>
              <a:latin typeface="Times New Roman" panose="02020603050405020304" pitchFamily="18" charset="0"/>
            </a:endParaRPr>
          </a:p>
        </p:txBody>
      </p:sp>
      <p:graphicFrame>
        <p:nvGraphicFramePr>
          <p:cNvPr id="10" name="Table 1"/>
          <p:cNvGraphicFramePr>
            <a:graphicFrameLocks noGrp="1"/>
          </p:cNvGraphicFramePr>
          <p:nvPr>
            <p:extLst>
              <p:ext uri="{D42A27DB-BD31-4B8C-83A1-F6EECF244321}">
                <p14:modId xmlns:p14="http://schemas.microsoft.com/office/powerpoint/2010/main" val="4258208144"/>
              </p:ext>
            </p:extLst>
          </p:nvPr>
        </p:nvGraphicFramePr>
        <p:xfrm>
          <a:off x="0" y="1273666"/>
          <a:ext cx="8712200" cy="5107660"/>
        </p:xfrm>
        <a:graphic>
          <a:graphicData uri="http://schemas.openxmlformats.org/drawingml/2006/table">
            <a:tbl>
              <a:tblPr>
                <a:tableStyleId>{5C22544A-7EE6-4342-B048-85BDC9FD1C3A}</a:tableStyleId>
              </a:tblPr>
              <a:tblGrid>
                <a:gridCol w="1503858">
                  <a:extLst>
                    <a:ext uri="{9D8B030D-6E8A-4147-A177-3AD203B41FA5}">
                      <a16:colId xmlns:a16="http://schemas.microsoft.com/office/drawing/2014/main" xmlns="" val="20000"/>
                    </a:ext>
                  </a:extLst>
                </a:gridCol>
                <a:gridCol w="704154">
                  <a:extLst>
                    <a:ext uri="{9D8B030D-6E8A-4147-A177-3AD203B41FA5}">
                      <a16:colId xmlns:a16="http://schemas.microsoft.com/office/drawing/2014/main" xmlns="" val="20001"/>
                    </a:ext>
                  </a:extLst>
                </a:gridCol>
                <a:gridCol w="611329">
                  <a:extLst>
                    <a:ext uri="{9D8B030D-6E8A-4147-A177-3AD203B41FA5}">
                      <a16:colId xmlns:a16="http://schemas.microsoft.com/office/drawing/2014/main" xmlns="" val="20002"/>
                    </a:ext>
                  </a:extLst>
                </a:gridCol>
                <a:gridCol w="889911">
                  <a:extLst>
                    <a:ext uri="{9D8B030D-6E8A-4147-A177-3AD203B41FA5}">
                      <a16:colId xmlns:a16="http://schemas.microsoft.com/office/drawing/2014/main" xmlns="" val="20003"/>
                    </a:ext>
                  </a:extLst>
                </a:gridCol>
                <a:gridCol w="889911">
                  <a:extLst>
                    <a:ext uri="{9D8B030D-6E8A-4147-A177-3AD203B41FA5}">
                      <a16:colId xmlns:a16="http://schemas.microsoft.com/office/drawing/2014/main" xmlns="" val="20004"/>
                    </a:ext>
                  </a:extLst>
                </a:gridCol>
                <a:gridCol w="866697">
                  <a:extLst>
                    <a:ext uri="{9D8B030D-6E8A-4147-A177-3AD203B41FA5}">
                      <a16:colId xmlns:a16="http://schemas.microsoft.com/office/drawing/2014/main" xmlns="" val="20005"/>
                    </a:ext>
                  </a:extLst>
                </a:gridCol>
                <a:gridCol w="907968">
                  <a:extLst>
                    <a:ext uri="{9D8B030D-6E8A-4147-A177-3AD203B41FA5}">
                      <a16:colId xmlns:a16="http://schemas.microsoft.com/office/drawing/2014/main" xmlns="" val="20006"/>
                    </a:ext>
                  </a:extLst>
                </a:gridCol>
                <a:gridCol w="519856">
                  <a:extLst>
                    <a:ext uri="{9D8B030D-6E8A-4147-A177-3AD203B41FA5}">
                      <a16:colId xmlns:a16="http://schemas.microsoft.com/office/drawing/2014/main" xmlns="" val="20007"/>
                    </a:ext>
                  </a:extLst>
                </a:gridCol>
                <a:gridCol w="704192">
                  <a:extLst>
                    <a:ext uri="{9D8B030D-6E8A-4147-A177-3AD203B41FA5}">
                      <a16:colId xmlns:a16="http://schemas.microsoft.com/office/drawing/2014/main" xmlns="" val="20008"/>
                    </a:ext>
                  </a:extLst>
                </a:gridCol>
                <a:gridCol w="557162">
                  <a:extLst>
                    <a:ext uri="{9D8B030D-6E8A-4147-A177-3AD203B41FA5}">
                      <a16:colId xmlns:a16="http://schemas.microsoft.com/office/drawing/2014/main" xmlns="" val="20009"/>
                    </a:ext>
                  </a:extLst>
                </a:gridCol>
                <a:gridCol w="557162">
                  <a:extLst>
                    <a:ext uri="{9D8B030D-6E8A-4147-A177-3AD203B41FA5}">
                      <a16:colId xmlns:a16="http://schemas.microsoft.com/office/drawing/2014/main" xmlns="" val="20010"/>
                    </a:ext>
                  </a:extLst>
                </a:gridCol>
              </a:tblGrid>
              <a:tr h="516916">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会议功能</a:t>
                      </a:r>
                      <a:r>
                        <a:rPr lang="zh-CN" altLang="en-US" sz="1100" u="none" strike="noStrike" dirty="0" smtClean="0">
                          <a:effectLst/>
                          <a:latin typeface="宋体" panose="02010600030101010101" pitchFamily="2" charset="-122"/>
                          <a:ea typeface="宋体" panose="02010600030101010101" pitchFamily="2" charset="-122"/>
                          <a:cs typeface="Arial Unicode MS" pitchFamily="34" charset="-122"/>
                        </a:rPr>
                        <a:t>区           </a:t>
                      </a:r>
                      <a:r>
                        <a:rPr lang="en-US" sz="1100" u="none" strike="noStrike" dirty="0">
                          <a:effectLst/>
                          <a:latin typeface="宋体" panose="02010600030101010101" pitchFamily="2" charset="-122"/>
                          <a:ea typeface="宋体" panose="02010600030101010101" pitchFamily="2" charset="-122"/>
                          <a:cs typeface="Arial Unicode MS" pitchFamily="34" charset="-122"/>
                        </a:rPr>
                        <a:t>Function Rooms</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位置 </a:t>
                      </a:r>
                      <a:r>
                        <a:rPr lang="en-US" sz="1100" u="none" strike="noStrike" dirty="0">
                          <a:effectLst/>
                          <a:latin typeface="宋体" panose="02010600030101010101" pitchFamily="2" charset="-122"/>
                          <a:ea typeface="宋体" panose="02010600030101010101" pitchFamily="2" charset="-122"/>
                          <a:cs typeface="Arial Unicode MS" pitchFamily="34" charset="-122"/>
                        </a:rPr>
                        <a:t>Location</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剧院式 </a:t>
                      </a:r>
                      <a:r>
                        <a:rPr lang="en-US" sz="1100" u="none" strike="noStrike" dirty="0">
                          <a:effectLst/>
                          <a:latin typeface="宋体" panose="02010600030101010101" pitchFamily="2" charset="-122"/>
                          <a:ea typeface="宋体" panose="02010600030101010101" pitchFamily="2" charset="-122"/>
                          <a:cs typeface="Arial Unicode MS" pitchFamily="34" charset="-122"/>
                        </a:rPr>
                        <a:t>Theatre</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课桌式 </a:t>
                      </a:r>
                      <a:r>
                        <a:rPr lang="en-US" sz="1100" u="none" strike="noStrike" dirty="0">
                          <a:effectLst/>
                          <a:latin typeface="宋体" panose="02010600030101010101" pitchFamily="2" charset="-122"/>
                          <a:ea typeface="宋体" panose="02010600030101010101" pitchFamily="2" charset="-122"/>
                          <a:cs typeface="Arial Unicode MS" pitchFamily="34" charset="-122"/>
                        </a:rPr>
                        <a:t>Classroom</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鸡尾酒会式</a:t>
                      </a:r>
                      <a:r>
                        <a:rPr lang="en-US" sz="1100" u="none" strike="noStrike" dirty="0">
                          <a:effectLst/>
                          <a:latin typeface="宋体" panose="02010600030101010101" pitchFamily="2" charset="-122"/>
                          <a:ea typeface="宋体" panose="02010600030101010101" pitchFamily="2" charset="-122"/>
                          <a:cs typeface="Arial Unicode MS" pitchFamily="34" charset="-122"/>
                        </a:rPr>
                        <a:t>Cocktail</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董事会式</a:t>
                      </a:r>
                      <a:r>
                        <a:rPr lang="en-US" sz="1100" u="none" strike="noStrike" dirty="0">
                          <a:effectLst/>
                          <a:latin typeface="宋体" panose="02010600030101010101" pitchFamily="2" charset="-122"/>
                          <a:ea typeface="宋体" panose="02010600030101010101" pitchFamily="2" charset="-122"/>
                          <a:cs typeface="Arial Unicode MS" pitchFamily="34" charset="-122"/>
                        </a:rPr>
                        <a:t>Boardroom</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en-US" sz="1100" u="none" strike="noStrike" dirty="0" smtClean="0">
                          <a:effectLst/>
                          <a:latin typeface="宋体" panose="02010600030101010101" pitchFamily="2" charset="-122"/>
                          <a:ea typeface="宋体" panose="02010600030101010101" pitchFamily="2" charset="-122"/>
                          <a:cs typeface="Arial Unicode MS" pitchFamily="34" charset="-122"/>
                        </a:rPr>
                        <a:t>U</a:t>
                      </a:r>
                      <a:r>
                        <a:rPr lang="zh-CN" altLang="en-US" sz="1100" u="none" strike="noStrike" dirty="0" smtClean="0">
                          <a:effectLst/>
                          <a:latin typeface="宋体" panose="02010600030101010101" pitchFamily="2" charset="-122"/>
                          <a:ea typeface="宋体" panose="02010600030101010101" pitchFamily="2" charset="-122"/>
                          <a:cs typeface="Arial Unicode MS" pitchFamily="34" charset="-122"/>
                        </a:rPr>
                        <a:t>型</a:t>
                      </a:r>
                      <a:r>
                        <a:rPr lang="zh-CN" altLang="en-US" sz="1100" u="none" strike="noStrike" baseline="0" dirty="0" smtClean="0">
                          <a:effectLst/>
                          <a:latin typeface="宋体" panose="02010600030101010101" pitchFamily="2" charset="-122"/>
                          <a:ea typeface="宋体" panose="02010600030101010101" pitchFamily="2" charset="-122"/>
                          <a:cs typeface="Arial Unicode MS" pitchFamily="34" charset="-122"/>
                        </a:rPr>
                        <a:t>            </a:t>
                      </a:r>
                      <a:endParaRPr lang="en-US" altLang="zh-CN" sz="1100" u="none" strike="noStrike" baseline="0" dirty="0" smtClean="0">
                        <a:effectLst/>
                        <a:latin typeface="宋体" panose="02010600030101010101" pitchFamily="2" charset="-122"/>
                        <a:ea typeface="宋体" panose="02010600030101010101" pitchFamily="2" charset="-122"/>
                        <a:cs typeface="Arial Unicode MS" pitchFamily="34" charset="-122"/>
                      </a:endParaRPr>
                    </a:p>
                    <a:p>
                      <a:pPr algn="ctr" rtl="0" fontAlgn="ctr"/>
                      <a:r>
                        <a:rPr lang="en-US" sz="1100" u="none" strike="noStrike" dirty="0" smtClean="0">
                          <a:effectLst/>
                          <a:latin typeface="宋体" panose="02010600030101010101" pitchFamily="2" charset="-122"/>
                          <a:ea typeface="宋体" panose="02010600030101010101" pitchFamily="2" charset="-122"/>
                          <a:cs typeface="Arial Unicode MS" pitchFamily="34" charset="-122"/>
                        </a:rPr>
                        <a:t>U </a:t>
                      </a:r>
                      <a:r>
                        <a:rPr lang="en-US" sz="1100" u="none" strike="noStrike" dirty="0">
                          <a:effectLst/>
                          <a:latin typeface="宋体" panose="02010600030101010101" pitchFamily="2" charset="-122"/>
                          <a:ea typeface="宋体" panose="02010600030101010101" pitchFamily="2" charset="-122"/>
                          <a:cs typeface="Arial Unicode MS" pitchFamily="34" charset="-122"/>
                        </a:rPr>
                        <a:t>Shape</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宴会</a:t>
                      </a:r>
                      <a:r>
                        <a:rPr lang="zh-CN" altLang="en-US" sz="1100" u="none" strike="noStrike" dirty="0" smtClean="0">
                          <a:effectLst/>
                          <a:latin typeface="宋体" panose="02010600030101010101" pitchFamily="2" charset="-122"/>
                          <a:ea typeface="宋体" panose="02010600030101010101" pitchFamily="2" charset="-122"/>
                          <a:cs typeface="Arial Unicode MS" pitchFamily="34" charset="-122"/>
                        </a:rPr>
                        <a:t>式</a:t>
                      </a:r>
                      <a:endParaRPr lang="en-US" altLang="zh-CN" sz="1100" u="none" strike="noStrike" dirty="0" smtClean="0">
                        <a:effectLst/>
                        <a:latin typeface="宋体" panose="02010600030101010101" pitchFamily="2" charset="-122"/>
                        <a:ea typeface="宋体" panose="02010600030101010101" pitchFamily="2" charset="-122"/>
                        <a:cs typeface="Arial Unicode MS" pitchFamily="34" charset="-122"/>
                      </a:endParaRPr>
                    </a:p>
                    <a:p>
                      <a:pPr algn="ctr" rtl="0" fontAlgn="ctr"/>
                      <a:r>
                        <a:rPr lang="en-US" sz="1100" u="none" strike="noStrike" dirty="0" smtClean="0">
                          <a:effectLst/>
                          <a:latin typeface="宋体" panose="02010600030101010101" pitchFamily="2" charset="-122"/>
                          <a:ea typeface="宋体" panose="02010600030101010101" pitchFamily="2" charset="-122"/>
                          <a:cs typeface="Arial Unicode MS" pitchFamily="34" charset="-122"/>
                        </a:rPr>
                        <a:t>Banquet</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 </a:t>
                      </a:r>
                      <a:r>
                        <a:rPr lang="zh-CN" altLang="en-US" sz="1100" u="none" strike="noStrike" dirty="0" smtClean="0">
                          <a:effectLst/>
                          <a:latin typeface="宋体" panose="02010600030101010101" pitchFamily="2" charset="-122"/>
                          <a:ea typeface="宋体" panose="02010600030101010101" pitchFamily="2" charset="-122"/>
                          <a:cs typeface="Arial Unicode MS" pitchFamily="34" charset="-122"/>
                        </a:rPr>
                        <a:t>面积</a:t>
                      </a:r>
                      <a:endParaRPr lang="en-US" altLang="zh-CN" sz="1100" u="none" strike="noStrike" dirty="0" smtClean="0">
                        <a:effectLst/>
                        <a:latin typeface="宋体" panose="02010600030101010101" pitchFamily="2" charset="-122"/>
                        <a:ea typeface="宋体" panose="02010600030101010101" pitchFamily="2" charset="-122"/>
                        <a:cs typeface="Arial Unicode MS" pitchFamily="34" charset="-122"/>
                      </a:endParaRPr>
                    </a:p>
                    <a:p>
                      <a:pPr algn="ctr" rtl="0" fontAlgn="ctr"/>
                      <a:r>
                        <a:rPr lang="en-US" sz="1100" u="none" strike="noStrike" dirty="0" err="1" smtClean="0">
                          <a:effectLst/>
                          <a:latin typeface="宋体" panose="02010600030101010101" pitchFamily="2" charset="-122"/>
                          <a:ea typeface="宋体" panose="02010600030101010101" pitchFamily="2" charset="-122"/>
                          <a:cs typeface="Arial Unicode MS" pitchFamily="34" charset="-122"/>
                        </a:rPr>
                        <a:t>Sqm</a:t>
                      </a:r>
                      <a:r>
                        <a:rPr lang="en-US" sz="1100" u="none" strike="noStrike" dirty="0" smtClean="0">
                          <a:effectLst/>
                          <a:latin typeface="宋体" panose="02010600030101010101" pitchFamily="2" charset="-122"/>
                          <a:ea typeface="宋体" panose="02010600030101010101" pitchFamily="2" charset="-122"/>
                          <a:cs typeface="Arial Unicode MS" pitchFamily="34" charset="-122"/>
                        </a:rPr>
                        <a:t>  </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长*宽</a:t>
                      </a:r>
                      <a:r>
                        <a:rPr lang="en-US" sz="1100" u="none" strike="noStrike" dirty="0">
                          <a:effectLst/>
                          <a:latin typeface="宋体" panose="02010600030101010101" pitchFamily="2" charset="-122"/>
                          <a:ea typeface="宋体" panose="02010600030101010101" pitchFamily="2" charset="-122"/>
                          <a:cs typeface="Arial Unicode MS" pitchFamily="34" charset="-122"/>
                        </a:rPr>
                        <a:t>L*M</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tc>
                  <a:txBody>
                    <a:bodyPr/>
                    <a:lstStyle/>
                    <a:p>
                      <a:pPr algn="ctr" rtl="0" fontAlgn="ctr"/>
                      <a:r>
                        <a:rPr lang="zh-CN" altLang="en-US" sz="1100" u="none" strike="noStrike" dirty="0">
                          <a:effectLst/>
                          <a:latin typeface="宋体" panose="02010600030101010101" pitchFamily="2" charset="-122"/>
                          <a:ea typeface="宋体" panose="02010600030101010101" pitchFamily="2" charset="-122"/>
                          <a:cs typeface="Arial Unicode MS" pitchFamily="34" charset="-122"/>
                        </a:rPr>
                        <a:t>高度</a:t>
                      </a:r>
                      <a:r>
                        <a:rPr lang="en-US" sz="1100" u="none" strike="noStrike" dirty="0">
                          <a:effectLst/>
                          <a:latin typeface="宋体" panose="02010600030101010101" pitchFamily="2" charset="-122"/>
                          <a:ea typeface="宋体" panose="02010600030101010101" pitchFamily="2" charset="-122"/>
                          <a:cs typeface="Arial Unicode MS" pitchFamily="34" charset="-122"/>
                        </a:rPr>
                        <a:t>Ceiling</a:t>
                      </a:r>
                      <a:endParaRPr lang="en-US" sz="11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solidFill>
                      <a:schemeClr val="bg1">
                        <a:lumMod val="85000"/>
                      </a:schemeClr>
                    </a:solidFill>
                  </a:tcPr>
                </a:tc>
                <a:extLst>
                  <a:ext uri="{0D108BD9-81ED-4DB2-BD59-A6C34878D82A}">
                    <a16:rowId xmlns:a16="http://schemas.microsoft.com/office/drawing/2014/main" xmlns="" val="10000"/>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丽晶宴会厅</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5F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400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500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450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805</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35*23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01"/>
                  </a:ext>
                </a:extLst>
              </a:tr>
              <a:tr h="441880">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丽晶宴会厅</a:t>
                      </a: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Ⅰ</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5F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cs typeface="Arial Unicode MS" pitchFamily="34" charset="-122"/>
                        </a:rPr>
                        <a:t>300</a:t>
                      </a:r>
                      <a:endParaRPr lang="en-US" altLang="zh-CN"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391</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18*21</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cs typeface="Arial Unicode MS" pitchFamily="34" charset="-122"/>
                        </a:rPr>
                        <a:t>6</a:t>
                      </a:r>
                      <a:endParaRPr lang="en-US" altLang="zh-CN"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03"/>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丽晶宴会厅</a:t>
                      </a: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Ⅱ</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a:effectLst/>
                          <a:latin typeface="宋体" panose="02010600030101010101" pitchFamily="2" charset="-122"/>
                          <a:ea typeface="宋体" panose="02010600030101010101" pitchFamily="2" charset="-122"/>
                          <a:cs typeface="Arial Unicode MS" pitchFamily="34" charset="-122"/>
                        </a:rPr>
                        <a:t>5F</a:t>
                      </a:r>
                      <a:endParaRPr lang="en-US"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cs typeface="Arial Unicode MS" pitchFamily="34" charset="-122"/>
                        </a:rPr>
                        <a:t>300</a:t>
                      </a:r>
                      <a:endParaRPr lang="en-US" altLang="zh-CN"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391</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17*21</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05"/>
                  </a:ext>
                </a:extLst>
              </a:tr>
              <a:tr h="441880">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华蓥厅</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4F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54</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8*10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08"/>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缙云厅</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4F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cs typeface="Arial Unicode MS" pitchFamily="34" charset="-122"/>
                        </a:rPr>
                        <a:t>80</a:t>
                      </a:r>
                      <a:endParaRPr lang="en-US" altLang="zh-CN"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b="0" i="0" u="none" strike="noStrike" dirty="0" smtClean="0">
                          <a:solidFill>
                            <a:schemeClr val="dk1"/>
                          </a:solidFill>
                          <a:effectLst/>
                          <a:latin typeface="宋体" panose="02010600030101010101" pitchFamily="2" charset="-122"/>
                          <a:ea typeface="宋体" panose="02010600030101010101" pitchFamily="2" charset="-122"/>
                          <a:cs typeface="Arial Unicode MS" pitchFamily="34" charset="-122"/>
                        </a:rPr>
                        <a:t>54</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8*10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10"/>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海棠厅                      </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4F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b="0" i="0" u="none" strike="noStrike" dirty="0" smtClean="0">
                          <a:solidFill>
                            <a:schemeClr val="dk1"/>
                          </a:solidFill>
                          <a:effectLst/>
                          <a:latin typeface="宋体" panose="02010600030101010101" pitchFamily="2" charset="-122"/>
                          <a:ea typeface="宋体" panose="02010600030101010101" pitchFamily="2" charset="-122"/>
                          <a:cs typeface="Arial Unicode MS" pitchFamily="34" charset="-122"/>
                        </a:rPr>
                        <a:t>54</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8*10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12"/>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龙门厅                 </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a:effectLst/>
                          <a:latin typeface="宋体" panose="02010600030101010101" pitchFamily="2" charset="-122"/>
                          <a:ea typeface="宋体" panose="02010600030101010101" pitchFamily="2" charset="-122"/>
                          <a:cs typeface="Arial Unicode MS" pitchFamily="34" charset="-122"/>
                        </a:rPr>
                        <a:t>4F</a:t>
                      </a:r>
                      <a:endParaRPr lang="en-US"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90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72</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70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39</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10*10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14"/>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云篆厅                   </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4F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64</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50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40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70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7*10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16"/>
                  </a:ext>
                </a:extLst>
              </a:tr>
              <a:tr h="463373">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cs typeface="Arial Unicode MS" pitchFamily="34" charset="-122"/>
                        </a:rPr>
                        <a:t>董事厅</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4F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24</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55</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11*5</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18"/>
                  </a:ext>
                </a:extLst>
              </a:tr>
              <a:tr h="463373">
                <a:tc>
                  <a:txBody>
                    <a:bodyPr/>
                    <a:lstStyle/>
                    <a:p>
                      <a:pPr algn="ctr" rtl="0" fontAlgn="ctr"/>
                      <a:r>
                        <a:rPr lang="zh-CN" altLang="en-US" sz="1200" u="none" strike="noStrike" dirty="0" smtClean="0">
                          <a:effectLst/>
                          <a:latin typeface="宋体" panose="02010600030101010101" pitchFamily="2" charset="-122"/>
                          <a:ea typeface="宋体" panose="02010600030101010101" pitchFamily="2" charset="-122"/>
                          <a:cs typeface="Arial Unicode MS" pitchFamily="34" charset="-122"/>
                        </a:rPr>
                        <a:t>缙云厅</a:t>
                      </a: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a:t>
                      </a:r>
                      <a:r>
                        <a:rPr lang="zh-CN" altLang="en-US" sz="1200" u="none" strike="noStrike" dirty="0" smtClean="0">
                          <a:effectLst/>
                          <a:latin typeface="宋体" panose="02010600030101010101" pitchFamily="2" charset="-122"/>
                          <a:ea typeface="宋体" panose="02010600030101010101" pitchFamily="2" charset="-122"/>
                          <a:cs typeface="Arial Unicode MS" pitchFamily="34" charset="-122"/>
                        </a:rPr>
                        <a:t>海棠厅</a:t>
                      </a:r>
                      <a:endParaRPr lang="zh-CN" alt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sz="1200" u="none" strike="noStrike" dirty="0">
                          <a:effectLst/>
                          <a:latin typeface="宋体" panose="02010600030101010101" pitchFamily="2" charset="-122"/>
                          <a:ea typeface="宋体" panose="02010600030101010101" pitchFamily="2" charset="-122"/>
                          <a:cs typeface="Arial Unicode MS" pitchFamily="34" charset="-122"/>
                        </a:rPr>
                        <a:t>4F</a:t>
                      </a:r>
                      <a:endParaRPr lang="en-US"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120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100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120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R w="12700" cap="flat" cmpd="sng" algn="ctr">
                      <a:solidFill>
                        <a:schemeClr val="bg1"/>
                      </a:solidFill>
                      <a:prstDash val="solid"/>
                      <a:round/>
                      <a:headEnd type="none" w="med" len="med"/>
                      <a:tailEnd type="none" w="med" len="med"/>
                    </a:lnR>
                  </a:tcP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160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lnL w="12700" cap="flat" cmpd="sng" algn="ctr">
                      <a:solidFill>
                        <a:schemeClr val="bg1"/>
                      </a:solidFill>
                      <a:prstDash val="solid"/>
                      <a:round/>
                      <a:headEnd type="none" w="med" len="med"/>
                      <a:tailEnd type="none" w="med" len="med"/>
                    </a:lnL>
                  </a:tcPr>
                </a:tc>
                <a:tc>
                  <a:txBody>
                    <a:bodyPr/>
                    <a:lstStyle/>
                    <a:p>
                      <a:pPr algn="ctr" rtl="0" fontAlgn="ctr"/>
                      <a:r>
                        <a:rPr lang="en-US" altLang="zh-CN" sz="1200" u="none" strike="noStrike" dirty="0" smtClean="0">
                          <a:effectLst/>
                          <a:latin typeface="宋体" panose="02010600030101010101" pitchFamily="2" charset="-122"/>
                          <a:ea typeface="宋体" panose="02010600030101010101" pitchFamily="2" charset="-122"/>
                          <a:cs typeface="Arial Unicode MS" pitchFamily="34" charset="-122"/>
                        </a:rPr>
                        <a:t>16*10</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cs typeface="Arial Unicode MS" pitchFamily="34" charset="-122"/>
                        </a:rPr>
                        <a:t>3</a:t>
                      </a:r>
                      <a:endParaRPr lang="en-US" altLang="zh-CN" sz="1200" b="0" i="0" u="none" strike="noStrike" dirty="0">
                        <a:solidFill>
                          <a:srgbClr val="FFFFFF"/>
                        </a:solidFill>
                        <a:effectLst/>
                        <a:latin typeface="宋体" panose="02010600030101010101" pitchFamily="2" charset="-122"/>
                        <a:ea typeface="宋体" panose="02010600030101010101" pitchFamily="2" charset="-122"/>
                        <a:cs typeface="Arial Unicode MS" pitchFamily="34" charset="-122"/>
                      </a:endParaRPr>
                    </a:p>
                  </a:txBody>
                  <a:tcPr marL="5971" marR="5971" marT="5971" marB="0" anchor="ctr"/>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211508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88" y="-1"/>
            <a:ext cx="316756" cy="126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88434" y="5085184"/>
            <a:ext cx="1440160" cy="461665"/>
          </a:xfrm>
          <a:prstGeom prst="rect">
            <a:avLst/>
          </a:prstGeom>
          <a:noFill/>
        </p:spPr>
        <p:txBody>
          <a:bodyPr wrap="square" rtlCol="0">
            <a:spAutoFit/>
          </a:bodyPr>
          <a:lstStyle/>
          <a:p>
            <a:r>
              <a:rPr lang="en-US" altLang="zh-CN" sz="1200" dirty="0" smtClean="0">
                <a:solidFill>
                  <a:schemeClr val="tx1">
                    <a:lumMod val="75000"/>
                    <a:lumOff val="25000"/>
                  </a:schemeClr>
                </a:solidFill>
              </a:rPr>
              <a:t>4</a:t>
            </a:r>
            <a:r>
              <a:rPr lang="zh-CN" altLang="en-US" sz="1200" dirty="0">
                <a:solidFill>
                  <a:schemeClr val="tx1">
                    <a:lumMod val="75000"/>
                    <a:lumOff val="25000"/>
                  </a:schemeClr>
                </a:solidFill>
              </a:rPr>
              <a:t>层会议室</a:t>
            </a:r>
          </a:p>
          <a:p>
            <a:r>
              <a:rPr lang="en-US" altLang="zh-CN" sz="1200" dirty="0" smtClean="0">
                <a:solidFill>
                  <a:schemeClr val="tx1">
                    <a:lumMod val="75000"/>
                    <a:lumOff val="25000"/>
                  </a:schemeClr>
                </a:solidFill>
                <a:latin typeface="Times New Roman" pitchFamily="18" charset="0"/>
                <a:cs typeface="Times New Roman" pitchFamily="18" charset="0"/>
              </a:rPr>
              <a:t>4F </a:t>
            </a:r>
            <a:r>
              <a:rPr lang="en-US" altLang="zh-CN" sz="1200" dirty="0">
                <a:solidFill>
                  <a:schemeClr val="tx1">
                    <a:lumMod val="75000"/>
                    <a:lumOff val="25000"/>
                  </a:schemeClr>
                </a:solidFill>
                <a:latin typeface="Times New Roman" pitchFamily="18" charset="0"/>
                <a:cs typeface="Times New Roman" pitchFamily="18" charset="0"/>
              </a:rPr>
              <a:t>Function Room</a:t>
            </a:r>
            <a:endParaRPr lang="zh-CN" altLang="en-US" sz="1200" dirty="0">
              <a:solidFill>
                <a:schemeClr val="tx1">
                  <a:lumMod val="75000"/>
                  <a:lumOff val="25000"/>
                </a:schemeClr>
              </a:solidFill>
              <a:latin typeface="Times New Roman" pitchFamily="18" charset="0"/>
              <a:cs typeface="Times New Roman" pitchFamily="18" charset="0"/>
            </a:endParaRPr>
          </a:p>
        </p:txBody>
      </p:sp>
      <p:sp>
        <p:nvSpPr>
          <p:cNvPr id="8" name="TextBox 7"/>
          <p:cNvSpPr txBox="1"/>
          <p:nvPr/>
        </p:nvSpPr>
        <p:spPr>
          <a:xfrm>
            <a:off x="5661376" y="5055567"/>
            <a:ext cx="1410069" cy="461665"/>
          </a:xfrm>
          <a:prstGeom prst="rect">
            <a:avLst/>
          </a:prstGeom>
          <a:noFill/>
        </p:spPr>
        <p:txBody>
          <a:bodyPr wrap="square" rtlCol="0">
            <a:spAutoFit/>
          </a:bodyPr>
          <a:lstStyle/>
          <a:p>
            <a:r>
              <a:rPr lang="en-US" altLang="zh-CN" sz="1200" dirty="0" smtClean="0">
                <a:solidFill>
                  <a:schemeClr val="tx1">
                    <a:lumMod val="75000"/>
                    <a:lumOff val="25000"/>
                  </a:schemeClr>
                </a:solidFill>
                <a:latin typeface="+mn-ea"/>
              </a:rPr>
              <a:t>5</a:t>
            </a:r>
            <a:r>
              <a:rPr lang="zh-CN" altLang="en-US" sz="1200" dirty="0" smtClean="0">
                <a:solidFill>
                  <a:schemeClr val="tx1">
                    <a:lumMod val="75000"/>
                    <a:lumOff val="25000"/>
                  </a:schemeClr>
                </a:solidFill>
                <a:latin typeface="+mn-ea"/>
              </a:rPr>
              <a:t>层会议室</a:t>
            </a:r>
            <a:endParaRPr lang="en-US" altLang="zh-CN" sz="1200" dirty="0" smtClean="0">
              <a:solidFill>
                <a:schemeClr val="tx1">
                  <a:lumMod val="75000"/>
                  <a:lumOff val="25000"/>
                </a:schemeClr>
              </a:solidFill>
              <a:latin typeface="+mn-ea"/>
              <a:cs typeface="Times New Roman" pitchFamily="18" charset="0"/>
            </a:endParaRPr>
          </a:p>
          <a:p>
            <a:r>
              <a:rPr lang="en-US" altLang="zh-CN" sz="1200" dirty="0" smtClean="0">
                <a:solidFill>
                  <a:schemeClr val="tx1">
                    <a:lumMod val="75000"/>
                    <a:lumOff val="25000"/>
                  </a:schemeClr>
                </a:solidFill>
                <a:latin typeface="Times New Roman" pitchFamily="18" charset="0"/>
                <a:cs typeface="Times New Roman" pitchFamily="18" charset="0"/>
              </a:rPr>
              <a:t>5F </a:t>
            </a:r>
            <a:r>
              <a:rPr lang="en-US" altLang="zh-CN" sz="1200" dirty="0">
                <a:solidFill>
                  <a:schemeClr val="tx1">
                    <a:lumMod val="75000"/>
                    <a:lumOff val="25000"/>
                  </a:schemeClr>
                </a:solidFill>
                <a:latin typeface="Times New Roman" pitchFamily="18" charset="0"/>
                <a:cs typeface="Times New Roman" pitchFamily="18" charset="0"/>
              </a:rPr>
              <a:t>Banquet Room</a:t>
            </a:r>
            <a:endParaRPr lang="zh-CN" altLang="en-US" sz="1200" dirty="0">
              <a:solidFill>
                <a:schemeClr val="tx1">
                  <a:lumMod val="75000"/>
                  <a:lumOff val="25000"/>
                </a:schemeClr>
              </a:solidFill>
              <a:latin typeface="Times New Roman" pitchFamily="18" charset="0"/>
              <a:cs typeface="Times New Roman" pitchFamily="18" charset="0"/>
            </a:endParaRPr>
          </a:p>
        </p:txBody>
      </p:sp>
      <p:pic>
        <p:nvPicPr>
          <p:cNvPr id="9" name="Picture 2" descr="D:\丽晶筹备\hotel information\meeting room\floor plan\多功能厅平面图function room floor pla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692" y="2114798"/>
            <a:ext cx="3449645" cy="2610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丽晶筹备\hotel information\meeting room\floor plan\丽晶厅平面图Regent Ballroom floor pl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131" y="2132856"/>
            <a:ext cx="3444561" cy="261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9636" y="260648"/>
            <a:ext cx="2520280" cy="923330"/>
          </a:xfrm>
          <a:prstGeom prst="rect">
            <a:avLst/>
          </a:prstGeom>
          <a:noFill/>
        </p:spPr>
        <p:txBody>
          <a:bodyPr wrap="square" rtlCol="0">
            <a:spAutoFit/>
          </a:bodyPr>
          <a:lstStyle/>
          <a:p>
            <a:pPr>
              <a:lnSpc>
                <a:spcPct val="150000"/>
              </a:lnSpc>
            </a:pPr>
            <a:r>
              <a:rPr lang="zh-CN" altLang="en-US" b="1" dirty="0" smtClean="0">
                <a:solidFill>
                  <a:schemeClr val="bg1"/>
                </a:solidFill>
                <a:latin typeface="Times New Roman" panose="02020603050405020304" pitchFamily="18" charset="0"/>
                <a:cs typeface="Times New Roman" panose="02020603050405020304" pitchFamily="18" charset="0"/>
              </a:rPr>
              <a:t>会议室平面图</a:t>
            </a:r>
            <a:endParaRPr lang="en-US" altLang="zh-CN"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smtClean="0">
                <a:solidFill>
                  <a:schemeClr val="bg1"/>
                </a:solidFill>
                <a:latin typeface="Times New Roman" panose="02020603050405020304" pitchFamily="18" charset="0"/>
                <a:cs typeface="Times New Roman" panose="02020603050405020304" pitchFamily="18" charset="0"/>
              </a:rPr>
              <a:t>FLOOR PLAN</a:t>
            </a:r>
            <a:endParaRPr lang="zh-CN" alt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0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644132" y="1844824"/>
            <a:ext cx="2808312" cy="2977738"/>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latin typeface="+mj-ea"/>
                <a:ea typeface="+mj-ea"/>
                <a:cs typeface="Times New Roman" panose="02020603050405020304" pitchFamily="18" charset="0"/>
              </a:rPr>
              <a:t>餐饮体验</a:t>
            </a:r>
            <a:endParaRPr lang="en-US" altLang="zh-CN" b="1" dirty="0" smtClean="0">
              <a:solidFill>
                <a:schemeClr val="tx1">
                  <a:lumMod val="75000"/>
                  <a:lumOff val="25000"/>
                </a:schemeClr>
              </a:solidFill>
              <a:latin typeface="+mj-ea"/>
              <a:ea typeface="+mj-ea"/>
              <a:cs typeface="Times New Roman" panose="02020603050405020304" pitchFamily="18" charset="0"/>
            </a:endParaRPr>
          </a:p>
          <a:p>
            <a:pPr>
              <a:lnSpc>
                <a:spcPct val="150000"/>
              </a:lnSpc>
            </a:pPr>
            <a:r>
              <a:rPr lang="en-US" altLang="zh-TW" b="1"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FOOD </a:t>
            </a:r>
            <a:r>
              <a:rPr lang="en-US" altLang="zh-TW"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&amp; </a:t>
            </a:r>
            <a:r>
              <a:rPr lang="en-US" altLang="zh-TW" b="1"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BEVERAGE</a:t>
            </a:r>
            <a:endParaRPr lang="zh-CN" altLang="zh-CN" dirty="0">
              <a:latin typeface="Times New Roman" panose="02020603050405020304" pitchFamily="18" charset="0"/>
              <a:cs typeface="Times New Roman" panose="02020603050405020304" pitchFamily="18" charset="0"/>
            </a:endParaRPr>
          </a:p>
          <a:p>
            <a:pPr>
              <a:lnSpc>
                <a:spcPct val="150000"/>
              </a:lnSpc>
            </a:pPr>
            <a:endParaRPr lang="en-US" altLang="zh-CN" sz="1300" dirty="0" smtClean="0">
              <a:latin typeface="Times New Roman" panose="02020603050405020304" pitchFamily="18" charset="0"/>
              <a:cs typeface="Times New Roman" panose="02020603050405020304" pitchFamily="18" charset="0"/>
            </a:endParaRPr>
          </a:p>
          <a:p>
            <a:pPr>
              <a:lnSpc>
                <a:spcPct val="150000"/>
              </a:lnSpc>
            </a:pP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重庆丽晶酒店拥有</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3</a:t>
            </a: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个餐厅及</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a:t>
            </a: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个酒吧，</a:t>
            </a:r>
            <a:r>
              <a:rPr lang="zh-CN" altLang="en-US" sz="1200" dirty="0" smtClean="0">
                <a:solidFill>
                  <a:schemeClr val="tx1">
                    <a:lumMod val="75000"/>
                    <a:lumOff val="25000"/>
                  </a:schemeClr>
                </a:solidFill>
                <a:latin typeface="+mn-ea"/>
              </a:rPr>
              <a:t>丰富</a:t>
            </a:r>
            <a:r>
              <a:rPr lang="zh-CN" altLang="en-US" sz="1200" dirty="0">
                <a:solidFill>
                  <a:schemeClr val="tx1">
                    <a:lumMod val="75000"/>
                    <a:lumOff val="25000"/>
                  </a:schemeClr>
                </a:solidFill>
                <a:latin typeface="+mn-ea"/>
              </a:rPr>
              <a:t>的餐饮服务为国际商旅以及本地品味</a:t>
            </a:r>
            <a:r>
              <a:rPr lang="zh-CN" altLang="en-US" sz="1200" dirty="0" smtClean="0">
                <a:solidFill>
                  <a:schemeClr val="tx1">
                    <a:lumMod val="75000"/>
                    <a:lumOff val="25000"/>
                  </a:schemeClr>
                </a:solidFill>
                <a:latin typeface="+mn-ea"/>
              </a:rPr>
              <a:t>人士提供至</a:t>
            </a:r>
            <a:r>
              <a:rPr lang="zh-CN" altLang="en-US" sz="1200" dirty="0">
                <a:solidFill>
                  <a:schemeClr val="tx1">
                    <a:lumMod val="75000"/>
                    <a:lumOff val="25000"/>
                  </a:schemeClr>
                </a:solidFill>
                <a:latin typeface="+mn-ea"/>
              </a:rPr>
              <a:t>高的餐饮享受</a:t>
            </a:r>
            <a:r>
              <a:rPr lang="zh-CN" altLang="en-US" sz="1200" dirty="0" smtClean="0">
                <a:solidFill>
                  <a:schemeClr val="tx1">
                    <a:lumMod val="75000"/>
                    <a:lumOff val="25000"/>
                  </a:schemeClr>
                </a:solidFill>
                <a:latin typeface="+mn-ea"/>
              </a:rPr>
              <a:t>。</a:t>
            </a:r>
            <a:endParaRPr lang="en-US" altLang="zh-CN" sz="1200" dirty="0" smtClean="0">
              <a:solidFill>
                <a:schemeClr val="tx1">
                  <a:lumMod val="75000"/>
                  <a:lumOff val="25000"/>
                </a:schemeClr>
              </a:solidFill>
              <a:latin typeface="+mn-ea"/>
            </a:endParaRPr>
          </a:p>
          <a:p>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Regent Chongqing’s three restaurants and two bars offer international and local guests alike a complete range of cuisines to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satisfy all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palates</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026" name="Picture 2" descr="C:\Users\smchristys\Desktop\d4a5218cb593c41fdf5936b9fd6b9cec.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32" b="13713"/>
          <a:stretch/>
        </p:blipFill>
        <p:spPr bwMode="auto">
          <a:xfrm>
            <a:off x="0" y="1267025"/>
            <a:ext cx="4160801" cy="4610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4500116" y="1556792"/>
            <a:ext cx="1944216" cy="873572"/>
          </a:xfrm>
          <a:prstGeom prst="rect">
            <a:avLst/>
          </a:prstGeom>
          <a:noFill/>
        </p:spPr>
        <p:txBody>
          <a:bodyPr wrap="square" rtlCol="0">
            <a:spAutoFit/>
          </a:bodyPr>
          <a:lstStyle/>
          <a:p>
            <a:pPr>
              <a:lnSpc>
                <a:spcPct val="150000"/>
              </a:lnSpc>
            </a:pPr>
            <a:r>
              <a:rPr lang="zh-CN" altLang="en-US" b="1" dirty="0" smtClean="0">
                <a:solidFill>
                  <a:schemeClr val="tx1">
                    <a:lumMod val="75000"/>
                    <a:lumOff val="25000"/>
                  </a:schemeClr>
                </a:solidFill>
                <a:latin typeface="Times New Roman" pitchFamily="18" charset="0"/>
                <a:cs typeface="Times New Roman" pitchFamily="18" charset="0"/>
              </a:rPr>
              <a:t>渝厨房</a:t>
            </a:r>
            <a:endParaRPr lang="en-US" altLang="zh-CN" b="1" dirty="0" smtClean="0">
              <a:solidFill>
                <a:schemeClr val="tx1">
                  <a:lumMod val="75000"/>
                  <a:lumOff val="25000"/>
                </a:schemeClr>
              </a:solidFill>
              <a:latin typeface="Times New Roman" pitchFamily="18" charset="0"/>
              <a:cs typeface="Times New Roman" pitchFamily="18" charset="0"/>
            </a:endParaRPr>
          </a:p>
          <a:p>
            <a:pPr>
              <a:lnSpc>
                <a:spcPct val="150000"/>
              </a:lnSpc>
            </a:pPr>
            <a:r>
              <a:rPr lang="en-US" altLang="zh-CN" b="1" dirty="0" smtClean="0">
                <a:solidFill>
                  <a:schemeClr val="tx1">
                    <a:lumMod val="75000"/>
                    <a:lumOff val="25000"/>
                  </a:schemeClr>
                </a:solidFill>
                <a:latin typeface="Times New Roman" pitchFamily="18" charset="0"/>
                <a:cs typeface="Times New Roman" pitchFamily="18" charset="0"/>
              </a:rPr>
              <a:t>YU KITCHEN</a:t>
            </a:r>
            <a:endParaRPr lang="zh-CN" altLang="en-US" b="1" dirty="0">
              <a:solidFill>
                <a:schemeClr val="tx1">
                  <a:lumMod val="75000"/>
                  <a:lumOff val="25000"/>
                </a:schemeClr>
              </a:solidFill>
              <a:latin typeface="Times New Roman" pitchFamily="18" charset="0"/>
              <a:cs typeface="Times New Roman" pitchFamily="18" charset="0"/>
            </a:endParaRPr>
          </a:p>
        </p:txBody>
      </p:sp>
      <p:sp>
        <p:nvSpPr>
          <p:cNvPr id="3" name="矩形 2"/>
          <p:cNvSpPr/>
          <p:nvPr/>
        </p:nvSpPr>
        <p:spPr>
          <a:xfrm>
            <a:off x="4500116" y="2623847"/>
            <a:ext cx="3168352" cy="2400657"/>
          </a:xfrm>
          <a:prstGeom prst="rect">
            <a:avLst/>
          </a:prstGeom>
        </p:spPr>
        <p:txBody>
          <a:bodyPr wrap="square">
            <a:spAutoFit/>
          </a:bodyPr>
          <a:lstStyle/>
          <a:p>
            <a:pPr>
              <a:lnSpc>
                <a:spcPct val="150000"/>
              </a:lnSpc>
            </a:pPr>
            <a:r>
              <a:rPr lang="zh-CN" altLang="en-US" sz="1100" dirty="0" smtClean="0">
                <a:solidFill>
                  <a:schemeClr val="tx1">
                    <a:lumMod val="75000"/>
                    <a:lumOff val="25000"/>
                  </a:schemeClr>
                </a:solidFill>
                <a:latin typeface="+mn-ea"/>
              </a:rPr>
              <a:t>全日制餐厅</a:t>
            </a:r>
            <a:r>
              <a:rPr lang="en-US" altLang="zh-CN" sz="1100" dirty="0" smtClean="0">
                <a:solidFill>
                  <a:schemeClr val="tx1">
                    <a:lumMod val="75000"/>
                    <a:lumOff val="25000"/>
                  </a:schemeClr>
                </a:solidFill>
                <a:latin typeface="+mn-ea"/>
              </a:rPr>
              <a:t>-</a:t>
            </a:r>
            <a:r>
              <a:rPr lang="zh-CN" altLang="en-US" sz="1100" dirty="0" smtClean="0">
                <a:solidFill>
                  <a:schemeClr val="tx1">
                    <a:lumMod val="75000"/>
                    <a:lumOff val="25000"/>
                  </a:schemeClr>
                </a:solidFill>
                <a:latin typeface="+mn-ea"/>
              </a:rPr>
              <a:t>渝厨房，</a:t>
            </a:r>
            <a:endParaRPr lang="en-US" altLang="zh-CN" sz="1100" dirty="0">
              <a:solidFill>
                <a:schemeClr val="tx1">
                  <a:lumMod val="75000"/>
                  <a:lumOff val="25000"/>
                </a:schemeClr>
              </a:solidFill>
              <a:latin typeface="+mn-ea"/>
            </a:endParaRPr>
          </a:p>
          <a:p>
            <a:pPr>
              <a:lnSpc>
                <a:spcPct val="150000"/>
              </a:lnSpc>
            </a:pPr>
            <a:r>
              <a:rPr lang="zh-CN" altLang="en-US" sz="1100" dirty="0" smtClean="0">
                <a:solidFill>
                  <a:schemeClr val="tx1">
                    <a:lumMod val="75000"/>
                    <a:lumOff val="25000"/>
                  </a:schemeClr>
                </a:solidFill>
                <a:latin typeface="+mn-ea"/>
              </a:rPr>
              <a:t>主厨精心烹饪，选取新鲜食材，为食客奉上丰富亚洲风味自助美食及菜单点餐服务。</a:t>
            </a:r>
            <a:endParaRPr lang="en-US" altLang="zh-CN" sz="1100" dirty="0" smtClean="0">
              <a:solidFill>
                <a:schemeClr val="tx1">
                  <a:lumMod val="75000"/>
                  <a:lumOff val="25000"/>
                </a:schemeClr>
              </a:solidFill>
              <a:latin typeface="+mn-ea"/>
            </a:endParaRPr>
          </a:p>
          <a:p>
            <a:endParaRPr lang="en-US" altLang="zh-CN" sz="1200" dirty="0" smtClean="0">
              <a:solidFill>
                <a:schemeClr val="tx1">
                  <a:lumMod val="75000"/>
                  <a:lumOff val="25000"/>
                </a:schemeClr>
              </a:solidFill>
              <a:latin typeface="+mn-ea"/>
            </a:endParaRPr>
          </a:p>
          <a:p>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Yu Kitchen celebrates the rich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variety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and authenticity of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flavours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from across Asia,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presented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a la carte and in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seasonal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buffet selections. </a:t>
            </a:r>
          </a:p>
          <a:p>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100" dirty="0" smtClean="0">
                <a:solidFill>
                  <a:schemeClr val="tx1">
                    <a:lumMod val="75000"/>
                    <a:lumOff val="25000"/>
                  </a:schemeClr>
                </a:solidFill>
                <a:latin typeface="+mn-ea"/>
              </a:rPr>
              <a:t>地点：酒店</a:t>
            </a:r>
            <a:r>
              <a:rPr lang="en-US" altLang="zh-CN" sz="1100" dirty="0">
                <a:solidFill>
                  <a:schemeClr val="tx1">
                    <a:lumMod val="75000"/>
                    <a:lumOff val="25000"/>
                  </a:schemeClr>
                </a:solidFill>
                <a:latin typeface="+mn-ea"/>
              </a:rPr>
              <a:t>1</a:t>
            </a:r>
            <a:r>
              <a:rPr lang="zh-CN" altLang="en-US" sz="1100" dirty="0">
                <a:solidFill>
                  <a:schemeClr val="tx1">
                    <a:lumMod val="75000"/>
                    <a:lumOff val="25000"/>
                  </a:schemeClr>
                </a:solidFill>
                <a:latin typeface="+mn-ea"/>
              </a:rPr>
              <a:t>层</a:t>
            </a:r>
            <a:endParaRPr lang="en-US" altLang="zh-CN" sz="1100" dirty="0">
              <a:solidFill>
                <a:schemeClr val="tx1">
                  <a:lumMod val="75000"/>
                  <a:lumOff val="25000"/>
                </a:schemeClr>
              </a:solidFill>
              <a:latin typeface="+mn-ea"/>
            </a:endParaRPr>
          </a:p>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Location</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1</a:t>
            </a:r>
            <a:r>
              <a:rPr lang="en-US" altLang="zh-CN" sz="1200" baseline="30000" dirty="0">
                <a:solidFill>
                  <a:schemeClr val="tx1">
                    <a:lumMod val="75000"/>
                    <a:lumOff val="25000"/>
                  </a:schemeClr>
                </a:solidFill>
                <a:latin typeface="Times New Roman" panose="02020603050405020304" pitchFamily="18" charset="0"/>
                <a:cs typeface="Times New Roman" panose="02020603050405020304" pitchFamily="18" charset="0"/>
              </a:rPr>
              <a:t>st</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floor</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4153" r="24694"/>
          <a:stretch/>
        </p:blipFill>
        <p:spPr>
          <a:xfrm>
            <a:off x="0" y="1242021"/>
            <a:ext cx="4176464" cy="472737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0007" t="3758" r="12643" b="4051"/>
          <a:stretch/>
        </p:blipFill>
        <p:spPr>
          <a:xfrm>
            <a:off x="7477892" y="5085184"/>
            <a:ext cx="1224136" cy="12961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4497920" y="1633763"/>
            <a:ext cx="3816424" cy="923330"/>
          </a:xfrm>
          <a:prstGeom prst="rect">
            <a:avLst/>
          </a:prstGeom>
          <a:noFill/>
        </p:spPr>
        <p:txBody>
          <a:bodyPr wrap="square" rtlCol="0">
            <a:spAutoFit/>
          </a:bodyPr>
          <a:lstStyle/>
          <a:p>
            <a:pPr>
              <a:lnSpc>
                <a:spcPct val="150000"/>
              </a:lnSpc>
            </a:pPr>
            <a:r>
              <a:rPr lang="zh-CN" altLang="en-US" b="1" dirty="0" smtClean="0">
                <a:solidFill>
                  <a:schemeClr val="tx1">
                    <a:lumMod val="75000"/>
                    <a:lumOff val="25000"/>
                  </a:schemeClr>
                </a:solidFill>
                <a:latin typeface="+mj-ea"/>
                <a:ea typeface="+mj-ea"/>
              </a:rPr>
              <a:t>罗宾斯牛排馆</a:t>
            </a:r>
            <a:endParaRPr lang="en-US" altLang="zh-CN" b="1" dirty="0" smtClean="0">
              <a:solidFill>
                <a:schemeClr val="tx1">
                  <a:lumMod val="75000"/>
                  <a:lumOff val="25000"/>
                </a:schemeClr>
              </a:solidFill>
              <a:latin typeface="+mj-ea"/>
              <a:ea typeface="+mj-ea"/>
            </a:endParaRPr>
          </a:p>
          <a:p>
            <a:pPr>
              <a:lnSpc>
                <a:spcPct val="150000"/>
              </a:lnSpc>
            </a:pPr>
            <a:r>
              <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rPr>
              <a:t>ROBIN’S GRILL &amp; TAPPANYAKI</a:t>
            </a:r>
            <a:endParaRPr lang="zh-CN"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矩形 7"/>
          <p:cNvSpPr/>
          <p:nvPr/>
        </p:nvSpPr>
        <p:spPr>
          <a:xfrm>
            <a:off x="4497920" y="2744733"/>
            <a:ext cx="3600400" cy="2231380"/>
          </a:xfrm>
          <a:prstGeom prst="rect">
            <a:avLst/>
          </a:prstGeom>
        </p:spPr>
        <p:txBody>
          <a:bodyPr wrap="square">
            <a:spAutoFit/>
          </a:bodyPr>
          <a:lstStyle/>
          <a:p>
            <a:pPr>
              <a:lnSpc>
                <a:spcPct val="150000"/>
              </a:lnSpc>
            </a:pPr>
            <a:r>
              <a:rPr lang="zh-CN" altLang="en-US" sz="1100" dirty="0" smtClean="0">
                <a:solidFill>
                  <a:schemeClr val="tx1">
                    <a:lumMod val="75000"/>
                    <a:lumOff val="25000"/>
                  </a:schemeClr>
                </a:solidFill>
                <a:latin typeface="+mn-ea"/>
              </a:rPr>
              <a:t>罗宾斯牛排馆提供精致牛排，铁板烧以及丰富藏酒，亦可在特色红酒窖内独享主厨菜单，搭配精选红酒，奢享美食佳酿。</a:t>
            </a:r>
            <a:endParaRPr lang="en-US" altLang="zh-CN" sz="1100" dirty="0" smtClean="0">
              <a:solidFill>
                <a:schemeClr val="tx1">
                  <a:lumMod val="75000"/>
                  <a:lumOff val="25000"/>
                </a:schemeClr>
              </a:solidFill>
              <a:latin typeface="+mn-ea"/>
            </a:endParaRPr>
          </a:p>
          <a:p>
            <a:endParaRPr lang="en-US" altLang="zh-CN" sz="1300" dirty="0">
              <a:solidFill>
                <a:schemeClr val="tx1">
                  <a:lumMod val="75000"/>
                  <a:lumOff val="25000"/>
                </a:schemeClr>
              </a:solidFill>
              <a:latin typeface="+mn-ea"/>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It is the finest steak and </a:t>
            </a:r>
            <a:r>
              <a:rPr lang="en-US" altLang="zh-CN" sz="1200" dirty="0" err="1">
                <a:solidFill>
                  <a:schemeClr val="tx1">
                    <a:lumMod val="75000"/>
                    <a:lumOff val="25000"/>
                  </a:schemeClr>
                </a:solidFill>
                <a:latin typeface="Times New Roman" panose="02020603050405020304" pitchFamily="18" charset="0"/>
                <a:cs typeface="Times New Roman" panose="02020603050405020304" pitchFamily="18" charset="0"/>
              </a:rPr>
              <a:t>teppanyaki</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restaurant that features with a dedicated wine cellar. Enjoy private dining at Chef’s table with bespoke gourmet and wine</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p>
          <a:p>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100" dirty="0">
                <a:solidFill>
                  <a:schemeClr val="tx1">
                    <a:lumMod val="75000"/>
                    <a:lumOff val="25000"/>
                  </a:schemeClr>
                </a:solidFill>
                <a:latin typeface="Times New Roman" panose="02020603050405020304" pitchFamily="18" charset="0"/>
                <a:cs typeface="Times New Roman" panose="02020603050405020304" pitchFamily="18" charset="0"/>
              </a:rPr>
              <a:t>地点</a:t>
            </a:r>
            <a:r>
              <a:rPr lang="zh-CN" altLang="en-US" sz="1100" dirty="0" smtClean="0">
                <a:solidFill>
                  <a:schemeClr val="tx1">
                    <a:lumMod val="75000"/>
                    <a:lumOff val="25000"/>
                  </a:schemeClr>
                </a:solidFill>
                <a:latin typeface="Times New Roman" panose="02020603050405020304" pitchFamily="18" charset="0"/>
                <a:cs typeface="Times New Roman" panose="02020603050405020304" pitchFamily="18" charset="0"/>
              </a:rPr>
              <a:t>：酒店</a:t>
            </a:r>
            <a:r>
              <a:rPr lang="en-US" altLang="zh-CN" sz="1100" dirty="0" smtClean="0">
                <a:solidFill>
                  <a:schemeClr val="tx1">
                    <a:lumMod val="75000"/>
                    <a:lumOff val="25000"/>
                  </a:schemeClr>
                </a:solidFill>
                <a:latin typeface="Times New Roman" panose="02020603050405020304" pitchFamily="18" charset="0"/>
                <a:cs typeface="Times New Roman" panose="02020603050405020304" pitchFamily="18" charset="0"/>
              </a:rPr>
              <a:t>2</a:t>
            </a:r>
            <a:r>
              <a:rPr lang="zh-CN" altLang="en-US" sz="1100" dirty="0" smtClean="0">
                <a:solidFill>
                  <a:schemeClr val="tx1">
                    <a:lumMod val="75000"/>
                    <a:lumOff val="25000"/>
                  </a:schemeClr>
                </a:solidFill>
                <a:latin typeface="Times New Roman" panose="02020603050405020304" pitchFamily="18" charset="0"/>
                <a:cs typeface="Times New Roman" panose="02020603050405020304" pitchFamily="18" charset="0"/>
              </a:rPr>
              <a:t>层</a:t>
            </a:r>
            <a:endParaRPr lang="en-US" altLang="zh-CN" sz="11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Location</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2</a:t>
            </a:r>
            <a:r>
              <a:rPr lang="en-US" altLang="zh-CN" sz="1200" baseline="30000" dirty="0">
                <a:solidFill>
                  <a:schemeClr val="tx1">
                    <a:lumMod val="75000"/>
                    <a:lumOff val="25000"/>
                  </a:schemeClr>
                </a:solidFill>
                <a:latin typeface="Times New Roman" panose="02020603050405020304" pitchFamily="18" charset="0"/>
                <a:cs typeface="Times New Roman" panose="02020603050405020304" pitchFamily="18" charset="0"/>
              </a:rPr>
              <a:t>nd</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floor</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3764"/>
            <a:ext cx="4143374" cy="260665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11751"/>
          <a:stretch/>
        </p:blipFill>
        <p:spPr>
          <a:xfrm>
            <a:off x="0" y="3573016"/>
            <a:ext cx="4143374" cy="2439543"/>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420" y="5119713"/>
            <a:ext cx="1422033" cy="1261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500116" y="1675326"/>
            <a:ext cx="3240360" cy="3385542"/>
          </a:xfrm>
          <a:prstGeom prst="rect">
            <a:avLst/>
          </a:prstGeom>
        </p:spPr>
        <p:txBody>
          <a:bodyPr wrap="square">
            <a:spAutoFit/>
          </a:bodyPr>
          <a:lstStyle/>
          <a:p>
            <a:pPr lvl="0">
              <a:lnSpc>
                <a:spcPct val="150000"/>
              </a:lnSpc>
            </a:pPr>
            <a:r>
              <a:rPr lang="zh-CN" altLang="en-US" b="1" dirty="0">
                <a:solidFill>
                  <a:schemeClr val="tx1">
                    <a:lumMod val="75000"/>
                    <a:lumOff val="25000"/>
                  </a:schemeClr>
                </a:solidFill>
                <a:latin typeface="宋体" panose="02010600030101010101" pitchFamily="2" charset="-122"/>
              </a:rPr>
              <a:t>丽晶</a:t>
            </a:r>
            <a:r>
              <a:rPr lang="zh-CN" altLang="en-US" b="1" dirty="0" smtClean="0">
                <a:solidFill>
                  <a:schemeClr val="tx1">
                    <a:lumMod val="75000"/>
                    <a:lumOff val="25000"/>
                  </a:schemeClr>
                </a:solidFill>
                <a:latin typeface="宋体" panose="02010600030101010101" pitchFamily="2" charset="-122"/>
              </a:rPr>
              <a:t>轩</a:t>
            </a:r>
            <a:endParaRPr lang="en-US" altLang="zh-CN" b="1" dirty="0" smtClean="0">
              <a:solidFill>
                <a:schemeClr val="tx1">
                  <a:lumMod val="75000"/>
                  <a:lumOff val="25000"/>
                </a:schemeClr>
              </a:solidFill>
              <a:latin typeface="宋体" panose="02010600030101010101" pitchFamily="2" charset="-122"/>
            </a:endParaRPr>
          </a:p>
          <a:p>
            <a:pPr lvl="0">
              <a:lnSpc>
                <a:spcPct val="150000"/>
              </a:lnSpc>
            </a:pPr>
            <a:r>
              <a:rPr lang="en-US" altLang="zh-CN" b="1" dirty="0" smtClean="0">
                <a:solidFill>
                  <a:schemeClr val="tx1">
                    <a:lumMod val="75000"/>
                    <a:lumOff val="25000"/>
                  </a:schemeClr>
                </a:solidFill>
                <a:latin typeface="Times New Roman" pitchFamily="18" charset="0"/>
                <a:cs typeface="Times New Roman" pitchFamily="18" charset="0"/>
              </a:rPr>
              <a:t>LI JING SHUEN</a:t>
            </a:r>
            <a:endParaRPr lang="en-US" altLang="zh-CN" dirty="0">
              <a:solidFill>
                <a:schemeClr val="tx1">
                  <a:lumMod val="75000"/>
                  <a:lumOff val="25000"/>
                </a:schemeClr>
              </a:solidFill>
              <a:latin typeface="Times New Roman" pitchFamily="18" charset="0"/>
              <a:cs typeface="Times New Roman" pitchFamily="18" charset="0"/>
            </a:endParaRPr>
          </a:p>
          <a:p>
            <a:pPr lvl="0">
              <a:lnSpc>
                <a:spcPct val="150000"/>
              </a:lnSpc>
            </a:pPr>
            <a:endParaRPr lang="en-US" altLang="zh-CN" sz="1100" dirty="0" smtClean="0">
              <a:solidFill>
                <a:schemeClr val="tx1">
                  <a:lumMod val="75000"/>
                  <a:lumOff val="25000"/>
                </a:schemeClr>
              </a:solidFill>
              <a:latin typeface="宋体" panose="02010600030101010101" pitchFamily="2" charset="-122"/>
            </a:endParaRPr>
          </a:p>
          <a:p>
            <a:pPr lvl="0">
              <a:lnSpc>
                <a:spcPct val="150000"/>
              </a:lnSpc>
            </a:pPr>
            <a:r>
              <a:rPr lang="zh-CN" altLang="en-US" sz="1100" dirty="0" smtClean="0">
                <a:solidFill>
                  <a:schemeClr val="tx1">
                    <a:lumMod val="75000"/>
                    <a:lumOff val="25000"/>
                  </a:schemeClr>
                </a:solidFill>
                <a:latin typeface="宋体" panose="02010600030101010101" pitchFamily="2" charset="-122"/>
              </a:rPr>
              <a:t>丽</a:t>
            </a:r>
            <a:r>
              <a:rPr lang="zh-CN" altLang="en-US" sz="1100" dirty="0">
                <a:solidFill>
                  <a:schemeClr val="tx1">
                    <a:lumMod val="75000"/>
                    <a:lumOff val="25000"/>
                  </a:schemeClr>
                </a:solidFill>
                <a:latin typeface="宋体" panose="02010600030101010101" pitchFamily="2" charset="-122"/>
              </a:rPr>
              <a:t>晶轩提供地道</a:t>
            </a:r>
            <a:r>
              <a:rPr lang="zh-CN" altLang="en-US" sz="1100" dirty="0" smtClean="0">
                <a:solidFill>
                  <a:schemeClr val="tx1">
                    <a:lumMod val="75000"/>
                    <a:lumOff val="25000"/>
                  </a:schemeClr>
                </a:solidFill>
                <a:latin typeface="宋体" panose="02010600030101010101" pitchFamily="2" charset="-122"/>
              </a:rPr>
              <a:t>粤菜</a:t>
            </a:r>
            <a:r>
              <a:rPr lang="en-US" altLang="zh-CN" sz="1100" dirty="0" smtClean="0">
                <a:solidFill>
                  <a:schemeClr val="tx1">
                    <a:lumMod val="75000"/>
                    <a:lumOff val="25000"/>
                  </a:schemeClr>
                </a:solidFill>
                <a:latin typeface="宋体" panose="02010600030101010101" pitchFamily="2" charset="-122"/>
              </a:rPr>
              <a:t>,</a:t>
            </a:r>
            <a:r>
              <a:rPr lang="zh-CN" altLang="en-US" sz="1100" dirty="0" smtClean="0">
                <a:solidFill>
                  <a:schemeClr val="tx1">
                    <a:lumMod val="75000"/>
                    <a:lumOff val="25000"/>
                  </a:schemeClr>
                </a:solidFill>
                <a:latin typeface="宋体" panose="02010600030101010101" pitchFamily="2" charset="-122"/>
              </a:rPr>
              <a:t>渝</a:t>
            </a:r>
            <a:r>
              <a:rPr lang="zh-CN" altLang="en-US" sz="1100" dirty="0">
                <a:solidFill>
                  <a:schemeClr val="tx1">
                    <a:lumMod val="75000"/>
                    <a:lumOff val="25000"/>
                  </a:schemeClr>
                </a:solidFill>
                <a:latin typeface="宋体" panose="02010600030101010101" pitchFamily="2" charset="-122"/>
              </a:rPr>
              <a:t>派</a:t>
            </a:r>
            <a:r>
              <a:rPr lang="zh-CN" altLang="en-US" sz="1100" dirty="0" smtClean="0">
                <a:solidFill>
                  <a:schemeClr val="tx1">
                    <a:lumMod val="75000"/>
                    <a:lumOff val="25000"/>
                  </a:schemeClr>
                </a:solidFill>
                <a:latin typeface="宋体" panose="02010600030101010101" pitchFamily="2" charset="-122"/>
              </a:rPr>
              <a:t>川菜。</a:t>
            </a:r>
            <a:r>
              <a:rPr lang="zh-CN" altLang="en-US" sz="1100" dirty="0">
                <a:solidFill>
                  <a:schemeClr val="tx1">
                    <a:lumMod val="75000"/>
                    <a:lumOff val="25000"/>
                  </a:schemeClr>
                </a:solidFill>
                <a:latin typeface="宋体" panose="02010600030101010101" pitchFamily="2" charset="-122"/>
              </a:rPr>
              <a:t>十二</a:t>
            </a:r>
            <a:r>
              <a:rPr lang="zh-CN" altLang="en-US" sz="1100" dirty="0" smtClean="0">
                <a:solidFill>
                  <a:schemeClr val="tx1">
                    <a:lumMod val="75000"/>
                    <a:lumOff val="25000"/>
                  </a:schemeClr>
                </a:solidFill>
                <a:latin typeface="宋体" panose="02010600030101010101" pitchFamily="2" charset="-122"/>
              </a:rPr>
              <a:t>间精心打造的私人包房，其中包括四间火锅包房，是私人聚会及商务宴请的理想场所。</a:t>
            </a:r>
            <a:endParaRPr lang="en-US" altLang="zh-CN" sz="1100" dirty="0" smtClean="0">
              <a:solidFill>
                <a:schemeClr val="tx1">
                  <a:lumMod val="75000"/>
                  <a:lumOff val="25000"/>
                </a:schemeClr>
              </a:solidFill>
              <a:latin typeface="宋体" panose="02010600030101010101" pitchFamily="2" charset="-122"/>
            </a:endParaRPr>
          </a:p>
          <a:p>
            <a:pPr lvl="0"/>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lvl="0"/>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It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specializes in Chongqing &amp; Cantonese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cuisine.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12 private dining rooms with 4 famous hot pot rooms cater to social gatherings and  business entertainment. </a:t>
            </a:r>
          </a:p>
          <a:p>
            <a:pPr lvl="0"/>
            <a:endParaRPr lang="en-US" altLang="zh-CN" sz="11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0"/>
            <a:r>
              <a:rPr lang="zh-CN" altLang="en-US" sz="1100" dirty="0">
                <a:solidFill>
                  <a:schemeClr val="tx1">
                    <a:lumMod val="75000"/>
                    <a:lumOff val="25000"/>
                  </a:schemeClr>
                </a:solidFill>
                <a:latin typeface="Times New Roman" panose="02020603050405020304" pitchFamily="18" charset="0"/>
                <a:cs typeface="Times New Roman" panose="02020603050405020304" pitchFamily="18" charset="0"/>
              </a:rPr>
              <a:t>地点</a:t>
            </a:r>
            <a:r>
              <a:rPr lang="zh-CN" altLang="en-US" sz="1100" dirty="0" smtClean="0">
                <a:solidFill>
                  <a:schemeClr val="tx1">
                    <a:lumMod val="75000"/>
                    <a:lumOff val="25000"/>
                  </a:schemeClr>
                </a:solidFill>
                <a:latin typeface="Times New Roman" panose="02020603050405020304" pitchFamily="18" charset="0"/>
                <a:cs typeface="Times New Roman" panose="02020603050405020304" pitchFamily="18" charset="0"/>
              </a:rPr>
              <a:t>：酒店</a:t>
            </a:r>
            <a:r>
              <a:rPr lang="en-US" altLang="zh-CN" sz="1100" dirty="0" smtClean="0">
                <a:solidFill>
                  <a:schemeClr val="tx1">
                    <a:lumMod val="75000"/>
                    <a:lumOff val="25000"/>
                  </a:schemeClr>
                </a:solidFill>
                <a:latin typeface="Times New Roman" panose="02020603050405020304" pitchFamily="18" charset="0"/>
                <a:cs typeface="Times New Roman" panose="02020603050405020304" pitchFamily="18" charset="0"/>
              </a:rPr>
              <a:t>3</a:t>
            </a:r>
            <a:r>
              <a:rPr lang="zh-CN" altLang="en-US" sz="1100" dirty="0" smtClean="0">
                <a:solidFill>
                  <a:schemeClr val="tx1">
                    <a:lumMod val="75000"/>
                    <a:lumOff val="25000"/>
                  </a:schemeClr>
                </a:solidFill>
                <a:latin typeface="Times New Roman" panose="02020603050405020304" pitchFamily="18" charset="0"/>
                <a:cs typeface="Times New Roman" panose="02020603050405020304" pitchFamily="18" charset="0"/>
              </a:rPr>
              <a:t>层</a:t>
            </a:r>
            <a:endParaRPr lang="en-US" altLang="zh-CN" sz="11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lvl="0"/>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Location</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3</a:t>
            </a:r>
            <a:r>
              <a:rPr lang="en-US" altLang="zh-CN" sz="1200" baseline="30000" dirty="0">
                <a:solidFill>
                  <a:schemeClr val="tx1">
                    <a:lumMod val="75000"/>
                    <a:lumOff val="25000"/>
                  </a:schemeClr>
                </a:solidFill>
                <a:latin typeface="Times New Roman" panose="02020603050405020304" pitchFamily="18" charset="0"/>
                <a:cs typeface="Times New Roman" panose="02020603050405020304" pitchFamily="18" charset="0"/>
              </a:rPr>
              <a:t>rd</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floor</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8797" b="6838"/>
          <a:stretch/>
        </p:blipFill>
        <p:spPr>
          <a:xfrm>
            <a:off x="0" y="1267024"/>
            <a:ext cx="4143374" cy="2088232"/>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3117" b="5668"/>
          <a:stretch/>
        </p:blipFill>
        <p:spPr>
          <a:xfrm>
            <a:off x="-1179" y="3355256"/>
            <a:ext cx="4144553" cy="2520281"/>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5790" t="7480" r="9595" b="10164"/>
          <a:stretch/>
        </p:blipFill>
        <p:spPr>
          <a:xfrm>
            <a:off x="7092404" y="5136016"/>
            <a:ext cx="1403772" cy="1212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4428108" y="1476646"/>
            <a:ext cx="3744416" cy="752385"/>
          </a:xfrm>
          <a:prstGeom prst="rect">
            <a:avLst/>
          </a:prstGeom>
          <a:noFill/>
        </p:spPr>
        <p:txBody>
          <a:bodyPr wrap="square" rtlCol="0">
            <a:spAutoFit/>
          </a:bodyPr>
          <a:lstStyle/>
          <a:p>
            <a:pPr>
              <a:lnSpc>
                <a:spcPts val="2700"/>
              </a:lnSpc>
            </a:pPr>
            <a:r>
              <a:rPr lang="zh-CN"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重庆：山水文化之城</a:t>
            </a:r>
            <a:endPar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nSpc>
                <a:spcPts val="2700"/>
              </a:lnSpc>
            </a:pPr>
            <a:r>
              <a:rPr lang="en-US" altLang="zh-CN" b="1" cap="all" dirty="0" smtClean="0">
                <a:solidFill>
                  <a:schemeClr val="tx1">
                    <a:lumMod val="75000"/>
                    <a:lumOff val="25000"/>
                  </a:schemeClr>
                </a:solidFill>
                <a:latin typeface="Times New Roman" pitchFamily="18" charset="0"/>
                <a:cs typeface="Times New Roman" pitchFamily="18" charset="0"/>
              </a:rPr>
              <a:t>CHONGQING: MOUNTAIN CITY</a:t>
            </a:r>
            <a:endParaRPr lang="en-US" altLang="zh-CN" b="1" cap="all" dirty="0">
              <a:solidFill>
                <a:schemeClr val="tx1">
                  <a:lumMod val="75000"/>
                  <a:lumOff val="25000"/>
                </a:schemeClr>
              </a:solidFill>
              <a:latin typeface="Times New Roman" pitchFamily="18" charset="0"/>
              <a:cs typeface="Times New Roman" pitchFamily="18" charset="0"/>
            </a:endParaRPr>
          </a:p>
        </p:txBody>
      </p:sp>
      <p:sp>
        <p:nvSpPr>
          <p:cNvPr id="12" name="TextBox 11"/>
          <p:cNvSpPr txBox="1"/>
          <p:nvPr/>
        </p:nvSpPr>
        <p:spPr>
          <a:xfrm>
            <a:off x="4399337" y="2363242"/>
            <a:ext cx="3801958" cy="3611245"/>
          </a:xfrm>
          <a:prstGeom prst="rect">
            <a:avLst/>
          </a:prstGeom>
          <a:noFill/>
        </p:spPr>
        <p:txBody>
          <a:bodyPr wrap="square" rtlCol="0">
            <a:spAutoFit/>
          </a:bodyPr>
          <a:lstStyle/>
          <a:p>
            <a:pPr>
              <a:lnSpc>
                <a:spcPts val="2000"/>
              </a:lnSpc>
            </a:pPr>
            <a:r>
              <a:rPr lang="zh-CN" altLang="en-US" sz="1100" dirty="0" smtClean="0">
                <a:solidFill>
                  <a:schemeClr val="tx1">
                    <a:lumMod val="75000"/>
                    <a:lumOff val="25000"/>
                  </a:schemeClr>
                </a:solidFill>
              </a:rPr>
              <a:t>重庆位于中国西南部、长江上游，四周群山环绕，是一座繁荣的港口城市。拥有繁华的商业中心、丰富的夜生活、热闹的滨江地区和三千多年的悠久文化历史，更有着壮丽的景色和自然奇观。</a:t>
            </a:r>
            <a:endParaRPr lang="en-US" altLang="zh-CN" sz="1100" dirty="0" smtClean="0">
              <a:solidFill>
                <a:schemeClr val="tx1">
                  <a:lumMod val="75000"/>
                  <a:lumOff val="25000"/>
                </a:schemeClr>
              </a:solidFill>
            </a:endParaRPr>
          </a:p>
          <a:p>
            <a:endParaRPr lang="en-US" altLang="zh-CN" sz="1200" dirty="0" smtClean="0">
              <a:solidFill>
                <a:schemeClr val="tx1">
                  <a:lumMod val="75000"/>
                  <a:lumOff val="25000"/>
                </a:schemeClr>
              </a:solidFill>
              <a:latin typeface="Times New Roman" pitchFamily="18" charset="0"/>
              <a:cs typeface="Times New Roman" pitchFamily="18" charset="0"/>
            </a:endParaRPr>
          </a:p>
          <a:p>
            <a:pPr>
              <a:lnSpc>
                <a:spcPts val="1700"/>
              </a:lnSpc>
            </a:pPr>
            <a:r>
              <a:rPr lang="en-US" altLang="zh-CN" sz="1200" dirty="0" smtClean="0">
                <a:solidFill>
                  <a:schemeClr val="tx1">
                    <a:lumMod val="75000"/>
                    <a:lumOff val="25000"/>
                  </a:schemeClr>
                </a:solidFill>
                <a:latin typeface="Times New Roman" pitchFamily="18" charset="0"/>
                <a:cs typeface="Times New Roman" pitchFamily="18" charset="0"/>
              </a:rPr>
              <a:t>Located </a:t>
            </a:r>
            <a:r>
              <a:rPr lang="en-US" altLang="zh-CN" sz="1200" dirty="0">
                <a:solidFill>
                  <a:schemeClr val="tx1">
                    <a:lumMod val="75000"/>
                    <a:lumOff val="25000"/>
                  </a:schemeClr>
                </a:solidFill>
                <a:latin typeface="Times New Roman" pitchFamily="18" charset="0"/>
                <a:cs typeface="Times New Roman" pitchFamily="18" charset="0"/>
              </a:rPr>
              <a:t>in Southwest China, on the upper reaches of the Yangtze River, Chongqing is a thriving port city surrounded by a lush mountainous landscape. One of the most populous cities in China, it pulsates with many distinct energies, combining a dynamic business centre with a lively nightlife and the bustling riverfront, embraced by a rich cultural heritage built up over 3,000 years of history. Chongqing is also a great base to explore the region’s stunning scenery and natural wonders, such as the world-famous Three Gorges.</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7980" b="14936"/>
          <a:stretch/>
        </p:blipFill>
        <p:spPr bwMode="auto">
          <a:xfrm>
            <a:off x="0" y="1267022"/>
            <a:ext cx="4143374" cy="237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8616"/>
          <a:stretch/>
        </p:blipFill>
        <p:spPr bwMode="auto">
          <a:xfrm>
            <a:off x="0" y="3638606"/>
            <a:ext cx="4143374" cy="237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8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574770" y="1700808"/>
            <a:ext cx="2453972" cy="923330"/>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latin typeface="+mj-ea"/>
                <a:ea typeface="+mj-ea"/>
              </a:rPr>
              <a:t>两江吧</a:t>
            </a:r>
            <a:endParaRPr lang="en-US" altLang="zh-CN" b="1" dirty="0" smtClean="0">
              <a:solidFill>
                <a:schemeClr val="tx1">
                  <a:lumMod val="75000"/>
                  <a:lumOff val="25000"/>
                </a:schemeClr>
              </a:solidFill>
              <a:latin typeface="+mj-ea"/>
              <a:ea typeface="+mj-ea"/>
            </a:endParaRPr>
          </a:p>
          <a:p>
            <a:pPr>
              <a:lnSpc>
                <a:spcPct val="150000"/>
              </a:lnSpc>
            </a:pPr>
            <a:r>
              <a:rPr lang="en-US" altLang="zh-CN" b="1" dirty="0" smtClean="0">
                <a:solidFill>
                  <a:schemeClr val="tx1">
                    <a:lumMod val="75000"/>
                    <a:lumOff val="25000"/>
                  </a:schemeClr>
                </a:solidFill>
                <a:latin typeface="Times New Roman" pitchFamily="18" charset="0"/>
                <a:ea typeface="+mj-ea"/>
                <a:cs typeface="Times New Roman" pitchFamily="18" charset="0"/>
              </a:rPr>
              <a:t>RIVER TERRACE</a:t>
            </a:r>
          </a:p>
        </p:txBody>
      </p:sp>
      <p:sp>
        <p:nvSpPr>
          <p:cNvPr id="6" name="矩形 5"/>
          <p:cNvSpPr/>
          <p:nvPr/>
        </p:nvSpPr>
        <p:spPr>
          <a:xfrm>
            <a:off x="4572124" y="2636912"/>
            <a:ext cx="3312368" cy="2492990"/>
          </a:xfrm>
          <a:prstGeom prst="rect">
            <a:avLst/>
          </a:prstGeom>
        </p:spPr>
        <p:txBody>
          <a:bodyPr wrap="square">
            <a:spAutoFit/>
          </a:bodyPr>
          <a:lstStyle/>
          <a:p>
            <a:pPr>
              <a:lnSpc>
                <a:spcPct val="150000"/>
              </a:lnSpc>
            </a:pPr>
            <a:r>
              <a:rPr lang="zh-CN" altLang="en-US" sz="1100" dirty="0" smtClean="0">
                <a:solidFill>
                  <a:schemeClr val="tx1">
                    <a:lumMod val="75000"/>
                    <a:lumOff val="25000"/>
                  </a:schemeClr>
                </a:solidFill>
                <a:latin typeface="+mn-ea"/>
              </a:rPr>
              <a:t>位于酒店七层的户外露台酒吧</a:t>
            </a:r>
            <a:r>
              <a:rPr lang="en-US" altLang="zh-CN" sz="1100" dirty="0" smtClean="0">
                <a:solidFill>
                  <a:schemeClr val="tx1">
                    <a:lumMod val="75000"/>
                    <a:lumOff val="25000"/>
                  </a:schemeClr>
                </a:solidFill>
                <a:latin typeface="+mn-ea"/>
              </a:rPr>
              <a:t>--</a:t>
            </a:r>
            <a:r>
              <a:rPr lang="zh-CN" altLang="en-US" sz="1100" dirty="0" smtClean="0">
                <a:solidFill>
                  <a:schemeClr val="tx1">
                    <a:lumMod val="75000"/>
                    <a:lumOff val="25000"/>
                  </a:schemeClr>
                </a:solidFill>
                <a:latin typeface="+mn-ea"/>
              </a:rPr>
              <a:t>两江吧，提供精致小食，鸡尾酒及红酒，可尽揽迷人江景及渝中夜景，是朋友聚会或公司派对的首选。</a:t>
            </a:r>
            <a:endParaRPr lang="en-US" altLang="zh-CN" sz="1100" dirty="0" smtClean="0">
              <a:solidFill>
                <a:schemeClr val="tx1">
                  <a:lumMod val="75000"/>
                  <a:lumOff val="25000"/>
                </a:schemeClr>
              </a:solidFill>
              <a:latin typeface="+mn-ea"/>
            </a:endParaRPr>
          </a:p>
          <a:p>
            <a:pPr>
              <a:lnSpc>
                <a:spcPct val="150000"/>
              </a:lnSpc>
            </a:pPr>
            <a:endParaRPr lang="en-US" altLang="zh-CN" sz="1200" dirty="0" smtClean="0">
              <a:solidFill>
                <a:schemeClr val="tx1">
                  <a:lumMod val="75000"/>
                  <a:lumOff val="25000"/>
                </a:schemeClr>
              </a:solidFill>
              <a:latin typeface="+mn-ea"/>
            </a:endParaRPr>
          </a:p>
          <a:p>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Offering panoramic river views, our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outdoor rooftop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bar is an attractive setting for social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party. Relax with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your preferred tipple from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our exquisite </a:t>
            </a:r>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selection of cocktails, wines and </a:t>
            </a:r>
            <a:r>
              <a:rPr lang="en-GB"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spirits.</a:t>
            </a:r>
            <a:endParaRPr lang="zh-CN"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100" dirty="0" smtClean="0">
                <a:solidFill>
                  <a:schemeClr val="tx1">
                    <a:lumMod val="75000"/>
                    <a:lumOff val="25000"/>
                  </a:schemeClr>
                </a:solidFill>
                <a:latin typeface="+mn-ea"/>
              </a:rPr>
              <a:t>地点：酒店</a:t>
            </a:r>
            <a:r>
              <a:rPr lang="en-US" altLang="zh-CN" sz="1100" dirty="0">
                <a:solidFill>
                  <a:schemeClr val="tx1">
                    <a:lumMod val="75000"/>
                    <a:lumOff val="25000"/>
                  </a:schemeClr>
                </a:solidFill>
                <a:latin typeface="+mn-ea"/>
              </a:rPr>
              <a:t>7</a:t>
            </a:r>
            <a:r>
              <a:rPr lang="zh-CN" altLang="en-US" sz="1100" dirty="0" smtClean="0">
                <a:solidFill>
                  <a:schemeClr val="tx1">
                    <a:lumMod val="75000"/>
                    <a:lumOff val="25000"/>
                  </a:schemeClr>
                </a:solidFill>
                <a:latin typeface="+mn-ea"/>
              </a:rPr>
              <a:t>层</a:t>
            </a:r>
            <a:endParaRPr lang="en-US" altLang="zh-CN" sz="1100" dirty="0" smtClean="0">
              <a:solidFill>
                <a:schemeClr val="tx1">
                  <a:lumMod val="75000"/>
                  <a:lumOff val="25000"/>
                </a:schemeClr>
              </a:solidFill>
              <a:latin typeface="+mn-ea"/>
            </a:endParaRPr>
          </a:p>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Location</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7</a:t>
            </a:r>
            <a:r>
              <a:rPr lang="en-US" altLang="zh-CN" sz="1200" baseline="30000" dirty="0">
                <a:solidFill>
                  <a:schemeClr val="tx1">
                    <a:lumMod val="75000"/>
                    <a:lumOff val="25000"/>
                  </a:schemeClr>
                </a:solidFill>
                <a:latin typeface="Times New Roman" panose="02020603050405020304" pitchFamily="18" charset="0"/>
                <a:cs typeface="Times New Roman" panose="02020603050405020304" pitchFamily="18" charset="0"/>
              </a:rPr>
              <a:t>th</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floor</a:t>
            </a:r>
            <a:endParaRPr lang="en-US" altLang="zh-CN" sz="1200" dirty="0" smtClean="0">
              <a:solidFill>
                <a:schemeClr val="tx1">
                  <a:lumMod val="75000"/>
                  <a:lumOff val="25000"/>
                </a:schemeClr>
              </a:solidFill>
              <a:latin typeface="+mn-ea"/>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1686" t="10561" r="13359" b="8190"/>
          <a:stretch/>
        </p:blipFill>
        <p:spPr>
          <a:xfrm>
            <a:off x="7380436" y="5115784"/>
            <a:ext cx="1251995" cy="1205625"/>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3536" t="20046" r="14220"/>
          <a:stretch/>
        </p:blipFill>
        <p:spPr>
          <a:xfrm>
            <a:off x="-36388" y="2132856"/>
            <a:ext cx="4356100" cy="28210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28108" y="2716180"/>
            <a:ext cx="2952328" cy="2215991"/>
          </a:xfrm>
          <a:prstGeom prst="rect">
            <a:avLst/>
          </a:prstGeom>
        </p:spPr>
        <p:txBody>
          <a:bodyPr wrap="square">
            <a:spAutoFit/>
          </a:bodyPr>
          <a:lstStyle/>
          <a:p>
            <a:pPr>
              <a:lnSpc>
                <a:spcPct val="150000"/>
              </a:lnSpc>
            </a:pPr>
            <a:r>
              <a:rPr lang="zh-CN" altLang="en-US" sz="1100" dirty="0" smtClean="0">
                <a:solidFill>
                  <a:schemeClr val="tx1">
                    <a:lumMod val="75000"/>
                    <a:lumOff val="25000"/>
                  </a:schemeClr>
                </a:solidFill>
                <a:latin typeface="+mn-ea"/>
              </a:rPr>
              <a:t>巴</a:t>
            </a:r>
            <a:r>
              <a:rPr lang="zh-CN" altLang="en-US" sz="1100" dirty="0">
                <a:solidFill>
                  <a:schemeClr val="tx1">
                    <a:lumMod val="75000"/>
                    <a:lumOff val="25000"/>
                  </a:schemeClr>
                </a:solidFill>
                <a:latin typeface="+mn-ea"/>
              </a:rPr>
              <a:t>廊</a:t>
            </a:r>
            <a:r>
              <a:rPr lang="zh-CN" altLang="en-US" sz="1100" dirty="0" smtClean="0">
                <a:solidFill>
                  <a:schemeClr val="tx1">
                    <a:lumMod val="75000"/>
                    <a:lumOff val="25000"/>
                  </a:schemeClr>
                </a:solidFill>
                <a:latin typeface="+mn-ea"/>
              </a:rPr>
              <a:t>提供精致</a:t>
            </a:r>
            <a:r>
              <a:rPr lang="zh-CN" altLang="en-US" sz="1100" dirty="0">
                <a:solidFill>
                  <a:schemeClr val="tx1">
                    <a:lumMod val="75000"/>
                    <a:lumOff val="25000"/>
                  </a:schemeClr>
                </a:solidFill>
                <a:latin typeface="+mn-ea"/>
              </a:rPr>
              <a:t>下午茶，咖啡及</a:t>
            </a:r>
            <a:r>
              <a:rPr lang="zh-CN" altLang="en-US" sz="1100" dirty="0" smtClean="0">
                <a:solidFill>
                  <a:schemeClr val="tx1">
                    <a:lumMod val="75000"/>
                    <a:lumOff val="25000"/>
                  </a:schemeClr>
                </a:solidFill>
                <a:latin typeface="+mn-ea"/>
              </a:rPr>
              <a:t>点心，是商务洽谈及亲朋聚会的不二之选。</a:t>
            </a:r>
            <a:endParaRPr lang="en-US" altLang="zh-CN" sz="1100" dirty="0" smtClean="0">
              <a:solidFill>
                <a:schemeClr val="tx1">
                  <a:lumMod val="75000"/>
                  <a:lumOff val="25000"/>
                </a:schemeClr>
              </a:solidFill>
              <a:latin typeface="+mn-ea"/>
            </a:endParaRPr>
          </a:p>
          <a:p>
            <a:pPr>
              <a:lnSpc>
                <a:spcPct val="150000"/>
              </a:lnSpc>
            </a:pPr>
            <a:endParaRPr lang="en-US" altLang="zh-CN" sz="1200" dirty="0" smtClean="0">
              <a:solidFill>
                <a:schemeClr val="tx1">
                  <a:lumMod val="75000"/>
                  <a:lumOff val="25000"/>
                </a:schemeClr>
              </a:solidFill>
              <a:latin typeface="+mn-ea"/>
            </a:endParaRPr>
          </a:p>
          <a:p>
            <a:r>
              <a:rPr lang="en-GB" altLang="zh-CN" sz="1200" dirty="0">
                <a:solidFill>
                  <a:schemeClr val="tx1">
                    <a:lumMod val="75000"/>
                    <a:lumOff val="25000"/>
                  </a:schemeClr>
                </a:solidFill>
                <a:latin typeface="Times New Roman" panose="02020603050405020304" pitchFamily="18" charset="0"/>
                <a:cs typeface="Times New Roman" panose="02020603050405020304" pitchFamily="18" charset="0"/>
              </a:rPr>
              <a:t>Enjoy the delights of afternoon tea, refresh with our gourmet coffee, or choose from an extensive selection of wines, signature drinks and cocktails to relaxes the mood. </a:t>
            </a:r>
            <a:endParaRPr lang="zh-CN"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100" dirty="0" smtClean="0">
                <a:solidFill>
                  <a:schemeClr val="tx1">
                    <a:lumMod val="75000"/>
                    <a:lumOff val="25000"/>
                  </a:schemeClr>
                </a:solidFill>
                <a:latin typeface="+mn-ea"/>
              </a:rPr>
              <a:t>地点：酒店</a:t>
            </a:r>
            <a:r>
              <a:rPr lang="en-US" altLang="zh-CN" sz="1100" dirty="0">
                <a:solidFill>
                  <a:schemeClr val="tx1">
                    <a:lumMod val="75000"/>
                    <a:lumOff val="25000"/>
                  </a:schemeClr>
                </a:solidFill>
                <a:latin typeface="+mn-ea"/>
              </a:rPr>
              <a:t>1</a:t>
            </a:r>
            <a:r>
              <a:rPr lang="zh-CN" altLang="en-US" sz="1100" dirty="0">
                <a:solidFill>
                  <a:schemeClr val="tx1">
                    <a:lumMod val="75000"/>
                    <a:lumOff val="25000"/>
                  </a:schemeClr>
                </a:solidFill>
                <a:latin typeface="+mn-ea"/>
              </a:rPr>
              <a:t>层</a:t>
            </a:r>
            <a:endParaRPr lang="en-US" altLang="zh-CN" sz="1100" dirty="0">
              <a:solidFill>
                <a:schemeClr val="tx1">
                  <a:lumMod val="75000"/>
                  <a:lumOff val="25000"/>
                </a:schemeClr>
              </a:solidFill>
              <a:latin typeface="+mn-ea"/>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Location: 1</a:t>
            </a:r>
            <a:r>
              <a:rPr lang="en-US" altLang="zh-CN" sz="1200" baseline="30000" dirty="0">
                <a:solidFill>
                  <a:schemeClr val="tx1">
                    <a:lumMod val="75000"/>
                    <a:lumOff val="25000"/>
                  </a:schemeClr>
                </a:solidFill>
                <a:latin typeface="Times New Roman" panose="02020603050405020304" pitchFamily="18" charset="0"/>
                <a:cs typeface="Times New Roman" panose="02020603050405020304" pitchFamily="18" charset="0"/>
              </a:rPr>
              <a:t>st</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floor</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428108" y="1583890"/>
            <a:ext cx="1852406" cy="923330"/>
          </a:xfrm>
          <a:prstGeom prst="rect">
            <a:avLst/>
          </a:prstGeom>
          <a:noFill/>
        </p:spPr>
        <p:txBody>
          <a:bodyPr wrap="square" rtlCol="0">
            <a:spAutoFit/>
          </a:bodyPr>
          <a:lstStyle/>
          <a:p>
            <a:pPr>
              <a:lnSpc>
                <a:spcPct val="150000"/>
              </a:lnSpc>
            </a:pPr>
            <a:r>
              <a:rPr lang="zh-CN" altLang="en-US" b="1" dirty="0" smtClean="0">
                <a:solidFill>
                  <a:schemeClr val="tx1">
                    <a:lumMod val="75000"/>
                    <a:lumOff val="25000"/>
                  </a:schemeClr>
                </a:solidFill>
              </a:rPr>
              <a:t>巴廊</a:t>
            </a:r>
            <a:endParaRPr lang="en-US" altLang="zh-CN" b="1" dirty="0" smtClean="0">
              <a:solidFill>
                <a:schemeClr val="tx1">
                  <a:lumMod val="75000"/>
                  <a:lumOff val="25000"/>
                </a:schemeClr>
              </a:solidFill>
            </a:endParaRPr>
          </a:p>
          <a:p>
            <a:pPr>
              <a:lnSpc>
                <a:spcPct val="150000"/>
              </a:lnSpc>
            </a:pPr>
            <a:r>
              <a:rPr lang="en-US" altLang="zh-CN" b="1" dirty="0" smtClean="0">
                <a:solidFill>
                  <a:schemeClr val="tx1">
                    <a:lumMod val="75000"/>
                    <a:lumOff val="25000"/>
                  </a:schemeClr>
                </a:solidFill>
                <a:latin typeface="Times New Roman" pitchFamily="18" charset="0"/>
                <a:cs typeface="Times New Roman" pitchFamily="18" charset="0"/>
              </a:rPr>
              <a:t>BA LOUNGE</a:t>
            </a:r>
            <a:endParaRPr lang="zh-CN" altLang="en-US" b="1" dirty="0">
              <a:solidFill>
                <a:schemeClr val="tx1">
                  <a:lumMod val="75000"/>
                  <a:lumOff val="25000"/>
                </a:schemeClr>
              </a:solidFill>
              <a:latin typeface="Times New Roman" pitchFamily="18" charset="0"/>
              <a:cs typeface="Times New Roman" pitchFamily="18"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6378" r="22244"/>
          <a:stretch/>
        </p:blipFill>
        <p:spPr>
          <a:xfrm>
            <a:off x="0" y="1246672"/>
            <a:ext cx="4068068" cy="4721342"/>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552" t="9375" r="8388" b="18751"/>
          <a:stretch/>
        </p:blipFill>
        <p:spPr>
          <a:xfrm>
            <a:off x="7020396" y="5227433"/>
            <a:ext cx="1498068" cy="1111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572124" y="1628800"/>
            <a:ext cx="2376264" cy="2946961"/>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latin typeface="宋体" panose="02010600030101010101" pitchFamily="2" charset="-122"/>
                <a:ea typeface="宋体" panose="02010600030101010101" pitchFamily="2" charset="-122"/>
              </a:rPr>
              <a:t>水疗中心</a:t>
            </a:r>
            <a:endParaRPr lang="en-US" altLang="zh-CN" b="1" dirty="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r>
              <a:rPr lang="en-US" altLang="zh-CN" b="1" dirty="0" smtClean="0">
                <a:solidFill>
                  <a:schemeClr val="tx1">
                    <a:lumMod val="75000"/>
                    <a:lumOff val="25000"/>
                  </a:schemeClr>
                </a:solidFill>
                <a:latin typeface="Times New Roman" pitchFamily="18" charset="0"/>
                <a:ea typeface="宋体" panose="02010600030101010101" pitchFamily="2" charset="-122"/>
                <a:cs typeface="Times New Roman" pitchFamily="18" charset="0"/>
              </a:rPr>
              <a:t>THE SPA</a:t>
            </a:r>
          </a:p>
          <a:p>
            <a:endParaRPr lang="en-US" altLang="zh-CN" sz="1300" b="1"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r>
              <a:rPr lang="zh-CN" altLang="en-US" sz="1100" dirty="0" smtClean="0">
                <a:solidFill>
                  <a:schemeClr val="tx1">
                    <a:lumMod val="75000"/>
                    <a:lumOff val="25000"/>
                  </a:schemeClr>
                </a:solidFill>
                <a:latin typeface="宋体" panose="02010600030101010101" pitchFamily="2" charset="-122"/>
                <a:ea typeface="宋体" panose="02010600030101010101" pitchFamily="2" charset="-122"/>
              </a:rPr>
              <a:t>专业的水疗服务让您陶醉其中，神采奕奕。</a:t>
            </a:r>
            <a:endParaRPr lang="en-US" altLang="zh-CN" sz="11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endParaRPr lang="en-US" altLang="zh-CN" sz="1300" dirty="0" smtClean="0">
              <a:solidFill>
                <a:schemeClr val="tx1">
                  <a:lumMod val="75000"/>
                  <a:lumOff val="25000"/>
                </a:schemeClr>
              </a:solidFill>
              <a:latin typeface="宋体" panose="02010600030101010101" pitchFamily="2" charset="-122"/>
              <a:ea typeface="宋体" panose="02010600030101010101" pitchFamily="2" charset="-122"/>
            </a:endParaRPr>
          </a:p>
          <a:p>
            <a:r>
              <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Pamper yourself and get rejuvenated at the Spa.</a:t>
            </a:r>
          </a:p>
          <a:p>
            <a:endPar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地点</a:t>
            </a:r>
            <a:r>
              <a:rPr lang="zh-CN" altLang="en-US"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：酒店</a:t>
            </a:r>
            <a:r>
              <a:rPr lang="en-US" altLang="zh-CN"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7</a:t>
            </a:r>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层</a:t>
            </a:r>
            <a:endParaRPr lang="en-US" altLang="zh-TW"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Location</a:t>
            </a:r>
            <a:r>
              <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 7</a:t>
            </a:r>
            <a:r>
              <a:rPr lang="en-US" altLang="zh-TW" sz="1200" baseline="300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th</a:t>
            </a:r>
            <a:r>
              <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TW"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floor</a:t>
            </a:r>
            <a:endParaRPr lang="en-US" altLang="zh-TW"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8079" r="14817"/>
          <a:stretch/>
        </p:blipFill>
        <p:spPr>
          <a:xfrm>
            <a:off x="0" y="1267024"/>
            <a:ext cx="4143374" cy="4118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428108" y="1700808"/>
            <a:ext cx="3584934" cy="2916183"/>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latin typeface="宋体" panose="02010600030101010101" pitchFamily="2" charset="-122"/>
                <a:ea typeface="宋体" panose="02010600030101010101" pitchFamily="2" charset="-122"/>
              </a:rPr>
              <a:t>健身休闲</a:t>
            </a:r>
            <a:endParaRPr lang="en-US" altLang="zh-CN" b="1"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r>
              <a:rPr lang="en-US" altLang="zh-CN"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FITNESS &amp; </a:t>
            </a:r>
            <a:r>
              <a:rPr lang="en-US" altLang="zh-CN" b="1"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LEISURE</a:t>
            </a:r>
            <a:endParaRPr lang="en-US" altLang="zh-CN" b="1"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endParaRPr lang="en-US" altLang="zh-CN" sz="13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r>
              <a:rPr lang="zh-CN" altLang="en-US" sz="1100" dirty="0" smtClean="0">
                <a:solidFill>
                  <a:schemeClr val="tx1">
                    <a:lumMod val="75000"/>
                    <a:lumOff val="25000"/>
                  </a:schemeClr>
                </a:solidFill>
                <a:latin typeface="宋体" panose="02010600030101010101" pitchFamily="2" charset="-122"/>
                <a:ea typeface="宋体" panose="02010600030101010101" pitchFamily="2" charset="-122"/>
              </a:rPr>
              <a:t>设施齐备的健身中心及室内恒温游泳池让您时刻精神焕发，享受运动的无限乐趣。</a:t>
            </a:r>
            <a:endParaRPr lang="en-US" altLang="zh-CN" sz="11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endParaRPr lang="en-US" altLang="zh-CN" sz="1200" dirty="0" smtClean="0">
              <a:solidFill>
                <a:schemeClr val="tx1">
                  <a:lumMod val="75000"/>
                  <a:lumOff val="25000"/>
                </a:schemeClr>
              </a:solidFill>
              <a:latin typeface="宋体" panose="02010600030101010101" pitchFamily="2" charset="-122"/>
              <a:ea typeface="宋体" panose="02010600030101010101" pitchFamily="2" charset="-122"/>
            </a:endParaRPr>
          </a:p>
          <a:p>
            <a:r>
              <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Fully-equipped gym and in-door heated swimming pool allow you to stay fresh and healthy.</a:t>
            </a:r>
          </a:p>
          <a:p>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1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地点</a:t>
            </a:r>
            <a:r>
              <a:rPr lang="zh-CN" altLang="en-US" sz="11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：酒店</a:t>
            </a:r>
            <a:r>
              <a:rPr lang="en-US" altLang="zh-CN" sz="11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8</a:t>
            </a:r>
            <a:r>
              <a:rPr lang="zh-CN" altLang="en-US" sz="11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层</a:t>
            </a:r>
            <a:endParaRPr lang="en-US" altLang="zh-CN" sz="11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Location</a:t>
            </a:r>
            <a:r>
              <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8</a:t>
            </a:r>
            <a:r>
              <a:rPr lang="en-US" altLang="zh-CN" sz="1200" baseline="300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th</a:t>
            </a:r>
            <a:r>
              <a:rPr lang="en-US" altLang="zh-CN" sz="12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 floor</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095"/>
          <a:stretch/>
        </p:blipFill>
        <p:spPr>
          <a:xfrm>
            <a:off x="0" y="3571281"/>
            <a:ext cx="4143374" cy="2401112"/>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0631" t="10336" r="11408"/>
          <a:stretch/>
        </p:blipFill>
        <p:spPr>
          <a:xfrm>
            <a:off x="0" y="1267024"/>
            <a:ext cx="4143374" cy="25137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79636" y="116632"/>
            <a:ext cx="2401267" cy="923330"/>
          </a:xfrm>
          <a:prstGeom prst="rect">
            <a:avLst/>
          </a:prstGeom>
          <a:noFill/>
        </p:spPr>
        <p:txBody>
          <a:bodyPr wrap="square" rtlCol="0">
            <a:spAutoFit/>
          </a:bodyPr>
          <a:lstStyle/>
          <a:p>
            <a:pPr>
              <a:lnSpc>
                <a:spcPct val="150000"/>
              </a:lnSpc>
            </a:pPr>
            <a:r>
              <a:rPr lang="zh-CN" altLang="en-US" b="1" dirty="0">
                <a:solidFill>
                  <a:schemeClr val="bg1"/>
                </a:solidFill>
                <a:latin typeface="Times New Roman" panose="02020603050405020304" pitchFamily="18" charset="0"/>
                <a:cs typeface="Times New Roman" panose="02020603050405020304" pitchFamily="18" charset="0"/>
              </a:rPr>
              <a:t>探索</a:t>
            </a:r>
            <a:r>
              <a:rPr lang="zh-CN" altLang="en-US" b="1" dirty="0" smtClean="0">
                <a:solidFill>
                  <a:schemeClr val="bg1"/>
                </a:solidFill>
                <a:latin typeface="Times New Roman" panose="02020603050405020304" pitchFamily="18" charset="0"/>
                <a:cs typeface="Times New Roman" panose="02020603050405020304" pitchFamily="18" charset="0"/>
              </a:rPr>
              <a:t>周边</a:t>
            </a:r>
            <a:endParaRPr lang="en-US" altLang="zh-CN"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smtClean="0">
                <a:solidFill>
                  <a:schemeClr val="bg1"/>
                </a:solidFill>
                <a:latin typeface="Times New Roman" panose="02020603050405020304" pitchFamily="18" charset="0"/>
                <a:cs typeface="Times New Roman" panose="02020603050405020304" pitchFamily="18" charset="0"/>
              </a:rPr>
              <a:t>DESTINATION</a:t>
            </a:r>
          </a:p>
        </p:txBody>
      </p:sp>
      <p:sp>
        <p:nvSpPr>
          <p:cNvPr id="12" name="TextBox 11"/>
          <p:cNvSpPr txBox="1"/>
          <p:nvPr/>
        </p:nvSpPr>
        <p:spPr>
          <a:xfrm>
            <a:off x="4788148" y="1938899"/>
            <a:ext cx="1200633" cy="1015663"/>
          </a:xfrm>
          <a:prstGeom prst="rect">
            <a:avLst/>
          </a:prstGeom>
          <a:noFill/>
        </p:spPr>
        <p:txBody>
          <a:bodyPr wrap="square" rtlCol="0">
            <a:spAutoFit/>
          </a:bodyPr>
          <a:lstStyle/>
          <a:p>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重庆大剧院</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中央公园</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重庆科技馆</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解放碑</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rPr>
              <a:t>洪崖洞</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792099" y="3334488"/>
            <a:ext cx="1196682" cy="292388"/>
          </a:xfrm>
          <a:prstGeom prst="rect">
            <a:avLst/>
          </a:prstGeom>
          <a:noFill/>
        </p:spPr>
        <p:txBody>
          <a:bodyPr wrap="square" rtlCol="0">
            <a:spAutoFit/>
          </a:bodyPr>
          <a:lstStyle/>
          <a:p>
            <a:r>
              <a:rPr lang="zh-CN" altLang="en-US" sz="1300" b="1" dirty="0" smtClean="0">
                <a:solidFill>
                  <a:schemeClr val="tx1">
                    <a:lumMod val="75000"/>
                    <a:lumOff val="25000"/>
                  </a:schemeClr>
                </a:solidFill>
                <a:latin typeface="Times New Roman" panose="02020603050405020304" pitchFamily="18" charset="0"/>
                <a:cs typeface="Times New Roman" panose="02020603050405020304" pitchFamily="18" charset="0"/>
              </a:rPr>
              <a:t>商场</a:t>
            </a:r>
            <a:endParaRPr lang="en-US" altLang="zh-CN" sz="1300"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788148" y="3646765"/>
            <a:ext cx="1989621" cy="646331"/>
          </a:xfrm>
          <a:prstGeom prst="rect">
            <a:avLst/>
          </a:prstGeom>
          <a:noFill/>
        </p:spPr>
        <p:txBody>
          <a:bodyPr wrap="square" rtlCol="0">
            <a:spAutoFit/>
          </a:bodyPr>
          <a:lstStyle/>
          <a:p>
            <a:r>
              <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rPr>
              <a:t>财</a:t>
            </a: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信广场</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英利国际</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rPr>
              <a:t>北</a:t>
            </a:r>
            <a:r>
              <a:rPr lang="zh-CN" altLang="en-US" sz="1200" dirty="0" smtClean="0">
                <a:solidFill>
                  <a:schemeClr val="tx1">
                    <a:lumMod val="75000"/>
                    <a:lumOff val="25000"/>
                  </a:schemeClr>
                </a:solidFill>
                <a:latin typeface="Times New Roman" panose="02020603050405020304" pitchFamily="18" charset="0"/>
                <a:cs typeface="Times New Roman" panose="02020603050405020304" pitchFamily="18" charset="0"/>
              </a:rPr>
              <a:t>城天街</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14751" y="4692360"/>
            <a:ext cx="575689" cy="292388"/>
          </a:xfrm>
          <a:prstGeom prst="rect">
            <a:avLst/>
          </a:prstGeom>
          <a:noFill/>
        </p:spPr>
        <p:txBody>
          <a:bodyPr wrap="square" rtlCol="0">
            <a:spAutoFit/>
          </a:bodyPr>
          <a:lstStyle/>
          <a:p>
            <a:r>
              <a:rPr lang="zh-CN" altLang="en-US" sz="1300" b="1" dirty="0" smtClean="0">
                <a:solidFill>
                  <a:schemeClr val="tx1">
                    <a:lumMod val="75000"/>
                    <a:lumOff val="25000"/>
                  </a:schemeClr>
                </a:solidFill>
                <a:latin typeface="Times New Roman" panose="02020603050405020304" pitchFamily="18" charset="0"/>
                <a:cs typeface="Times New Roman" panose="02020603050405020304" pitchFamily="18" charset="0"/>
              </a:rPr>
              <a:t>交通</a:t>
            </a:r>
            <a:endParaRPr lang="en-US" altLang="zh-CN" sz="1300"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矩形 1"/>
          <p:cNvSpPr/>
          <p:nvPr/>
        </p:nvSpPr>
        <p:spPr>
          <a:xfrm>
            <a:off x="4808617" y="5024209"/>
            <a:ext cx="915635" cy="276999"/>
          </a:xfrm>
          <a:prstGeom prst="rect">
            <a:avLst/>
          </a:prstGeom>
        </p:spPr>
        <p:txBody>
          <a:bodyPr wrap="none">
            <a:spAutoFit/>
          </a:bodyPr>
          <a:lstStyle/>
          <a:p>
            <a:r>
              <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rPr>
              <a:t>地铁</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6</a:t>
            </a:r>
            <a:r>
              <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rPr>
              <a:t>号线</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zh-CN" altLang="en-US" sz="1200" dirty="0">
              <a:solidFill>
                <a:schemeClr val="tx1">
                  <a:lumMod val="75000"/>
                  <a:lumOff val="25000"/>
                </a:schemeClr>
              </a:solidFill>
            </a:endParaRPr>
          </a:p>
        </p:txBody>
      </p:sp>
      <p:sp>
        <p:nvSpPr>
          <p:cNvPr id="17" name="TextBox 16"/>
          <p:cNvSpPr txBox="1"/>
          <p:nvPr/>
        </p:nvSpPr>
        <p:spPr>
          <a:xfrm>
            <a:off x="4788148" y="1628801"/>
            <a:ext cx="1200633" cy="292388"/>
          </a:xfrm>
          <a:prstGeom prst="rect">
            <a:avLst/>
          </a:prstGeom>
          <a:noFill/>
        </p:spPr>
        <p:txBody>
          <a:bodyPr wrap="square" rtlCol="0">
            <a:spAutoFit/>
          </a:bodyPr>
          <a:lstStyle/>
          <a:p>
            <a:r>
              <a:rPr lang="zh-CN" altLang="en-US" sz="1300" b="1" dirty="0" smtClean="0">
                <a:solidFill>
                  <a:schemeClr val="tx1">
                    <a:lumMod val="75000"/>
                    <a:lumOff val="25000"/>
                  </a:schemeClr>
                </a:solidFill>
                <a:latin typeface="Times New Roman" panose="02020603050405020304" pitchFamily="18" charset="0"/>
                <a:cs typeface="Times New Roman" panose="02020603050405020304" pitchFamily="18" charset="0"/>
              </a:rPr>
              <a:t>景点</a:t>
            </a:r>
            <a:endParaRPr lang="en-US" altLang="zh-CN" sz="1300"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958878" y="1941782"/>
            <a:ext cx="1997622" cy="1015663"/>
          </a:xfrm>
          <a:prstGeom prst="rect">
            <a:avLst/>
          </a:prstGeom>
          <a:noFill/>
        </p:spPr>
        <p:txBody>
          <a:bodyPr wrap="square" rtlCol="0">
            <a:spAutoFit/>
          </a:bodyPr>
          <a:lstStyle/>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Grand Theatre</a:t>
            </a:r>
          </a:p>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Central Park</a:t>
            </a:r>
          </a:p>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Chongqing Science Museum</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Jiefangbei</a:t>
            </a:r>
            <a:endPar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Hongyadong</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5940276" y="3641509"/>
            <a:ext cx="1733357" cy="646331"/>
          </a:xfrm>
          <a:prstGeom prst="rect">
            <a:avLst/>
          </a:prstGeom>
          <a:noFill/>
        </p:spPr>
        <p:txBody>
          <a:bodyPr wrap="square" rtlCol="0">
            <a:spAutoFit/>
          </a:bodyPr>
          <a:lstStyle/>
          <a:p>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Casin</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Plaza</a:t>
            </a:r>
          </a:p>
          <a:p>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Yingli</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Centre</a:t>
            </a:r>
          </a:p>
          <a:p>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Longfor</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Paradise Walk</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44227" y="5021378"/>
            <a:ext cx="792088" cy="276999"/>
          </a:xfrm>
          <a:prstGeom prst="rect">
            <a:avLst/>
          </a:prstGeom>
          <a:noFill/>
        </p:spPr>
        <p:txBody>
          <a:bodyPr wrap="square" rtlCol="0">
            <a:spAutoFit/>
          </a:bodyPr>
          <a:lstStyle/>
          <a:p>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Line 6                           </a:t>
            </a:r>
            <a:endParaRPr lang="zh-CN"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940276" y="1628800"/>
            <a:ext cx="1200633" cy="292388"/>
          </a:xfrm>
          <a:prstGeom prst="rect">
            <a:avLst/>
          </a:prstGeom>
          <a:noFill/>
        </p:spPr>
        <p:txBody>
          <a:bodyPr wrap="square" rtlCol="0">
            <a:spAutoFit/>
          </a:bodyPr>
          <a:lstStyle/>
          <a:p>
            <a:r>
              <a:rPr lang="en-US" altLang="zh-CN" sz="1300" b="1" dirty="0" smtClean="0">
                <a:solidFill>
                  <a:schemeClr val="tx1">
                    <a:lumMod val="75000"/>
                    <a:lumOff val="25000"/>
                  </a:schemeClr>
                </a:solidFill>
                <a:latin typeface="Times New Roman" panose="02020603050405020304" pitchFamily="18" charset="0"/>
                <a:cs typeface="Times New Roman" panose="02020603050405020304" pitchFamily="18" charset="0"/>
              </a:rPr>
              <a:t>Sightseeing</a:t>
            </a:r>
            <a:endParaRPr lang="zh-CN" altLang="en-US" sz="13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5944226" y="3334488"/>
            <a:ext cx="1364201" cy="292388"/>
          </a:xfrm>
          <a:prstGeom prst="rect">
            <a:avLst/>
          </a:prstGeom>
          <a:noFill/>
        </p:spPr>
        <p:txBody>
          <a:bodyPr wrap="square" rtlCol="0">
            <a:spAutoFit/>
          </a:bodyPr>
          <a:lstStyle/>
          <a:p>
            <a:r>
              <a:rPr lang="en-US" altLang="zh-CN" sz="1300" b="1" dirty="0" smtClean="0">
                <a:solidFill>
                  <a:schemeClr val="tx1">
                    <a:lumMod val="75000"/>
                    <a:lumOff val="25000"/>
                  </a:schemeClr>
                </a:solidFill>
                <a:latin typeface="Times New Roman" panose="02020603050405020304" pitchFamily="18" charset="0"/>
                <a:cs typeface="Times New Roman" panose="02020603050405020304" pitchFamily="18" charset="0"/>
              </a:rPr>
              <a:t>Shopping Mall</a:t>
            </a:r>
            <a:endParaRPr lang="zh-CN" altLang="en-US" sz="13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940276" y="4692360"/>
            <a:ext cx="1174030" cy="292388"/>
          </a:xfrm>
          <a:prstGeom prst="rect">
            <a:avLst/>
          </a:prstGeom>
          <a:noFill/>
        </p:spPr>
        <p:txBody>
          <a:bodyPr wrap="square" rtlCol="0">
            <a:spAutoFit/>
          </a:bodyPr>
          <a:lstStyle/>
          <a:p>
            <a:r>
              <a:rPr lang="en-US" altLang="zh-CN" sz="1300" b="1" dirty="0" smtClean="0">
                <a:solidFill>
                  <a:schemeClr val="tx1">
                    <a:lumMod val="75000"/>
                    <a:lumOff val="25000"/>
                  </a:schemeClr>
                </a:solidFill>
                <a:latin typeface="Times New Roman" panose="02020603050405020304" pitchFamily="18" charset="0"/>
                <a:cs typeface="Times New Roman" panose="02020603050405020304" pitchFamily="18" charset="0"/>
              </a:rPr>
              <a:t>Metro Station</a:t>
            </a:r>
            <a:r>
              <a:rPr lang="en-US" altLang="zh-CN" sz="1300" dirty="0" smtClean="0">
                <a:latin typeface="Times New Roman" panose="02020603050405020304" pitchFamily="18" charset="0"/>
                <a:cs typeface="Times New Roman" panose="02020603050405020304" pitchFamily="18" charset="0"/>
              </a:rPr>
              <a:t>    </a:t>
            </a:r>
            <a:endParaRPr lang="zh-CN" altLang="en-US" sz="13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67024"/>
            <a:ext cx="4140189" cy="220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4" y="3429000"/>
            <a:ext cx="4140076" cy="214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3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22" grpId="0"/>
      <p:bldP spid="23"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51644" y="116632"/>
            <a:ext cx="2401267" cy="923330"/>
          </a:xfrm>
          <a:prstGeom prst="rect">
            <a:avLst/>
          </a:prstGeom>
          <a:noFill/>
        </p:spPr>
        <p:txBody>
          <a:bodyPr wrap="square" rtlCol="0">
            <a:spAutoFit/>
          </a:bodyPr>
          <a:lstStyle/>
          <a:p>
            <a:pPr>
              <a:lnSpc>
                <a:spcPct val="150000"/>
              </a:lnSpc>
            </a:pPr>
            <a:r>
              <a:rPr lang="zh-CN" altLang="en-US" b="1" dirty="0" smtClean="0">
                <a:solidFill>
                  <a:schemeClr val="bg1"/>
                </a:solidFill>
                <a:latin typeface="Times New Roman" panose="02020603050405020304" pitchFamily="18" charset="0"/>
                <a:cs typeface="Times New Roman" panose="02020603050405020304" pitchFamily="18" charset="0"/>
              </a:rPr>
              <a:t>周边景点推荐</a:t>
            </a:r>
            <a:endParaRPr lang="en-US" altLang="zh-CN"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bg1"/>
                </a:solidFill>
                <a:latin typeface="Times New Roman" panose="02020603050405020304" pitchFamily="18" charset="0"/>
                <a:cs typeface="Times New Roman" panose="02020603050405020304" pitchFamily="18" charset="0"/>
              </a:rPr>
              <a:t>DESTINATIONS</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 y="3170000"/>
            <a:ext cx="2715854" cy="3139321"/>
          </a:xfrm>
          <a:prstGeom prst="rect">
            <a:avLst/>
          </a:prstGeom>
          <a:noFill/>
        </p:spPr>
        <p:txBody>
          <a:bodyPr wrap="square" rtlCol="0">
            <a:spAutoFit/>
          </a:bodyPr>
          <a:lstStyle/>
          <a:p>
            <a:pPr algn="ctr" fontAlgn="base">
              <a:lnSpc>
                <a:spcPct val="150000"/>
              </a:lnSpc>
            </a:pPr>
            <a:r>
              <a:rPr lang="zh-CN" altLang="en-US" sz="1200" b="1" dirty="0">
                <a:solidFill>
                  <a:schemeClr val="tx1">
                    <a:lumMod val="75000"/>
                    <a:lumOff val="25000"/>
                  </a:schemeClr>
                </a:solidFill>
                <a:latin typeface="Times New Roman" panose="02020603050405020304" pitchFamily="18" charset="0"/>
                <a:cs typeface="Times New Roman" panose="02020603050405020304" pitchFamily="18" charset="0"/>
              </a:rPr>
              <a:t>洪崖洞</a:t>
            </a:r>
            <a:endParaRPr lang="en-US" altLang="zh-CN" sz="12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fontAlgn="base">
              <a:lnSpc>
                <a:spcPct val="150000"/>
              </a:lnSpc>
            </a:pPr>
            <a:r>
              <a:rPr lang="en-US" altLang="zh-CN" sz="1200" b="1" cap="all" dirty="0">
                <a:solidFill>
                  <a:schemeClr val="tx1">
                    <a:lumMod val="75000"/>
                    <a:lumOff val="25000"/>
                  </a:schemeClr>
                </a:solidFill>
                <a:latin typeface="Times New Roman" pitchFamily="18" charset="0"/>
                <a:cs typeface="Times New Roman" pitchFamily="18" charset="0"/>
              </a:rPr>
              <a:t>HONGYADONG</a:t>
            </a:r>
            <a:endParaRPr lang="zh-CN" altLang="en-US" sz="12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base">
              <a:lnSpc>
                <a:spcPct val="150000"/>
              </a:lnSpc>
            </a:pPr>
            <a:r>
              <a:rPr lang="zh-CN" altLang="en-US" sz="1200" dirty="0">
                <a:solidFill>
                  <a:schemeClr val="tx1">
                    <a:lumMod val="75000"/>
                    <a:lumOff val="25000"/>
                  </a:schemeClr>
                </a:solidFill>
                <a:latin typeface="+mn-ea"/>
              </a:rPr>
              <a:t>搭乘地铁跨江而过，您可以在</a:t>
            </a:r>
            <a:r>
              <a:rPr lang="zh-CN" altLang="en-US" sz="1200" dirty="0" smtClean="0">
                <a:solidFill>
                  <a:schemeClr val="tx1">
                    <a:lumMod val="75000"/>
                    <a:lumOff val="25000"/>
                  </a:schemeClr>
                </a:solidFill>
                <a:latin typeface="+mn-ea"/>
              </a:rPr>
              <a:t>这里</a:t>
            </a:r>
            <a:r>
              <a:rPr lang="zh-CN" altLang="en-US" sz="1200" dirty="0">
                <a:solidFill>
                  <a:schemeClr val="tx1">
                    <a:lumMod val="75000"/>
                    <a:lumOff val="25000"/>
                  </a:schemeClr>
                </a:solidFill>
                <a:latin typeface="+mn-ea"/>
              </a:rPr>
              <a:t>品尝</a:t>
            </a:r>
            <a:r>
              <a:rPr lang="zh-CN" altLang="en-US" sz="1200" dirty="0" smtClean="0">
                <a:solidFill>
                  <a:schemeClr val="tx1">
                    <a:lumMod val="75000"/>
                    <a:lumOff val="25000"/>
                  </a:schemeClr>
                </a:solidFill>
                <a:latin typeface="+mn-ea"/>
              </a:rPr>
              <a:t>当地佳肴</a:t>
            </a:r>
            <a:r>
              <a:rPr lang="zh-CN" altLang="en-US" sz="1200" dirty="0">
                <a:solidFill>
                  <a:schemeClr val="tx1">
                    <a:lumMod val="75000"/>
                    <a:lumOff val="25000"/>
                  </a:schemeClr>
                </a:solidFill>
                <a:latin typeface="+mn-ea"/>
              </a:rPr>
              <a:t>、购买手工艺品</a:t>
            </a:r>
            <a:r>
              <a:rPr lang="zh-CN" altLang="en-US" sz="1200" dirty="0" smtClean="0">
                <a:solidFill>
                  <a:schemeClr val="tx1">
                    <a:lumMod val="75000"/>
                    <a:lumOff val="25000"/>
                  </a:schemeClr>
                </a:solidFill>
                <a:latin typeface="+mn-ea"/>
              </a:rPr>
              <a:t>，在咖啡馆内放松休憩打发</a:t>
            </a:r>
            <a:r>
              <a:rPr lang="zh-CN" altLang="en-US" sz="1200" dirty="0">
                <a:solidFill>
                  <a:schemeClr val="tx1">
                    <a:lumMod val="75000"/>
                    <a:lumOff val="25000"/>
                  </a:schemeClr>
                </a:solidFill>
                <a:latin typeface="+mn-ea"/>
              </a:rPr>
              <a:t>时间。</a:t>
            </a:r>
            <a:endParaRPr lang="en-US" altLang="zh-CN" sz="1200" dirty="0">
              <a:solidFill>
                <a:schemeClr val="tx1">
                  <a:lumMod val="75000"/>
                  <a:lumOff val="25000"/>
                </a:schemeClr>
              </a:solidFill>
              <a:latin typeface="+mn-ea"/>
            </a:endParaRPr>
          </a:p>
          <a:p>
            <a:pPr fontAlgn="base"/>
            <a:endParaRPr lang="en-US" altLang="zh-CN" sz="1200" i="1" dirty="0">
              <a:solidFill>
                <a:schemeClr val="tx1">
                  <a:lumMod val="75000"/>
                  <a:lumOff val="25000"/>
                </a:schemeClr>
              </a:solidFill>
            </a:endParaRPr>
          </a:p>
          <a:p>
            <a:pPr fontAlgn="base"/>
            <a:r>
              <a:rPr lang="en-US" altLang="zh-CN" sz="1200" dirty="0">
                <a:solidFill>
                  <a:schemeClr val="tx1">
                    <a:lumMod val="75000"/>
                    <a:lumOff val="25000"/>
                  </a:schemeClr>
                </a:solidFill>
                <a:latin typeface="Times New Roman" pitchFamily="18" charset="0"/>
                <a:cs typeface="Times New Roman" pitchFamily="18" charset="0"/>
              </a:rPr>
              <a:t>Take the subway across the river to this ancient district built on the hillside, an excellent place to </a:t>
            </a:r>
            <a:r>
              <a:rPr lang="en-US" altLang="zh-CN" sz="1200" dirty="0" smtClean="0">
                <a:solidFill>
                  <a:schemeClr val="tx1">
                    <a:lumMod val="75000"/>
                    <a:lumOff val="25000"/>
                  </a:schemeClr>
                </a:solidFill>
                <a:latin typeface="Times New Roman" pitchFamily="18" charset="0"/>
                <a:cs typeface="Times New Roman" pitchFamily="18" charset="0"/>
              </a:rPr>
              <a:t>sample </a:t>
            </a:r>
            <a:r>
              <a:rPr lang="en-US" altLang="zh-CN" sz="1200" dirty="0">
                <a:solidFill>
                  <a:schemeClr val="tx1">
                    <a:lumMod val="75000"/>
                    <a:lumOff val="25000"/>
                  </a:schemeClr>
                </a:solidFill>
                <a:latin typeface="Times New Roman" pitchFamily="18" charset="0"/>
                <a:cs typeface="Times New Roman" pitchFamily="18" charset="0"/>
              </a:rPr>
              <a:t>local delicacies, shop for handicrafts, and </a:t>
            </a:r>
            <a:r>
              <a:rPr lang="en-US" altLang="zh-CN" sz="1200" dirty="0" smtClean="0">
                <a:solidFill>
                  <a:schemeClr val="tx1">
                    <a:lumMod val="75000"/>
                    <a:lumOff val="25000"/>
                  </a:schemeClr>
                </a:solidFill>
                <a:latin typeface="Times New Roman" pitchFamily="18" charset="0"/>
                <a:cs typeface="Times New Roman" pitchFamily="18" charset="0"/>
              </a:rPr>
              <a:t>enjoy tea in one its hidden cafés</a:t>
            </a:r>
            <a:r>
              <a:rPr lang="en-US" altLang="zh-CN" sz="1200" dirty="0">
                <a:solidFill>
                  <a:schemeClr val="tx1">
                    <a:lumMod val="75000"/>
                    <a:lumOff val="25000"/>
                  </a:schemeClr>
                </a:solidFill>
                <a:latin typeface="Times New Roman" pitchFamily="18" charset="0"/>
                <a:cs typeface="Times New Roman" pitchFamily="18" charset="0"/>
              </a:rPr>
              <a:t>. </a:t>
            </a:r>
          </a:p>
          <a:p>
            <a:pPr fontAlgn="base"/>
            <a:endParaRPr lang="en-US" altLang="zh-CN" sz="1200" dirty="0">
              <a:solidFill>
                <a:schemeClr val="tx1">
                  <a:lumMod val="75000"/>
                  <a:lumOff val="25000"/>
                </a:schemeClr>
              </a:solidFill>
              <a:latin typeface="Times New Roman" pitchFamily="18" charset="0"/>
              <a:cs typeface="Times New Roman" pitchFamily="18" charset="0"/>
              <a:hlinkClick r:id="rId2"/>
            </a:endParaRPr>
          </a:p>
          <a:p>
            <a:pPr fontAlgn="base"/>
            <a:r>
              <a:rPr lang="zh-CN" altLang="en-US" sz="1200" u="sng" dirty="0">
                <a:solidFill>
                  <a:schemeClr val="tx1">
                    <a:lumMod val="75000"/>
                    <a:lumOff val="25000"/>
                  </a:schemeClr>
                </a:solidFill>
                <a:latin typeface="Times New Roman" pitchFamily="18" charset="0"/>
                <a:cs typeface="Times New Roman" pitchFamily="18" charset="0"/>
              </a:rPr>
              <a:t>地铁</a:t>
            </a:r>
            <a:r>
              <a:rPr lang="en-US" altLang="zh-CN" sz="1200" u="sng" dirty="0">
                <a:solidFill>
                  <a:schemeClr val="tx1">
                    <a:lumMod val="75000"/>
                    <a:lumOff val="25000"/>
                  </a:schemeClr>
                </a:solidFill>
                <a:latin typeface="Times New Roman" pitchFamily="18" charset="0"/>
                <a:cs typeface="Times New Roman" pitchFamily="18" charset="0"/>
              </a:rPr>
              <a:t>5</a:t>
            </a:r>
            <a:r>
              <a:rPr lang="zh-CN" altLang="en-US" sz="1200" u="sng" dirty="0" smtClean="0">
                <a:solidFill>
                  <a:schemeClr val="tx1">
                    <a:lumMod val="75000"/>
                    <a:lumOff val="25000"/>
                  </a:schemeClr>
                </a:solidFill>
                <a:latin typeface="Times New Roman" pitchFamily="18" charset="0"/>
                <a:cs typeface="Times New Roman" pitchFamily="18" charset="0"/>
              </a:rPr>
              <a:t>分钟即达</a:t>
            </a:r>
            <a:endParaRPr lang="zh-CN" altLang="en-US"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u="sng" dirty="0">
                <a:solidFill>
                  <a:schemeClr val="tx1">
                    <a:lumMod val="75000"/>
                    <a:lumOff val="25000"/>
                  </a:schemeClr>
                </a:solidFill>
                <a:latin typeface="Times New Roman" pitchFamily="18" charset="0"/>
                <a:cs typeface="Times New Roman" pitchFamily="18" charset="0"/>
              </a:rPr>
              <a:t>5 </a:t>
            </a:r>
            <a:r>
              <a:rPr lang="en-US" altLang="zh-CN" sz="1200" u="sng" dirty="0" err="1">
                <a:solidFill>
                  <a:schemeClr val="tx1">
                    <a:lumMod val="75000"/>
                    <a:lumOff val="25000"/>
                  </a:schemeClr>
                </a:solidFill>
                <a:latin typeface="Times New Roman" pitchFamily="18" charset="0"/>
                <a:cs typeface="Times New Roman" pitchFamily="18" charset="0"/>
              </a:rPr>
              <a:t>mins</a:t>
            </a:r>
            <a:r>
              <a:rPr lang="en-US" altLang="zh-CN" sz="1200" u="sng" dirty="0">
                <a:solidFill>
                  <a:schemeClr val="tx1">
                    <a:lumMod val="75000"/>
                    <a:lumOff val="25000"/>
                  </a:schemeClr>
                </a:solidFill>
                <a:latin typeface="Times New Roman" pitchFamily="18" charset="0"/>
                <a:cs typeface="Times New Roman" pitchFamily="18" charset="0"/>
              </a:rPr>
              <a:t> by subway</a:t>
            </a:r>
          </a:p>
        </p:txBody>
      </p:sp>
      <p:sp>
        <p:nvSpPr>
          <p:cNvPr id="3" name="Rectangle 2"/>
          <p:cNvSpPr/>
          <p:nvPr/>
        </p:nvSpPr>
        <p:spPr>
          <a:xfrm>
            <a:off x="-1" y="3068959"/>
            <a:ext cx="2699915" cy="331236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2699914" y="3068958"/>
            <a:ext cx="3035103" cy="3312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5735017" y="3068958"/>
            <a:ext cx="2977183" cy="3312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1350" y="1267024"/>
            <a:ext cx="3054944" cy="181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701350" y="3169999"/>
            <a:ext cx="3040440" cy="3323987"/>
          </a:xfrm>
          <a:prstGeom prst="rect">
            <a:avLst/>
          </a:prstGeom>
          <a:noFill/>
        </p:spPr>
        <p:txBody>
          <a:bodyPr wrap="square" rtlCol="0">
            <a:spAutoFit/>
          </a:bodyPr>
          <a:lstStyle/>
          <a:p>
            <a:pPr algn="ctr" fontAlgn="base">
              <a:lnSpc>
                <a:spcPct val="150000"/>
              </a:lnSpc>
            </a:pPr>
            <a:r>
              <a:rPr lang="zh-CN" altLang="en-US" sz="1200" b="1" cap="all" dirty="0">
                <a:solidFill>
                  <a:schemeClr val="tx1">
                    <a:lumMod val="75000"/>
                    <a:lumOff val="25000"/>
                  </a:schemeClr>
                </a:solidFill>
                <a:latin typeface="Times New Roman" pitchFamily="18" charset="0"/>
                <a:cs typeface="Times New Roman" pitchFamily="18" charset="0"/>
              </a:rPr>
              <a:t>解放碑和观音桥</a:t>
            </a:r>
            <a:endParaRPr lang="en-US" altLang="zh-CN" sz="1200" b="1" cap="all" dirty="0">
              <a:solidFill>
                <a:schemeClr val="tx1">
                  <a:lumMod val="75000"/>
                  <a:lumOff val="25000"/>
                </a:schemeClr>
              </a:solidFill>
              <a:latin typeface="Times New Roman" pitchFamily="18" charset="0"/>
              <a:cs typeface="Times New Roman" pitchFamily="18" charset="0"/>
            </a:endParaRPr>
          </a:p>
          <a:p>
            <a:pPr algn="ctr" fontAlgn="base">
              <a:lnSpc>
                <a:spcPct val="150000"/>
              </a:lnSpc>
            </a:pPr>
            <a:r>
              <a:rPr lang="en-US" altLang="zh-CN" sz="1200" b="1" cap="all" dirty="0">
                <a:solidFill>
                  <a:schemeClr val="tx1">
                    <a:lumMod val="75000"/>
                    <a:lumOff val="25000"/>
                  </a:schemeClr>
                </a:solidFill>
                <a:latin typeface="Times New Roman" pitchFamily="18" charset="0"/>
                <a:cs typeface="Times New Roman" pitchFamily="18" charset="0"/>
              </a:rPr>
              <a:t>JIEFANGBEI &amp; GUANYINQIAO</a:t>
            </a:r>
            <a:endParaRPr lang="zh-CN" altLang="en-US" sz="1200" b="1" cap="all" dirty="0">
              <a:solidFill>
                <a:schemeClr val="tx1">
                  <a:lumMod val="75000"/>
                  <a:lumOff val="25000"/>
                </a:schemeClr>
              </a:solidFill>
              <a:latin typeface="Times New Roman" pitchFamily="18" charset="0"/>
              <a:cs typeface="Times New Roman" pitchFamily="18" charset="0"/>
            </a:endParaRPr>
          </a:p>
          <a:p>
            <a:pPr fontAlgn="base">
              <a:lnSpc>
                <a:spcPct val="150000"/>
              </a:lnSpc>
            </a:pPr>
            <a:r>
              <a:rPr lang="zh-CN" altLang="en-US" sz="1200" dirty="0" smtClean="0">
                <a:solidFill>
                  <a:schemeClr val="tx1">
                    <a:lumMod val="75000"/>
                    <a:lumOff val="25000"/>
                  </a:schemeClr>
                </a:solidFill>
              </a:rPr>
              <a:t>这两处热闹</a:t>
            </a:r>
            <a:r>
              <a:rPr lang="zh-CN" altLang="en-US" sz="1200" dirty="0">
                <a:solidFill>
                  <a:schemeClr val="tx1">
                    <a:lumMod val="75000"/>
                    <a:lumOff val="25000"/>
                  </a:schemeClr>
                </a:solidFill>
              </a:rPr>
              <a:t>的步行</a:t>
            </a:r>
            <a:r>
              <a:rPr lang="zh-CN" altLang="en-US" sz="1200" dirty="0" smtClean="0">
                <a:solidFill>
                  <a:schemeClr val="tx1">
                    <a:lumMod val="75000"/>
                    <a:lumOff val="25000"/>
                  </a:schemeClr>
                </a:solidFill>
              </a:rPr>
              <a:t>街区是</a:t>
            </a:r>
            <a:r>
              <a:rPr lang="zh-CN" altLang="en-US" sz="1200" dirty="0">
                <a:solidFill>
                  <a:schemeClr val="tx1">
                    <a:lumMod val="75000"/>
                    <a:lumOff val="25000"/>
                  </a:schemeClr>
                </a:solidFill>
              </a:rPr>
              <a:t>名副其实的购物天堂：大小商铺林立，商品琳琅满目，从高档商场到连锁商店，从中国传统的手工艺品店到时尚的精品店，充满</a:t>
            </a:r>
            <a:r>
              <a:rPr lang="zh-CN" altLang="en-US" sz="1200" dirty="0" smtClean="0">
                <a:solidFill>
                  <a:schemeClr val="tx1">
                    <a:lumMod val="75000"/>
                    <a:lumOff val="25000"/>
                  </a:schemeClr>
                </a:solidFill>
              </a:rPr>
              <a:t>着现代时尚气息。</a:t>
            </a:r>
            <a:endParaRPr lang="en-US" altLang="zh-CN" sz="1200" i="1" dirty="0" smtClean="0">
              <a:latin typeface="Times New Roman" pitchFamily="18" charset="0"/>
              <a:cs typeface="Times New Roman" pitchFamily="18" charset="0"/>
            </a:endParaRPr>
          </a:p>
          <a:p>
            <a:pPr fontAlgn="base"/>
            <a:r>
              <a:rPr lang="en-US" altLang="zh-CN" sz="1200" dirty="0" smtClean="0">
                <a:solidFill>
                  <a:schemeClr val="tx1">
                    <a:lumMod val="75000"/>
                    <a:lumOff val="25000"/>
                  </a:schemeClr>
                </a:solidFill>
                <a:latin typeface="Times New Roman" pitchFamily="18" charset="0"/>
                <a:cs typeface="Times New Roman" pitchFamily="18" charset="0"/>
              </a:rPr>
              <a:t>This </a:t>
            </a:r>
            <a:r>
              <a:rPr lang="en-US" altLang="zh-CN" sz="1200" dirty="0">
                <a:solidFill>
                  <a:schemeClr val="tx1">
                    <a:lumMod val="75000"/>
                    <a:lumOff val="25000"/>
                  </a:schemeClr>
                </a:solidFill>
                <a:latin typeface="Times New Roman" pitchFamily="18" charset="0"/>
                <a:cs typeface="Times New Roman" pitchFamily="18" charset="0"/>
              </a:rPr>
              <a:t>lively pedestrianized street is a veritable shoppers’ paradise with shops of every size and persuasion, from upscale malls to chain stores, from traditional Chinese artisan shops to trendy boutiques</a:t>
            </a:r>
            <a:r>
              <a:rPr lang="en-US" altLang="zh-CN" sz="1200" dirty="0" smtClean="0">
                <a:solidFill>
                  <a:schemeClr val="tx1">
                    <a:lumMod val="75000"/>
                    <a:lumOff val="25000"/>
                  </a:schemeClr>
                </a:solidFill>
                <a:latin typeface="Times New Roman" pitchFamily="18" charset="0"/>
                <a:cs typeface="Times New Roman" pitchFamily="18" charset="0"/>
              </a:rPr>
              <a:t>.</a:t>
            </a:r>
          </a:p>
          <a:p>
            <a:pPr fontAlgn="base"/>
            <a:r>
              <a:rPr lang="zh-CN" altLang="en-US" sz="1200" u="sng" dirty="0">
                <a:solidFill>
                  <a:schemeClr val="tx1">
                    <a:lumMod val="75000"/>
                    <a:lumOff val="25000"/>
                  </a:schemeClr>
                </a:solidFill>
                <a:latin typeface="Times New Roman" pitchFamily="18" charset="0"/>
                <a:cs typeface="Times New Roman" pitchFamily="18" charset="0"/>
              </a:rPr>
              <a:t>距酒店</a:t>
            </a:r>
            <a:r>
              <a:rPr lang="en-US" altLang="zh-CN" sz="1200" u="sng" dirty="0" smtClean="0">
                <a:solidFill>
                  <a:schemeClr val="tx1">
                    <a:lumMod val="75000"/>
                    <a:lumOff val="25000"/>
                  </a:schemeClr>
                </a:solidFill>
                <a:latin typeface="Times New Roman" pitchFamily="18" charset="0"/>
                <a:cs typeface="Times New Roman" pitchFamily="18" charset="0"/>
              </a:rPr>
              <a:t>10</a:t>
            </a:r>
            <a:r>
              <a:rPr lang="zh-CN" altLang="en-US" sz="1200" u="sng" dirty="0" smtClean="0">
                <a:solidFill>
                  <a:schemeClr val="tx1">
                    <a:lumMod val="75000"/>
                    <a:lumOff val="25000"/>
                  </a:schemeClr>
                </a:solidFill>
                <a:latin typeface="Times New Roman" pitchFamily="18" charset="0"/>
                <a:cs typeface="Times New Roman" pitchFamily="18" charset="0"/>
              </a:rPr>
              <a:t>分钟车程</a:t>
            </a:r>
            <a:endParaRPr lang="en-US" altLang="zh-CN"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u="sng" dirty="0">
                <a:solidFill>
                  <a:schemeClr val="tx1">
                    <a:lumMod val="75000"/>
                    <a:lumOff val="25000"/>
                  </a:schemeClr>
                </a:solidFill>
                <a:latin typeface="Times New Roman" pitchFamily="18" charset="0"/>
                <a:cs typeface="Times New Roman" pitchFamily="18" charset="0"/>
              </a:rPr>
              <a:t>10 </a:t>
            </a:r>
            <a:r>
              <a:rPr lang="en-US" altLang="zh-CN" sz="1200" u="sng" dirty="0" err="1">
                <a:solidFill>
                  <a:schemeClr val="tx1">
                    <a:lumMod val="75000"/>
                    <a:lumOff val="25000"/>
                  </a:schemeClr>
                </a:solidFill>
                <a:latin typeface="Times New Roman" pitchFamily="18" charset="0"/>
                <a:cs typeface="Times New Roman" pitchFamily="18" charset="0"/>
              </a:rPr>
              <a:t>mins</a:t>
            </a:r>
            <a:r>
              <a:rPr lang="en-US" altLang="zh-CN" sz="1200" u="sng" dirty="0">
                <a:solidFill>
                  <a:schemeClr val="tx1">
                    <a:lumMod val="75000"/>
                    <a:lumOff val="25000"/>
                  </a:schemeClr>
                </a:solidFill>
                <a:latin typeface="Times New Roman" pitchFamily="18" charset="0"/>
                <a:cs typeface="Times New Roman" pitchFamily="18" charset="0"/>
              </a:rPr>
              <a:t> drive</a:t>
            </a:r>
          </a:p>
        </p:txBody>
      </p:sp>
      <p:pic>
        <p:nvPicPr>
          <p:cNvPr id="21"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6547"/>
          <a:stretch/>
        </p:blipFill>
        <p:spPr bwMode="auto">
          <a:xfrm>
            <a:off x="5741789" y="1267024"/>
            <a:ext cx="2985865" cy="18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735016" y="3169999"/>
            <a:ext cx="2992639" cy="3139321"/>
          </a:xfrm>
          <a:prstGeom prst="rect">
            <a:avLst/>
          </a:prstGeom>
          <a:noFill/>
        </p:spPr>
        <p:txBody>
          <a:bodyPr wrap="square" rtlCol="0">
            <a:spAutoFit/>
          </a:bodyPr>
          <a:lstStyle/>
          <a:p>
            <a:pPr algn="ctr" fontAlgn="base">
              <a:lnSpc>
                <a:spcPct val="150000"/>
              </a:lnSpc>
            </a:pPr>
            <a:r>
              <a:rPr lang="zh-CN" altLang="en-US" sz="1200" b="1" cap="all" dirty="0">
                <a:solidFill>
                  <a:schemeClr val="tx1">
                    <a:lumMod val="75000"/>
                    <a:lumOff val="25000"/>
                  </a:schemeClr>
                </a:solidFill>
                <a:latin typeface="Times New Roman" pitchFamily="18" charset="0"/>
                <a:cs typeface="Times New Roman" pitchFamily="18" charset="0"/>
              </a:rPr>
              <a:t>朝天门</a:t>
            </a:r>
            <a:endParaRPr lang="en-US" altLang="zh-CN" sz="1200" b="1" cap="all" dirty="0">
              <a:solidFill>
                <a:schemeClr val="tx1">
                  <a:lumMod val="75000"/>
                  <a:lumOff val="25000"/>
                </a:schemeClr>
              </a:solidFill>
              <a:latin typeface="Times New Roman" pitchFamily="18" charset="0"/>
              <a:cs typeface="Times New Roman" pitchFamily="18" charset="0"/>
            </a:endParaRPr>
          </a:p>
          <a:p>
            <a:pPr algn="ctr" fontAlgn="base">
              <a:lnSpc>
                <a:spcPct val="150000"/>
              </a:lnSpc>
            </a:pPr>
            <a:r>
              <a:rPr lang="en-US" altLang="zh-CN" sz="1200" b="1" cap="all" dirty="0">
                <a:solidFill>
                  <a:schemeClr val="tx1">
                    <a:lumMod val="75000"/>
                    <a:lumOff val="25000"/>
                  </a:schemeClr>
                </a:solidFill>
                <a:latin typeface="Times New Roman" pitchFamily="18" charset="0"/>
                <a:cs typeface="Times New Roman" pitchFamily="18" charset="0"/>
              </a:rPr>
              <a:t>PORT </a:t>
            </a:r>
            <a:r>
              <a:rPr lang="en-US" altLang="zh-CN" sz="1200" b="1" cap="all" dirty="0" smtClean="0">
                <a:solidFill>
                  <a:schemeClr val="tx1">
                    <a:lumMod val="75000"/>
                    <a:lumOff val="25000"/>
                  </a:schemeClr>
                </a:solidFill>
                <a:latin typeface="Times New Roman" pitchFamily="18" charset="0"/>
                <a:cs typeface="Times New Roman" pitchFamily="18" charset="0"/>
              </a:rPr>
              <a:t>CHAOTIANMEN</a:t>
            </a:r>
            <a:endParaRPr lang="zh-CN" altLang="en-US" sz="1200" cap="all" dirty="0"/>
          </a:p>
          <a:p>
            <a:pPr fontAlgn="base">
              <a:lnSpc>
                <a:spcPct val="150000"/>
              </a:lnSpc>
            </a:pPr>
            <a:r>
              <a:rPr lang="zh-CN" altLang="en-US" sz="1200" dirty="0" smtClean="0">
                <a:solidFill>
                  <a:schemeClr val="tx1">
                    <a:lumMod val="75000"/>
                    <a:lumOff val="25000"/>
                  </a:schemeClr>
                </a:solidFill>
              </a:rPr>
              <a:t>朝</a:t>
            </a:r>
            <a:r>
              <a:rPr lang="zh-CN" altLang="en-US" sz="1200" dirty="0">
                <a:solidFill>
                  <a:schemeClr val="tx1">
                    <a:lumMod val="75000"/>
                    <a:lumOff val="25000"/>
                  </a:schemeClr>
                </a:solidFill>
              </a:rPr>
              <a:t>天门</a:t>
            </a:r>
            <a:r>
              <a:rPr lang="zh-CN" altLang="en-US" sz="1200" dirty="0" smtClean="0">
                <a:solidFill>
                  <a:schemeClr val="tx1">
                    <a:lumMod val="75000"/>
                    <a:lumOff val="25000"/>
                  </a:schemeClr>
                </a:solidFill>
              </a:rPr>
              <a:t>是一个历史</a:t>
            </a:r>
            <a:r>
              <a:rPr lang="zh-CN" altLang="en-US" sz="1200" dirty="0">
                <a:solidFill>
                  <a:schemeClr val="tx1">
                    <a:lumMod val="75000"/>
                    <a:lumOff val="25000"/>
                  </a:schemeClr>
                </a:solidFill>
              </a:rPr>
              <a:t>悠久</a:t>
            </a:r>
            <a:r>
              <a:rPr lang="zh-CN" altLang="en-US" sz="1200" dirty="0" smtClean="0">
                <a:solidFill>
                  <a:schemeClr val="tx1">
                    <a:lumMod val="75000"/>
                    <a:lumOff val="25000"/>
                  </a:schemeClr>
                </a:solidFill>
              </a:rPr>
              <a:t>的商业</a:t>
            </a:r>
            <a:r>
              <a:rPr lang="zh-CN" altLang="en-US" sz="1200" dirty="0">
                <a:solidFill>
                  <a:schemeClr val="tx1">
                    <a:lumMod val="75000"/>
                    <a:lumOff val="25000"/>
                  </a:schemeClr>
                </a:solidFill>
              </a:rPr>
              <a:t>港口，长江和嘉陵江</a:t>
            </a:r>
            <a:r>
              <a:rPr lang="zh-CN" altLang="en-US" sz="1200" dirty="0" smtClean="0">
                <a:solidFill>
                  <a:schemeClr val="tx1">
                    <a:lumMod val="75000"/>
                    <a:lumOff val="25000"/>
                  </a:schemeClr>
                </a:solidFill>
              </a:rPr>
              <a:t>在此</a:t>
            </a:r>
            <a:r>
              <a:rPr lang="zh-CN" altLang="en-US" sz="1200" dirty="0">
                <a:solidFill>
                  <a:schemeClr val="tx1">
                    <a:lumMod val="75000"/>
                    <a:lumOff val="25000"/>
                  </a:schemeClr>
                </a:solidFill>
              </a:rPr>
              <a:t>交汇</a:t>
            </a:r>
            <a:r>
              <a:rPr lang="zh-CN" altLang="en-US" sz="1200" dirty="0" smtClean="0">
                <a:solidFill>
                  <a:schemeClr val="tx1">
                    <a:lumMod val="75000"/>
                    <a:lumOff val="25000"/>
                  </a:schemeClr>
                </a:solidFill>
              </a:rPr>
              <a:t>，令人不禁</a:t>
            </a:r>
            <a:r>
              <a:rPr lang="zh-CN" altLang="en-US" sz="1200" dirty="0">
                <a:solidFill>
                  <a:schemeClr val="tx1">
                    <a:lumMod val="75000"/>
                    <a:lumOff val="25000"/>
                  </a:schemeClr>
                </a:solidFill>
              </a:rPr>
              <a:t>赞叹大自然的神奇之处。</a:t>
            </a:r>
          </a:p>
          <a:p>
            <a:pPr fontAlgn="base"/>
            <a:endParaRPr lang="en-US" altLang="zh-CN" sz="1200" dirty="0" smtClean="0">
              <a:solidFill>
                <a:schemeClr val="tx1">
                  <a:lumMod val="75000"/>
                  <a:lumOff val="25000"/>
                </a:schemeClr>
              </a:solidFill>
            </a:endParaRPr>
          </a:p>
          <a:p>
            <a:pPr fontAlgn="base"/>
            <a:endParaRPr lang="en-US" altLang="zh-CN" sz="1200" dirty="0" smtClean="0">
              <a:solidFill>
                <a:schemeClr val="tx1">
                  <a:lumMod val="75000"/>
                  <a:lumOff val="25000"/>
                </a:schemeClr>
              </a:solidFill>
            </a:endParaRPr>
          </a:p>
          <a:p>
            <a:pPr fontAlgn="base"/>
            <a:r>
              <a:rPr lang="en-US" altLang="zh-CN" sz="1200" dirty="0" smtClean="0">
                <a:solidFill>
                  <a:schemeClr val="tx1">
                    <a:lumMod val="75000"/>
                    <a:lumOff val="25000"/>
                  </a:schemeClr>
                </a:solidFill>
                <a:latin typeface="Times New Roman" pitchFamily="18" charset="0"/>
                <a:cs typeface="Times New Roman" pitchFamily="18" charset="0"/>
              </a:rPr>
              <a:t>A </a:t>
            </a:r>
            <a:r>
              <a:rPr lang="en-US" altLang="zh-CN" sz="1200" dirty="0">
                <a:solidFill>
                  <a:schemeClr val="tx1">
                    <a:lumMod val="75000"/>
                    <a:lumOff val="25000"/>
                  </a:schemeClr>
                </a:solidFill>
                <a:latin typeface="Times New Roman" pitchFamily="18" charset="0"/>
                <a:cs typeface="Times New Roman" pitchFamily="18" charset="0"/>
              </a:rPr>
              <a:t>commercial port with a long history, </a:t>
            </a:r>
            <a:r>
              <a:rPr lang="en-US" altLang="zh-CN" sz="1200" dirty="0" err="1">
                <a:solidFill>
                  <a:schemeClr val="tx1">
                    <a:lumMod val="75000"/>
                    <a:lumOff val="25000"/>
                  </a:schemeClr>
                </a:solidFill>
                <a:latin typeface="Times New Roman" pitchFamily="18" charset="0"/>
                <a:cs typeface="Times New Roman" pitchFamily="18" charset="0"/>
              </a:rPr>
              <a:t>Chaotianmen</a:t>
            </a:r>
            <a:r>
              <a:rPr lang="en-US" altLang="zh-CN" sz="1200" dirty="0">
                <a:solidFill>
                  <a:schemeClr val="tx1">
                    <a:lumMod val="75000"/>
                    <a:lumOff val="25000"/>
                  </a:schemeClr>
                </a:solidFill>
                <a:latin typeface="Times New Roman" pitchFamily="18" charset="0"/>
                <a:cs typeface="Times New Roman" pitchFamily="18" charset="0"/>
              </a:rPr>
              <a:t> offers an incredible sense of life on the river at the point where the Yangtze River and Jialing River meet</a:t>
            </a:r>
            <a:r>
              <a:rPr lang="en-US" altLang="zh-CN" sz="1200" dirty="0" smtClean="0">
                <a:solidFill>
                  <a:schemeClr val="tx1">
                    <a:lumMod val="75000"/>
                    <a:lumOff val="25000"/>
                  </a:schemeClr>
                </a:solidFill>
                <a:latin typeface="Times New Roman" pitchFamily="18" charset="0"/>
                <a:cs typeface="Times New Roman" pitchFamily="18" charset="0"/>
              </a:rPr>
              <a:t>.</a:t>
            </a:r>
            <a:endParaRPr lang="en-US" altLang="zh-CN" sz="1200" dirty="0" smtClean="0">
              <a:solidFill>
                <a:schemeClr val="tx1">
                  <a:lumMod val="75000"/>
                  <a:lumOff val="25000"/>
                </a:schemeClr>
              </a:solidFill>
              <a:latin typeface="Times New Roman" pitchFamily="18" charset="0"/>
              <a:cs typeface="Times New Roman" pitchFamily="18" charset="0"/>
              <a:hlinkClick r:id="rId5"/>
            </a:endParaRPr>
          </a:p>
          <a:p>
            <a:pPr fontAlgn="base"/>
            <a:endParaRPr lang="en-US" altLang="zh-CN" sz="1200" u="sng" dirty="0" smtClean="0">
              <a:solidFill>
                <a:schemeClr val="tx1">
                  <a:lumMod val="75000"/>
                  <a:lumOff val="25000"/>
                </a:schemeClr>
              </a:solidFill>
              <a:latin typeface="Times New Roman" pitchFamily="18" charset="0"/>
              <a:cs typeface="Times New Roman" pitchFamily="18" charset="0"/>
            </a:endParaRPr>
          </a:p>
          <a:p>
            <a:pPr fontAlgn="base"/>
            <a:r>
              <a:rPr lang="zh-CN" altLang="en-US" sz="1200" u="sng" dirty="0">
                <a:solidFill>
                  <a:schemeClr val="tx1">
                    <a:lumMod val="75000"/>
                    <a:lumOff val="25000"/>
                  </a:schemeClr>
                </a:solidFill>
                <a:latin typeface="Times New Roman" pitchFamily="18" charset="0"/>
                <a:cs typeface="Times New Roman" pitchFamily="18" charset="0"/>
              </a:rPr>
              <a:t>距酒店</a:t>
            </a:r>
            <a:r>
              <a:rPr lang="en-US" altLang="zh-CN" sz="1200" u="sng" dirty="0" smtClean="0">
                <a:solidFill>
                  <a:schemeClr val="tx1">
                    <a:lumMod val="75000"/>
                    <a:lumOff val="25000"/>
                  </a:schemeClr>
                </a:solidFill>
                <a:latin typeface="Times New Roman" pitchFamily="18" charset="0"/>
                <a:cs typeface="Times New Roman" pitchFamily="18" charset="0"/>
              </a:rPr>
              <a:t>15</a:t>
            </a:r>
            <a:r>
              <a:rPr lang="zh-CN" altLang="en-US" sz="1200" u="sng" dirty="0" smtClean="0">
                <a:solidFill>
                  <a:schemeClr val="tx1">
                    <a:lumMod val="75000"/>
                    <a:lumOff val="25000"/>
                  </a:schemeClr>
                </a:solidFill>
                <a:latin typeface="Times New Roman" pitchFamily="18" charset="0"/>
                <a:cs typeface="Times New Roman" pitchFamily="18" charset="0"/>
              </a:rPr>
              <a:t>分钟车程</a:t>
            </a:r>
            <a:endParaRPr lang="zh-CN" altLang="en-US"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u="sng" dirty="0" smtClean="0">
                <a:solidFill>
                  <a:schemeClr val="tx1">
                    <a:lumMod val="75000"/>
                    <a:lumOff val="25000"/>
                  </a:schemeClr>
                </a:solidFill>
                <a:latin typeface="Times New Roman" pitchFamily="18" charset="0"/>
                <a:cs typeface="Times New Roman" pitchFamily="18" charset="0"/>
              </a:rPr>
              <a:t>15 </a:t>
            </a:r>
            <a:r>
              <a:rPr lang="en-US" altLang="zh-CN" sz="1200" u="sng" dirty="0" err="1">
                <a:solidFill>
                  <a:schemeClr val="tx1">
                    <a:lumMod val="75000"/>
                    <a:lumOff val="25000"/>
                  </a:schemeClr>
                </a:solidFill>
                <a:latin typeface="Times New Roman" pitchFamily="18" charset="0"/>
                <a:cs typeface="Times New Roman" pitchFamily="18" charset="0"/>
              </a:rPr>
              <a:t>mins</a:t>
            </a:r>
            <a:r>
              <a:rPr lang="en-US" altLang="zh-CN" sz="1200" u="sng" dirty="0">
                <a:solidFill>
                  <a:schemeClr val="tx1">
                    <a:lumMod val="75000"/>
                    <a:lumOff val="25000"/>
                  </a:schemeClr>
                </a:solidFill>
                <a:latin typeface="Times New Roman" pitchFamily="18" charset="0"/>
                <a:cs typeface="Times New Roman" pitchFamily="18" charset="0"/>
              </a:rPr>
              <a:t> </a:t>
            </a:r>
            <a:r>
              <a:rPr lang="en-US" altLang="zh-CN" sz="1200" u="sng" dirty="0" smtClean="0">
                <a:solidFill>
                  <a:schemeClr val="tx1">
                    <a:lumMod val="75000"/>
                    <a:lumOff val="25000"/>
                  </a:schemeClr>
                </a:solidFill>
                <a:latin typeface="Times New Roman" pitchFamily="18" charset="0"/>
                <a:cs typeface="Times New Roman" pitchFamily="18" charset="0"/>
              </a:rPr>
              <a:t>drive</a:t>
            </a:r>
            <a:endParaRPr lang="en-US" altLang="zh-CN" sz="1200" u="sng" dirty="0">
              <a:solidFill>
                <a:schemeClr val="tx1">
                  <a:lumMod val="75000"/>
                  <a:lumOff val="25000"/>
                </a:schemeClr>
              </a:solidFill>
              <a:latin typeface="Times New Roman" pitchFamily="18" charset="0"/>
              <a:cs typeface="Times New Roman" pitchFamily="18" charset="0"/>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60921"/>
            <a:ext cx="2715855" cy="1810570"/>
          </a:xfrm>
          <a:prstGeom prst="rect">
            <a:avLst/>
          </a:prstGeom>
        </p:spPr>
      </p:pic>
    </p:spTree>
    <p:extLst>
      <p:ext uri="{BB962C8B-B14F-4D97-AF65-F5344CB8AC3E}">
        <p14:creationId xmlns:p14="http://schemas.microsoft.com/office/powerpoint/2010/main" val="21982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12" grpId="0" animBg="1"/>
      <p:bldP spid="13" grpId="0" animBg="1"/>
      <p:bldP spid="18"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51644" y="116632"/>
            <a:ext cx="2401267" cy="923330"/>
          </a:xfrm>
          <a:prstGeom prst="rect">
            <a:avLst/>
          </a:prstGeom>
          <a:noFill/>
        </p:spPr>
        <p:txBody>
          <a:bodyPr wrap="square" rtlCol="0">
            <a:spAutoFit/>
          </a:bodyPr>
          <a:lstStyle/>
          <a:p>
            <a:pPr>
              <a:lnSpc>
                <a:spcPct val="150000"/>
              </a:lnSpc>
            </a:pPr>
            <a:r>
              <a:rPr lang="zh-CN" altLang="en-US" b="1" dirty="0" smtClean="0">
                <a:solidFill>
                  <a:schemeClr val="bg1"/>
                </a:solidFill>
                <a:latin typeface="Times New Roman" panose="02020603050405020304" pitchFamily="18" charset="0"/>
                <a:cs typeface="Times New Roman" panose="02020603050405020304" pitchFamily="18" charset="0"/>
              </a:rPr>
              <a:t>周边景点推荐</a:t>
            </a:r>
            <a:endParaRPr lang="en-US" altLang="zh-CN"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bg1"/>
                </a:solidFill>
                <a:latin typeface="Times New Roman" panose="02020603050405020304" pitchFamily="18" charset="0"/>
                <a:cs typeface="Times New Roman" panose="02020603050405020304" pitchFamily="18" charset="0"/>
              </a:rPr>
              <a:t>DESTINATIONS</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88" y="-1"/>
            <a:ext cx="316756" cy="126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3068959"/>
            <a:ext cx="2699915" cy="331236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2699914" y="3068958"/>
            <a:ext cx="3035103" cy="3312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5735017" y="3068958"/>
            <a:ext cx="2977183" cy="3312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21801" y="3178566"/>
            <a:ext cx="2720605" cy="3231654"/>
          </a:xfrm>
          <a:prstGeom prst="rect">
            <a:avLst/>
          </a:prstGeom>
          <a:noFill/>
        </p:spPr>
        <p:txBody>
          <a:bodyPr wrap="square" rtlCol="0">
            <a:spAutoFit/>
          </a:bodyPr>
          <a:lstStyle/>
          <a:p>
            <a:pPr algn="ctr" fontAlgn="base">
              <a:lnSpc>
                <a:spcPct val="150000"/>
              </a:lnSpc>
            </a:pPr>
            <a:r>
              <a:rPr lang="zh-CN" altLang="en-US" sz="1200" b="1" cap="all" dirty="0">
                <a:solidFill>
                  <a:schemeClr val="tx1">
                    <a:lumMod val="75000"/>
                    <a:lumOff val="25000"/>
                  </a:schemeClr>
                </a:solidFill>
                <a:latin typeface="Times New Roman" pitchFamily="18" charset="0"/>
                <a:cs typeface="Times New Roman" pitchFamily="18" charset="0"/>
              </a:rPr>
              <a:t>磁器口</a:t>
            </a:r>
            <a:r>
              <a:rPr lang="en-US" altLang="zh-CN" sz="1200" b="1" cap="all" dirty="0">
                <a:solidFill>
                  <a:schemeClr val="tx1">
                    <a:lumMod val="75000"/>
                    <a:lumOff val="25000"/>
                  </a:schemeClr>
                </a:solidFill>
                <a:latin typeface="Times New Roman" pitchFamily="18" charset="0"/>
                <a:cs typeface="Times New Roman" pitchFamily="18" charset="0"/>
              </a:rPr>
              <a:t>-</a:t>
            </a:r>
            <a:r>
              <a:rPr lang="zh-CN" altLang="en-US" sz="1200" b="1" cap="all" dirty="0">
                <a:solidFill>
                  <a:schemeClr val="tx1">
                    <a:lumMod val="75000"/>
                    <a:lumOff val="25000"/>
                  </a:schemeClr>
                </a:solidFill>
                <a:latin typeface="Times New Roman" pitchFamily="18" charset="0"/>
                <a:cs typeface="Times New Roman" pitchFamily="18" charset="0"/>
              </a:rPr>
              <a:t>古镇</a:t>
            </a:r>
            <a:endParaRPr lang="en-US" altLang="zh-CN" sz="1200" b="1" cap="all" dirty="0">
              <a:solidFill>
                <a:schemeClr val="tx1">
                  <a:lumMod val="75000"/>
                  <a:lumOff val="25000"/>
                </a:schemeClr>
              </a:solidFill>
              <a:latin typeface="Times New Roman" pitchFamily="18" charset="0"/>
              <a:cs typeface="Times New Roman" pitchFamily="18" charset="0"/>
            </a:endParaRPr>
          </a:p>
          <a:p>
            <a:pPr algn="ctr" fontAlgn="base">
              <a:lnSpc>
                <a:spcPct val="150000"/>
              </a:lnSpc>
            </a:pPr>
            <a:r>
              <a:rPr lang="en-US" altLang="zh-CN" sz="1200" b="1" cap="all" dirty="0">
                <a:solidFill>
                  <a:schemeClr val="tx1">
                    <a:lumMod val="75000"/>
                    <a:lumOff val="25000"/>
                  </a:schemeClr>
                </a:solidFill>
                <a:latin typeface="Times New Roman" pitchFamily="18" charset="0"/>
                <a:cs typeface="Times New Roman" pitchFamily="18" charset="0"/>
              </a:rPr>
              <a:t>CIQIKOU-Ancient </a:t>
            </a:r>
            <a:r>
              <a:rPr lang="en-US" altLang="zh-CN" sz="1200" b="1" cap="all" dirty="0" smtClean="0">
                <a:solidFill>
                  <a:schemeClr val="tx1">
                    <a:lumMod val="75000"/>
                    <a:lumOff val="25000"/>
                  </a:schemeClr>
                </a:solidFill>
                <a:latin typeface="Times New Roman" pitchFamily="18" charset="0"/>
                <a:cs typeface="Times New Roman" pitchFamily="18" charset="0"/>
              </a:rPr>
              <a:t>town</a:t>
            </a:r>
            <a:endParaRPr lang="zh-CN" altLang="en-US" sz="1200" i="1" dirty="0"/>
          </a:p>
          <a:p>
            <a:pPr fontAlgn="base">
              <a:lnSpc>
                <a:spcPct val="150000"/>
              </a:lnSpc>
            </a:pPr>
            <a:endParaRPr lang="en-US" altLang="zh-CN" sz="1200" dirty="0" smtClean="0">
              <a:solidFill>
                <a:schemeClr val="tx1">
                  <a:lumMod val="75000"/>
                  <a:lumOff val="25000"/>
                </a:schemeClr>
              </a:solidFill>
            </a:endParaRPr>
          </a:p>
          <a:p>
            <a:pPr fontAlgn="base">
              <a:lnSpc>
                <a:spcPct val="150000"/>
              </a:lnSpc>
            </a:pPr>
            <a:r>
              <a:rPr lang="zh-CN" altLang="en-US" sz="1200" dirty="0"/>
              <a:t>磁器口位于嘉陵江边，其历史</a:t>
            </a:r>
            <a:r>
              <a:rPr lang="zh-CN" altLang="en-US" sz="1200" dirty="0" smtClean="0">
                <a:solidFill>
                  <a:schemeClr val="tx1">
                    <a:lumMod val="75000"/>
                    <a:lumOff val="25000"/>
                  </a:schemeClr>
                </a:solidFill>
              </a:rPr>
              <a:t>可以</a:t>
            </a:r>
            <a:r>
              <a:rPr lang="zh-CN" altLang="en-US" sz="1200" dirty="0">
                <a:solidFill>
                  <a:schemeClr val="tx1">
                    <a:lumMod val="75000"/>
                    <a:lumOff val="25000"/>
                  </a:schemeClr>
                </a:solidFill>
              </a:rPr>
              <a:t>追溯到</a:t>
            </a:r>
            <a:r>
              <a:rPr lang="en-US" altLang="zh-CN" sz="1200" dirty="0">
                <a:solidFill>
                  <a:schemeClr val="tx1">
                    <a:lumMod val="75000"/>
                    <a:lumOff val="25000"/>
                  </a:schemeClr>
                </a:solidFill>
              </a:rPr>
              <a:t>1700</a:t>
            </a:r>
            <a:r>
              <a:rPr lang="zh-CN" altLang="en-US" sz="1200" dirty="0">
                <a:solidFill>
                  <a:schemeClr val="tx1">
                    <a:lumMod val="75000"/>
                    <a:lumOff val="25000"/>
                  </a:schemeClr>
                </a:solidFill>
              </a:rPr>
              <a:t>年前</a:t>
            </a:r>
            <a:r>
              <a:rPr lang="zh-CN" altLang="en-US" sz="1200" dirty="0" smtClean="0">
                <a:solidFill>
                  <a:schemeClr val="tx1">
                    <a:lumMod val="75000"/>
                    <a:lumOff val="25000"/>
                  </a:schemeClr>
                </a:solidFill>
              </a:rPr>
              <a:t>，是</a:t>
            </a:r>
            <a:r>
              <a:rPr lang="zh-CN" altLang="en-US" sz="1200" dirty="0">
                <a:solidFill>
                  <a:schemeClr val="tx1">
                    <a:lumMod val="75000"/>
                    <a:lumOff val="25000"/>
                  </a:schemeClr>
                </a:solidFill>
              </a:rPr>
              <a:t>重庆</a:t>
            </a:r>
            <a:r>
              <a:rPr lang="zh-CN" altLang="en-US" sz="1200" dirty="0" smtClean="0">
                <a:solidFill>
                  <a:schemeClr val="tx1">
                    <a:lumMod val="75000"/>
                    <a:lumOff val="25000"/>
                  </a:schemeClr>
                </a:solidFill>
              </a:rPr>
              <a:t>最古老</a:t>
            </a:r>
            <a:r>
              <a:rPr lang="zh-CN" altLang="en-US" sz="1200" dirty="0">
                <a:solidFill>
                  <a:schemeClr val="tx1">
                    <a:lumMod val="75000"/>
                    <a:lumOff val="25000"/>
                  </a:schemeClr>
                </a:solidFill>
              </a:rPr>
              <a:t>、保存</a:t>
            </a:r>
            <a:r>
              <a:rPr lang="zh-CN" altLang="en-US" sz="1200" dirty="0" smtClean="0">
                <a:solidFill>
                  <a:schemeClr val="tx1">
                    <a:lumMod val="75000"/>
                    <a:lumOff val="25000"/>
                  </a:schemeClr>
                </a:solidFill>
              </a:rPr>
              <a:t>最完善的古镇。</a:t>
            </a:r>
            <a:endParaRPr lang="zh-CN" altLang="en-US" sz="1200" dirty="0">
              <a:solidFill>
                <a:schemeClr val="tx1">
                  <a:lumMod val="75000"/>
                  <a:lumOff val="25000"/>
                </a:schemeClr>
              </a:solidFill>
            </a:endParaRPr>
          </a:p>
          <a:p>
            <a:pPr fontAlgn="base"/>
            <a:endParaRPr lang="en-US" altLang="zh-CN" sz="1200" dirty="0" smtClean="0">
              <a:solidFill>
                <a:schemeClr val="tx1">
                  <a:lumMod val="75000"/>
                  <a:lumOff val="25000"/>
                </a:schemeClr>
              </a:solidFill>
              <a:latin typeface="Times New Roman" pitchFamily="18" charset="0"/>
              <a:cs typeface="Times New Roman" pitchFamily="18" charset="0"/>
            </a:endParaRPr>
          </a:p>
          <a:p>
            <a:pPr fontAlgn="base"/>
            <a:r>
              <a:rPr lang="en-US" altLang="zh-CN" sz="1200" dirty="0">
                <a:solidFill>
                  <a:schemeClr val="tx1">
                    <a:lumMod val="75000"/>
                    <a:lumOff val="25000"/>
                  </a:schemeClr>
                </a:solidFill>
                <a:latin typeface="Times New Roman" pitchFamily="18" charset="0"/>
                <a:cs typeface="Times New Roman" pitchFamily="18" charset="0"/>
              </a:rPr>
              <a:t>Dating back 1,700 years, </a:t>
            </a:r>
            <a:r>
              <a:rPr lang="en-US" altLang="zh-CN" sz="1200" dirty="0" err="1">
                <a:solidFill>
                  <a:schemeClr val="tx1">
                    <a:lumMod val="75000"/>
                    <a:lumOff val="25000"/>
                  </a:schemeClr>
                </a:solidFill>
                <a:latin typeface="Times New Roman" pitchFamily="18" charset="0"/>
                <a:cs typeface="Times New Roman" pitchFamily="18" charset="0"/>
              </a:rPr>
              <a:t>Ciqikou</a:t>
            </a:r>
            <a:r>
              <a:rPr lang="en-US" altLang="zh-CN" sz="1200" dirty="0">
                <a:solidFill>
                  <a:schemeClr val="tx1">
                    <a:lumMod val="75000"/>
                    <a:lumOff val="25000"/>
                  </a:schemeClr>
                </a:solidFill>
                <a:latin typeface="Times New Roman" pitchFamily="18" charset="0"/>
                <a:cs typeface="Times New Roman" pitchFamily="18" charset="0"/>
              </a:rPr>
              <a:t> is Chongqing’s oldest and most well preserved township, set on the banks of the Jialing River. </a:t>
            </a:r>
          </a:p>
          <a:p>
            <a:pPr fontAlgn="base"/>
            <a:endParaRPr lang="en-US" altLang="zh-CN" sz="1200" dirty="0">
              <a:solidFill>
                <a:schemeClr val="tx1">
                  <a:lumMod val="75000"/>
                  <a:lumOff val="25000"/>
                </a:schemeClr>
              </a:solidFill>
              <a:latin typeface="Times New Roman" pitchFamily="18" charset="0"/>
              <a:cs typeface="Times New Roman" pitchFamily="18" charset="0"/>
              <a:hlinkClick r:id="rId3"/>
            </a:endParaRPr>
          </a:p>
          <a:p>
            <a:pPr fontAlgn="base"/>
            <a:r>
              <a:rPr lang="zh-CN" altLang="en-US" sz="1200" u="sng" dirty="0">
                <a:solidFill>
                  <a:schemeClr val="tx1">
                    <a:lumMod val="75000"/>
                    <a:lumOff val="25000"/>
                  </a:schemeClr>
                </a:solidFill>
                <a:latin typeface="Times New Roman" pitchFamily="18" charset="0"/>
                <a:cs typeface="Times New Roman" pitchFamily="18" charset="0"/>
              </a:rPr>
              <a:t>距酒店</a:t>
            </a:r>
            <a:r>
              <a:rPr lang="en-US" altLang="zh-CN" sz="1200" u="sng" dirty="0" smtClean="0">
                <a:solidFill>
                  <a:schemeClr val="tx1">
                    <a:lumMod val="75000"/>
                    <a:lumOff val="25000"/>
                  </a:schemeClr>
                </a:solidFill>
                <a:latin typeface="Times New Roman" pitchFamily="18" charset="0"/>
                <a:cs typeface="Times New Roman" pitchFamily="18" charset="0"/>
              </a:rPr>
              <a:t>30</a:t>
            </a:r>
            <a:r>
              <a:rPr lang="zh-CN" altLang="en-US" sz="1200" u="sng" dirty="0" smtClean="0">
                <a:solidFill>
                  <a:schemeClr val="tx1">
                    <a:lumMod val="75000"/>
                    <a:lumOff val="25000"/>
                  </a:schemeClr>
                </a:solidFill>
                <a:latin typeface="Times New Roman" pitchFamily="18" charset="0"/>
                <a:cs typeface="Times New Roman" pitchFamily="18" charset="0"/>
              </a:rPr>
              <a:t>分钟车程</a:t>
            </a:r>
            <a:endParaRPr lang="zh-CN" altLang="en-US"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dirty="0">
                <a:solidFill>
                  <a:schemeClr val="tx1">
                    <a:lumMod val="75000"/>
                    <a:lumOff val="25000"/>
                  </a:schemeClr>
                </a:solidFill>
                <a:latin typeface="Times New Roman" pitchFamily="18" charset="0"/>
                <a:cs typeface="Times New Roman" pitchFamily="18" charset="0"/>
              </a:rPr>
              <a:t>30 </a:t>
            </a:r>
            <a:r>
              <a:rPr lang="en-US" altLang="zh-CN" sz="1200" dirty="0" err="1">
                <a:solidFill>
                  <a:schemeClr val="tx1">
                    <a:lumMod val="75000"/>
                    <a:lumOff val="25000"/>
                  </a:schemeClr>
                </a:solidFill>
                <a:latin typeface="Times New Roman" pitchFamily="18" charset="0"/>
                <a:cs typeface="Times New Roman" pitchFamily="18" charset="0"/>
              </a:rPr>
              <a:t>mins</a:t>
            </a:r>
            <a:r>
              <a:rPr lang="en-US" altLang="zh-CN" sz="1200" dirty="0">
                <a:solidFill>
                  <a:schemeClr val="tx1">
                    <a:lumMod val="75000"/>
                    <a:lumOff val="25000"/>
                  </a:schemeClr>
                </a:solidFill>
                <a:latin typeface="Times New Roman" pitchFamily="18" charset="0"/>
                <a:cs typeface="Times New Roman" pitchFamily="18" charset="0"/>
              </a:rPr>
              <a:t> drive</a:t>
            </a:r>
          </a:p>
        </p:txBody>
      </p:sp>
      <p:sp>
        <p:nvSpPr>
          <p:cNvPr id="22" name="TextBox 21"/>
          <p:cNvSpPr txBox="1"/>
          <p:nvPr/>
        </p:nvSpPr>
        <p:spPr>
          <a:xfrm>
            <a:off x="2701350" y="3169999"/>
            <a:ext cx="3040440" cy="3231654"/>
          </a:xfrm>
          <a:prstGeom prst="rect">
            <a:avLst/>
          </a:prstGeom>
          <a:noFill/>
        </p:spPr>
        <p:txBody>
          <a:bodyPr wrap="square" rtlCol="0">
            <a:spAutoFit/>
          </a:bodyPr>
          <a:lstStyle/>
          <a:p>
            <a:pPr algn="ctr" fontAlgn="base">
              <a:lnSpc>
                <a:spcPct val="150000"/>
              </a:lnSpc>
            </a:pPr>
            <a:r>
              <a:rPr lang="zh-CN" altLang="en-US" sz="1200" b="1" dirty="0">
                <a:solidFill>
                  <a:schemeClr val="tx1">
                    <a:lumMod val="75000"/>
                    <a:lumOff val="25000"/>
                  </a:schemeClr>
                </a:solidFill>
                <a:latin typeface="Times New Roman" panose="02020603050405020304" pitchFamily="18" charset="0"/>
                <a:cs typeface="Times New Roman" panose="02020603050405020304" pitchFamily="18" charset="0"/>
              </a:rPr>
              <a:t>长江索道</a:t>
            </a:r>
            <a:endParaRPr lang="en-US" altLang="zh-CN" sz="12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fontAlgn="base">
              <a:lnSpc>
                <a:spcPct val="150000"/>
              </a:lnSpc>
            </a:pPr>
            <a:r>
              <a:rPr lang="en-US" altLang="zh-CN" sz="1200" b="1" cap="all" dirty="0">
                <a:solidFill>
                  <a:schemeClr val="tx1">
                    <a:lumMod val="75000"/>
                    <a:lumOff val="25000"/>
                  </a:schemeClr>
                </a:solidFill>
                <a:latin typeface="Times New Roman" pitchFamily="18" charset="0"/>
                <a:cs typeface="Times New Roman" pitchFamily="18" charset="0"/>
              </a:rPr>
              <a:t>YANGTZE RIVER CABLEWAY</a:t>
            </a:r>
            <a:endParaRPr lang="zh-CN" altLang="en-US" sz="1200" b="1" cap="all" dirty="0">
              <a:solidFill>
                <a:schemeClr val="tx1">
                  <a:lumMod val="75000"/>
                  <a:lumOff val="25000"/>
                </a:schemeClr>
              </a:solidFill>
              <a:latin typeface="Times New Roman" pitchFamily="18" charset="0"/>
              <a:cs typeface="Times New Roman" pitchFamily="18" charset="0"/>
            </a:endParaRPr>
          </a:p>
          <a:p>
            <a:pPr fontAlgn="base">
              <a:lnSpc>
                <a:spcPct val="150000"/>
              </a:lnSpc>
            </a:pPr>
            <a:endParaRPr lang="en-US" altLang="zh-CN" sz="1200" dirty="0" smtClean="0">
              <a:solidFill>
                <a:schemeClr val="tx1">
                  <a:lumMod val="75000"/>
                  <a:lumOff val="25000"/>
                </a:schemeClr>
              </a:solidFill>
              <a:latin typeface="+mn-ea"/>
            </a:endParaRPr>
          </a:p>
          <a:p>
            <a:pPr fontAlgn="base">
              <a:lnSpc>
                <a:spcPct val="150000"/>
              </a:lnSpc>
            </a:pPr>
            <a:r>
              <a:rPr lang="zh-CN" altLang="en-US" sz="1200" dirty="0" smtClean="0">
                <a:solidFill>
                  <a:schemeClr val="tx1">
                    <a:lumMod val="75000"/>
                    <a:lumOff val="25000"/>
                  </a:schemeClr>
                </a:solidFill>
                <a:latin typeface="+mn-ea"/>
              </a:rPr>
              <a:t>乘坐横跨长江索道缆车</a:t>
            </a:r>
            <a:r>
              <a:rPr lang="zh-CN" altLang="en-US" sz="1200" dirty="0">
                <a:solidFill>
                  <a:schemeClr val="tx1">
                    <a:lumMod val="75000"/>
                    <a:lumOff val="25000"/>
                  </a:schemeClr>
                </a:solidFill>
                <a:latin typeface="+mn-ea"/>
              </a:rPr>
              <a:t>里</a:t>
            </a:r>
            <a:r>
              <a:rPr lang="zh-CN" altLang="en-US" sz="1200" dirty="0" smtClean="0">
                <a:solidFill>
                  <a:schemeClr val="tx1">
                    <a:lumMod val="75000"/>
                    <a:lumOff val="25000"/>
                  </a:schemeClr>
                </a:solidFill>
                <a:latin typeface="+mn-ea"/>
              </a:rPr>
              <a:t>，俯瞰重庆市区美景</a:t>
            </a:r>
            <a:r>
              <a:rPr lang="zh-CN" altLang="en-US" sz="1200" dirty="0">
                <a:solidFill>
                  <a:schemeClr val="tx1">
                    <a:lumMod val="75000"/>
                    <a:lumOff val="25000"/>
                  </a:schemeClr>
                </a:solidFill>
                <a:latin typeface="+mn-ea"/>
              </a:rPr>
              <a:t>，</a:t>
            </a:r>
            <a:r>
              <a:rPr lang="zh-CN" altLang="en-US" sz="1200" dirty="0" smtClean="0">
                <a:solidFill>
                  <a:schemeClr val="tx1">
                    <a:lumMod val="75000"/>
                    <a:lumOff val="25000"/>
                  </a:schemeClr>
                </a:solidFill>
                <a:latin typeface="+mn-ea"/>
              </a:rPr>
              <a:t>体验在高楼间横渡长江的奇妙</a:t>
            </a:r>
            <a:r>
              <a:rPr lang="zh-CN" altLang="en-US" sz="1200" dirty="0">
                <a:solidFill>
                  <a:schemeClr val="tx1">
                    <a:lumMod val="75000"/>
                    <a:lumOff val="25000"/>
                  </a:schemeClr>
                </a:solidFill>
                <a:latin typeface="+mn-ea"/>
              </a:rPr>
              <a:t>感觉。</a:t>
            </a:r>
            <a:endParaRPr lang="en-US" altLang="zh-CN" sz="1200" dirty="0">
              <a:solidFill>
                <a:schemeClr val="tx1">
                  <a:lumMod val="75000"/>
                  <a:lumOff val="25000"/>
                </a:schemeClr>
              </a:solidFill>
              <a:latin typeface="+mn-ea"/>
            </a:endParaRPr>
          </a:p>
          <a:p>
            <a:pPr fontAlgn="base"/>
            <a:endParaRPr lang="en-US" altLang="zh-CN" sz="1400" cap="all" dirty="0" smtClean="0">
              <a:solidFill>
                <a:schemeClr val="tx1">
                  <a:lumMod val="75000"/>
                  <a:lumOff val="25000"/>
                </a:schemeClr>
              </a:solidFill>
            </a:endParaRPr>
          </a:p>
          <a:p>
            <a:pPr fontAlgn="base"/>
            <a:endParaRPr lang="en-US" altLang="zh-CN" sz="1400" cap="all" dirty="0" smtClean="0">
              <a:solidFill>
                <a:schemeClr val="tx1">
                  <a:lumMod val="75000"/>
                  <a:lumOff val="25000"/>
                </a:schemeClr>
              </a:solidFill>
            </a:endParaRPr>
          </a:p>
          <a:p>
            <a:pPr fontAlgn="base"/>
            <a:r>
              <a:rPr lang="en-US" altLang="zh-CN" sz="1200" dirty="0">
                <a:solidFill>
                  <a:schemeClr val="tx1">
                    <a:lumMod val="75000"/>
                    <a:lumOff val="25000"/>
                  </a:schemeClr>
                </a:solidFill>
                <a:latin typeface="Times New Roman" pitchFamily="18" charset="0"/>
                <a:cs typeface="Times New Roman" pitchFamily="18" charset="0"/>
              </a:rPr>
              <a:t>Bird’s-eye views</a:t>
            </a:r>
          </a:p>
          <a:p>
            <a:pPr fontAlgn="base"/>
            <a:r>
              <a:rPr lang="en-US" altLang="zh-CN" sz="1200" dirty="0">
                <a:solidFill>
                  <a:schemeClr val="tx1">
                    <a:lumMod val="75000"/>
                    <a:lumOff val="25000"/>
                  </a:schemeClr>
                </a:solidFill>
                <a:latin typeface="Times New Roman" pitchFamily="18" charset="0"/>
                <a:cs typeface="Times New Roman" pitchFamily="18" charset="0"/>
              </a:rPr>
              <a:t>Take in the full beauty of the city and its scenic surroundings as you sail over the Yangtze in a cable car. </a:t>
            </a:r>
          </a:p>
          <a:p>
            <a:pPr fontAlgn="base"/>
            <a:endParaRPr lang="en-US" altLang="zh-CN" sz="1400" dirty="0">
              <a:solidFill>
                <a:schemeClr val="tx1">
                  <a:lumMod val="75000"/>
                  <a:lumOff val="25000"/>
                </a:schemeClr>
              </a:solidFill>
            </a:endParaRPr>
          </a:p>
          <a:p>
            <a:pPr fontAlgn="base"/>
            <a:r>
              <a:rPr lang="zh-CN" altLang="en-US" sz="1200" u="sng" dirty="0">
                <a:solidFill>
                  <a:schemeClr val="tx1">
                    <a:lumMod val="75000"/>
                    <a:lumOff val="25000"/>
                  </a:schemeClr>
                </a:solidFill>
                <a:latin typeface="Times New Roman" pitchFamily="18" charset="0"/>
                <a:cs typeface="Times New Roman" pitchFamily="18" charset="0"/>
              </a:rPr>
              <a:t>距酒店</a:t>
            </a:r>
            <a:r>
              <a:rPr lang="en-US" altLang="zh-CN" sz="1200" u="sng" dirty="0" smtClean="0">
                <a:solidFill>
                  <a:schemeClr val="tx1">
                    <a:lumMod val="75000"/>
                    <a:lumOff val="25000"/>
                  </a:schemeClr>
                </a:solidFill>
                <a:latin typeface="+mn-ea"/>
              </a:rPr>
              <a:t>11</a:t>
            </a:r>
            <a:r>
              <a:rPr lang="zh-CN" altLang="en-US" sz="1200" u="sng" dirty="0" smtClean="0">
                <a:solidFill>
                  <a:schemeClr val="tx1">
                    <a:lumMod val="75000"/>
                    <a:lumOff val="25000"/>
                  </a:schemeClr>
                </a:solidFill>
                <a:latin typeface="+mn-ea"/>
              </a:rPr>
              <a:t>分钟车程</a:t>
            </a:r>
            <a:endParaRPr lang="en-US" altLang="zh-CN" sz="1200" u="sng" dirty="0">
              <a:solidFill>
                <a:schemeClr val="tx1">
                  <a:lumMod val="75000"/>
                  <a:lumOff val="25000"/>
                </a:schemeClr>
              </a:solidFill>
              <a:latin typeface="+mn-ea"/>
            </a:endParaRPr>
          </a:p>
          <a:p>
            <a:pPr fontAlgn="base"/>
            <a:r>
              <a:rPr lang="en-US" altLang="zh-CN" sz="1200" u="sng" dirty="0">
                <a:solidFill>
                  <a:schemeClr val="tx1">
                    <a:lumMod val="75000"/>
                    <a:lumOff val="25000"/>
                  </a:schemeClr>
                </a:solidFill>
                <a:latin typeface="Times New Roman" pitchFamily="18" charset="0"/>
                <a:cs typeface="Times New Roman" pitchFamily="18" charset="0"/>
              </a:rPr>
              <a:t>11 </a:t>
            </a:r>
            <a:r>
              <a:rPr lang="en-US" altLang="zh-CN" sz="1200" u="sng" dirty="0" err="1">
                <a:solidFill>
                  <a:schemeClr val="tx1">
                    <a:lumMod val="75000"/>
                    <a:lumOff val="25000"/>
                  </a:schemeClr>
                </a:solidFill>
                <a:latin typeface="Times New Roman" pitchFamily="18" charset="0"/>
                <a:cs typeface="Times New Roman" pitchFamily="18" charset="0"/>
              </a:rPr>
              <a:t>mins</a:t>
            </a:r>
            <a:r>
              <a:rPr lang="en-US" altLang="zh-CN" sz="1200" u="sng" dirty="0">
                <a:solidFill>
                  <a:schemeClr val="tx1">
                    <a:lumMod val="75000"/>
                    <a:lumOff val="25000"/>
                  </a:schemeClr>
                </a:solidFill>
                <a:latin typeface="Times New Roman" pitchFamily="18" charset="0"/>
                <a:cs typeface="Times New Roman" pitchFamily="18" charset="0"/>
              </a:rPr>
              <a:t> drive</a:t>
            </a:r>
          </a:p>
        </p:txBody>
      </p:sp>
      <p:pic>
        <p:nvPicPr>
          <p:cNvPr id="23" name="图片占位符 3" descr="42844466-2E03-4271-A73A-48ACC3D74FD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12" y="1259850"/>
            <a:ext cx="3098409" cy="1809111"/>
          </a:xfrm>
          <a:prstGeom prst="rect">
            <a:avLst/>
          </a:prstGeom>
        </p:spPr>
      </p:pic>
      <p:pic>
        <p:nvPicPr>
          <p:cNvPr id="24"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6188"/>
          <a:stretch/>
        </p:blipFill>
        <p:spPr bwMode="auto">
          <a:xfrm>
            <a:off x="2699915" y="1259850"/>
            <a:ext cx="3041876" cy="180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35017" y="1259850"/>
            <a:ext cx="2977183" cy="180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863305" y="3178566"/>
            <a:ext cx="2720605" cy="3231654"/>
          </a:xfrm>
          <a:prstGeom prst="rect">
            <a:avLst/>
          </a:prstGeom>
          <a:noFill/>
        </p:spPr>
        <p:txBody>
          <a:bodyPr wrap="square" rtlCol="0">
            <a:spAutoFit/>
          </a:bodyPr>
          <a:lstStyle/>
          <a:p>
            <a:pPr algn="ctr">
              <a:lnSpc>
                <a:spcPct val="150000"/>
              </a:lnSpc>
            </a:pPr>
            <a:r>
              <a:rPr lang="zh-CN" altLang="en-US" sz="1200" b="1" dirty="0" smtClean="0">
                <a:solidFill>
                  <a:schemeClr val="tx1">
                    <a:lumMod val="75000"/>
                    <a:lumOff val="25000"/>
                  </a:schemeClr>
                </a:solidFill>
                <a:latin typeface="Times New Roman" panose="02020603050405020304" pitchFamily="18" charset="0"/>
                <a:cs typeface="Times New Roman" panose="02020603050405020304" pitchFamily="18" charset="0"/>
              </a:rPr>
              <a:t>重庆大剧院</a:t>
            </a:r>
            <a:endParaRPr lang="en-US" altLang="zh-CN" sz="1200"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gn="ctr">
              <a:lnSpc>
                <a:spcPct val="150000"/>
              </a:lnSpc>
            </a:pPr>
            <a:r>
              <a:rPr lang="en-US" altLang="zh-CN" sz="1200" b="1" cap="all" dirty="0">
                <a:solidFill>
                  <a:schemeClr val="tx1">
                    <a:lumMod val="75000"/>
                    <a:lumOff val="25000"/>
                  </a:schemeClr>
                </a:solidFill>
                <a:latin typeface="Times New Roman" pitchFamily="18" charset="0"/>
                <a:cs typeface="Times New Roman" pitchFamily="18" charset="0"/>
              </a:rPr>
              <a:t>CHONGQING GRAND </a:t>
            </a:r>
            <a:r>
              <a:rPr lang="en-US" altLang="zh-CN" sz="1200" b="1" cap="all" dirty="0" smtClean="0">
                <a:solidFill>
                  <a:schemeClr val="tx1">
                    <a:lumMod val="75000"/>
                    <a:lumOff val="25000"/>
                  </a:schemeClr>
                </a:solidFill>
                <a:latin typeface="Times New Roman" pitchFamily="18" charset="0"/>
                <a:cs typeface="Times New Roman" pitchFamily="18" charset="0"/>
              </a:rPr>
              <a:t>THEATRE</a:t>
            </a:r>
            <a:endParaRPr lang="en-US" altLang="zh-CN" sz="1200" b="1" dirty="0" smtClean="0">
              <a:solidFill>
                <a:schemeClr val="tx1">
                  <a:lumMod val="75000"/>
                  <a:lumOff val="25000"/>
                </a:schemeClr>
              </a:solidFill>
              <a:latin typeface="+mn-ea"/>
            </a:endParaRPr>
          </a:p>
          <a:p>
            <a:pPr fontAlgn="base">
              <a:lnSpc>
                <a:spcPct val="150000"/>
              </a:lnSpc>
            </a:pPr>
            <a:endParaRPr lang="en-US" altLang="zh-CN" sz="1200" dirty="0" smtClean="0">
              <a:solidFill>
                <a:schemeClr val="tx1">
                  <a:lumMod val="75000"/>
                  <a:lumOff val="25000"/>
                </a:schemeClr>
              </a:solidFill>
              <a:latin typeface="+mn-ea"/>
            </a:endParaRPr>
          </a:p>
          <a:p>
            <a:pPr fontAlgn="base">
              <a:lnSpc>
                <a:spcPct val="150000"/>
              </a:lnSpc>
            </a:pPr>
            <a:r>
              <a:rPr lang="zh-CN" altLang="en-US" sz="1200" dirty="0" smtClean="0">
                <a:solidFill>
                  <a:schemeClr val="tx1">
                    <a:lumMod val="75000"/>
                    <a:lumOff val="25000"/>
                  </a:schemeClr>
                </a:solidFill>
                <a:latin typeface="+mn-ea"/>
              </a:rPr>
              <a:t>大剧院的仿佛</a:t>
            </a:r>
            <a:r>
              <a:rPr lang="zh-CN" altLang="en-US" sz="1200" dirty="0">
                <a:solidFill>
                  <a:schemeClr val="tx1">
                    <a:lumMod val="75000"/>
                    <a:lumOff val="25000"/>
                  </a:schemeClr>
                </a:solidFill>
                <a:latin typeface="+mn-ea"/>
              </a:rPr>
              <a:t>是长江边上一艘即将起航的帆船</a:t>
            </a:r>
            <a:r>
              <a:rPr lang="zh-CN" altLang="en-US" sz="1200" dirty="0" smtClean="0">
                <a:solidFill>
                  <a:schemeClr val="tx1">
                    <a:lumMod val="75000"/>
                    <a:lumOff val="25000"/>
                  </a:schemeClr>
                </a:solidFill>
                <a:latin typeface="+mn-ea"/>
              </a:rPr>
              <a:t>，灯光效果在</a:t>
            </a:r>
            <a:r>
              <a:rPr lang="zh-CN" altLang="en-US" sz="1200" dirty="0">
                <a:solidFill>
                  <a:schemeClr val="tx1">
                    <a:lumMod val="75000"/>
                    <a:lumOff val="25000"/>
                  </a:schemeClr>
                </a:solidFill>
                <a:latin typeface="+mn-ea"/>
              </a:rPr>
              <a:t>夜晚看起来熠熠生辉，格外</a:t>
            </a:r>
            <a:r>
              <a:rPr lang="zh-CN" altLang="en-US" sz="1200" dirty="0" smtClean="0">
                <a:solidFill>
                  <a:schemeClr val="tx1">
                    <a:lumMod val="75000"/>
                    <a:lumOff val="25000"/>
                  </a:schemeClr>
                </a:solidFill>
                <a:latin typeface="+mn-ea"/>
              </a:rPr>
              <a:t>绚丽。</a:t>
            </a:r>
            <a:endParaRPr lang="en-US" altLang="zh-CN" sz="1200" dirty="0">
              <a:solidFill>
                <a:schemeClr val="tx1">
                  <a:lumMod val="75000"/>
                  <a:lumOff val="25000"/>
                </a:schemeClr>
              </a:solidFill>
              <a:latin typeface="+mn-ea"/>
            </a:endParaRPr>
          </a:p>
          <a:p>
            <a:pPr fontAlgn="base"/>
            <a:endParaRPr lang="en-US" altLang="zh-CN" sz="1200" dirty="0" smtClean="0">
              <a:solidFill>
                <a:schemeClr val="tx1">
                  <a:lumMod val="75000"/>
                  <a:lumOff val="25000"/>
                </a:schemeClr>
              </a:solidFill>
              <a:latin typeface="Times New Roman" pitchFamily="18" charset="0"/>
              <a:cs typeface="Times New Roman" pitchFamily="18" charset="0"/>
            </a:endParaRPr>
          </a:p>
          <a:p>
            <a:pPr fontAlgn="base"/>
            <a:r>
              <a:rPr lang="en-US" altLang="zh-CN" sz="1200" dirty="0" smtClean="0">
                <a:solidFill>
                  <a:schemeClr val="tx1">
                    <a:lumMod val="75000"/>
                    <a:lumOff val="25000"/>
                  </a:schemeClr>
                </a:solidFill>
                <a:latin typeface="Times New Roman" pitchFamily="18" charset="0"/>
                <a:cs typeface="Times New Roman" pitchFamily="18" charset="0"/>
              </a:rPr>
              <a:t>Uniquely </a:t>
            </a:r>
            <a:r>
              <a:rPr lang="en-US" altLang="zh-CN" sz="1200" dirty="0">
                <a:solidFill>
                  <a:schemeClr val="tx1">
                    <a:lumMod val="75000"/>
                    <a:lumOff val="25000"/>
                  </a:schemeClr>
                </a:solidFill>
                <a:latin typeface="Times New Roman" pitchFamily="18" charset="0"/>
                <a:cs typeface="Times New Roman" pitchFamily="18" charset="0"/>
              </a:rPr>
              <a:t>designed to resemble a ship sailing along the Yangtze, this modern performing arts theatre overlooking the river is a dazzling sight at night. </a:t>
            </a:r>
          </a:p>
          <a:p>
            <a:pPr fontAlgn="base"/>
            <a:endParaRPr lang="en-US" altLang="zh-CN" sz="1200" u="sng" dirty="0" smtClean="0">
              <a:solidFill>
                <a:schemeClr val="tx1">
                  <a:lumMod val="75000"/>
                  <a:lumOff val="25000"/>
                </a:schemeClr>
              </a:solidFill>
              <a:latin typeface="+mn-ea"/>
            </a:endParaRPr>
          </a:p>
          <a:p>
            <a:pPr fontAlgn="base"/>
            <a:r>
              <a:rPr lang="zh-CN" altLang="en-US" sz="1200" u="sng" dirty="0" smtClean="0">
                <a:solidFill>
                  <a:schemeClr val="tx1">
                    <a:lumMod val="75000"/>
                    <a:lumOff val="25000"/>
                  </a:schemeClr>
                </a:solidFill>
                <a:latin typeface="+mn-ea"/>
              </a:rPr>
              <a:t>步行</a:t>
            </a:r>
            <a:r>
              <a:rPr lang="en-US" altLang="zh-CN" sz="1200" u="sng" dirty="0">
                <a:solidFill>
                  <a:schemeClr val="tx1">
                    <a:lumMod val="75000"/>
                    <a:lumOff val="25000"/>
                  </a:schemeClr>
                </a:solidFill>
                <a:latin typeface="+mn-ea"/>
              </a:rPr>
              <a:t>15</a:t>
            </a:r>
            <a:r>
              <a:rPr lang="zh-CN" altLang="en-US" sz="1200" u="sng" dirty="0" smtClean="0">
                <a:solidFill>
                  <a:schemeClr val="tx1">
                    <a:lumMod val="75000"/>
                    <a:lumOff val="25000"/>
                  </a:schemeClr>
                </a:solidFill>
                <a:latin typeface="+mn-ea"/>
              </a:rPr>
              <a:t>分钟即达</a:t>
            </a:r>
            <a:endParaRPr lang="en-US" altLang="zh-CN" sz="1200" i="1" dirty="0" smtClean="0">
              <a:solidFill>
                <a:schemeClr val="tx1">
                  <a:lumMod val="75000"/>
                  <a:lumOff val="25000"/>
                </a:schemeClr>
              </a:solidFill>
            </a:endParaRPr>
          </a:p>
          <a:p>
            <a:pPr fontAlgn="base"/>
            <a:r>
              <a:rPr lang="en-US" altLang="zh-CN" sz="1200" u="sng" dirty="0">
                <a:solidFill>
                  <a:schemeClr val="tx1">
                    <a:lumMod val="75000"/>
                    <a:lumOff val="25000"/>
                  </a:schemeClr>
                </a:solidFill>
                <a:latin typeface="Times New Roman" pitchFamily="18" charset="0"/>
                <a:cs typeface="Times New Roman" pitchFamily="18" charset="0"/>
              </a:rPr>
              <a:t>15 </a:t>
            </a:r>
            <a:r>
              <a:rPr lang="en-US" altLang="zh-CN" sz="1200" u="sng" dirty="0" err="1">
                <a:solidFill>
                  <a:schemeClr val="tx1">
                    <a:lumMod val="75000"/>
                    <a:lumOff val="25000"/>
                  </a:schemeClr>
                </a:solidFill>
                <a:latin typeface="Times New Roman" pitchFamily="18" charset="0"/>
                <a:cs typeface="Times New Roman" pitchFamily="18" charset="0"/>
              </a:rPr>
              <a:t>mins</a:t>
            </a:r>
            <a:r>
              <a:rPr lang="en-US" altLang="zh-CN" sz="1200" u="sng" dirty="0">
                <a:solidFill>
                  <a:schemeClr val="tx1">
                    <a:lumMod val="75000"/>
                    <a:lumOff val="25000"/>
                  </a:schemeClr>
                </a:solidFill>
                <a:latin typeface="Times New Roman" pitchFamily="18" charset="0"/>
                <a:cs typeface="Times New Roman" pitchFamily="18" charset="0"/>
              </a:rPr>
              <a:t> </a:t>
            </a:r>
            <a:r>
              <a:rPr lang="en-US" altLang="zh-CN" sz="1200" u="sng" dirty="0" smtClean="0">
                <a:solidFill>
                  <a:schemeClr val="tx1">
                    <a:lumMod val="75000"/>
                    <a:lumOff val="25000"/>
                  </a:schemeClr>
                </a:solidFill>
                <a:latin typeface="Times New Roman" pitchFamily="18" charset="0"/>
                <a:cs typeface="Times New Roman" pitchFamily="18" charset="0"/>
              </a:rPr>
              <a:t>walk</a:t>
            </a:r>
            <a:endParaRPr lang="en-US" altLang="zh-CN" sz="1200" u="sng"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993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2" presetClass="entr" presetSubtype="2"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1+#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8" grpId="0"/>
      <p:bldP spid="22"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extBox 6"/>
          <p:cNvSpPr txBox="1"/>
          <p:nvPr/>
        </p:nvSpPr>
        <p:spPr>
          <a:xfrm>
            <a:off x="251644" y="116632"/>
            <a:ext cx="2401267" cy="923330"/>
          </a:xfrm>
          <a:prstGeom prst="rect">
            <a:avLst/>
          </a:prstGeom>
          <a:noFill/>
        </p:spPr>
        <p:txBody>
          <a:bodyPr wrap="square" rtlCol="0">
            <a:spAutoFit/>
          </a:bodyPr>
          <a:lstStyle/>
          <a:p>
            <a:pPr>
              <a:lnSpc>
                <a:spcPct val="150000"/>
              </a:lnSpc>
            </a:pPr>
            <a:r>
              <a:rPr lang="zh-CN" altLang="en-US" b="1" dirty="0" smtClean="0">
                <a:solidFill>
                  <a:schemeClr val="bg1"/>
                </a:solidFill>
                <a:latin typeface="Times New Roman" panose="02020603050405020304" pitchFamily="18" charset="0"/>
                <a:cs typeface="Times New Roman" panose="02020603050405020304" pitchFamily="18" charset="0"/>
              </a:rPr>
              <a:t>周边景点推荐</a:t>
            </a:r>
            <a:endParaRPr lang="en-US" altLang="zh-CN"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bg1"/>
                </a:solidFill>
                <a:latin typeface="Times New Roman" panose="02020603050405020304" pitchFamily="18" charset="0"/>
                <a:cs typeface="Times New Roman" panose="02020603050405020304" pitchFamily="18" charset="0"/>
              </a:rPr>
              <a:t>DESTINATIONS</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735016" y="3068960"/>
            <a:ext cx="2992639" cy="3139321"/>
          </a:xfrm>
          <a:prstGeom prst="rect">
            <a:avLst/>
          </a:prstGeom>
          <a:noFill/>
        </p:spPr>
        <p:txBody>
          <a:bodyPr wrap="square" rtlCol="0">
            <a:spAutoFit/>
          </a:bodyPr>
          <a:lstStyle/>
          <a:p>
            <a:pPr algn="ctr" fontAlgn="base">
              <a:lnSpc>
                <a:spcPct val="150000"/>
              </a:lnSpc>
            </a:pPr>
            <a:r>
              <a:rPr lang="zh-CN" altLang="en-US" sz="1200" b="1" cap="all" dirty="0" smtClean="0">
                <a:solidFill>
                  <a:schemeClr val="tx1">
                    <a:lumMod val="75000"/>
                    <a:lumOff val="25000"/>
                  </a:schemeClr>
                </a:solidFill>
                <a:latin typeface="Times New Roman" pitchFamily="18" charset="0"/>
                <a:cs typeface="Times New Roman" pitchFamily="18" charset="0"/>
              </a:rPr>
              <a:t>大足石刻</a:t>
            </a:r>
            <a:endParaRPr lang="en-US" altLang="zh-CN" sz="1200" b="1" cap="all" dirty="0">
              <a:solidFill>
                <a:schemeClr val="tx1">
                  <a:lumMod val="75000"/>
                  <a:lumOff val="25000"/>
                </a:schemeClr>
              </a:solidFill>
              <a:latin typeface="Times New Roman" pitchFamily="18" charset="0"/>
              <a:cs typeface="Times New Roman" pitchFamily="18" charset="0"/>
            </a:endParaRPr>
          </a:p>
          <a:p>
            <a:pPr algn="ctr" fontAlgn="base">
              <a:lnSpc>
                <a:spcPct val="150000"/>
              </a:lnSpc>
            </a:pPr>
            <a:r>
              <a:rPr lang="en-US" altLang="zh-CN" sz="1200" b="1" cap="all" dirty="0" err="1">
                <a:solidFill>
                  <a:schemeClr val="tx1">
                    <a:lumMod val="75000"/>
                    <a:lumOff val="25000"/>
                  </a:schemeClr>
                </a:solidFill>
                <a:latin typeface="Times New Roman" pitchFamily="18" charset="0"/>
                <a:cs typeface="Times New Roman" pitchFamily="18" charset="0"/>
              </a:rPr>
              <a:t>Dazu</a:t>
            </a:r>
            <a:r>
              <a:rPr lang="en-US" altLang="zh-CN" sz="1200" b="1" cap="all" dirty="0">
                <a:solidFill>
                  <a:schemeClr val="tx1">
                    <a:lumMod val="75000"/>
                    <a:lumOff val="25000"/>
                  </a:schemeClr>
                </a:solidFill>
                <a:latin typeface="Times New Roman" pitchFamily="18" charset="0"/>
                <a:cs typeface="Times New Roman" pitchFamily="18" charset="0"/>
              </a:rPr>
              <a:t> Rock Carvings</a:t>
            </a:r>
            <a:endParaRPr lang="zh-CN" altLang="en-US" sz="1200" b="1" cap="all" dirty="0">
              <a:solidFill>
                <a:schemeClr val="tx1">
                  <a:lumMod val="75000"/>
                  <a:lumOff val="25000"/>
                </a:schemeClr>
              </a:solidFill>
              <a:latin typeface="Times New Roman" pitchFamily="18" charset="0"/>
              <a:cs typeface="Times New Roman" pitchFamily="18" charset="0"/>
            </a:endParaRPr>
          </a:p>
          <a:p>
            <a:pPr fontAlgn="base">
              <a:lnSpc>
                <a:spcPct val="150000"/>
              </a:lnSpc>
            </a:pPr>
            <a:r>
              <a:rPr lang="zh-CN" altLang="en-US" sz="1200" dirty="0">
                <a:solidFill>
                  <a:schemeClr val="tx1">
                    <a:lumMod val="75000"/>
                    <a:lumOff val="25000"/>
                  </a:schemeClr>
                </a:solidFill>
              </a:rPr>
              <a:t>景区</a:t>
            </a:r>
            <a:r>
              <a:rPr lang="zh-CN" altLang="en-US" sz="1200" dirty="0" smtClean="0">
                <a:solidFill>
                  <a:schemeClr val="tx1">
                    <a:lumMod val="75000"/>
                    <a:lumOff val="25000"/>
                  </a:schemeClr>
                </a:solidFill>
              </a:rPr>
              <a:t>有</a:t>
            </a:r>
            <a:r>
              <a:rPr lang="en-US" altLang="zh-CN" sz="1200" dirty="0">
                <a:solidFill>
                  <a:schemeClr val="tx1">
                    <a:lumMod val="75000"/>
                    <a:lumOff val="25000"/>
                  </a:schemeClr>
                </a:solidFill>
              </a:rPr>
              <a:t>5</a:t>
            </a:r>
            <a:r>
              <a:rPr lang="zh-CN" altLang="en-US" sz="1200" dirty="0">
                <a:solidFill>
                  <a:schemeClr val="tx1">
                    <a:lumMod val="75000"/>
                    <a:lumOff val="25000"/>
                  </a:schemeClr>
                </a:solidFill>
              </a:rPr>
              <a:t>万</a:t>
            </a:r>
            <a:r>
              <a:rPr lang="zh-CN" altLang="en-US" sz="1200" dirty="0" smtClean="0">
                <a:solidFill>
                  <a:schemeClr val="tx1">
                    <a:lumMod val="75000"/>
                    <a:lumOff val="25000"/>
                  </a:schemeClr>
                </a:solidFill>
              </a:rPr>
              <a:t>多余尊雕刻</a:t>
            </a:r>
            <a:r>
              <a:rPr lang="zh-CN" altLang="en-US" sz="1200" dirty="0">
                <a:solidFill>
                  <a:schemeClr val="tx1">
                    <a:lumMod val="75000"/>
                    <a:lumOff val="25000"/>
                  </a:schemeClr>
                </a:solidFill>
              </a:rPr>
              <a:t>在山壁上的石雕，历史可以追溯到</a:t>
            </a:r>
            <a:r>
              <a:rPr lang="en-US" altLang="zh-CN" sz="1200" dirty="0">
                <a:solidFill>
                  <a:schemeClr val="tx1">
                    <a:lumMod val="75000"/>
                    <a:lumOff val="25000"/>
                  </a:schemeClr>
                </a:solidFill>
              </a:rPr>
              <a:t>7</a:t>
            </a:r>
            <a:r>
              <a:rPr lang="zh-CN" altLang="en-US" sz="1200" dirty="0">
                <a:solidFill>
                  <a:schemeClr val="tx1">
                    <a:lumMod val="75000"/>
                    <a:lumOff val="25000"/>
                  </a:schemeClr>
                </a:solidFill>
              </a:rPr>
              <a:t>世纪</a:t>
            </a:r>
            <a:r>
              <a:rPr lang="zh-CN" altLang="en-US" sz="1200" dirty="0" smtClean="0">
                <a:solidFill>
                  <a:schemeClr val="tx1">
                    <a:lumMod val="75000"/>
                    <a:lumOff val="25000"/>
                  </a:schemeClr>
                </a:solidFill>
              </a:rPr>
              <a:t>，巧夺天工的石雕技艺令人惊叹。</a:t>
            </a:r>
            <a:endParaRPr lang="en-US" altLang="zh-CN" sz="1200" dirty="0" smtClean="0">
              <a:solidFill>
                <a:schemeClr val="tx1">
                  <a:lumMod val="75000"/>
                  <a:lumOff val="25000"/>
                </a:schemeClr>
              </a:solidFill>
            </a:endParaRPr>
          </a:p>
          <a:p>
            <a:pPr fontAlgn="base"/>
            <a:endParaRPr lang="en-US" altLang="zh-CN" sz="1200" dirty="0">
              <a:solidFill>
                <a:schemeClr val="tx1">
                  <a:lumMod val="75000"/>
                  <a:lumOff val="25000"/>
                </a:schemeClr>
              </a:solidFill>
            </a:endParaRPr>
          </a:p>
          <a:p>
            <a:pPr fontAlgn="base"/>
            <a:endParaRPr lang="en-US" altLang="zh-CN" sz="1200" dirty="0" smtClean="0">
              <a:solidFill>
                <a:schemeClr val="tx1">
                  <a:lumMod val="75000"/>
                  <a:lumOff val="25000"/>
                </a:schemeClr>
              </a:solidFill>
              <a:latin typeface="Times New Roman" pitchFamily="18" charset="0"/>
              <a:cs typeface="Times New Roman" pitchFamily="18" charset="0"/>
            </a:endParaRPr>
          </a:p>
          <a:p>
            <a:pPr fontAlgn="base"/>
            <a:r>
              <a:rPr lang="en-US" altLang="zh-CN" sz="1200" dirty="0">
                <a:solidFill>
                  <a:schemeClr val="tx1">
                    <a:lumMod val="75000"/>
                    <a:lumOff val="25000"/>
                  </a:schemeClr>
                </a:solidFill>
                <a:latin typeface="Times New Roman" pitchFamily="18" charset="0"/>
                <a:cs typeface="Times New Roman" pitchFamily="18" charset="0"/>
              </a:rPr>
              <a:t>Marvel at these magnificent carvings and over 50,000 religious sculptures carved into the stone cliffs of </a:t>
            </a:r>
            <a:r>
              <a:rPr lang="en-US" altLang="zh-CN" sz="1200" dirty="0" err="1">
                <a:solidFill>
                  <a:schemeClr val="tx1">
                    <a:lumMod val="75000"/>
                    <a:lumOff val="25000"/>
                  </a:schemeClr>
                </a:solidFill>
                <a:latin typeface="Times New Roman" pitchFamily="18" charset="0"/>
                <a:cs typeface="Times New Roman" pitchFamily="18" charset="0"/>
              </a:rPr>
              <a:t>Dazu</a:t>
            </a:r>
            <a:r>
              <a:rPr lang="en-US" altLang="zh-CN" sz="1200" dirty="0">
                <a:solidFill>
                  <a:schemeClr val="tx1">
                    <a:lumMod val="75000"/>
                    <a:lumOff val="25000"/>
                  </a:schemeClr>
                </a:solidFill>
                <a:latin typeface="Times New Roman" pitchFamily="18" charset="0"/>
                <a:cs typeface="Times New Roman" pitchFamily="18" charset="0"/>
              </a:rPr>
              <a:t>, dating back to the 7th century</a:t>
            </a:r>
            <a:r>
              <a:rPr lang="en-US" altLang="zh-CN" sz="1200" dirty="0" smtClean="0">
                <a:solidFill>
                  <a:schemeClr val="tx1">
                    <a:lumMod val="75000"/>
                    <a:lumOff val="25000"/>
                  </a:schemeClr>
                </a:solidFill>
                <a:latin typeface="Times New Roman" pitchFamily="18" charset="0"/>
                <a:cs typeface="Times New Roman" pitchFamily="18" charset="0"/>
              </a:rPr>
              <a:t>..</a:t>
            </a:r>
            <a:endParaRPr lang="en-US" altLang="zh-CN" sz="1200" u="sng" dirty="0" smtClean="0">
              <a:solidFill>
                <a:schemeClr val="tx1">
                  <a:lumMod val="75000"/>
                  <a:lumOff val="25000"/>
                </a:schemeClr>
              </a:solidFill>
              <a:latin typeface="Times New Roman" pitchFamily="18" charset="0"/>
              <a:cs typeface="Times New Roman" pitchFamily="18" charset="0"/>
            </a:endParaRPr>
          </a:p>
          <a:p>
            <a:pPr fontAlgn="base"/>
            <a:endParaRPr lang="en-US" altLang="zh-CN" sz="1200" u="sng" dirty="0" smtClean="0">
              <a:solidFill>
                <a:schemeClr val="tx1">
                  <a:lumMod val="75000"/>
                  <a:lumOff val="25000"/>
                </a:schemeClr>
              </a:solidFill>
              <a:latin typeface="Times New Roman" pitchFamily="18" charset="0"/>
              <a:cs typeface="Times New Roman" pitchFamily="18" charset="0"/>
            </a:endParaRPr>
          </a:p>
          <a:p>
            <a:pPr fontAlgn="base"/>
            <a:r>
              <a:rPr lang="zh-CN" altLang="en-US" sz="1200" u="sng" dirty="0">
                <a:solidFill>
                  <a:schemeClr val="tx1">
                    <a:lumMod val="75000"/>
                    <a:lumOff val="25000"/>
                  </a:schemeClr>
                </a:solidFill>
                <a:latin typeface="Times New Roman" pitchFamily="18" charset="0"/>
                <a:cs typeface="Times New Roman" pitchFamily="18" charset="0"/>
              </a:rPr>
              <a:t>车程</a:t>
            </a:r>
            <a:r>
              <a:rPr lang="en-US" altLang="zh-CN" sz="1200" u="sng" dirty="0" smtClean="0">
                <a:solidFill>
                  <a:schemeClr val="tx1">
                    <a:lumMod val="75000"/>
                    <a:lumOff val="25000"/>
                  </a:schemeClr>
                </a:solidFill>
                <a:latin typeface="Times New Roman" pitchFamily="18" charset="0"/>
                <a:cs typeface="Times New Roman" pitchFamily="18" charset="0"/>
              </a:rPr>
              <a:t>2</a:t>
            </a:r>
            <a:r>
              <a:rPr lang="zh-CN" altLang="en-US" sz="1200" u="sng" dirty="0" smtClean="0">
                <a:solidFill>
                  <a:schemeClr val="tx1">
                    <a:lumMod val="75000"/>
                    <a:lumOff val="25000"/>
                  </a:schemeClr>
                </a:solidFill>
                <a:latin typeface="Times New Roman" pitchFamily="18" charset="0"/>
                <a:cs typeface="Times New Roman" pitchFamily="18" charset="0"/>
              </a:rPr>
              <a:t>个小时</a:t>
            </a:r>
            <a:endParaRPr lang="en-US" altLang="zh-CN"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u="sng" dirty="0" smtClean="0">
                <a:solidFill>
                  <a:schemeClr val="tx1">
                    <a:lumMod val="75000"/>
                    <a:lumOff val="25000"/>
                  </a:schemeClr>
                </a:solidFill>
                <a:latin typeface="Times New Roman" pitchFamily="18" charset="0"/>
                <a:cs typeface="Times New Roman" pitchFamily="18" charset="0"/>
              </a:rPr>
              <a:t>2 </a:t>
            </a:r>
            <a:r>
              <a:rPr lang="en-US" altLang="zh-CN" sz="1200" u="sng" dirty="0">
                <a:solidFill>
                  <a:schemeClr val="tx1">
                    <a:lumMod val="75000"/>
                    <a:lumOff val="25000"/>
                  </a:schemeClr>
                </a:solidFill>
                <a:latin typeface="Times New Roman" pitchFamily="18" charset="0"/>
                <a:cs typeface="Times New Roman" pitchFamily="18" charset="0"/>
              </a:rPr>
              <a:t>hours drive</a:t>
            </a:r>
          </a:p>
        </p:txBody>
      </p:sp>
      <p:sp>
        <p:nvSpPr>
          <p:cNvPr id="20" name="TextBox 19"/>
          <p:cNvSpPr txBox="1"/>
          <p:nvPr/>
        </p:nvSpPr>
        <p:spPr>
          <a:xfrm>
            <a:off x="2701350" y="3068960"/>
            <a:ext cx="3040440" cy="3323987"/>
          </a:xfrm>
          <a:prstGeom prst="rect">
            <a:avLst/>
          </a:prstGeom>
          <a:noFill/>
        </p:spPr>
        <p:txBody>
          <a:bodyPr wrap="square" rtlCol="0">
            <a:spAutoFit/>
          </a:bodyPr>
          <a:lstStyle/>
          <a:p>
            <a:pPr algn="ctr" fontAlgn="base">
              <a:lnSpc>
                <a:spcPct val="150000"/>
              </a:lnSpc>
            </a:pPr>
            <a:r>
              <a:rPr lang="zh-CN" altLang="en-US" sz="1200" b="1" cap="all" dirty="0">
                <a:solidFill>
                  <a:schemeClr val="tx1">
                    <a:lumMod val="75000"/>
                    <a:lumOff val="25000"/>
                  </a:schemeClr>
                </a:solidFill>
                <a:latin typeface="Times New Roman" pitchFamily="18" charset="0"/>
                <a:cs typeface="Times New Roman" pitchFamily="18" charset="0"/>
              </a:rPr>
              <a:t>武隆仙女</a:t>
            </a:r>
            <a:r>
              <a:rPr lang="zh-CN" altLang="en-US" sz="1200" b="1" cap="all" dirty="0" smtClean="0">
                <a:solidFill>
                  <a:schemeClr val="tx1">
                    <a:lumMod val="75000"/>
                    <a:lumOff val="25000"/>
                  </a:schemeClr>
                </a:solidFill>
                <a:latin typeface="Times New Roman" pitchFamily="18" charset="0"/>
                <a:cs typeface="Times New Roman" pitchFamily="18" charset="0"/>
              </a:rPr>
              <a:t>山</a:t>
            </a:r>
            <a:endParaRPr lang="en-US" altLang="zh-CN" sz="1200" b="1" cap="all" dirty="0" smtClean="0">
              <a:solidFill>
                <a:schemeClr val="tx1">
                  <a:lumMod val="75000"/>
                  <a:lumOff val="25000"/>
                </a:schemeClr>
              </a:solidFill>
              <a:latin typeface="Times New Roman" pitchFamily="18" charset="0"/>
              <a:cs typeface="Times New Roman" pitchFamily="18" charset="0"/>
            </a:endParaRPr>
          </a:p>
          <a:p>
            <a:pPr algn="ctr" fontAlgn="base">
              <a:lnSpc>
                <a:spcPct val="150000"/>
              </a:lnSpc>
            </a:pPr>
            <a:r>
              <a:rPr lang="en-US" altLang="zh-CN" sz="1200" b="1" cap="all" dirty="0" smtClean="0">
                <a:solidFill>
                  <a:schemeClr val="tx1">
                    <a:lumMod val="75000"/>
                    <a:lumOff val="25000"/>
                  </a:schemeClr>
                </a:solidFill>
                <a:latin typeface="Times New Roman" pitchFamily="18" charset="0"/>
                <a:cs typeface="Times New Roman" pitchFamily="18" charset="0"/>
              </a:rPr>
              <a:t>WULONG </a:t>
            </a:r>
            <a:r>
              <a:rPr lang="en-US" altLang="zh-CN" sz="1200" b="1" cap="all" dirty="0">
                <a:solidFill>
                  <a:schemeClr val="tx1">
                    <a:lumMod val="75000"/>
                    <a:lumOff val="25000"/>
                  </a:schemeClr>
                </a:solidFill>
                <a:latin typeface="Times New Roman" pitchFamily="18" charset="0"/>
                <a:cs typeface="Times New Roman" pitchFamily="18" charset="0"/>
              </a:rPr>
              <a:t>FAIRY </a:t>
            </a:r>
            <a:r>
              <a:rPr lang="en-US" altLang="zh-CN" sz="1200" b="1" cap="all" dirty="0" smtClean="0">
                <a:solidFill>
                  <a:schemeClr val="tx1">
                    <a:lumMod val="75000"/>
                    <a:lumOff val="25000"/>
                  </a:schemeClr>
                </a:solidFill>
                <a:latin typeface="Times New Roman" pitchFamily="18" charset="0"/>
                <a:cs typeface="Times New Roman" pitchFamily="18" charset="0"/>
              </a:rPr>
              <a:t>MOUNTAIN</a:t>
            </a:r>
            <a:endParaRPr lang="zh-CN" altLang="en-US" sz="1200" i="1" dirty="0"/>
          </a:p>
          <a:p>
            <a:pPr fontAlgn="base">
              <a:lnSpc>
                <a:spcPct val="150000"/>
              </a:lnSpc>
            </a:pPr>
            <a:r>
              <a:rPr lang="zh-CN" altLang="en-US" sz="1200" dirty="0">
                <a:solidFill>
                  <a:schemeClr val="tx1">
                    <a:lumMod val="75000"/>
                    <a:lumOff val="25000"/>
                  </a:schemeClr>
                </a:solidFill>
              </a:rPr>
              <a:t>作为重庆东部武陵山脉的一部分，这里因其迷人的高地景色而被称为</a:t>
            </a:r>
            <a:r>
              <a:rPr lang="zh-CN" altLang="en-US" sz="1200" dirty="0" smtClean="0">
                <a:solidFill>
                  <a:schemeClr val="tx1">
                    <a:lumMod val="75000"/>
                    <a:lumOff val="25000"/>
                  </a:schemeClr>
                </a:solidFill>
              </a:rPr>
              <a:t>“东方瑞士”，电影</a:t>
            </a:r>
            <a:r>
              <a:rPr lang="en-US" altLang="zh-CN" sz="1200" dirty="0">
                <a:solidFill>
                  <a:schemeClr val="tx1">
                    <a:lumMod val="75000"/>
                    <a:lumOff val="25000"/>
                  </a:schemeClr>
                </a:solidFill>
              </a:rPr>
              <a:t>《</a:t>
            </a:r>
            <a:r>
              <a:rPr lang="zh-CN" altLang="en-US" sz="1200" dirty="0">
                <a:solidFill>
                  <a:schemeClr val="tx1">
                    <a:lumMod val="75000"/>
                    <a:lumOff val="25000"/>
                  </a:schemeClr>
                </a:solidFill>
              </a:rPr>
              <a:t>变形金刚</a:t>
            </a:r>
            <a:r>
              <a:rPr lang="en-US" altLang="zh-CN" sz="1200" dirty="0">
                <a:solidFill>
                  <a:schemeClr val="tx1">
                    <a:lumMod val="75000"/>
                    <a:lumOff val="25000"/>
                  </a:schemeClr>
                </a:solidFill>
              </a:rPr>
              <a:t>4</a:t>
            </a:r>
            <a:r>
              <a:rPr lang="en-US" altLang="zh-CN" sz="1200" dirty="0" smtClean="0">
                <a:solidFill>
                  <a:schemeClr val="tx1">
                    <a:lumMod val="75000"/>
                    <a:lumOff val="25000"/>
                  </a:schemeClr>
                </a:solidFill>
              </a:rPr>
              <a:t>》</a:t>
            </a:r>
            <a:r>
              <a:rPr lang="zh-CN" altLang="en-US" sz="1200" dirty="0" smtClean="0">
                <a:solidFill>
                  <a:schemeClr val="tx1">
                    <a:lumMod val="75000"/>
                    <a:lumOff val="25000"/>
                  </a:schemeClr>
                </a:solidFill>
              </a:rPr>
              <a:t>的取景地。</a:t>
            </a:r>
            <a:endParaRPr lang="zh-CN" altLang="en-US" sz="1200" dirty="0">
              <a:solidFill>
                <a:schemeClr val="tx1">
                  <a:lumMod val="75000"/>
                  <a:lumOff val="25000"/>
                </a:schemeClr>
              </a:solidFill>
            </a:endParaRPr>
          </a:p>
          <a:p>
            <a:pPr fontAlgn="base"/>
            <a:endParaRPr lang="en-US" altLang="zh-CN" sz="1200" i="1" dirty="0" smtClean="0">
              <a:latin typeface="Times New Roman" pitchFamily="18" charset="0"/>
              <a:cs typeface="Times New Roman" pitchFamily="18" charset="0"/>
            </a:endParaRPr>
          </a:p>
          <a:p>
            <a:pPr fontAlgn="base"/>
            <a:r>
              <a:rPr lang="en-US" altLang="zh-CN" sz="1200" dirty="0">
                <a:solidFill>
                  <a:schemeClr val="tx1">
                    <a:lumMod val="75000"/>
                    <a:lumOff val="25000"/>
                  </a:schemeClr>
                </a:solidFill>
                <a:latin typeface="Times New Roman" pitchFamily="18" charset="0"/>
                <a:cs typeface="Times New Roman" pitchFamily="18" charset="0"/>
              </a:rPr>
              <a:t>Part of the </a:t>
            </a:r>
            <a:r>
              <a:rPr lang="en-US" altLang="zh-CN" sz="1200" dirty="0" err="1">
                <a:solidFill>
                  <a:schemeClr val="tx1">
                    <a:lumMod val="75000"/>
                    <a:lumOff val="25000"/>
                  </a:schemeClr>
                </a:solidFill>
                <a:latin typeface="Times New Roman" pitchFamily="18" charset="0"/>
                <a:cs typeface="Times New Roman" pitchFamily="18" charset="0"/>
              </a:rPr>
              <a:t>Wuling</a:t>
            </a:r>
            <a:r>
              <a:rPr lang="en-US" altLang="zh-CN" sz="1200" dirty="0">
                <a:solidFill>
                  <a:schemeClr val="tx1">
                    <a:lumMod val="75000"/>
                    <a:lumOff val="25000"/>
                  </a:schemeClr>
                </a:solidFill>
                <a:latin typeface="Times New Roman" pitchFamily="18" charset="0"/>
                <a:cs typeface="Times New Roman" pitchFamily="18" charset="0"/>
              </a:rPr>
              <a:t> Mountain Range in eastern Chongqing, the park is famed as the “Switzerland of the East” for its charming highland scenery, where scenes from the Hollywood movie “Transformers 4” were filmed. </a:t>
            </a:r>
            <a:endParaRPr lang="en-US" altLang="zh-CN" sz="1200" dirty="0" smtClean="0">
              <a:solidFill>
                <a:schemeClr val="tx1">
                  <a:lumMod val="75000"/>
                  <a:lumOff val="25000"/>
                </a:schemeClr>
              </a:solidFill>
              <a:latin typeface="Times New Roman" pitchFamily="18" charset="0"/>
              <a:cs typeface="Times New Roman" pitchFamily="18" charset="0"/>
            </a:endParaRPr>
          </a:p>
          <a:p>
            <a:pPr fontAlgn="base"/>
            <a:endParaRPr lang="en-US" altLang="zh-CN" sz="1200" dirty="0">
              <a:solidFill>
                <a:schemeClr val="tx1">
                  <a:lumMod val="75000"/>
                  <a:lumOff val="25000"/>
                </a:schemeClr>
              </a:solidFill>
              <a:latin typeface="Times New Roman" pitchFamily="18" charset="0"/>
              <a:cs typeface="Times New Roman" pitchFamily="18" charset="0"/>
            </a:endParaRPr>
          </a:p>
          <a:p>
            <a:pPr fontAlgn="base"/>
            <a:r>
              <a:rPr lang="zh-CN" altLang="en-US" sz="1200" u="sng" dirty="0">
                <a:solidFill>
                  <a:schemeClr val="tx1">
                    <a:lumMod val="75000"/>
                    <a:lumOff val="25000"/>
                  </a:schemeClr>
                </a:solidFill>
                <a:latin typeface="Times New Roman" pitchFamily="18" charset="0"/>
                <a:cs typeface="Times New Roman" pitchFamily="18" charset="0"/>
              </a:rPr>
              <a:t>车程</a:t>
            </a:r>
            <a:r>
              <a:rPr lang="en-US" altLang="zh-CN" sz="1200" u="sng" dirty="0" smtClean="0">
                <a:solidFill>
                  <a:schemeClr val="tx1">
                    <a:lumMod val="75000"/>
                    <a:lumOff val="25000"/>
                  </a:schemeClr>
                </a:solidFill>
                <a:latin typeface="Times New Roman" pitchFamily="18" charset="0"/>
                <a:cs typeface="Times New Roman" pitchFamily="18" charset="0"/>
              </a:rPr>
              <a:t>3</a:t>
            </a:r>
            <a:r>
              <a:rPr lang="zh-CN" altLang="en-US" sz="1200" u="sng" dirty="0">
                <a:solidFill>
                  <a:schemeClr val="tx1">
                    <a:lumMod val="75000"/>
                    <a:lumOff val="25000"/>
                  </a:schemeClr>
                </a:solidFill>
                <a:latin typeface="Times New Roman" pitchFamily="18" charset="0"/>
                <a:cs typeface="Times New Roman" pitchFamily="18" charset="0"/>
              </a:rPr>
              <a:t>小时</a:t>
            </a:r>
            <a:endParaRPr lang="en-US" altLang="zh-CN"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u="sng" dirty="0">
                <a:solidFill>
                  <a:schemeClr val="tx1">
                    <a:lumMod val="75000"/>
                    <a:lumOff val="25000"/>
                  </a:schemeClr>
                </a:solidFill>
                <a:latin typeface="Times New Roman" pitchFamily="18" charset="0"/>
                <a:cs typeface="Times New Roman" pitchFamily="18" charset="0"/>
              </a:rPr>
              <a:t>3 hours drive</a:t>
            </a: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88" y="-1"/>
            <a:ext cx="316756" cy="126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3068959"/>
            <a:ext cx="2699915" cy="331236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2699914" y="3068958"/>
            <a:ext cx="3035103" cy="3312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5735017" y="3068958"/>
            <a:ext cx="2977183" cy="3312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7505" r="-224"/>
          <a:stretch/>
        </p:blipFill>
        <p:spPr bwMode="auto">
          <a:xfrm>
            <a:off x="2699915" y="1267022"/>
            <a:ext cx="3085052" cy="1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smchristys\Desktop\大足.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35017" y="1267025"/>
            <a:ext cx="2977183" cy="18019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365" y="3068960"/>
            <a:ext cx="2696985" cy="3231654"/>
          </a:xfrm>
          <a:prstGeom prst="rect">
            <a:avLst/>
          </a:prstGeom>
          <a:noFill/>
        </p:spPr>
        <p:txBody>
          <a:bodyPr wrap="square" rtlCol="0">
            <a:spAutoFit/>
          </a:bodyPr>
          <a:lstStyle/>
          <a:p>
            <a:pPr algn="ctr" fontAlgn="base">
              <a:lnSpc>
                <a:spcPct val="150000"/>
              </a:lnSpc>
            </a:pPr>
            <a:r>
              <a:rPr lang="zh-CN" altLang="en-US" sz="1200" b="1" cap="all" dirty="0">
                <a:solidFill>
                  <a:schemeClr val="tx1">
                    <a:lumMod val="75000"/>
                    <a:lumOff val="25000"/>
                  </a:schemeClr>
                </a:solidFill>
                <a:latin typeface="Times New Roman" pitchFamily="18" charset="0"/>
                <a:cs typeface="Times New Roman" pitchFamily="18" charset="0"/>
              </a:rPr>
              <a:t>三峡</a:t>
            </a:r>
            <a:endParaRPr lang="en-US" altLang="zh-CN" sz="1200" b="1" cap="all" dirty="0" smtClean="0">
              <a:solidFill>
                <a:schemeClr val="tx1">
                  <a:lumMod val="75000"/>
                  <a:lumOff val="25000"/>
                </a:schemeClr>
              </a:solidFill>
              <a:latin typeface="Times New Roman" pitchFamily="18" charset="0"/>
              <a:cs typeface="Times New Roman" pitchFamily="18" charset="0"/>
            </a:endParaRPr>
          </a:p>
          <a:p>
            <a:pPr algn="ctr" fontAlgn="base">
              <a:lnSpc>
                <a:spcPct val="150000"/>
              </a:lnSpc>
            </a:pPr>
            <a:r>
              <a:rPr lang="en-US" altLang="zh-CN" sz="1200" b="1" cap="all" dirty="0" smtClean="0">
                <a:solidFill>
                  <a:schemeClr val="tx1">
                    <a:lumMod val="75000"/>
                    <a:lumOff val="25000"/>
                  </a:schemeClr>
                </a:solidFill>
                <a:latin typeface="Times New Roman" pitchFamily="18" charset="0"/>
                <a:cs typeface="Times New Roman" pitchFamily="18" charset="0"/>
              </a:rPr>
              <a:t>SANXIA</a:t>
            </a:r>
            <a:endParaRPr lang="zh-CN" altLang="en-US" sz="1200" dirty="0"/>
          </a:p>
          <a:p>
            <a:pPr fontAlgn="base">
              <a:lnSpc>
                <a:spcPct val="150000"/>
              </a:lnSpc>
            </a:pPr>
            <a:r>
              <a:rPr lang="zh-CN" altLang="en-US" sz="1200" dirty="0">
                <a:solidFill>
                  <a:schemeClr val="tx1">
                    <a:lumMod val="75000"/>
                    <a:lumOff val="25000"/>
                  </a:schemeClr>
                </a:solidFill>
              </a:rPr>
              <a:t>长江三峡</a:t>
            </a:r>
            <a:r>
              <a:rPr lang="zh-CN" altLang="en-US" sz="1200" dirty="0" smtClean="0">
                <a:solidFill>
                  <a:schemeClr val="tx1">
                    <a:lumMod val="75000"/>
                    <a:lumOff val="25000"/>
                  </a:schemeClr>
                </a:solidFill>
              </a:rPr>
              <a:t>，山水</a:t>
            </a:r>
            <a:r>
              <a:rPr lang="zh-CN" altLang="en-US" sz="1200" dirty="0">
                <a:solidFill>
                  <a:schemeClr val="tx1">
                    <a:lumMod val="75000"/>
                    <a:lumOff val="25000"/>
                  </a:schemeClr>
                </a:solidFill>
              </a:rPr>
              <a:t>画廊气象万千、群峰云遮雾绕，溪流妩媚多情</a:t>
            </a:r>
            <a:r>
              <a:rPr lang="zh-CN" altLang="en-US" sz="1200" dirty="0" smtClean="0">
                <a:solidFill>
                  <a:schemeClr val="tx1">
                    <a:lumMod val="75000"/>
                    <a:lumOff val="25000"/>
                  </a:schemeClr>
                </a:solidFill>
              </a:rPr>
              <a:t>。如</a:t>
            </a:r>
            <a:r>
              <a:rPr lang="zh-CN" altLang="en-US" sz="1200" dirty="0">
                <a:solidFill>
                  <a:schemeClr val="tx1">
                    <a:lumMod val="75000"/>
                    <a:lumOff val="25000"/>
                  </a:schemeClr>
                </a:solidFill>
              </a:rPr>
              <a:t>诗如</a:t>
            </a:r>
            <a:r>
              <a:rPr lang="zh-CN" altLang="en-US" sz="1200" dirty="0" smtClean="0">
                <a:solidFill>
                  <a:schemeClr val="tx1">
                    <a:lumMod val="75000"/>
                    <a:lumOff val="25000"/>
                  </a:schemeClr>
                </a:solidFill>
              </a:rPr>
              <a:t>画的风景伴随优美</a:t>
            </a:r>
            <a:r>
              <a:rPr lang="zh-CN" altLang="en-US" sz="1200" dirty="0">
                <a:solidFill>
                  <a:schemeClr val="tx1">
                    <a:lumMod val="75000"/>
                    <a:lumOff val="25000"/>
                  </a:schemeClr>
                </a:solidFill>
              </a:rPr>
              <a:t>的传说和动人的</a:t>
            </a:r>
            <a:r>
              <a:rPr lang="zh-CN" altLang="en-US" sz="1200" dirty="0" smtClean="0">
                <a:solidFill>
                  <a:schemeClr val="tx1">
                    <a:lumMod val="75000"/>
                    <a:lumOff val="25000"/>
                  </a:schemeClr>
                </a:solidFill>
              </a:rPr>
              <a:t>故事徐徐展开。</a:t>
            </a:r>
            <a:endParaRPr lang="en-US" altLang="zh-CN" sz="1200" dirty="0" smtClean="0">
              <a:solidFill>
                <a:schemeClr val="tx1">
                  <a:lumMod val="75000"/>
                  <a:lumOff val="25000"/>
                </a:schemeClr>
              </a:solidFill>
            </a:endParaRPr>
          </a:p>
          <a:p>
            <a:pPr fontAlgn="base"/>
            <a:endParaRPr lang="en-US" altLang="zh-CN" sz="1200" dirty="0">
              <a:solidFill>
                <a:schemeClr val="tx1">
                  <a:lumMod val="75000"/>
                  <a:lumOff val="25000"/>
                </a:schemeClr>
              </a:solidFill>
            </a:endParaRPr>
          </a:p>
          <a:p>
            <a:pPr fontAlgn="base"/>
            <a:r>
              <a:rPr lang="en-US" altLang="zh-CN" sz="1200" dirty="0" smtClean="0">
                <a:solidFill>
                  <a:schemeClr val="tx1">
                    <a:lumMod val="75000"/>
                    <a:lumOff val="25000"/>
                  </a:schemeClr>
                </a:solidFill>
                <a:latin typeface="Times New Roman" pitchFamily="18" charset="0"/>
                <a:cs typeface="Times New Roman" pitchFamily="18" charset="0"/>
              </a:rPr>
              <a:t>The</a:t>
            </a:r>
            <a:r>
              <a:rPr lang="en-US" altLang="zh-CN" sz="1200" dirty="0">
                <a:solidFill>
                  <a:schemeClr val="tx1">
                    <a:lumMod val="75000"/>
                    <a:lumOff val="25000"/>
                  </a:schemeClr>
                </a:solidFill>
                <a:latin typeface="Times New Roman" pitchFamily="18" charset="0"/>
                <a:cs typeface="Times New Roman" pitchFamily="18" charset="0"/>
              </a:rPr>
              <a:t> new Three Gorges bring you infinite new views. New sceneries created by </a:t>
            </a:r>
            <a:endParaRPr lang="en-US" altLang="zh-CN" sz="1200" dirty="0" smtClean="0">
              <a:solidFill>
                <a:schemeClr val="tx1">
                  <a:lumMod val="75000"/>
                  <a:lumOff val="25000"/>
                </a:schemeClr>
              </a:solidFill>
              <a:latin typeface="Times New Roman" pitchFamily="18" charset="0"/>
              <a:cs typeface="Times New Roman" pitchFamily="18" charset="0"/>
            </a:endParaRPr>
          </a:p>
          <a:p>
            <a:pPr fontAlgn="base"/>
            <a:r>
              <a:rPr lang="en-US" altLang="zh-CN" sz="1200" dirty="0" smtClean="0">
                <a:solidFill>
                  <a:schemeClr val="tx1">
                    <a:lumMod val="75000"/>
                    <a:lumOff val="25000"/>
                  </a:schemeClr>
                </a:solidFill>
                <a:latin typeface="Times New Roman" pitchFamily="18" charset="0"/>
                <a:cs typeface="Times New Roman" pitchFamily="18" charset="0"/>
              </a:rPr>
              <a:t>the</a:t>
            </a:r>
            <a:r>
              <a:rPr lang="en-US" altLang="zh-CN" sz="1200" dirty="0">
                <a:solidFill>
                  <a:schemeClr val="tx1">
                    <a:lumMod val="75000"/>
                    <a:lumOff val="25000"/>
                  </a:schemeClr>
                </a:solidFill>
                <a:latin typeface="Times New Roman" pitchFamily="18" charset="0"/>
                <a:cs typeface="Times New Roman" pitchFamily="18" charset="0"/>
              </a:rPr>
              <a:t> reservoir will add extra mysteries to you and make your trip rich </a:t>
            </a:r>
            <a:r>
              <a:rPr lang="en-US" altLang="zh-CN" sz="1200" dirty="0" smtClean="0">
                <a:solidFill>
                  <a:schemeClr val="tx1">
                    <a:lumMod val="75000"/>
                    <a:lumOff val="25000"/>
                  </a:schemeClr>
                </a:solidFill>
                <a:latin typeface="Times New Roman" pitchFamily="18" charset="0"/>
                <a:cs typeface="Times New Roman" pitchFamily="18" charset="0"/>
              </a:rPr>
              <a:t>and</a:t>
            </a:r>
            <a:r>
              <a:rPr lang="en-US" altLang="zh-CN" sz="1200" dirty="0">
                <a:solidFill>
                  <a:schemeClr val="tx1">
                    <a:lumMod val="75000"/>
                    <a:lumOff val="25000"/>
                  </a:schemeClr>
                </a:solidFill>
                <a:latin typeface="Times New Roman" pitchFamily="18" charset="0"/>
                <a:cs typeface="Times New Roman" pitchFamily="18" charset="0"/>
              </a:rPr>
              <a:t> colorful.</a:t>
            </a:r>
          </a:p>
          <a:p>
            <a:pPr fontAlgn="base"/>
            <a:endParaRPr lang="en-US" altLang="zh-CN" sz="1200" dirty="0">
              <a:solidFill>
                <a:schemeClr val="tx1">
                  <a:lumMod val="75000"/>
                  <a:lumOff val="25000"/>
                </a:schemeClr>
              </a:solidFill>
              <a:latin typeface="Times New Roman" pitchFamily="18" charset="0"/>
              <a:cs typeface="Times New Roman" pitchFamily="18" charset="0"/>
            </a:endParaRPr>
          </a:p>
          <a:p>
            <a:pPr fontAlgn="base"/>
            <a:r>
              <a:rPr lang="zh-CN" altLang="en-US" sz="1200" u="sng" dirty="0" smtClean="0">
                <a:solidFill>
                  <a:schemeClr val="tx1">
                    <a:lumMod val="75000"/>
                    <a:lumOff val="25000"/>
                  </a:schemeClr>
                </a:solidFill>
                <a:latin typeface="Times New Roman" pitchFamily="18" charset="0"/>
                <a:cs typeface="Times New Roman" pitchFamily="18" charset="0"/>
              </a:rPr>
              <a:t>开车</a:t>
            </a:r>
            <a:r>
              <a:rPr lang="en-US" altLang="zh-CN" sz="1200" u="sng" dirty="0">
                <a:solidFill>
                  <a:schemeClr val="tx1">
                    <a:lumMod val="75000"/>
                    <a:lumOff val="25000"/>
                  </a:schemeClr>
                </a:solidFill>
                <a:latin typeface="Times New Roman" pitchFamily="18" charset="0"/>
                <a:cs typeface="Times New Roman" pitchFamily="18" charset="0"/>
              </a:rPr>
              <a:t>8</a:t>
            </a:r>
            <a:r>
              <a:rPr lang="zh-CN" altLang="en-US" sz="1200" u="sng" dirty="0" smtClean="0">
                <a:solidFill>
                  <a:schemeClr val="tx1">
                    <a:lumMod val="75000"/>
                    <a:lumOff val="25000"/>
                  </a:schemeClr>
                </a:solidFill>
                <a:latin typeface="Times New Roman" pitchFamily="18" charset="0"/>
                <a:cs typeface="Times New Roman" pitchFamily="18" charset="0"/>
              </a:rPr>
              <a:t>小时</a:t>
            </a:r>
            <a:endParaRPr lang="en-US" altLang="zh-CN" sz="1200" u="sng" dirty="0">
              <a:solidFill>
                <a:schemeClr val="tx1">
                  <a:lumMod val="75000"/>
                  <a:lumOff val="25000"/>
                </a:schemeClr>
              </a:solidFill>
              <a:latin typeface="Times New Roman" pitchFamily="18" charset="0"/>
              <a:cs typeface="Times New Roman" pitchFamily="18" charset="0"/>
            </a:endParaRPr>
          </a:p>
          <a:p>
            <a:pPr fontAlgn="base"/>
            <a:r>
              <a:rPr lang="en-US" altLang="zh-CN" sz="1200" u="sng" dirty="0">
                <a:solidFill>
                  <a:schemeClr val="tx1">
                    <a:lumMod val="75000"/>
                    <a:lumOff val="25000"/>
                  </a:schemeClr>
                </a:solidFill>
                <a:latin typeface="Times New Roman" pitchFamily="18" charset="0"/>
                <a:cs typeface="Times New Roman" pitchFamily="18" charset="0"/>
              </a:rPr>
              <a:t>8</a:t>
            </a:r>
            <a:r>
              <a:rPr lang="en-US" altLang="zh-CN" sz="1200" u="sng" dirty="0" smtClean="0">
                <a:solidFill>
                  <a:schemeClr val="tx1">
                    <a:lumMod val="75000"/>
                    <a:lumOff val="25000"/>
                  </a:schemeClr>
                </a:solidFill>
                <a:latin typeface="Times New Roman" pitchFamily="18" charset="0"/>
                <a:cs typeface="Times New Roman" pitchFamily="18" charset="0"/>
              </a:rPr>
              <a:t> </a:t>
            </a:r>
            <a:r>
              <a:rPr lang="en-US" altLang="zh-CN" sz="1200" u="sng" dirty="0">
                <a:solidFill>
                  <a:schemeClr val="tx1">
                    <a:lumMod val="75000"/>
                    <a:lumOff val="25000"/>
                  </a:schemeClr>
                </a:solidFill>
                <a:latin typeface="Times New Roman" pitchFamily="18" charset="0"/>
                <a:cs typeface="Times New Roman" pitchFamily="18" charset="0"/>
              </a:rPr>
              <a:t>hours drive</a:t>
            </a:r>
          </a:p>
        </p:txBody>
      </p:sp>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1267025"/>
            <a:ext cx="2699915" cy="1790314"/>
          </a:xfrm>
          <a:prstGeom prst="rect">
            <a:avLst/>
          </a:prstGeom>
        </p:spPr>
      </p:pic>
    </p:spTree>
    <p:extLst>
      <p:ext uri="{BB962C8B-B14F-4D97-AF65-F5344CB8AC3E}">
        <p14:creationId xmlns:p14="http://schemas.microsoft.com/office/powerpoint/2010/main" val="38280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P spid="12" grpId="0" animBg="1"/>
      <p:bldP spid="13"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119021" y="1407691"/>
            <a:ext cx="4269527" cy="2885405"/>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latin typeface="+mj-ea"/>
                <a:ea typeface="+mj-ea"/>
              </a:rPr>
              <a:t>重庆丽晶酒店</a:t>
            </a:r>
            <a:endParaRPr lang="en-US" altLang="zh-CN" b="1" dirty="0">
              <a:solidFill>
                <a:schemeClr val="tx1">
                  <a:lumMod val="75000"/>
                  <a:lumOff val="25000"/>
                </a:schemeClr>
              </a:solidFill>
              <a:latin typeface="+mj-ea"/>
              <a:ea typeface="+mj-ea"/>
            </a:endParaRPr>
          </a:p>
          <a:p>
            <a:pPr>
              <a:lnSpc>
                <a:spcPct val="150000"/>
              </a:lnSpc>
            </a:pPr>
            <a:r>
              <a:rPr lang="en-US" altLang="zh-CN" b="1" dirty="0" smtClean="0">
                <a:solidFill>
                  <a:schemeClr val="tx1">
                    <a:lumMod val="75000"/>
                    <a:lumOff val="25000"/>
                  </a:schemeClr>
                </a:solidFill>
                <a:latin typeface="Times New Roman" pitchFamily="18" charset="0"/>
                <a:ea typeface="+mj-ea"/>
                <a:cs typeface="Times New Roman" pitchFamily="18" charset="0"/>
              </a:rPr>
              <a:t>REGENT CHONGQING</a:t>
            </a:r>
            <a:endParaRPr lang="en-US" altLang="zh-CN" dirty="0">
              <a:solidFill>
                <a:schemeClr val="tx1">
                  <a:lumMod val="75000"/>
                  <a:lumOff val="25000"/>
                </a:schemeClr>
              </a:solidFill>
              <a:latin typeface="Times New Roman" pitchFamily="18" charset="0"/>
              <a:ea typeface="+mj-ea"/>
              <a:cs typeface="Times New Roman" pitchFamily="18" charset="0"/>
            </a:endParaRPr>
          </a:p>
          <a:p>
            <a:pPr>
              <a:lnSpc>
                <a:spcPct val="150000"/>
              </a:lnSpc>
            </a:pPr>
            <a:endParaRPr lang="en-US" altLang="zh-CN" sz="1300" dirty="0" smtClean="0">
              <a:solidFill>
                <a:schemeClr val="tx1">
                  <a:lumMod val="75000"/>
                  <a:lumOff val="25000"/>
                </a:schemeClr>
              </a:solidFill>
              <a:latin typeface="+mn-ea"/>
            </a:endParaRPr>
          </a:p>
          <a:p>
            <a:pPr>
              <a:lnSpc>
                <a:spcPct val="150000"/>
              </a:lnSpc>
            </a:pPr>
            <a:r>
              <a:rPr lang="zh-CN" altLang="en-US" sz="1200" dirty="0">
                <a:solidFill>
                  <a:schemeClr val="tx1">
                    <a:lumMod val="75000"/>
                    <a:lumOff val="25000"/>
                  </a:schemeClr>
                </a:solidFill>
                <a:latin typeface="+mn-ea"/>
              </a:rPr>
              <a:t>电话：</a:t>
            </a:r>
            <a:r>
              <a:rPr lang="en-US" altLang="zh-CN" sz="1200" dirty="0">
                <a:solidFill>
                  <a:schemeClr val="tx1">
                    <a:lumMod val="75000"/>
                    <a:lumOff val="25000"/>
                  </a:schemeClr>
                </a:solidFill>
                <a:latin typeface="+mn-ea"/>
              </a:rPr>
              <a:t>86 023 </a:t>
            </a:r>
            <a:r>
              <a:rPr lang="en-US" altLang="zh-CN" sz="1200" dirty="0" smtClean="0">
                <a:solidFill>
                  <a:schemeClr val="tx1">
                    <a:lumMod val="75000"/>
                    <a:lumOff val="25000"/>
                  </a:schemeClr>
                </a:solidFill>
                <a:latin typeface="+mn-ea"/>
              </a:rPr>
              <a:t>89088888</a:t>
            </a:r>
            <a:endParaRPr lang="en-US" altLang="zh-CN" sz="1200" dirty="0">
              <a:solidFill>
                <a:schemeClr val="tx1">
                  <a:lumMod val="75000"/>
                  <a:lumOff val="25000"/>
                </a:schemeClr>
              </a:solidFill>
              <a:latin typeface="+mn-ea"/>
            </a:endParaRPr>
          </a:p>
          <a:p>
            <a:pPr>
              <a:lnSpc>
                <a:spcPct val="150000"/>
              </a:lnSpc>
            </a:pPr>
            <a:r>
              <a:rPr lang="zh-CN" altLang="en-US" sz="1200" dirty="0" smtClean="0">
                <a:solidFill>
                  <a:schemeClr val="tx1">
                    <a:lumMod val="75000"/>
                    <a:lumOff val="25000"/>
                  </a:schemeClr>
                </a:solidFill>
                <a:latin typeface="+mn-ea"/>
              </a:rPr>
              <a:t>地址</a:t>
            </a:r>
            <a:r>
              <a:rPr lang="zh-CN" altLang="en-US" sz="1200" dirty="0">
                <a:solidFill>
                  <a:schemeClr val="tx1">
                    <a:lumMod val="75000"/>
                    <a:lumOff val="25000"/>
                  </a:schemeClr>
                </a:solidFill>
                <a:latin typeface="+mn-ea"/>
              </a:rPr>
              <a:t>：重庆市江北区金沙门路</a:t>
            </a:r>
            <a:r>
              <a:rPr lang="en-US" altLang="zh-CN" sz="1200" dirty="0">
                <a:solidFill>
                  <a:schemeClr val="tx1">
                    <a:lumMod val="75000"/>
                    <a:lumOff val="25000"/>
                  </a:schemeClr>
                </a:solidFill>
                <a:latin typeface="+mn-ea"/>
              </a:rPr>
              <a:t>66</a:t>
            </a:r>
            <a:r>
              <a:rPr lang="zh-CN" altLang="en-US" sz="1200" dirty="0">
                <a:solidFill>
                  <a:schemeClr val="tx1">
                    <a:lumMod val="75000"/>
                    <a:lumOff val="25000"/>
                  </a:schemeClr>
                </a:solidFill>
                <a:latin typeface="+mn-ea"/>
              </a:rPr>
              <a:t>号</a:t>
            </a:r>
            <a:endParaRPr lang="en-US" altLang="zh-CN" sz="1200" dirty="0">
              <a:solidFill>
                <a:schemeClr val="tx1">
                  <a:lumMod val="75000"/>
                  <a:lumOff val="25000"/>
                </a:schemeClr>
              </a:solidFill>
              <a:latin typeface="+mn-ea"/>
            </a:endParaRPr>
          </a:p>
          <a:p>
            <a:pPr>
              <a:lnSpc>
                <a:spcPct val="150000"/>
              </a:lnSpc>
            </a:pPr>
            <a:r>
              <a:rPr lang="zh-CN" altLang="en-US" sz="1200" dirty="0" smtClean="0">
                <a:solidFill>
                  <a:schemeClr val="tx1">
                    <a:lumMod val="75000"/>
                    <a:lumOff val="25000"/>
                  </a:schemeClr>
                </a:solidFill>
                <a:latin typeface="+mn-ea"/>
              </a:rPr>
              <a:t>网址</a:t>
            </a:r>
            <a:r>
              <a:rPr lang="zh-CN" altLang="en-US" sz="1200" dirty="0">
                <a:solidFill>
                  <a:schemeClr val="tx1">
                    <a:lumMod val="75000"/>
                    <a:lumOff val="25000"/>
                  </a:schemeClr>
                </a:solidFill>
                <a:latin typeface="+mn-ea"/>
              </a:rPr>
              <a:t>：</a:t>
            </a:r>
            <a:r>
              <a:rPr lang="en-US" altLang="zh-CN" sz="1200" dirty="0" smtClean="0">
                <a:solidFill>
                  <a:schemeClr val="tx1">
                    <a:lumMod val="75000"/>
                    <a:lumOff val="25000"/>
                  </a:schemeClr>
                </a:solidFill>
                <a:latin typeface="Times New Roman" panose="02020603050405020304" pitchFamily="18" charset="0"/>
              </a:rPr>
              <a:t>www.regenthotels.com</a:t>
            </a:r>
          </a:p>
          <a:p>
            <a:pPr>
              <a:lnSpc>
                <a:spcPct val="150000"/>
              </a:lnSpc>
            </a:pPr>
            <a:endParaRPr lang="en-US" altLang="zh-CN" sz="1200" dirty="0">
              <a:solidFill>
                <a:schemeClr val="tx1">
                  <a:lumMod val="75000"/>
                  <a:lumOff val="25000"/>
                </a:schemeClr>
              </a:solidFill>
              <a:latin typeface="Times New Roman" panose="02020603050405020304" pitchFamily="18" charset="0"/>
            </a:endParaRPr>
          </a:p>
          <a:p>
            <a:r>
              <a:rPr lang="en-US" altLang="zh-CN" sz="1200" dirty="0" smtClean="0">
                <a:solidFill>
                  <a:schemeClr val="tx1">
                    <a:lumMod val="75000"/>
                    <a:lumOff val="25000"/>
                  </a:schemeClr>
                </a:solidFill>
                <a:latin typeface="Times New Roman" panose="02020603050405020304" pitchFamily="18" charset="0"/>
              </a:rPr>
              <a:t>Tel:</a:t>
            </a:r>
            <a:r>
              <a:rPr lang="en-US" altLang="zh-CN" sz="1200" dirty="0" smtClean="0">
                <a:solidFill>
                  <a:schemeClr val="tx1">
                    <a:lumMod val="75000"/>
                    <a:lumOff val="25000"/>
                  </a:schemeClr>
                </a:solidFill>
                <a:latin typeface="+mn-ea"/>
              </a:rPr>
              <a:t> </a:t>
            </a:r>
            <a:r>
              <a:rPr lang="en-US" altLang="zh-CN" sz="1200" dirty="0">
                <a:solidFill>
                  <a:schemeClr val="tx1">
                    <a:lumMod val="75000"/>
                    <a:lumOff val="25000"/>
                  </a:schemeClr>
                </a:solidFill>
                <a:latin typeface="+mn-ea"/>
              </a:rPr>
              <a:t>86 023 </a:t>
            </a:r>
            <a:r>
              <a:rPr lang="en-US" altLang="zh-CN" sz="1200" dirty="0" smtClean="0">
                <a:solidFill>
                  <a:schemeClr val="tx1">
                    <a:lumMod val="75000"/>
                    <a:lumOff val="25000"/>
                  </a:schemeClr>
                </a:solidFill>
                <a:latin typeface="+mn-ea"/>
              </a:rPr>
              <a:t>89088888</a:t>
            </a:r>
            <a:endParaRPr lang="en-US" altLang="zh-CN" sz="1200" dirty="0" smtClean="0">
              <a:solidFill>
                <a:schemeClr val="tx1">
                  <a:lumMod val="75000"/>
                  <a:lumOff val="25000"/>
                </a:schemeClr>
              </a:solidFill>
              <a:latin typeface="Times New Roman" panose="02020603050405020304" pitchFamily="18" charset="0"/>
            </a:endParaRPr>
          </a:p>
          <a:p>
            <a:r>
              <a:rPr lang="en-US" altLang="zh-CN" sz="1200" dirty="0">
                <a:solidFill>
                  <a:schemeClr val="tx1">
                    <a:lumMod val="75000"/>
                    <a:lumOff val="25000"/>
                  </a:schemeClr>
                </a:solidFill>
                <a:latin typeface="Times New Roman" panose="02020603050405020304" pitchFamily="18" charset="0"/>
              </a:rPr>
              <a:t>Address</a:t>
            </a:r>
            <a:r>
              <a:rPr lang="en-US" altLang="zh-CN" sz="1200" dirty="0" smtClean="0">
                <a:solidFill>
                  <a:schemeClr val="tx1">
                    <a:lumMod val="75000"/>
                    <a:lumOff val="25000"/>
                  </a:schemeClr>
                </a:solidFill>
                <a:latin typeface="Times New Roman" panose="02020603050405020304" pitchFamily="18" charset="0"/>
              </a:rPr>
              <a:t>: 66th </a:t>
            </a:r>
            <a:r>
              <a:rPr lang="en-US" altLang="zh-CN" sz="1200" dirty="0" err="1">
                <a:solidFill>
                  <a:schemeClr val="tx1">
                    <a:lumMod val="75000"/>
                    <a:lumOff val="25000"/>
                  </a:schemeClr>
                </a:solidFill>
                <a:latin typeface="Times New Roman" panose="02020603050405020304" pitchFamily="18" charset="0"/>
              </a:rPr>
              <a:t>Jinshamen</a:t>
            </a:r>
            <a:r>
              <a:rPr lang="en-US" altLang="zh-CN" sz="1200" dirty="0">
                <a:solidFill>
                  <a:schemeClr val="tx1">
                    <a:lumMod val="75000"/>
                    <a:lumOff val="25000"/>
                  </a:schemeClr>
                </a:solidFill>
                <a:latin typeface="Times New Roman" panose="02020603050405020304" pitchFamily="18" charset="0"/>
              </a:rPr>
              <a:t> Road, </a:t>
            </a:r>
            <a:r>
              <a:rPr lang="en-US" altLang="zh-CN" sz="1200" dirty="0" err="1">
                <a:solidFill>
                  <a:schemeClr val="tx1">
                    <a:lumMod val="75000"/>
                    <a:lumOff val="25000"/>
                  </a:schemeClr>
                </a:solidFill>
                <a:latin typeface="Times New Roman" panose="02020603050405020304" pitchFamily="18" charset="0"/>
              </a:rPr>
              <a:t>Jiangbei</a:t>
            </a:r>
            <a:r>
              <a:rPr lang="en-US" altLang="zh-CN" sz="1200" dirty="0">
                <a:solidFill>
                  <a:schemeClr val="tx1">
                    <a:lumMod val="75000"/>
                    <a:lumOff val="25000"/>
                  </a:schemeClr>
                </a:solidFill>
                <a:latin typeface="Times New Roman" panose="02020603050405020304" pitchFamily="18" charset="0"/>
              </a:rPr>
              <a:t> District, Chongqing</a:t>
            </a:r>
          </a:p>
          <a:p>
            <a:r>
              <a:rPr lang="en-US" altLang="zh-CN" sz="1200" dirty="0">
                <a:solidFill>
                  <a:schemeClr val="tx1">
                    <a:lumMod val="75000"/>
                    <a:lumOff val="25000"/>
                  </a:schemeClr>
                </a:solidFill>
                <a:latin typeface="Times New Roman" panose="02020603050405020304" pitchFamily="18" charset="0"/>
              </a:rPr>
              <a:t>Web: www.regenthotels.com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2084" y="4941168"/>
            <a:ext cx="1102556" cy="1102556"/>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85600" y="4941168"/>
            <a:ext cx="1111835" cy="1118375"/>
          </a:xfrm>
          <a:prstGeom prst="rect">
            <a:avLst/>
          </a:prstGeom>
        </p:spPr>
      </p:pic>
      <p:sp>
        <p:nvSpPr>
          <p:cNvPr id="7" name="矩形 4"/>
          <p:cNvSpPr/>
          <p:nvPr/>
        </p:nvSpPr>
        <p:spPr>
          <a:xfrm>
            <a:off x="4169268" y="4581128"/>
            <a:ext cx="1122936" cy="276999"/>
          </a:xfrm>
          <a:prstGeom prst="rect">
            <a:avLst/>
          </a:prstGeom>
        </p:spPr>
        <p:txBody>
          <a:bodyPr wrap="none">
            <a:spAutoFit/>
          </a:bodyPr>
          <a:lstStyle/>
          <a:p>
            <a:r>
              <a:rPr lang="zh-CN" altLang="en-US" sz="1200" dirty="0" smtClean="0">
                <a:solidFill>
                  <a:schemeClr val="tx1">
                    <a:lumMod val="75000"/>
                    <a:lumOff val="25000"/>
                  </a:schemeClr>
                </a:solidFill>
                <a:latin typeface="+mn-ea"/>
              </a:rPr>
              <a:t>微博 </a:t>
            </a:r>
            <a:r>
              <a:rPr lang="en-US" altLang="zh-CN" sz="1200" dirty="0" err="1" smtClean="0">
                <a:solidFill>
                  <a:schemeClr val="tx1">
                    <a:lumMod val="75000"/>
                    <a:lumOff val="25000"/>
                  </a:schemeClr>
                </a:solidFill>
                <a:latin typeface="Times New Roman" pitchFamily="18" charset="0"/>
                <a:cs typeface="Times New Roman" pitchFamily="18" charset="0"/>
              </a:rPr>
              <a:t>Weibo</a:t>
            </a:r>
            <a:r>
              <a:rPr lang="zh-CN" altLang="en-US" sz="1200" dirty="0" smtClean="0">
                <a:solidFill>
                  <a:schemeClr val="tx1">
                    <a:lumMod val="75000"/>
                    <a:lumOff val="25000"/>
                  </a:schemeClr>
                </a:solidFill>
                <a:latin typeface="Times New Roman" pitchFamily="18" charset="0"/>
                <a:cs typeface="Times New Roman" pitchFamily="18" charset="0"/>
              </a:rPr>
              <a:t>：</a:t>
            </a:r>
            <a:endParaRPr lang="en-US" altLang="zh-CN" sz="1200" dirty="0">
              <a:solidFill>
                <a:schemeClr val="tx1">
                  <a:lumMod val="75000"/>
                  <a:lumOff val="25000"/>
                </a:schemeClr>
              </a:solidFill>
              <a:latin typeface="Times New Roman" pitchFamily="18" charset="0"/>
              <a:cs typeface="Times New Roman" pitchFamily="18" charset="0"/>
            </a:endParaRPr>
          </a:p>
        </p:txBody>
      </p:sp>
      <p:sp>
        <p:nvSpPr>
          <p:cNvPr id="8" name="矩形 4"/>
          <p:cNvSpPr/>
          <p:nvPr/>
        </p:nvSpPr>
        <p:spPr>
          <a:xfrm>
            <a:off x="5730875" y="4581128"/>
            <a:ext cx="1217513" cy="276999"/>
          </a:xfrm>
          <a:prstGeom prst="rect">
            <a:avLst/>
          </a:prstGeom>
        </p:spPr>
        <p:txBody>
          <a:bodyPr wrap="none">
            <a:spAutoFit/>
          </a:bodyPr>
          <a:lstStyle/>
          <a:p>
            <a:r>
              <a:rPr lang="zh-CN" altLang="en-US" sz="1200" dirty="0" smtClean="0">
                <a:solidFill>
                  <a:schemeClr val="tx1">
                    <a:lumMod val="75000"/>
                    <a:lumOff val="25000"/>
                  </a:schemeClr>
                </a:solidFill>
                <a:latin typeface="+mn-ea"/>
              </a:rPr>
              <a:t>微信 </a:t>
            </a:r>
            <a:r>
              <a:rPr lang="en-US" altLang="zh-CN" sz="1200" dirty="0" err="1" smtClean="0">
                <a:solidFill>
                  <a:schemeClr val="tx1">
                    <a:lumMod val="75000"/>
                    <a:lumOff val="25000"/>
                  </a:schemeClr>
                </a:solidFill>
                <a:latin typeface="Times New Roman" pitchFamily="18" charset="0"/>
                <a:cs typeface="Times New Roman" pitchFamily="18" charset="0"/>
              </a:rPr>
              <a:t>WeChat</a:t>
            </a:r>
            <a:r>
              <a:rPr lang="zh-CN" altLang="en-US" sz="1200" dirty="0" smtClean="0">
                <a:solidFill>
                  <a:schemeClr val="tx1">
                    <a:lumMod val="75000"/>
                    <a:lumOff val="25000"/>
                  </a:schemeClr>
                </a:solidFill>
                <a:latin typeface="Times New Roman" pitchFamily="18" charset="0"/>
                <a:cs typeface="Times New Roman" pitchFamily="18" charset="0"/>
              </a:rPr>
              <a:t>：</a:t>
            </a:r>
            <a:endParaRPr lang="en-US" altLang="zh-CN" sz="1200" dirty="0">
              <a:solidFill>
                <a:schemeClr val="tx1">
                  <a:lumMod val="75000"/>
                  <a:lumOff val="25000"/>
                </a:schemeClr>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64111"/>
            <a:ext cx="3780036" cy="4746082"/>
          </a:xfrm>
          <a:prstGeom prst="rect">
            <a:avLst/>
          </a:prstGeom>
        </p:spPr>
      </p:pic>
      <p:sp>
        <p:nvSpPr>
          <p:cNvPr id="16" name="TextBox 15"/>
          <p:cNvSpPr txBox="1"/>
          <p:nvPr/>
        </p:nvSpPr>
        <p:spPr>
          <a:xfrm>
            <a:off x="179636" y="116632"/>
            <a:ext cx="2401267" cy="923330"/>
          </a:xfrm>
          <a:prstGeom prst="rect">
            <a:avLst/>
          </a:prstGeom>
          <a:noFill/>
        </p:spPr>
        <p:txBody>
          <a:bodyPr wrap="square" rtlCol="0">
            <a:spAutoFit/>
          </a:bodyPr>
          <a:lstStyle/>
          <a:p>
            <a:pPr>
              <a:lnSpc>
                <a:spcPct val="150000"/>
              </a:lnSpc>
            </a:pPr>
            <a:r>
              <a:rPr lang="zh-CN" altLang="en-US" b="1" dirty="0" smtClean="0">
                <a:solidFill>
                  <a:schemeClr val="bg1"/>
                </a:solidFill>
                <a:latin typeface="Times New Roman" panose="02020603050405020304" pitchFamily="18" charset="0"/>
                <a:cs typeface="Times New Roman" panose="02020603050405020304" pitchFamily="18" charset="0"/>
              </a:rPr>
              <a:t>谢谢观看</a:t>
            </a:r>
            <a:r>
              <a:rPr lang="zh-CN" altLang="en-US" b="1" dirty="0">
                <a:solidFill>
                  <a:schemeClr val="bg1"/>
                </a:solidFill>
                <a:latin typeface="Times New Roman" panose="02020603050405020304" pitchFamily="18" charset="0"/>
                <a:cs typeface="Times New Roman" panose="02020603050405020304" pitchFamily="18" charset="0"/>
              </a:rPr>
              <a:t>！</a:t>
            </a:r>
            <a:endParaRPr lang="en-US" altLang="zh-CN"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smtClean="0">
                <a:solidFill>
                  <a:schemeClr val="bg1"/>
                </a:solidFill>
                <a:latin typeface="Times New Roman" panose="02020603050405020304" pitchFamily="18" charset="0"/>
                <a:cs typeface="Times New Roman" panose="02020603050405020304" pitchFamily="18" charset="0"/>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7"/>
          <p:cNvSpPr/>
          <p:nvPr/>
        </p:nvSpPr>
        <p:spPr>
          <a:xfrm>
            <a:off x="4572124" y="1490998"/>
            <a:ext cx="3237562" cy="4293483"/>
          </a:xfrm>
          <a:prstGeom prst="rect">
            <a:avLst/>
          </a:prstGeom>
        </p:spPr>
        <p:txBody>
          <a:bodyPr wrap="square">
            <a:spAutoFit/>
          </a:bodyPr>
          <a:lstStyle/>
          <a:p>
            <a:pPr>
              <a:lnSpc>
                <a:spcPts val="2700"/>
              </a:lnSpc>
            </a:pPr>
            <a:r>
              <a:rPr lang="zh-CN" altLang="en-US" b="1" dirty="0" smtClean="0">
                <a:solidFill>
                  <a:schemeClr val="tx1">
                    <a:lumMod val="75000"/>
                    <a:lumOff val="25000"/>
                  </a:schemeClr>
                </a:solidFill>
                <a:latin typeface="+mn-ea"/>
              </a:rPr>
              <a:t>目录</a:t>
            </a:r>
            <a:endParaRPr lang="en-US" altLang="zh-CN" b="1" dirty="0">
              <a:solidFill>
                <a:schemeClr val="tx1">
                  <a:lumMod val="75000"/>
                  <a:lumOff val="25000"/>
                </a:schemeClr>
              </a:solidFill>
              <a:latin typeface="+mn-ea"/>
            </a:endParaRPr>
          </a:p>
          <a:p>
            <a:pPr>
              <a:lnSpc>
                <a:spcPts val="2700"/>
              </a:lnSpc>
            </a:pPr>
            <a:r>
              <a:rPr lang="en-US" altLang="zh-CN" b="1" dirty="0" smtClean="0">
                <a:solidFill>
                  <a:schemeClr val="tx1">
                    <a:lumMod val="75000"/>
                    <a:lumOff val="25000"/>
                  </a:schemeClr>
                </a:solidFill>
                <a:latin typeface="Times New Roman" pitchFamily="18" charset="0"/>
                <a:cs typeface="Times New Roman" pitchFamily="18" charset="0"/>
              </a:rPr>
              <a:t>CENTENT</a:t>
            </a:r>
          </a:p>
          <a:p>
            <a:endParaRPr lang="en-US" altLang="zh-CN" sz="1200" dirty="0">
              <a:solidFill>
                <a:schemeClr val="tx1">
                  <a:lumMod val="75000"/>
                  <a:lumOff val="25000"/>
                </a:schemeClr>
              </a:solidFill>
              <a:latin typeface="+mn-ea"/>
            </a:endParaRPr>
          </a:p>
          <a:p>
            <a:pPr>
              <a:lnSpc>
                <a:spcPct val="150000"/>
              </a:lnSpc>
            </a:pPr>
            <a:r>
              <a:rPr lang="zh-CN" altLang="en-US" sz="1200" b="1" dirty="0" smtClean="0">
                <a:solidFill>
                  <a:schemeClr val="tx1">
                    <a:lumMod val="75000"/>
                    <a:lumOff val="25000"/>
                  </a:schemeClr>
                </a:solidFill>
                <a:latin typeface="+mn-ea"/>
              </a:rPr>
              <a:t>关于酒店 </a:t>
            </a:r>
            <a:r>
              <a:rPr lang="en-US" altLang="zh-CN" sz="1200" b="1" dirty="0" smtClean="0">
                <a:solidFill>
                  <a:schemeClr val="tx1">
                    <a:lumMod val="75000"/>
                    <a:lumOff val="25000"/>
                  </a:schemeClr>
                </a:solidFill>
                <a:latin typeface="Times New Roman" pitchFamily="18" charset="0"/>
                <a:cs typeface="Times New Roman" pitchFamily="18" charset="0"/>
              </a:rPr>
              <a:t>ABOUT HOTEL</a:t>
            </a:r>
            <a:endParaRPr lang="en-US" altLang="zh-CN" sz="1200" b="1" dirty="0">
              <a:solidFill>
                <a:schemeClr val="tx1">
                  <a:lumMod val="75000"/>
                  <a:lumOff val="25000"/>
                </a:schemeClr>
              </a:solidFill>
              <a:latin typeface="Times New Roman" pitchFamily="18" charset="0"/>
              <a:cs typeface="Times New Roman" pitchFamily="18" charset="0"/>
            </a:endParaRPr>
          </a:p>
          <a:p>
            <a:pPr>
              <a:lnSpc>
                <a:spcPct val="150000"/>
              </a:lnSpc>
            </a:pPr>
            <a:r>
              <a:rPr lang="en-US" altLang="zh-CN" sz="1200" dirty="0" smtClean="0">
                <a:solidFill>
                  <a:schemeClr val="tx1">
                    <a:lumMod val="75000"/>
                    <a:lumOff val="25000"/>
                  </a:schemeClr>
                </a:solidFill>
                <a:latin typeface="+mn-ea"/>
              </a:rPr>
              <a:t>    —</a:t>
            </a:r>
            <a:r>
              <a:rPr lang="zh-CN" altLang="en-US" sz="1200" dirty="0" smtClean="0">
                <a:solidFill>
                  <a:schemeClr val="tx1">
                    <a:lumMod val="75000"/>
                    <a:lumOff val="25000"/>
                  </a:schemeClr>
                </a:solidFill>
                <a:latin typeface="+mn-ea"/>
              </a:rPr>
              <a:t>品牌故事 </a:t>
            </a:r>
            <a:r>
              <a:rPr lang="en-US" altLang="zh-CN" sz="1200" dirty="0">
                <a:solidFill>
                  <a:schemeClr val="tx1">
                    <a:lumMod val="75000"/>
                    <a:lumOff val="25000"/>
                  </a:schemeClr>
                </a:solidFill>
                <a:latin typeface="Times New Roman" pitchFamily="18" charset="0"/>
                <a:cs typeface="Times New Roman" pitchFamily="18" charset="0"/>
              </a:rPr>
              <a:t>ABOUT REGENT</a:t>
            </a:r>
          </a:p>
          <a:p>
            <a:pPr>
              <a:lnSpc>
                <a:spcPct val="150000"/>
              </a:lnSpc>
            </a:pPr>
            <a:r>
              <a:rPr lang="en-US" altLang="zh-CN" sz="1200" dirty="0" smtClean="0">
                <a:solidFill>
                  <a:schemeClr val="tx1">
                    <a:lumMod val="75000"/>
                    <a:lumOff val="25000"/>
                  </a:schemeClr>
                </a:solidFill>
                <a:latin typeface="+mn-ea"/>
              </a:rPr>
              <a:t>    —</a:t>
            </a:r>
            <a:r>
              <a:rPr lang="zh-CN" altLang="en-US" sz="1200" dirty="0" smtClean="0">
                <a:solidFill>
                  <a:schemeClr val="tx1">
                    <a:lumMod val="75000"/>
                    <a:lumOff val="25000"/>
                  </a:schemeClr>
                </a:solidFill>
                <a:latin typeface="+mn-ea"/>
              </a:rPr>
              <a:t>设计风格 </a:t>
            </a:r>
            <a:r>
              <a:rPr lang="en-US" altLang="zh-CN" sz="1200" dirty="0">
                <a:solidFill>
                  <a:schemeClr val="tx1">
                    <a:lumMod val="75000"/>
                    <a:lumOff val="25000"/>
                  </a:schemeClr>
                </a:solidFill>
                <a:latin typeface="Times New Roman" pitchFamily="18" charset="0"/>
                <a:cs typeface="Times New Roman" pitchFamily="18" charset="0"/>
              </a:rPr>
              <a:t>DESIGN</a:t>
            </a:r>
          </a:p>
          <a:p>
            <a:pPr>
              <a:lnSpc>
                <a:spcPct val="150000"/>
              </a:lnSpc>
            </a:pPr>
            <a:endParaRPr lang="en-US" altLang="zh-CN" sz="1200" dirty="0" smtClean="0">
              <a:solidFill>
                <a:schemeClr val="tx1">
                  <a:lumMod val="75000"/>
                  <a:lumOff val="25000"/>
                </a:schemeClr>
              </a:solidFill>
              <a:latin typeface="+mn-ea"/>
            </a:endParaRPr>
          </a:p>
          <a:p>
            <a:pPr>
              <a:lnSpc>
                <a:spcPct val="150000"/>
              </a:lnSpc>
            </a:pPr>
            <a:r>
              <a:rPr lang="zh-CN" altLang="en-US" sz="1200" b="1" dirty="0" smtClean="0">
                <a:solidFill>
                  <a:schemeClr val="tx1">
                    <a:lumMod val="75000"/>
                    <a:lumOff val="25000"/>
                  </a:schemeClr>
                </a:solidFill>
                <a:latin typeface="+mn-ea"/>
              </a:rPr>
              <a:t>酒店地理位置 </a:t>
            </a:r>
            <a:r>
              <a:rPr lang="en-US" altLang="zh-CN" sz="1200" b="1" dirty="0" smtClean="0">
                <a:solidFill>
                  <a:schemeClr val="tx1">
                    <a:lumMod val="75000"/>
                    <a:lumOff val="25000"/>
                  </a:schemeClr>
                </a:solidFill>
                <a:latin typeface="Times New Roman" pitchFamily="18" charset="0"/>
                <a:cs typeface="Times New Roman" pitchFamily="18" charset="0"/>
              </a:rPr>
              <a:t>LOCATION</a:t>
            </a:r>
            <a:endParaRPr lang="en-US" altLang="zh-CN" sz="1200" b="1" dirty="0">
              <a:solidFill>
                <a:schemeClr val="tx1">
                  <a:lumMod val="75000"/>
                  <a:lumOff val="25000"/>
                </a:schemeClr>
              </a:solidFill>
              <a:latin typeface="Times New Roman" pitchFamily="18" charset="0"/>
              <a:cs typeface="Times New Roman" pitchFamily="18" charset="0"/>
            </a:endParaRPr>
          </a:p>
          <a:p>
            <a:pPr>
              <a:lnSpc>
                <a:spcPct val="150000"/>
              </a:lnSpc>
            </a:pPr>
            <a:r>
              <a:rPr lang="zh-CN" altLang="en-US" sz="1200" b="1" dirty="0" smtClean="0">
                <a:solidFill>
                  <a:schemeClr val="tx1">
                    <a:lumMod val="75000"/>
                    <a:lumOff val="25000"/>
                  </a:schemeClr>
                </a:solidFill>
                <a:latin typeface="+mn-ea"/>
              </a:rPr>
              <a:t>酒店设施</a:t>
            </a:r>
            <a:r>
              <a:rPr lang="zh-CN" altLang="en-US" sz="1200" b="1" dirty="0">
                <a:solidFill>
                  <a:schemeClr val="tx1">
                    <a:lumMod val="75000"/>
                    <a:lumOff val="25000"/>
                  </a:schemeClr>
                </a:solidFill>
                <a:latin typeface="+mn-ea"/>
              </a:rPr>
              <a:t> </a:t>
            </a:r>
            <a:r>
              <a:rPr lang="en-US" altLang="zh-CN" sz="1200" b="1" dirty="0">
                <a:solidFill>
                  <a:schemeClr val="tx1">
                    <a:lumMod val="75000"/>
                    <a:lumOff val="25000"/>
                  </a:schemeClr>
                </a:solidFill>
                <a:latin typeface="Times New Roman" pitchFamily="18" charset="0"/>
                <a:cs typeface="Times New Roman" pitchFamily="18" charset="0"/>
              </a:rPr>
              <a:t>ACCOMMODATION</a:t>
            </a:r>
            <a:endParaRPr lang="zh-CN" altLang="zh-CN" sz="1200" b="1" dirty="0">
              <a:solidFill>
                <a:schemeClr val="tx1">
                  <a:lumMod val="75000"/>
                  <a:lumOff val="25000"/>
                </a:schemeClr>
              </a:solidFill>
              <a:latin typeface="Times New Roman" pitchFamily="18" charset="0"/>
              <a:cs typeface="Times New Roman" pitchFamily="18" charset="0"/>
            </a:endParaRPr>
          </a:p>
          <a:p>
            <a:pPr>
              <a:lnSpc>
                <a:spcPct val="150000"/>
              </a:lnSpc>
            </a:pPr>
            <a:r>
              <a:rPr lang="en-US" altLang="zh-CN" sz="1200" dirty="0" smtClean="0">
                <a:solidFill>
                  <a:schemeClr val="tx1">
                    <a:lumMod val="75000"/>
                    <a:lumOff val="25000"/>
                  </a:schemeClr>
                </a:solidFill>
                <a:latin typeface="+mn-ea"/>
              </a:rPr>
              <a:t>    —</a:t>
            </a:r>
            <a:r>
              <a:rPr lang="zh-CN" altLang="en-US" sz="1200" dirty="0" smtClean="0">
                <a:solidFill>
                  <a:schemeClr val="tx1">
                    <a:lumMod val="75000"/>
                    <a:lumOff val="25000"/>
                  </a:schemeClr>
                </a:solidFill>
                <a:latin typeface="+mn-ea"/>
              </a:rPr>
              <a:t>客房概况 </a:t>
            </a:r>
            <a:r>
              <a:rPr lang="en-US" altLang="zh-CN" sz="1200" dirty="0" smtClean="0">
                <a:solidFill>
                  <a:schemeClr val="tx1">
                    <a:lumMod val="75000"/>
                    <a:lumOff val="25000"/>
                  </a:schemeClr>
                </a:solidFill>
                <a:latin typeface="Times New Roman" pitchFamily="18" charset="0"/>
                <a:cs typeface="Times New Roman" pitchFamily="18" charset="0"/>
              </a:rPr>
              <a:t>ROOMS</a:t>
            </a:r>
            <a:endParaRPr lang="en-US" altLang="zh-CN" sz="1200" dirty="0">
              <a:solidFill>
                <a:schemeClr val="tx1">
                  <a:lumMod val="75000"/>
                  <a:lumOff val="25000"/>
                </a:schemeClr>
              </a:solidFill>
              <a:latin typeface="Times New Roman" pitchFamily="18" charset="0"/>
              <a:cs typeface="Times New Roman" pitchFamily="18" charset="0"/>
            </a:endParaRPr>
          </a:p>
          <a:p>
            <a:pPr>
              <a:lnSpc>
                <a:spcPct val="150000"/>
              </a:lnSpc>
            </a:pPr>
            <a:r>
              <a:rPr lang="en-US" altLang="zh-CN" sz="1200" dirty="0" smtClean="0">
                <a:solidFill>
                  <a:schemeClr val="tx1">
                    <a:lumMod val="75000"/>
                    <a:lumOff val="25000"/>
                  </a:schemeClr>
                </a:solidFill>
                <a:latin typeface="+mn-ea"/>
              </a:rPr>
              <a:t>    —</a:t>
            </a:r>
            <a:r>
              <a:rPr lang="zh-CN" altLang="en-US" sz="1200" dirty="0" smtClean="0">
                <a:solidFill>
                  <a:schemeClr val="tx1">
                    <a:lumMod val="75000"/>
                    <a:lumOff val="25000"/>
                  </a:schemeClr>
                </a:solidFill>
                <a:latin typeface="+mn-ea"/>
              </a:rPr>
              <a:t>会议场地 </a:t>
            </a:r>
            <a:r>
              <a:rPr lang="en-US" altLang="zh-CN" sz="1200" dirty="0" smtClean="0">
                <a:solidFill>
                  <a:schemeClr val="tx1">
                    <a:lumMod val="75000"/>
                    <a:lumOff val="25000"/>
                  </a:schemeClr>
                </a:solidFill>
                <a:latin typeface="Times New Roman" pitchFamily="18" charset="0"/>
                <a:cs typeface="Times New Roman" pitchFamily="18" charset="0"/>
              </a:rPr>
              <a:t>MEETING &amp; EVENTS</a:t>
            </a:r>
            <a:endParaRPr lang="en-US" altLang="zh-CN" sz="1200" dirty="0">
              <a:solidFill>
                <a:schemeClr val="tx1">
                  <a:lumMod val="75000"/>
                  <a:lumOff val="25000"/>
                </a:schemeClr>
              </a:solidFill>
              <a:latin typeface="Times New Roman" pitchFamily="18" charset="0"/>
              <a:cs typeface="Times New Roman" pitchFamily="18" charset="0"/>
            </a:endParaRPr>
          </a:p>
          <a:p>
            <a:pPr>
              <a:lnSpc>
                <a:spcPct val="150000"/>
              </a:lnSpc>
            </a:pPr>
            <a:r>
              <a:rPr lang="en-US" altLang="zh-CN" sz="1200" dirty="0" smtClean="0">
                <a:solidFill>
                  <a:schemeClr val="tx1">
                    <a:lumMod val="75000"/>
                    <a:lumOff val="25000"/>
                  </a:schemeClr>
                </a:solidFill>
                <a:latin typeface="+mn-ea"/>
              </a:rPr>
              <a:t>    —</a:t>
            </a:r>
            <a:r>
              <a:rPr lang="zh-CN" altLang="en-US" sz="1200" dirty="0" smtClean="0">
                <a:solidFill>
                  <a:schemeClr val="tx1">
                    <a:lumMod val="75000"/>
                    <a:lumOff val="25000"/>
                  </a:schemeClr>
                </a:solidFill>
                <a:latin typeface="+mn-ea"/>
              </a:rPr>
              <a:t>餐饮体验 </a:t>
            </a:r>
            <a:r>
              <a:rPr lang="en-US" altLang="zh-CN" sz="1200" dirty="0">
                <a:solidFill>
                  <a:schemeClr val="tx1">
                    <a:lumMod val="75000"/>
                    <a:lumOff val="25000"/>
                  </a:schemeClr>
                </a:solidFill>
                <a:latin typeface="Times New Roman" pitchFamily="18" charset="0"/>
                <a:cs typeface="Times New Roman" pitchFamily="18" charset="0"/>
              </a:rPr>
              <a:t>FOOD &amp; BEVERAGE</a:t>
            </a:r>
          </a:p>
          <a:p>
            <a:pPr>
              <a:lnSpc>
                <a:spcPct val="150000"/>
              </a:lnSpc>
            </a:pPr>
            <a:r>
              <a:rPr lang="en-US" altLang="zh-CN" sz="1200" dirty="0">
                <a:solidFill>
                  <a:schemeClr val="tx1">
                    <a:lumMod val="75000"/>
                    <a:lumOff val="25000"/>
                  </a:schemeClr>
                </a:solidFill>
                <a:latin typeface="+mn-ea"/>
              </a:rPr>
              <a:t> </a:t>
            </a:r>
            <a:r>
              <a:rPr lang="en-US" altLang="zh-CN" sz="1200" dirty="0" smtClean="0">
                <a:solidFill>
                  <a:schemeClr val="tx1">
                    <a:lumMod val="75000"/>
                    <a:lumOff val="25000"/>
                  </a:schemeClr>
                </a:solidFill>
                <a:latin typeface="+mn-ea"/>
              </a:rPr>
              <a:t>   —</a:t>
            </a:r>
            <a:r>
              <a:rPr lang="zh-CN" altLang="en-US" sz="1200" dirty="0" smtClean="0">
                <a:solidFill>
                  <a:schemeClr val="tx1">
                    <a:lumMod val="75000"/>
                    <a:lumOff val="25000"/>
                  </a:schemeClr>
                </a:solidFill>
                <a:latin typeface="+mn-ea"/>
              </a:rPr>
              <a:t>休闲娱乐 </a:t>
            </a:r>
            <a:r>
              <a:rPr lang="en-US" altLang="zh-CN" sz="1200" dirty="0" smtClean="0">
                <a:solidFill>
                  <a:schemeClr val="tx1">
                    <a:lumMod val="75000"/>
                    <a:lumOff val="25000"/>
                  </a:schemeClr>
                </a:solidFill>
                <a:latin typeface="Times New Roman" pitchFamily="18" charset="0"/>
                <a:cs typeface="Times New Roman" pitchFamily="18" charset="0"/>
              </a:rPr>
              <a:t>FITNESS &amp; LEISURE</a:t>
            </a:r>
            <a:endParaRPr lang="en-US" altLang="zh-CN" sz="1200" dirty="0">
              <a:solidFill>
                <a:schemeClr val="tx1">
                  <a:lumMod val="75000"/>
                  <a:lumOff val="25000"/>
                </a:schemeClr>
              </a:solidFill>
              <a:latin typeface="Times New Roman" pitchFamily="18" charset="0"/>
              <a:cs typeface="Times New Roman" pitchFamily="18" charset="0"/>
            </a:endParaRPr>
          </a:p>
          <a:p>
            <a:pPr>
              <a:lnSpc>
                <a:spcPct val="150000"/>
              </a:lnSpc>
            </a:pPr>
            <a:endParaRPr lang="en-US" altLang="zh-CN" sz="1200" dirty="0" smtClean="0">
              <a:solidFill>
                <a:schemeClr val="tx1">
                  <a:lumMod val="75000"/>
                  <a:lumOff val="25000"/>
                </a:schemeClr>
              </a:solidFill>
              <a:latin typeface="+mn-ea"/>
            </a:endParaRPr>
          </a:p>
          <a:p>
            <a:pPr>
              <a:lnSpc>
                <a:spcPct val="150000"/>
              </a:lnSpc>
            </a:pPr>
            <a:r>
              <a:rPr lang="zh-CN" altLang="en-US" sz="1200" b="1" dirty="0">
                <a:solidFill>
                  <a:schemeClr val="tx1">
                    <a:lumMod val="75000"/>
                    <a:lumOff val="25000"/>
                  </a:schemeClr>
                </a:solidFill>
                <a:latin typeface="+mn-ea"/>
              </a:rPr>
              <a:t>探索</a:t>
            </a:r>
            <a:r>
              <a:rPr lang="zh-CN" altLang="en-US" sz="1200" b="1" dirty="0" smtClean="0">
                <a:solidFill>
                  <a:schemeClr val="tx1">
                    <a:lumMod val="75000"/>
                    <a:lumOff val="25000"/>
                  </a:schemeClr>
                </a:solidFill>
                <a:latin typeface="+mn-ea"/>
              </a:rPr>
              <a:t>周边 </a:t>
            </a:r>
            <a:r>
              <a:rPr lang="en-US" altLang="zh-CN" sz="1200" b="1" dirty="0">
                <a:solidFill>
                  <a:schemeClr val="tx1">
                    <a:lumMod val="75000"/>
                    <a:lumOff val="25000"/>
                  </a:schemeClr>
                </a:solidFill>
                <a:latin typeface="Times New Roman" pitchFamily="18" charset="0"/>
                <a:cs typeface="Times New Roman" pitchFamily="18" charset="0"/>
              </a:rPr>
              <a:t>DESTINATION</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0834"/>
          <a:stretch/>
        </p:blipFill>
        <p:spPr>
          <a:xfrm>
            <a:off x="1" y="1267024"/>
            <a:ext cx="4175020" cy="4741432"/>
          </a:xfrm>
          <a:prstGeom prst="rect">
            <a:avLst/>
          </a:prstGeom>
        </p:spPr>
      </p:pic>
    </p:spTree>
    <p:extLst>
      <p:ext uri="{BB962C8B-B14F-4D97-AF65-F5344CB8AC3E}">
        <p14:creationId xmlns:p14="http://schemas.microsoft.com/office/powerpoint/2010/main" val="194471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30931" t="8872" r="24778" b="15701"/>
          <a:stretch/>
        </p:blipFill>
        <p:spPr>
          <a:xfrm>
            <a:off x="0" y="1255402"/>
            <a:ext cx="4176464" cy="4756288"/>
          </a:xfrm>
          <a:prstGeom prst="rect">
            <a:avLst/>
          </a:prstGeom>
        </p:spPr>
      </p:pic>
      <p:sp>
        <p:nvSpPr>
          <p:cNvPr id="8" name="矩形 7"/>
          <p:cNvSpPr/>
          <p:nvPr/>
        </p:nvSpPr>
        <p:spPr>
          <a:xfrm>
            <a:off x="4428108" y="2273098"/>
            <a:ext cx="3888432" cy="3652282"/>
          </a:xfrm>
          <a:prstGeom prst="rect">
            <a:avLst/>
          </a:prstGeom>
        </p:spPr>
        <p:txBody>
          <a:bodyPr wrap="square">
            <a:spAutoFit/>
          </a:bodyPr>
          <a:lstStyle/>
          <a:p>
            <a:pPr>
              <a:lnSpc>
                <a:spcPts val="2000"/>
              </a:lnSpc>
            </a:pPr>
            <a:r>
              <a:rPr lang="zh-CN" altLang="en-US" sz="1100" dirty="0" smtClean="0">
                <a:solidFill>
                  <a:schemeClr val="tx1">
                    <a:lumMod val="75000"/>
                    <a:lumOff val="25000"/>
                  </a:schemeClr>
                </a:solidFill>
                <a:latin typeface="+mn-ea"/>
              </a:rPr>
              <a:t>全球知名的丽晶酒店传承着精致、魅力，以及完美服务的精神，一直是豪华尊贵酒店的代名词。</a:t>
            </a:r>
            <a:endParaRPr lang="en-US" altLang="zh-TW" sz="1100" dirty="0">
              <a:solidFill>
                <a:schemeClr val="tx1">
                  <a:lumMod val="75000"/>
                  <a:lumOff val="25000"/>
                </a:schemeClr>
              </a:solidFill>
              <a:latin typeface="+mn-ea"/>
            </a:endParaRPr>
          </a:p>
          <a:p>
            <a:pPr>
              <a:lnSpc>
                <a:spcPts val="2000"/>
              </a:lnSpc>
            </a:pPr>
            <a:r>
              <a:rPr lang="zh-CN" altLang="en-US" sz="1100" dirty="0" smtClean="0">
                <a:solidFill>
                  <a:schemeClr val="tx1">
                    <a:lumMod val="75000"/>
                    <a:lumOff val="25000"/>
                  </a:schemeClr>
                </a:solidFill>
                <a:latin typeface="+mn-ea"/>
              </a:rPr>
              <a:t>它是第一个源起于亚洲的国际奢华酒店集团，成功在欧美集团主导的业界中大放异彩。简单优雅的环境、无与伦比的舒适及亚洲独有的真诚服务之道一直是集团的宗旨，为业界树立了高水准的奢华典范、引领</a:t>
            </a:r>
            <a:r>
              <a:rPr lang="zh-CN" altLang="en-US" sz="1100" dirty="0">
                <a:solidFill>
                  <a:schemeClr val="tx1">
                    <a:lumMod val="75000"/>
                    <a:lumOff val="25000"/>
                  </a:schemeClr>
                </a:solidFill>
                <a:latin typeface="+mn-ea"/>
              </a:rPr>
              <a:t>潮流</a:t>
            </a:r>
            <a:r>
              <a:rPr lang="zh-CN" altLang="en-US" sz="1100" dirty="0" smtClean="0">
                <a:solidFill>
                  <a:schemeClr val="tx1">
                    <a:lumMod val="75000"/>
                    <a:lumOff val="25000"/>
                  </a:schemeClr>
                </a:solidFill>
                <a:latin typeface="+mn-ea"/>
              </a:rPr>
              <a:t>超过</a:t>
            </a:r>
            <a:r>
              <a:rPr lang="en-US" altLang="zh-CN" sz="1100" dirty="0" smtClean="0">
                <a:solidFill>
                  <a:schemeClr val="tx1">
                    <a:lumMod val="75000"/>
                    <a:lumOff val="25000"/>
                  </a:schemeClr>
                </a:solidFill>
                <a:latin typeface="+mn-ea"/>
              </a:rPr>
              <a:t>40</a:t>
            </a:r>
            <a:r>
              <a:rPr lang="zh-CN" altLang="en-US" sz="1100" dirty="0" smtClean="0">
                <a:solidFill>
                  <a:schemeClr val="tx1">
                    <a:lumMod val="75000"/>
                    <a:lumOff val="25000"/>
                  </a:schemeClr>
                </a:solidFill>
                <a:latin typeface="+mn-ea"/>
              </a:rPr>
              <a:t>年。</a:t>
            </a:r>
            <a:endParaRPr lang="en-US" altLang="zh-CN" sz="1100" dirty="0">
              <a:solidFill>
                <a:schemeClr val="tx1">
                  <a:lumMod val="75000"/>
                  <a:lumOff val="25000"/>
                </a:schemeClr>
              </a:solidFill>
              <a:latin typeface="+mn-ea"/>
            </a:endParaRPr>
          </a:p>
          <a:p>
            <a:pPr>
              <a:lnSpc>
                <a:spcPct val="150000"/>
              </a:lnSpc>
            </a:pPr>
            <a:endParaRPr lang="en-US" altLang="zh-TW" sz="1200" dirty="0">
              <a:solidFill>
                <a:schemeClr val="tx1">
                  <a:lumMod val="75000"/>
                  <a:lumOff val="25000"/>
                </a:schemeClr>
              </a:solidFill>
              <a:latin typeface="+mn-ea"/>
            </a:endParaRPr>
          </a:p>
          <a:p>
            <a:pPr>
              <a:lnSpc>
                <a:spcPts val="1700"/>
              </a:lnSpc>
            </a:pP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For so long synonymous with glamour, sophistication and impeccable service, the world-renowned Regent hotels brand is steeped in heritage. </a:t>
            </a:r>
          </a:p>
          <a:p>
            <a:pPr>
              <a:lnSpc>
                <a:spcPts val="1700"/>
              </a:lnSpc>
            </a:pP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The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first Asia-based global hospitality group to successfully challenge the industry’s European and US dominance, the company’s unshakeable belief in simple elegance, peerless comfort and traditional Asian hospitality has been raising the benchmark for luxury hotels for more than 40 years</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altLang="zh-TW" sz="1200" dirty="0" smtClean="0">
              <a:solidFill>
                <a:schemeClr val="tx1">
                  <a:lumMod val="75000"/>
                  <a:lumOff val="25000"/>
                </a:schemeClr>
              </a:solidFill>
              <a:latin typeface="+mn-ea"/>
            </a:endParaRPr>
          </a:p>
        </p:txBody>
      </p:sp>
      <p:sp>
        <p:nvSpPr>
          <p:cNvPr id="11" name="TextBox 6"/>
          <p:cNvSpPr txBox="1"/>
          <p:nvPr/>
        </p:nvSpPr>
        <p:spPr>
          <a:xfrm>
            <a:off x="4428108" y="1476646"/>
            <a:ext cx="3744416" cy="784830"/>
          </a:xfrm>
          <a:prstGeom prst="rect">
            <a:avLst/>
          </a:prstGeom>
          <a:noFill/>
        </p:spPr>
        <p:txBody>
          <a:bodyPr wrap="square" rtlCol="0">
            <a:spAutoFit/>
          </a:bodyPr>
          <a:lstStyle/>
          <a:p>
            <a:pPr>
              <a:lnSpc>
                <a:spcPts val="2700"/>
              </a:lnSpc>
            </a:pPr>
            <a:r>
              <a:rPr lang="zh-CN"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关于丽晶</a:t>
            </a:r>
            <a:endPar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nSpc>
                <a:spcPts val="2700"/>
              </a:lnSpc>
            </a:pPr>
            <a:r>
              <a:rPr lang="en-US" altLang="zh-CN" b="1" cap="all" dirty="0" smtClean="0">
                <a:solidFill>
                  <a:schemeClr val="tx1">
                    <a:lumMod val="75000"/>
                    <a:lumOff val="25000"/>
                  </a:schemeClr>
                </a:solidFill>
                <a:latin typeface="Times New Roman" panose="02020603050405020304" pitchFamily="18" charset="0"/>
                <a:cs typeface="Times New Roman" panose="02020603050405020304" pitchFamily="18" charset="0"/>
              </a:rPr>
              <a:t>ABOUT REGENT</a:t>
            </a:r>
            <a:endParaRPr lang="en-US" altLang="zh-CN" b="1" cap="all" dirty="0">
              <a:solidFill>
                <a:schemeClr val="tx1">
                  <a:lumMod val="75000"/>
                  <a:lumOff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4428108" y="1484784"/>
            <a:ext cx="2736304" cy="923330"/>
          </a:xfrm>
          <a:prstGeom prst="rect">
            <a:avLst/>
          </a:prstGeom>
          <a:noFill/>
        </p:spPr>
        <p:txBody>
          <a:bodyPr wrap="square" rtlCol="0">
            <a:spAutoFit/>
          </a:bodyPr>
          <a:lstStyle/>
          <a:p>
            <a:pPr>
              <a:lnSpc>
                <a:spcPct val="150000"/>
              </a:lnSpc>
            </a:pPr>
            <a:r>
              <a:rPr lang="zh-CN" altLang="en-US" b="1" dirty="0" smtClean="0">
                <a:solidFill>
                  <a:schemeClr val="tx1">
                    <a:lumMod val="75000"/>
                    <a:lumOff val="25000"/>
                  </a:schemeClr>
                </a:solidFill>
                <a:latin typeface="+mj-ea"/>
                <a:ea typeface="+mj-ea"/>
              </a:rPr>
              <a:t>重庆丽晶酒店 </a:t>
            </a:r>
            <a:endParaRPr lang="en-US" altLang="zh-CN" b="1" dirty="0" smtClean="0">
              <a:solidFill>
                <a:schemeClr val="tx1">
                  <a:lumMod val="75000"/>
                  <a:lumOff val="25000"/>
                </a:schemeClr>
              </a:solidFill>
              <a:latin typeface="+mj-ea"/>
              <a:ea typeface="+mj-ea"/>
            </a:endParaRPr>
          </a:p>
          <a:p>
            <a:pPr>
              <a:lnSpc>
                <a:spcPct val="150000"/>
              </a:lnSpc>
            </a:pPr>
            <a:r>
              <a:rPr lang="en-US" altLang="zh-CN" b="1" dirty="0" smtClean="0">
                <a:solidFill>
                  <a:schemeClr val="tx1">
                    <a:lumMod val="75000"/>
                    <a:lumOff val="25000"/>
                  </a:schemeClr>
                </a:solidFill>
                <a:latin typeface="Times New Roman" pitchFamily="18" charset="0"/>
                <a:ea typeface="+mj-ea"/>
                <a:cs typeface="Times New Roman" pitchFamily="18" charset="0"/>
              </a:rPr>
              <a:t>REGENT CHONGQING</a:t>
            </a:r>
            <a:endParaRPr lang="zh-CN" altLang="en-US" b="1" dirty="0">
              <a:solidFill>
                <a:schemeClr val="tx1">
                  <a:lumMod val="75000"/>
                  <a:lumOff val="25000"/>
                </a:schemeClr>
              </a:solidFill>
              <a:latin typeface="Times New Roman" pitchFamily="18" charset="0"/>
              <a:ea typeface="+mj-ea"/>
              <a:cs typeface="Times New Roman" pitchFamily="18" charset="0"/>
            </a:endParaRPr>
          </a:p>
        </p:txBody>
      </p:sp>
      <p:sp>
        <p:nvSpPr>
          <p:cNvPr id="6" name="TextBox 5"/>
          <p:cNvSpPr txBox="1"/>
          <p:nvPr/>
        </p:nvSpPr>
        <p:spPr>
          <a:xfrm>
            <a:off x="4428108" y="2625874"/>
            <a:ext cx="3425528" cy="1515800"/>
          </a:xfrm>
          <a:prstGeom prst="rect">
            <a:avLst/>
          </a:prstGeom>
          <a:noFill/>
        </p:spPr>
        <p:txBody>
          <a:bodyPr wrap="square" rtlCol="0">
            <a:spAutoFit/>
          </a:bodyPr>
          <a:lstStyle/>
          <a:p>
            <a:pPr>
              <a:lnSpc>
                <a:spcPts val="2000"/>
              </a:lnSpc>
            </a:pPr>
            <a:r>
              <a:rPr lang="zh-CN" altLang="en-US" sz="1100" dirty="0" smtClean="0">
                <a:solidFill>
                  <a:schemeClr val="tx1">
                    <a:lumMod val="75000"/>
                    <a:lumOff val="25000"/>
                  </a:schemeClr>
                </a:solidFill>
              </a:rPr>
              <a:t>重庆丽晶酒店是丽晶品牌在中国内地的第二家酒店，位于重庆江北嘴国际金融中心。</a:t>
            </a:r>
            <a:endParaRPr lang="en-US" altLang="zh-CN" sz="1100" dirty="0">
              <a:solidFill>
                <a:schemeClr val="tx1">
                  <a:lumMod val="75000"/>
                  <a:lumOff val="25000"/>
                </a:schemeClr>
              </a:solidFill>
            </a:endParaRPr>
          </a:p>
          <a:p>
            <a:pPr>
              <a:lnSpc>
                <a:spcPts val="2000"/>
              </a:lnSpc>
            </a:pP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pPr>
              <a:lnSpc>
                <a:spcPts val="1700"/>
              </a:lnSpc>
            </a:pP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Regent Chongqing is the second Regent hotel opened  in the Mainland China, as well as the luxury hotel in </a:t>
            </a:r>
            <a:r>
              <a:rPr lang="en-US" altLang="zh-CN" sz="1200" dirty="0" err="1">
                <a:solidFill>
                  <a:schemeClr val="tx1">
                    <a:lumMod val="75000"/>
                    <a:lumOff val="25000"/>
                  </a:schemeClr>
                </a:solidFill>
                <a:latin typeface="Times New Roman" panose="02020603050405020304" pitchFamily="18" charset="0"/>
                <a:cs typeface="Times New Roman" panose="02020603050405020304" pitchFamily="18" charset="0"/>
              </a:rPr>
              <a:t>Jiangbeizui</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Financial Centre, Chongqing</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0825" t="-38" r="22649" b="38"/>
          <a:stretch/>
        </p:blipFill>
        <p:spPr>
          <a:xfrm>
            <a:off x="0" y="1267024"/>
            <a:ext cx="4120263" cy="453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7024"/>
            <a:ext cx="4252842" cy="2537637"/>
          </a:xfrm>
          <a:prstGeom prst="rect">
            <a:avLst/>
          </a:prstGeom>
        </p:spPr>
      </p:pic>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28108" y="1484784"/>
            <a:ext cx="1535895" cy="784830"/>
          </a:xfrm>
          <a:prstGeom prst="rect">
            <a:avLst/>
          </a:prstGeom>
        </p:spPr>
        <p:txBody>
          <a:bodyPr wrap="square">
            <a:spAutoFit/>
          </a:bodyPr>
          <a:lstStyle/>
          <a:p>
            <a:pPr>
              <a:lnSpc>
                <a:spcPts val="2700"/>
              </a:lnSpc>
            </a:pPr>
            <a:r>
              <a:rPr lang="zh-CN" altLang="en-US" b="1"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设计风格</a:t>
            </a:r>
            <a:endParaRPr lang="en-US" altLang="zh-CN" b="1"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nSpc>
                <a:spcPts val="2700"/>
              </a:lnSpc>
            </a:pPr>
            <a:r>
              <a:rPr lang="en-US" altLang="zh-TW" b="1"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DESIGN</a:t>
            </a:r>
            <a:endParaRPr lang="zh-CN" altLang="zh-CN"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p:cNvSpPr/>
          <p:nvPr/>
        </p:nvSpPr>
        <p:spPr>
          <a:xfrm>
            <a:off x="4428108" y="2299772"/>
            <a:ext cx="3744416" cy="3554819"/>
          </a:xfrm>
          <a:prstGeom prst="rect">
            <a:avLst/>
          </a:prstGeom>
        </p:spPr>
        <p:txBody>
          <a:bodyPr wrap="square">
            <a:spAutoFit/>
          </a:bodyPr>
          <a:lstStyle/>
          <a:p>
            <a:pPr>
              <a:lnSpc>
                <a:spcPts val="2000"/>
              </a:lnSpc>
            </a:pP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酒店设计现代且雅致、满溢</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当</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地风情，融入重庆当代潮流元素</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以及</a:t>
            </a:r>
            <a:r>
              <a:rPr lang="zh-CN" altLang="en-US" sz="1100" dirty="0" smtClean="0">
                <a:solidFill>
                  <a:schemeClr val="tx1">
                    <a:lumMod val="75000"/>
                    <a:lumOff val="25000"/>
                  </a:schemeClr>
                </a:solidFill>
                <a:latin typeface="宋体" panose="02010600030101010101" pitchFamily="2" charset="-122"/>
                <a:ea typeface="宋体" panose="02010600030101010101" pitchFamily="2" charset="-122"/>
              </a:rPr>
              <a:t>人文</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历史</a:t>
            </a:r>
            <a:r>
              <a:rPr lang="zh-CN" altLang="en-US" sz="1100" dirty="0" smtClean="0">
                <a:solidFill>
                  <a:schemeClr val="tx1">
                    <a:lumMod val="75000"/>
                    <a:lumOff val="25000"/>
                  </a:schemeClr>
                </a:solidFill>
                <a:latin typeface="宋体" panose="02010600030101010101" pitchFamily="2" charset="-122"/>
                <a:ea typeface="宋体" panose="02010600030101010101" pitchFamily="2" charset="-122"/>
              </a:rPr>
              <a:t>风情</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透过陶器</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a:t>
            </a:r>
            <a:r>
              <a:rPr lang="zh-CN" altLang="en-US" sz="1100" dirty="0">
                <a:solidFill>
                  <a:schemeClr val="tx1">
                    <a:lumMod val="75000"/>
                    <a:lumOff val="25000"/>
                  </a:schemeClr>
                </a:solidFill>
                <a:latin typeface="宋体" panose="02010600030101010101" pitchFamily="2" charset="-122"/>
                <a:ea typeface="宋体" panose="02010600030101010101" pitchFamily="2" charset="-122"/>
              </a:rPr>
              <a:t>织布</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金属以及漆器等</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当地</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传统建材，展现传承经典的使命</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a:t>
            </a:r>
            <a:r>
              <a:rPr lang="zh-CN" altLang="zh-CN" sz="1100" dirty="0" smtClean="0">
                <a:solidFill>
                  <a:schemeClr val="tx1">
                    <a:lumMod val="75000"/>
                    <a:lumOff val="25000"/>
                  </a:schemeClr>
                </a:solidFill>
                <a:latin typeface="宋体" panose="02010600030101010101" pitchFamily="2" charset="-122"/>
                <a:ea typeface="宋体" panose="02010600030101010101" pitchFamily="2" charset="-122"/>
              </a:rPr>
              <a:t>酒店</a:t>
            </a:r>
            <a:r>
              <a:rPr lang="zh-CN" altLang="en-US" sz="1100" dirty="0" smtClean="0">
                <a:solidFill>
                  <a:schemeClr val="tx1">
                    <a:lumMod val="75000"/>
                    <a:lumOff val="25000"/>
                  </a:schemeClr>
                </a:solidFill>
                <a:latin typeface="宋体" panose="02010600030101010101" pitchFamily="2" charset="-122"/>
                <a:ea typeface="宋体" panose="02010600030101010101" pitchFamily="2" charset="-122"/>
              </a:rPr>
              <a:t>是一处绝佳的展示</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平台</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，邀请知名</a:t>
            </a:r>
            <a:r>
              <a:rPr lang="zh-CN" altLang="en-US" sz="1100" dirty="0">
                <a:solidFill>
                  <a:schemeClr val="tx1">
                    <a:lumMod val="75000"/>
                    <a:lumOff val="25000"/>
                  </a:schemeClr>
                </a:solidFill>
                <a:latin typeface="宋体" panose="02010600030101010101" pitchFamily="2" charset="-122"/>
                <a:ea typeface="宋体" panose="02010600030101010101" pitchFamily="2" charset="-122"/>
              </a:rPr>
              <a:t>艺术家</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前来发挥创意，</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匠心独选出艺术佳作，</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丰富酒店知性与文</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艺</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创</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作</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的氛围</a:t>
            </a:r>
            <a:r>
              <a:rPr lang="zh-TW" altLang="zh-CN" sz="1100" dirty="0" smtClean="0">
                <a:solidFill>
                  <a:schemeClr val="tx1">
                    <a:lumMod val="75000"/>
                    <a:lumOff val="25000"/>
                  </a:schemeClr>
                </a:solidFill>
                <a:latin typeface="宋体" panose="02010600030101010101" pitchFamily="2" charset="-122"/>
                <a:ea typeface="宋体" panose="02010600030101010101" pitchFamily="2" charset="-122"/>
              </a:rPr>
              <a:t>。</a:t>
            </a:r>
            <a:endParaRPr lang="en-US" altLang="zh-TW" sz="11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ts val="1700"/>
              </a:lnSpc>
            </a:pPr>
            <a:endParaRPr lang="en-US" altLang="zh-TW" sz="12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ts val="1700"/>
              </a:lnSpc>
            </a:pP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The hotel’s elegant and contemporary interiors are imbued with a sense of place and the design’s modern elements echo the economic importance of Chongqing. Through the clever use of traditional building materials - ceramic, textile, metal and lacquer, the hotel pays homage to Chongqing’s heritage and cultural past. The hotel interiors house an impressive assembly of art to invite the artist to inspire and design to recall the history and culture of Chongqing</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716020"/>
            <a:ext cx="4133472" cy="231317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242778"/>
            <a:ext cx="4133474" cy="2532681"/>
          </a:xfrm>
          <a:prstGeom prst="rect">
            <a:avLst/>
          </a:prstGeom>
        </p:spPr>
      </p:pic>
    </p:spTree>
    <p:extLst>
      <p:ext uri="{BB962C8B-B14F-4D97-AF65-F5344CB8AC3E}">
        <p14:creationId xmlns:p14="http://schemas.microsoft.com/office/powerpoint/2010/main" val="9952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500116" y="2625874"/>
            <a:ext cx="2952328" cy="1500411"/>
          </a:xfrm>
          <a:prstGeom prst="rect">
            <a:avLst/>
          </a:prstGeom>
        </p:spPr>
        <p:txBody>
          <a:bodyPr wrap="square">
            <a:spAutoFit/>
          </a:bodyPr>
          <a:lstStyle/>
          <a:p>
            <a:pPr>
              <a:lnSpc>
                <a:spcPct val="150000"/>
              </a:lnSpc>
            </a:pP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重庆丽晶酒店位</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于</a:t>
            </a:r>
            <a:r>
              <a:rPr lang="zh-TW" altLang="zh-CN" sz="1100" dirty="0">
                <a:solidFill>
                  <a:schemeClr val="tx1">
                    <a:lumMod val="75000"/>
                    <a:lumOff val="25000"/>
                  </a:schemeClr>
                </a:solidFill>
                <a:latin typeface="宋体" panose="02010600030101010101" pitchFamily="2" charset="-122"/>
                <a:ea typeface="宋体" panose="02010600030101010101" pitchFamily="2" charset="-122"/>
              </a:rPr>
              <a:t>重庆市</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江北嘴中央商务区</a:t>
            </a:r>
            <a:r>
              <a:rPr lang="zh-CN" altLang="zh-CN" sz="1100" dirty="0" smtClean="0">
                <a:solidFill>
                  <a:schemeClr val="tx1">
                    <a:lumMod val="75000"/>
                    <a:lumOff val="25000"/>
                  </a:schemeClr>
                </a:solidFill>
                <a:latin typeface="宋体" panose="02010600030101010101" pitchFamily="2" charset="-122"/>
                <a:ea typeface="宋体" panose="02010600030101010101" pitchFamily="2" charset="-122"/>
              </a:rPr>
              <a:t>，拥有</a:t>
            </a:r>
            <a:r>
              <a:rPr lang="zh-CN" altLang="zh-CN" sz="1100" dirty="0">
                <a:solidFill>
                  <a:schemeClr val="tx1">
                    <a:lumMod val="75000"/>
                    <a:lumOff val="25000"/>
                  </a:schemeClr>
                </a:solidFill>
                <a:latin typeface="宋体" panose="02010600030101010101" pitchFamily="2" charset="-122"/>
                <a:ea typeface="宋体" panose="02010600030101010101" pitchFamily="2" charset="-122"/>
              </a:rPr>
              <a:t>完善的商务及旅游配套设施</a:t>
            </a:r>
            <a:r>
              <a:rPr lang="zh-CN" altLang="zh-CN" sz="1100" dirty="0" smtClean="0">
                <a:solidFill>
                  <a:schemeClr val="tx1">
                    <a:lumMod val="75000"/>
                    <a:lumOff val="25000"/>
                  </a:schemeClr>
                </a:solidFill>
                <a:latin typeface="宋体" panose="02010600030101010101" pitchFamily="2" charset="-122"/>
                <a:ea typeface="宋体" panose="02010600030101010101" pitchFamily="2" charset="-122"/>
              </a:rPr>
              <a:t>。</a:t>
            </a:r>
            <a:endParaRPr lang="en-US" altLang="zh-CN" sz="11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ts val="1700"/>
              </a:lnSpc>
            </a:pPr>
            <a:endParaRPr lang="en-US" altLang="zh-CN" sz="13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ts val="1700"/>
              </a:lnSpc>
            </a:pPr>
            <a:r>
              <a:rPr lang="en-US" altLang="zh-CN" sz="1200" dirty="0">
                <a:solidFill>
                  <a:schemeClr val="tx1">
                    <a:lumMod val="75000"/>
                    <a:lumOff val="25000"/>
                  </a:schemeClr>
                </a:solidFill>
                <a:latin typeface="Times New Roman" pitchFamily="18" charset="0"/>
                <a:cs typeface="Times New Roman" panose="02020603050405020304" pitchFamily="18" charset="0"/>
              </a:rPr>
              <a:t>Regent Chongqing is situated at </a:t>
            </a:r>
            <a:r>
              <a:rPr lang="en-US" altLang="zh-CN" sz="1200" dirty="0" err="1">
                <a:solidFill>
                  <a:schemeClr val="tx1">
                    <a:lumMod val="75000"/>
                    <a:lumOff val="25000"/>
                  </a:schemeClr>
                </a:solidFill>
                <a:latin typeface="Times New Roman" panose="02020603050405020304" pitchFamily="18" charset="0"/>
                <a:cs typeface="Times New Roman" panose="02020603050405020304" pitchFamily="18" charset="0"/>
              </a:rPr>
              <a:t>Jiangbeizui</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financial centre,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in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the new bustling business centre of Chongqing Southwest China</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00116" y="1484784"/>
            <a:ext cx="2341713" cy="923330"/>
          </a:xfrm>
          <a:prstGeom prst="rect">
            <a:avLst/>
          </a:prstGeom>
          <a:noFill/>
        </p:spPr>
        <p:txBody>
          <a:bodyPr wrap="square" rtlCol="0">
            <a:spAutoFit/>
          </a:bodyPr>
          <a:lstStyle/>
          <a:p>
            <a:pPr>
              <a:lnSpc>
                <a:spcPct val="150000"/>
              </a:lnSpc>
            </a:pPr>
            <a:r>
              <a:rPr lang="zh-CN" altLang="en-US" b="1" dirty="0" smtClean="0">
                <a:solidFill>
                  <a:schemeClr val="tx1">
                    <a:lumMod val="75000"/>
                    <a:lumOff val="25000"/>
                  </a:schemeClr>
                </a:solidFill>
              </a:rPr>
              <a:t>得天独厚的地理位置</a:t>
            </a:r>
            <a:endParaRPr lang="en-US" altLang="zh-CN" b="1" dirty="0" smtClean="0">
              <a:solidFill>
                <a:schemeClr val="tx1">
                  <a:lumMod val="75000"/>
                  <a:lumOff val="25000"/>
                </a:schemeClr>
              </a:solidFill>
            </a:endParaRPr>
          </a:p>
          <a:p>
            <a:pPr>
              <a:lnSpc>
                <a:spcPct val="150000"/>
              </a:lnSpc>
            </a:pPr>
            <a:r>
              <a:rPr lang="en-US" altLang="zh-CN" b="1" dirty="0" smtClean="0">
                <a:solidFill>
                  <a:schemeClr val="tx1">
                    <a:lumMod val="75000"/>
                    <a:lumOff val="25000"/>
                  </a:schemeClr>
                </a:solidFill>
                <a:latin typeface="Times New Roman" pitchFamily="18" charset="0"/>
                <a:cs typeface="Times New Roman" pitchFamily="18" charset="0"/>
              </a:rPr>
              <a:t>LOCATION</a:t>
            </a:r>
            <a:endParaRPr lang="zh-CN" altLang="en-US" b="1" dirty="0">
              <a:solidFill>
                <a:schemeClr val="tx1">
                  <a:lumMod val="75000"/>
                  <a:lumOff val="25000"/>
                </a:schemeClr>
              </a:solidFill>
              <a:latin typeface="Times New Roman" pitchFamily="18" charset="0"/>
              <a:cs typeface="Times New Roman" pitchFamily="18" charset="0"/>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4653" r="24749" b="3920"/>
          <a:stretch/>
        </p:blipFill>
        <p:spPr>
          <a:xfrm>
            <a:off x="0" y="1267024"/>
            <a:ext cx="4120263" cy="4567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440" t="7194"/>
          <a:stretch/>
        </p:blipFill>
        <p:spPr>
          <a:xfrm>
            <a:off x="539676" y="1628800"/>
            <a:ext cx="7437864" cy="4104456"/>
          </a:xfrm>
          <a:prstGeom prst="rect">
            <a:avLst/>
          </a:prstGeom>
        </p:spPr>
      </p:pic>
      <p:sp>
        <p:nvSpPr>
          <p:cNvPr id="9" name="TextBox 8"/>
          <p:cNvSpPr txBox="1"/>
          <p:nvPr/>
        </p:nvSpPr>
        <p:spPr>
          <a:xfrm>
            <a:off x="179636" y="260648"/>
            <a:ext cx="2520280" cy="873572"/>
          </a:xfrm>
          <a:prstGeom prst="rect">
            <a:avLst/>
          </a:prstGeom>
          <a:noFill/>
        </p:spPr>
        <p:txBody>
          <a:bodyPr wrap="square" rtlCol="0">
            <a:spAutoFit/>
          </a:bodyPr>
          <a:lstStyle/>
          <a:p>
            <a:pPr>
              <a:lnSpc>
                <a:spcPct val="150000"/>
              </a:lnSpc>
            </a:pPr>
            <a:r>
              <a:rPr lang="zh-CN" altLang="en-US" b="1" dirty="0" smtClean="0">
                <a:solidFill>
                  <a:schemeClr val="bg1"/>
                </a:solidFill>
                <a:latin typeface="Times New Roman" panose="02020603050405020304" pitchFamily="18" charset="0"/>
                <a:cs typeface="Times New Roman" panose="02020603050405020304" pitchFamily="18" charset="0"/>
              </a:rPr>
              <a:t>酒店位置</a:t>
            </a:r>
            <a:endParaRPr lang="en-US" altLang="zh-CN"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altLang="zh-CN" b="1" dirty="0" smtClean="0">
                <a:solidFill>
                  <a:schemeClr val="bg1"/>
                </a:solidFill>
                <a:latin typeface="Times New Roman" panose="02020603050405020304" pitchFamily="18" charset="0"/>
                <a:cs typeface="Times New Roman" panose="02020603050405020304" pitchFamily="18" charset="0"/>
              </a:rPr>
              <a:t>LOCATION</a:t>
            </a:r>
          </a:p>
        </p:txBody>
      </p:sp>
    </p:spTree>
    <p:extLst>
      <p:ext uri="{BB962C8B-B14F-4D97-AF65-F5344CB8AC3E}">
        <p14:creationId xmlns:p14="http://schemas.microsoft.com/office/powerpoint/2010/main" val="283667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67024"/>
            <a:ext cx="8712200" cy="511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716140" y="3068960"/>
            <a:ext cx="2949992" cy="1938992"/>
          </a:xfrm>
          <a:prstGeom prst="rect">
            <a:avLst/>
          </a:prstGeom>
        </p:spPr>
        <p:txBody>
          <a:bodyPr wrap="square">
            <a:spAutoFit/>
          </a:bodyPr>
          <a:lstStyle/>
          <a:p>
            <a:pPr>
              <a:lnSpc>
                <a:spcPct val="150000"/>
              </a:lnSpc>
            </a:pP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酒店拥有</a:t>
            </a:r>
            <a:r>
              <a:rPr lang="en-US" altLang="zh-CN" sz="1200" dirty="0" smtClean="0">
                <a:solidFill>
                  <a:schemeClr val="tx1">
                    <a:lumMod val="75000"/>
                    <a:lumOff val="25000"/>
                  </a:schemeClr>
                </a:solidFill>
                <a:latin typeface="宋体" panose="02010600030101010101" pitchFamily="2" charset="-122"/>
                <a:ea typeface="宋体" panose="02010600030101010101" pitchFamily="2" charset="-122"/>
              </a:rPr>
              <a:t>202</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间</a:t>
            </a:r>
            <a:r>
              <a:rPr lang="zh-CN" altLang="zh-CN" sz="1200" dirty="0">
                <a:solidFill>
                  <a:schemeClr val="tx1">
                    <a:lumMod val="75000"/>
                    <a:lumOff val="25000"/>
                  </a:schemeClr>
                </a:solidFill>
                <a:latin typeface="宋体" panose="02010600030101010101" pitchFamily="2" charset="-122"/>
                <a:ea typeface="宋体" panose="02010600030101010101" pitchFamily="2" charset="-122"/>
              </a:rPr>
              <a:t>客房</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，其中</a:t>
            </a:r>
            <a:r>
              <a:rPr lang="zh-TW" altLang="zh-CN" sz="1200" dirty="0">
                <a:solidFill>
                  <a:schemeClr val="tx1">
                    <a:lumMod val="75000"/>
                    <a:lumOff val="25000"/>
                  </a:schemeClr>
                </a:solidFill>
                <a:latin typeface="宋体" panose="02010600030101010101" pitchFamily="2" charset="-122"/>
                <a:ea typeface="宋体" panose="02010600030101010101" pitchFamily="2" charset="-122"/>
              </a:rPr>
              <a:t>包括</a:t>
            </a:r>
            <a:r>
              <a:rPr lang="en-US" altLang="zh-CN" sz="1200" dirty="0" smtClean="0">
                <a:solidFill>
                  <a:schemeClr val="tx1">
                    <a:lumMod val="75000"/>
                    <a:lumOff val="25000"/>
                  </a:schemeClr>
                </a:solidFill>
                <a:latin typeface="宋体" panose="02010600030101010101" pitchFamily="2" charset="-122"/>
                <a:ea typeface="宋体" panose="02010600030101010101" pitchFamily="2" charset="-122"/>
              </a:rPr>
              <a:t>21</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间</a:t>
            </a:r>
            <a:r>
              <a:rPr lang="zh-TW" altLang="zh-CN" sz="1200" dirty="0">
                <a:solidFill>
                  <a:schemeClr val="tx1">
                    <a:lumMod val="75000"/>
                    <a:lumOff val="25000"/>
                  </a:schemeClr>
                </a:solidFill>
                <a:latin typeface="宋体" panose="02010600030101010101" pitchFamily="2" charset="-122"/>
                <a:ea typeface="宋体" panose="02010600030101010101" pitchFamily="2" charset="-122"/>
              </a:rPr>
              <a:t>套房</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，空间</a:t>
            </a:r>
            <a:r>
              <a:rPr lang="zh-TW" altLang="zh-CN" sz="1200" dirty="0">
                <a:solidFill>
                  <a:schemeClr val="tx1">
                    <a:lumMod val="75000"/>
                    <a:lumOff val="25000"/>
                  </a:schemeClr>
                </a:solidFill>
                <a:latin typeface="宋体" panose="02010600030101010101" pitchFamily="2" charset="-122"/>
                <a:ea typeface="宋体" panose="02010600030101010101" pitchFamily="2" charset="-122"/>
              </a:rPr>
              <a:t>舒适宽敞</a:t>
            </a:r>
            <a:r>
              <a:rPr lang="zh-CN" altLang="zh-TW" sz="1200" dirty="0" smtClean="0">
                <a:solidFill>
                  <a:schemeClr val="tx1">
                    <a:lumMod val="75000"/>
                    <a:lumOff val="25000"/>
                  </a:schemeClr>
                </a:solidFill>
                <a:latin typeface="宋体" panose="02010600030101010101" pitchFamily="2" charset="-122"/>
                <a:ea typeface="宋体" panose="02010600030101010101" pitchFamily="2" charset="-122"/>
              </a:rPr>
              <a:t>，</a:t>
            </a:r>
            <a:r>
              <a:rPr lang="zh-CN" altLang="en-US" sz="1200" dirty="0" smtClean="0">
                <a:solidFill>
                  <a:schemeClr val="tx1">
                    <a:lumMod val="75000"/>
                    <a:lumOff val="25000"/>
                  </a:schemeClr>
                </a:solidFill>
                <a:latin typeface="宋体" panose="02010600030101010101" pitchFamily="2" charset="-122"/>
                <a:ea typeface="宋体" panose="02010600030101010101" pitchFamily="2" charset="-122"/>
              </a:rPr>
              <a:t>豪华</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客房</a:t>
            </a:r>
            <a:r>
              <a:rPr lang="zh-CN" altLang="zh-CN" sz="1200" dirty="0" smtClean="0">
                <a:solidFill>
                  <a:schemeClr val="tx1">
                    <a:lumMod val="75000"/>
                    <a:lumOff val="25000"/>
                  </a:schemeClr>
                </a:solidFill>
                <a:latin typeface="宋体" panose="02010600030101010101" pitchFamily="2" charset="-122"/>
                <a:ea typeface="宋体" panose="02010600030101010101" pitchFamily="2" charset="-122"/>
              </a:rPr>
              <a:t>面积</a:t>
            </a:r>
            <a:r>
              <a:rPr lang="en-US" altLang="zh-CN" sz="1200" dirty="0" smtClean="0">
                <a:solidFill>
                  <a:schemeClr val="tx1">
                    <a:lumMod val="75000"/>
                    <a:lumOff val="25000"/>
                  </a:schemeClr>
                </a:solidFill>
                <a:latin typeface="宋体" panose="02010600030101010101" pitchFamily="2" charset="-122"/>
                <a:ea typeface="宋体" panose="02010600030101010101" pitchFamily="2" charset="-122"/>
              </a:rPr>
              <a:t>57</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平方米</a:t>
            </a:r>
            <a:r>
              <a:rPr lang="zh-CN" altLang="en-US" sz="1200" dirty="0" smtClean="0">
                <a:solidFill>
                  <a:schemeClr val="tx1">
                    <a:lumMod val="75000"/>
                    <a:lumOff val="25000"/>
                  </a:schemeClr>
                </a:solidFill>
                <a:latin typeface="宋体" panose="02010600030101010101" pitchFamily="2" charset="-122"/>
                <a:ea typeface="宋体" panose="02010600030101010101" pitchFamily="2" charset="-122"/>
              </a:rPr>
              <a:t>起</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a:t>
            </a:r>
            <a:r>
              <a:rPr lang="zh-CN" altLang="en-US" sz="1200" dirty="0" smtClean="0">
                <a:solidFill>
                  <a:schemeClr val="tx1">
                    <a:lumMod val="75000"/>
                    <a:lumOff val="25000"/>
                  </a:schemeClr>
                </a:solidFill>
                <a:latin typeface="宋体" panose="02010600030101010101" pitchFamily="2" charset="-122"/>
                <a:ea typeface="宋体" panose="02010600030101010101" pitchFamily="2" charset="-122"/>
              </a:rPr>
              <a:t>坐拥</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嘉陵江</a:t>
            </a:r>
            <a:r>
              <a:rPr lang="zh-CN" altLang="zh-CN" sz="1200" dirty="0">
                <a:solidFill>
                  <a:schemeClr val="tx1">
                    <a:lumMod val="75000"/>
                    <a:lumOff val="25000"/>
                  </a:schemeClr>
                </a:solidFill>
                <a:latin typeface="宋体" panose="02010600030101010101" pitchFamily="2" charset="-122"/>
                <a:ea typeface="宋体" panose="02010600030101010101" pitchFamily="2" charset="-122"/>
              </a:rPr>
              <a:t>及渝中</a:t>
            </a:r>
            <a:r>
              <a:rPr lang="zh-CN" altLang="zh-CN" sz="1200" dirty="0" smtClean="0">
                <a:solidFill>
                  <a:schemeClr val="tx1">
                    <a:lumMod val="75000"/>
                    <a:lumOff val="25000"/>
                  </a:schemeClr>
                </a:solidFill>
                <a:latin typeface="宋体" panose="02010600030101010101" pitchFamily="2" charset="-122"/>
                <a:ea typeface="宋体" panose="02010600030101010101" pitchFamily="2" charset="-122"/>
              </a:rPr>
              <a:t>半岛</a:t>
            </a:r>
            <a:r>
              <a:rPr lang="zh-CN" altLang="en-US" sz="1200" dirty="0" smtClean="0">
                <a:solidFill>
                  <a:schemeClr val="tx1">
                    <a:lumMod val="75000"/>
                    <a:lumOff val="25000"/>
                  </a:schemeClr>
                </a:solidFill>
                <a:latin typeface="宋体" panose="02010600030101010101" pitchFamily="2" charset="-122"/>
                <a:ea typeface="宋体" panose="02010600030101010101" pitchFamily="2" charset="-122"/>
              </a:rPr>
              <a:t>的</a:t>
            </a:r>
            <a:r>
              <a:rPr lang="zh-TW" altLang="zh-CN" sz="1200" dirty="0" smtClean="0">
                <a:solidFill>
                  <a:schemeClr val="tx1">
                    <a:lumMod val="75000"/>
                    <a:lumOff val="25000"/>
                  </a:schemeClr>
                </a:solidFill>
                <a:latin typeface="宋体" panose="02010600030101010101" pitchFamily="2" charset="-122"/>
                <a:ea typeface="宋体" panose="02010600030101010101" pitchFamily="2" charset="-122"/>
              </a:rPr>
              <a:t>美丽景</a:t>
            </a:r>
            <a:r>
              <a:rPr lang="zh-CN" altLang="en-US" sz="1200" dirty="0" smtClean="0">
                <a:solidFill>
                  <a:schemeClr val="tx1">
                    <a:lumMod val="75000"/>
                    <a:lumOff val="25000"/>
                  </a:schemeClr>
                </a:solidFill>
                <a:latin typeface="宋体" panose="02010600030101010101" pitchFamily="2" charset="-122"/>
                <a:ea typeface="宋体" panose="02010600030101010101" pitchFamily="2" charset="-122"/>
              </a:rPr>
              <a:t>致。</a:t>
            </a:r>
            <a:endParaRPr lang="en-US" altLang="zh-TW" sz="1200" dirty="0" smtClean="0">
              <a:solidFill>
                <a:schemeClr val="tx1">
                  <a:lumMod val="75000"/>
                  <a:lumOff val="25000"/>
                </a:schemeClr>
              </a:solidFill>
              <a:latin typeface="宋体" panose="02010600030101010101" pitchFamily="2" charset="-122"/>
              <a:ea typeface="宋体" panose="02010600030101010101" pitchFamily="2" charset="-122"/>
            </a:endParaRPr>
          </a:p>
          <a:p>
            <a:pPr>
              <a:lnSpc>
                <a:spcPct val="150000"/>
              </a:lnSpc>
            </a:pPr>
            <a:endParaRPr lang="en-US" altLang="zh-TW" sz="1200" dirty="0" smtClean="0">
              <a:solidFill>
                <a:schemeClr val="tx1">
                  <a:lumMod val="75000"/>
                  <a:lumOff val="25000"/>
                </a:schemeClr>
              </a:solidFill>
              <a:latin typeface="宋体" panose="02010600030101010101" pitchFamily="2" charset="-122"/>
              <a:ea typeface="宋体" panose="02010600030101010101" pitchFamily="2" charset="-122"/>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 total of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202 </a:t>
            </a:r>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rooms, inclusive of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21 suites </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Deluxe Rooms size from 57 square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meters  </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Panoramic views of the Jialing river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and      </a:t>
            </a:r>
          </a:p>
          <a:p>
            <a:r>
              <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Yuzhong</a:t>
            </a:r>
            <a:r>
              <a:rPr lang="en-US" altLang="zh-CN" sz="1200" dirty="0" smtClean="0">
                <a:solidFill>
                  <a:schemeClr val="tx1">
                    <a:lumMod val="75000"/>
                    <a:lumOff val="25000"/>
                  </a:schemeClr>
                </a:solidFill>
                <a:latin typeface="Times New Roman" panose="02020603050405020304" pitchFamily="18" charset="0"/>
                <a:cs typeface="Times New Roman" panose="02020603050405020304" pitchFamily="18" charset="0"/>
              </a:rPr>
              <a:t> peninsula</a:t>
            </a:r>
            <a:endParaRPr lang="en-US" altLang="zh-CN"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矩形 7"/>
          <p:cNvSpPr/>
          <p:nvPr/>
        </p:nvSpPr>
        <p:spPr>
          <a:xfrm>
            <a:off x="4743340" y="1844824"/>
            <a:ext cx="2386102" cy="923330"/>
          </a:xfrm>
          <a:prstGeom prst="rect">
            <a:avLst/>
          </a:prstGeom>
        </p:spPr>
        <p:txBody>
          <a:bodyPr wrap="none">
            <a:spAutoFit/>
          </a:bodyPr>
          <a:lstStyle/>
          <a:p>
            <a:pPr lvl="0">
              <a:lnSpc>
                <a:spcPct val="150000"/>
              </a:lnSpc>
            </a:pPr>
            <a:r>
              <a:rPr lang="zh-CN" altLang="en-US" b="1" dirty="0" smtClean="0">
                <a:solidFill>
                  <a:schemeClr val="tx1">
                    <a:lumMod val="75000"/>
                    <a:lumOff val="25000"/>
                  </a:schemeClr>
                </a:solidFill>
                <a:latin typeface="宋体" panose="02010600030101010101" pitchFamily="2" charset="-122"/>
              </a:rPr>
              <a:t>客房概况</a:t>
            </a:r>
            <a:endParaRPr lang="en-US" altLang="zh-CN" b="1" dirty="0" smtClean="0">
              <a:solidFill>
                <a:schemeClr val="tx1">
                  <a:lumMod val="75000"/>
                  <a:lumOff val="25000"/>
                </a:schemeClr>
              </a:solidFill>
              <a:latin typeface="宋体" panose="02010600030101010101" pitchFamily="2" charset="-122"/>
            </a:endParaRPr>
          </a:p>
          <a:p>
            <a:pPr>
              <a:lnSpc>
                <a:spcPct val="150000"/>
              </a:lnSpc>
            </a:pPr>
            <a:r>
              <a:rPr lang="en-US" altLang="zh-CN" b="1" dirty="0" smtClean="0">
                <a:solidFill>
                  <a:schemeClr val="tx1">
                    <a:lumMod val="75000"/>
                    <a:lumOff val="25000"/>
                  </a:schemeClr>
                </a:solidFill>
                <a:latin typeface="Times New Roman" panose="02020603050405020304" pitchFamily="18" charset="0"/>
                <a:cs typeface="Times New Roman" panose="02020603050405020304" pitchFamily="18" charset="0"/>
              </a:rPr>
              <a:t>ACCOMMODATION</a:t>
            </a:r>
            <a:endParaRPr lang="zh-CN" altLang="zh-CN"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b="10185"/>
          <a:stretch/>
        </p:blipFill>
        <p:spPr>
          <a:xfrm>
            <a:off x="-1" y="1267024"/>
            <a:ext cx="4229325" cy="235067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530"/>
          <a:stretch/>
        </p:blipFill>
        <p:spPr>
          <a:xfrm>
            <a:off x="0" y="3590598"/>
            <a:ext cx="4229324" cy="2635446"/>
          </a:xfrm>
          <a:prstGeom prst="rect">
            <a:avLst/>
          </a:prstGeom>
        </p:spPr>
      </p:pic>
    </p:spTree>
    <p:extLst>
      <p:ext uri="{BB962C8B-B14F-4D97-AF65-F5344CB8AC3E}">
        <p14:creationId xmlns:p14="http://schemas.microsoft.com/office/powerpoint/2010/main" val="5565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1239</TotalTime>
  <Words>2372</Words>
  <Application>Microsoft Office PowerPoint</Application>
  <PresentationFormat>Custom</PresentationFormat>
  <Paragraphs>450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1_Office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Owner Communications Program</dc:title>
  <dc:creator>PRDir</dc:creator>
  <cp:lastModifiedBy>Kaka He</cp:lastModifiedBy>
  <cp:revision>698</cp:revision>
  <cp:lastPrinted>2016-08-01T03:22:00Z</cp:lastPrinted>
  <dcterms:created xsi:type="dcterms:W3CDTF">2015-08-27T00:08:00Z</dcterms:created>
  <dcterms:modified xsi:type="dcterms:W3CDTF">2020-12-08T06:11:55Z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2052-10.1.0.5866</vt:lpwstr>
  </property>
</Properties>
</file>