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74" r:id="rId3"/>
    <p:sldId id="296" r:id="rId5"/>
    <p:sldId id="259" r:id="rId6"/>
    <p:sldId id="277" r:id="rId7"/>
    <p:sldId id="298" r:id="rId8"/>
    <p:sldId id="282" r:id="rId9"/>
    <p:sldId id="301" r:id="rId10"/>
    <p:sldId id="281" r:id="rId11"/>
    <p:sldId id="283" r:id="rId12"/>
    <p:sldId id="302" r:id="rId13"/>
    <p:sldId id="284" r:id="rId14"/>
    <p:sldId id="285" r:id="rId15"/>
    <p:sldId id="304" r:id="rId16"/>
    <p:sldId id="303" r:id="rId17"/>
    <p:sldId id="297" r:id="rId18"/>
    <p:sldId id="305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657D"/>
    <a:srgbClr val="FFC000"/>
    <a:srgbClr val="C7A978"/>
    <a:srgbClr val="BC0D20"/>
    <a:srgbClr val="999999"/>
    <a:srgbClr val="595959"/>
    <a:srgbClr val="001A0C"/>
    <a:srgbClr val="003E1C"/>
    <a:srgbClr val="382722"/>
    <a:srgbClr val="554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80" autoAdjust="0"/>
    <p:restoredTop sz="96182" autoAdjust="0"/>
  </p:normalViewPr>
  <p:slideViewPr>
    <p:cSldViewPr snapToGrid="0">
      <p:cViewPr>
        <p:scale>
          <a:sx n="90" d="100"/>
          <a:sy n="90" d="100"/>
        </p:scale>
        <p:origin x="-1230" y="-618"/>
      </p:cViewPr>
      <p:guideLst>
        <p:guide orient="horz" pos="648"/>
        <p:guide orient="horz" pos="712"/>
        <p:guide orient="horz" pos="3928"/>
        <p:guide orient="horz" pos="3864"/>
        <p:guide pos="416"/>
        <p:guide pos="725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2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6526AD-1D3C-4CFA-9B3D-02929125F604}" type="doc">
      <dgm:prSet loTypeId="urn:microsoft.com/office/officeart/2005/8/layout/default#1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7AC5C1B5-D6A5-466C-ABFF-05E15C17151E}">
      <dgm:prSet phldrT="[文本]" custT="1"/>
      <dgm:spPr/>
      <dgm:t>
        <a:bodyPr/>
        <a:lstStyle/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7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家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酒店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62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家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客栈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合计约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28000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间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客房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70000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床位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年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2550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万个床夜</a:t>
          </a:r>
        </a:p>
      </dgm:t>
    </dgm:pt>
    <dgm:pt modelId="{8EDE11D4-AE29-4FD6-BCD6-4E419A2470A2}" cxnId="{A1A8A3BC-5EC8-4C39-94AC-87A22D523AB4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E8FFD30-11A2-40F9-8710-63E9DB256BFB}" cxnId="{A1A8A3BC-5EC8-4C39-94AC-87A22D523AB4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DCB17DD-1EF6-44B9-AC64-4C87CFADBC35}">
      <dgm:prSet phldrT="[文本]" custT="1"/>
      <dgm:spPr/>
      <dgm:t>
        <a:bodyPr/>
        <a:lstStyle/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500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床位三甲上海仁济医院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10000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床位养老公寓</a:t>
          </a:r>
        </a:p>
      </dgm:t>
    </dgm:pt>
    <dgm:pt modelId="{F039189D-DC03-4712-A87D-58C8E6C8188A}" cxnId="{6E4FA6A8-DC0A-44E3-A06C-5232416AAB9A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1CA8250-48E6-4E23-898F-BDB88E6539C2}" cxnId="{6E4FA6A8-DC0A-44E3-A06C-5232416AAB9A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944E531-BC01-44CB-B2BA-0956CFFF6CF5}">
      <dgm:prSet phldrT="[文本]" custT="1"/>
      <dgm:spPr/>
      <dgm:t>
        <a:bodyPr/>
        <a:lstStyle/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89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个、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30000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平米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宴会会议厅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30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万平米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会展中心</a:t>
          </a:r>
        </a:p>
      </dgm:t>
    </dgm:pt>
    <dgm:pt modelId="{D1F7B8A5-EBD0-4AF5-96BE-5CE20CA511CD}" cxnId="{77A20D54-0539-476D-9196-D4A315211A32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B4EFF0-A634-4679-918E-2085CC9140BA}" cxnId="{77A20D54-0539-476D-9196-D4A315211A32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E875A3B-4678-46DF-9F7B-34A64B6D94FE}">
      <dgm:prSet phldrT="[文本]" custT="1"/>
      <dgm:spPr/>
      <dgm:t>
        <a:bodyPr/>
        <a:lstStyle/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45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演艺场点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75000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演艺席位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2000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名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专职演员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其中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名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外籍演员</a:t>
          </a:r>
        </a:p>
      </dgm:t>
    </dgm:pt>
    <dgm:pt modelId="{F351948F-EF1E-44D2-87F6-65622F94843D}" cxnId="{1E5FCBE3-4577-44D9-B960-BBE2063041EA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4406FE5-2749-454D-93E6-D1F922F5D621}" cxnId="{1E5FCBE3-4577-44D9-B960-BBE2063041EA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261A3486-3916-4F95-AE37-180D6204B760}">
      <dgm:prSet phldrT="[文本]" custT="1"/>
      <dgm:spPr/>
      <dgm:t>
        <a:bodyPr/>
        <a:lstStyle/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17270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地下停车位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</a:p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3294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地面大巴停车位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合计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20564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停车位</a:t>
          </a:r>
        </a:p>
      </dgm:t>
    </dgm:pt>
    <dgm:pt modelId="{37917D34-8561-4DBE-A07E-85188B2F0692}" cxnId="{61B477DD-DCD1-4419-9DC5-1A01CC222732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11AA041-D492-4472-9036-AC4AAC4259CF}" cxnId="{61B477DD-DCD1-4419-9DC5-1A01CC222732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AD77D9A-715E-46E1-A8F0-D8DD5141CCF0}">
      <dgm:prSet phldrT="[文本]" custT="1"/>
      <dgm:spPr/>
      <dgm:t>
        <a:bodyPr/>
        <a:lstStyle/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500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余种、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30000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余头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只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陆生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海生动物</a:t>
          </a:r>
        </a:p>
      </dgm:t>
    </dgm:pt>
    <dgm:pt modelId="{05265A8E-1ED1-450E-8EB9-93C535760EBB}" cxnId="{2EDFB146-8A4A-4767-8314-012574529B4C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E5EF17C-32C3-4E6E-BEC8-DCAA8666AE54}" cxnId="{2EDFB146-8A4A-4767-8314-012574529B4C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4F2E08E-E144-4286-BDFB-4BA742C91D92}">
      <dgm:prSet phldrT="[文本]" custT="1"/>
      <dgm:spPr/>
      <dgm:t>
        <a:bodyPr/>
        <a:lstStyle/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21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张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独立门票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大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主题业态</a:t>
          </a:r>
        </a:p>
      </dgm:t>
    </dgm:pt>
    <dgm:pt modelId="{24EA6B9E-D8E5-49BA-9A8C-F2F54A7A12F0}" cxnId="{E18EF025-CDB8-4F95-A970-4DC156E5DDA1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C5CF641-0161-4BCB-BB5C-37F32105F396}" cxnId="{E18EF025-CDB8-4F95-A970-4DC156E5DDA1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B71C52A2-8686-466C-8392-342C775A271C}">
      <dgm:prSet phldrT="[文本]" custT="1"/>
      <dgm:spPr/>
      <dgm:t>
        <a:bodyPr/>
        <a:lstStyle/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栋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房子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425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万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平米建筑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4.09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公里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园区主干道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>
            <a:lnSpc>
              <a:spcPts val="13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60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公里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园区游览动线</a:t>
          </a:r>
          <a:endParaRPr lang="en-US" altLang="zh-CN" sz="1200" b="0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AFA451C-67EB-4EB3-A567-771E49AE9148}" cxnId="{2E4B57CD-C200-4C07-A23A-9C28AB5F1D43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361E44B-9244-4944-994E-8273B444E045}" cxnId="{2E4B57CD-C200-4C07-A23A-9C28AB5F1D43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68223F0-CF6D-47D4-B518-DF3A5FC5EB5C}">
      <dgm:prSet phldrT="[文本]" custT="1"/>
      <dgm:spPr/>
      <dgm:t>
        <a:bodyPr/>
        <a:lstStyle/>
        <a:p>
          <a:pPr>
            <a:lnSpc>
              <a:spcPts val="2100"/>
            </a:lnSpc>
          </a:pP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20000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平方米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室内婚纱儿童摄影拍摄场地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室外婚纱儿童摄影拍摄点</a:t>
          </a:r>
          <a:r>
            <a:rPr lang="en-US" altLang="zh-CN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300</a:t>
          </a:r>
          <a:r>
            <a:rPr lang="zh-CN" altLang="en-US" sz="1200" b="1" dirty="0">
              <a:latin typeface="微软雅黑" panose="020B0503020204020204" pitchFamily="34" charset="-122"/>
              <a:ea typeface="微软雅黑" panose="020B0503020204020204" pitchFamily="34" charset="-122"/>
            </a:rPr>
            <a:t>间</a:t>
          </a:r>
          <a:r>
            <a:rPr lang="zh-CN" altLang="en-US" sz="1200" b="0" dirty="0">
              <a:latin typeface="微软雅黑" panose="020B0503020204020204" pitchFamily="34" charset="-122"/>
              <a:ea typeface="微软雅黑" panose="020B0503020204020204" pitchFamily="34" charset="-122"/>
            </a:rPr>
            <a:t>专属婚房</a:t>
          </a:r>
        </a:p>
      </dgm:t>
    </dgm:pt>
    <dgm:pt modelId="{DE2CCC86-4438-417C-B2C4-3B9C957163BF}" cxnId="{E2FE978A-3D17-4100-81C2-E2F440AADEC6}" type="par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65B0A8A-FA49-432D-B66F-7D1E30E4C363}" cxnId="{E2FE978A-3D17-4100-81C2-E2F440AADEC6}" type="sibTrans">
      <dgm:prSet/>
      <dgm:spPr/>
      <dgm:t>
        <a:bodyPr/>
        <a:lstStyle/>
        <a:p>
          <a:endParaRPr lang="zh-CN" altLang="en-US" sz="1200" b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DC170F2-2A67-413F-8BE8-F95EBFC94F9A}" type="pres">
      <dgm:prSet presAssocID="{6E6526AD-1D3C-4CFA-9B3D-02929125F60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9B3ECC5-D5BC-4F7E-B354-3043C1D697B8}" type="pres">
      <dgm:prSet presAssocID="{7AC5C1B5-D6A5-466C-ABFF-05E15C17151E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073F77-C432-44C2-BEA2-8AC5FCFC494B}" type="pres">
      <dgm:prSet presAssocID="{DE8FFD30-11A2-40F9-8710-63E9DB256BFB}" presName="sibTrans" presStyleCnt="0"/>
      <dgm:spPr/>
    </dgm:pt>
    <dgm:pt modelId="{82EFD027-167E-4E70-B979-B6CE9849EF08}" type="pres">
      <dgm:prSet presAssocID="{6DCB17DD-1EF6-44B9-AC64-4C87CFADBC35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16A56C5-4147-4AEF-9E3A-00F022524731}" type="pres">
      <dgm:prSet presAssocID="{F1CA8250-48E6-4E23-898F-BDB88E6539C2}" presName="sibTrans" presStyleCnt="0"/>
      <dgm:spPr/>
    </dgm:pt>
    <dgm:pt modelId="{B221BBD4-33AC-4E45-BE29-E03F85EC69BB}" type="pres">
      <dgm:prSet presAssocID="{5944E531-BC01-44CB-B2BA-0956CFFF6CF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FFA111B-CC7A-441E-8B68-98E3742D5DE6}" type="pres">
      <dgm:prSet presAssocID="{37B4EFF0-A634-4679-918E-2085CC9140BA}" presName="sibTrans" presStyleCnt="0"/>
      <dgm:spPr/>
    </dgm:pt>
    <dgm:pt modelId="{CBFC5B15-ECC4-4EEA-AEE3-3807650BD4B9}" type="pres">
      <dgm:prSet presAssocID="{BE875A3B-4678-46DF-9F7B-34A64B6D94F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FF931E-EEE1-441D-981F-5F04643076E4}" type="pres">
      <dgm:prSet presAssocID="{94406FE5-2749-454D-93E6-D1F922F5D621}" presName="sibTrans" presStyleCnt="0"/>
      <dgm:spPr/>
    </dgm:pt>
    <dgm:pt modelId="{30BA867A-D601-4F52-BC98-63ACF659A2CA}" type="pres">
      <dgm:prSet presAssocID="{261A3486-3916-4F95-AE37-180D6204B76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E4E8862-A25A-48A5-B058-D3E2F39742BF}" type="pres">
      <dgm:prSet presAssocID="{D11AA041-D492-4472-9036-AC4AAC4259CF}" presName="sibTrans" presStyleCnt="0"/>
      <dgm:spPr/>
    </dgm:pt>
    <dgm:pt modelId="{56FD2117-63F5-46CC-A83C-D049BF8D4AB8}" type="pres">
      <dgm:prSet presAssocID="{04F2E08E-E144-4286-BDFB-4BA742C91D9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471C7DC-7132-4758-98DB-81F04C18A7AE}" type="pres">
      <dgm:prSet presAssocID="{CC5CF641-0161-4BCB-BB5C-37F32105F396}" presName="sibTrans" presStyleCnt="0"/>
      <dgm:spPr/>
    </dgm:pt>
    <dgm:pt modelId="{7D17FCCE-6857-40F9-84F0-01F1F5E0D91B}" type="pres">
      <dgm:prSet presAssocID="{B71C52A2-8686-466C-8392-342C775A271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7853091-3A86-4E7A-A5D9-08443F1502D3}" type="pres">
      <dgm:prSet presAssocID="{4361E44B-9244-4944-994E-8273B444E045}" presName="sibTrans" presStyleCnt="0"/>
      <dgm:spPr/>
    </dgm:pt>
    <dgm:pt modelId="{FBD52BAD-8DA6-4F24-96D0-E379287D9D82}" type="pres">
      <dgm:prSet presAssocID="{468223F0-CF6D-47D4-B518-DF3A5FC5EB5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35CFD8E-750F-4FEB-826A-6EE5D0CC641D}" type="pres">
      <dgm:prSet presAssocID="{C65B0A8A-FA49-432D-B66F-7D1E30E4C363}" presName="sibTrans" presStyleCnt="0"/>
      <dgm:spPr/>
    </dgm:pt>
    <dgm:pt modelId="{32904189-72E6-4D42-BB5E-8312A6646692}" type="pres">
      <dgm:prSet presAssocID="{1AD77D9A-715E-46E1-A8F0-D8DD5141CCF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20612F5-3E21-4FC8-93B2-5E33DBBB8481}" type="presOf" srcId="{B71C52A2-8686-466C-8392-342C775A271C}" destId="{7D17FCCE-6857-40F9-84F0-01F1F5E0D91B}" srcOrd="0" destOrd="0" presId="urn:microsoft.com/office/officeart/2005/8/layout/default#1"/>
    <dgm:cxn modelId="{0FF673FB-3FBC-448F-8CE0-AC977CCB984C}" type="presOf" srcId="{468223F0-CF6D-47D4-B518-DF3A5FC5EB5C}" destId="{FBD52BAD-8DA6-4F24-96D0-E379287D9D82}" srcOrd="0" destOrd="0" presId="urn:microsoft.com/office/officeart/2005/8/layout/default#1"/>
    <dgm:cxn modelId="{2E4B57CD-C200-4C07-A23A-9C28AB5F1D43}" srcId="{6E6526AD-1D3C-4CFA-9B3D-02929125F604}" destId="{B71C52A2-8686-466C-8392-342C775A271C}" srcOrd="6" destOrd="0" parTransId="{3AFA451C-67EB-4EB3-A567-771E49AE9148}" sibTransId="{4361E44B-9244-4944-994E-8273B444E045}"/>
    <dgm:cxn modelId="{6E4FA6A8-DC0A-44E3-A06C-5232416AAB9A}" srcId="{6E6526AD-1D3C-4CFA-9B3D-02929125F604}" destId="{6DCB17DD-1EF6-44B9-AC64-4C87CFADBC35}" srcOrd="1" destOrd="0" parTransId="{F039189D-DC03-4712-A87D-58C8E6C8188A}" sibTransId="{F1CA8250-48E6-4E23-898F-BDB88E6539C2}"/>
    <dgm:cxn modelId="{61B477DD-DCD1-4419-9DC5-1A01CC222732}" srcId="{6E6526AD-1D3C-4CFA-9B3D-02929125F604}" destId="{261A3486-3916-4F95-AE37-180D6204B760}" srcOrd="4" destOrd="0" parTransId="{37917D34-8561-4DBE-A07E-85188B2F0692}" sibTransId="{D11AA041-D492-4472-9036-AC4AAC4259CF}"/>
    <dgm:cxn modelId="{841BC6C4-0BC0-4280-94CD-BA709D0EE3CF}" type="presOf" srcId="{5944E531-BC01-44CB-B2BA-0956CFFF6CF5}" destId="{B221BBD4-33AC-4E45-BE29-E03F85EC69BB}" srcOrd="0" destOrd="0" presId="urn:microsoft.com/office/officeart/2005/8/layout/default#1"/>
    <dgm:cxn modelId="{1E5FCBE3-4577-44D9-B960-BBE2063041EA}" srcId="{6E6526AD-1D3C-4CFA-9B3D-02929125F604}" destId="{BE875A3B-4678-46DF-9F7B-34A64B6D94FE}" srcOrd="3" destOrd="0" parTransId="{F351948F-EF1E-44D2-87F6-65622F94843D}" sibTransId="{94406FE5-2749-454D-93E6-D1F922F5D621}"/>
    <dgm:cxn modelId="{E18EF025-CDB8-4F95-A970-4DC156E5DDA1}" srcId="{6E6526AD-1D3C-4CFA-9B3D-02929125F604}" destId="{04F2E08E-E144-4286-BDFB-4BA742C91D92}" srcOrd="5" destOrd="0" parTransId="{24EA6B9E-D8E5-49BA-9A8C-F2F54A7A12F0}" sibTransId="{CC5CF641-0161-4BCB-BB5C-37F32105F396}"/>
    <dgm:cxn modelId="{22DBAA73-5A9D-42EE-8355-A3A2B28ABE99}" type="presOf" srcId="{261A3486-3916-4F95-AE37-180D6204B760}" destId="{30BA867A-D601-4F52-BC98-63ACF659A2CA}" srcOrd="0" destOrd="0" presId="urn:microsoft.com/office/officeart/2005/8/layout/default#1"/>
    <dgm:cxn modelId="{4DFF1F06-28DF-44F0-9B1B-015F648FE859}" type="presOf" srcId="{04F2E08E-E144-4286-BDFB-4BA742C91D92}" destId="{56FD2117-63F5-46CC-A83C-D049BF8D4AB8}" srcOrd="0" destOrd="0" presId="urn:microsoft.com/office/officeart/2005/8/layout/default#1"/>
    <dgm:cxn modelId="{2EDFB146-8A4A-4767-8314-012574529B4C}" srcId="{6E6526AD-1D3C-4CFA-9B3D-02929125F604}" destId="{1AD77D9A-715E-46E1-A8F0-D8DD5141CCF0}" srcOrd="8" destOrd="0" parTransId="{05265A8E-1ED1-450E-8EB9-93C535760EBB}" sibTransId="{0E5EF17C-32C3-4E6E-BEC8-DCAA8666AE54}"/>
    <dgm:cxn modelId="{B5908259-52B1-455B-92CB-4012C0D7EAB4}" type="presOf" srcId="{BE875A3B-4678-46DF-9F7B-34A64B6D94FE}" destId="{CBFC5B15-ECC4-4EEA-AEE3-3807650BD4B9}" srcOrd="0" destOrd="0" presId="urn:microsoft.com/office/officeart/2005/8/layout/default#1"/>
    <dgm:cxn modelId="{77A20D54-0539-476D-9196-D4A315211A32}" srcId="{6E6526AD-1D3C-4CFA-9B3D-02929125F604}" destId="{5944E531-BC01-44CB-B2BA-0956CFFF6CF5}" srcOrd="2" destOrd="0" parTransId="{D1F7B8A5-EBD0-4AF5-96BE-5CE20CA511CD}" sibTransId="{37B4EFF0-A634-4679-918E-2085CC9140BA}"/>
    <dgm:cxn modelId="{E8938E7E-896D-4A29-9111-F3A26C450DB0}" type="presOf" srcId="{7AC5C1B5-D6A5-466C-ABFF-05E15C17151E}" destId="{39B3ECC5-D5BC-4F7E-B354-3043C1D697B8}" srcOrd="0" destOrd="0" presId="urn:microsoft.com/office/officeart/2005/8/layout/default#1"/>
    <dgm:cxn modelId="{A534EC56-534D-49B4-8C3F-8519A6E7F185}" type="presOf" srcId="{6DCB17DD-1EF6-44B9-AC64-4C87CFADBC35}" destId="{82EFD027-167E-4E70-B979-B6CE9849EF08}" srcOrd="0" destOrd="0" presId="urn:microsoft.com/office/officeart/2005/8/layout/default#1"/>
    <dgm:cxn modelId="{E2FE978A-3D17-4100-81C2-E2F440AADEC6}" srcId="{6E6526AD-1D3C-4CFA-9B3D-02929125F604}" destId="{468223F0-CF6D-47D4-B518-DF3A5FC5EB5C}" srcOrd="7" destOrd="0" parTransId="{DE2CCC86-4438-417C-B2C4-3B9C957163BF}" sibTransId="{C65B0A8A-FA49-432D-B66F-7D1E30E4C363}"/>
    <dgm:cxn modelId="{B7A09080-F9A2-44EA-9A9D-5E7B7B1632C2}" type="presOf" srcId="{6E6526AD-1D3C-4CFA-9B3D-02929125F604}" destId="{CDC170F2-2A67-413F-8BE8-F95EBFC94F9A}" srcOrd="0" destOrd="0" presId="urn:microsoft.com/office/officeart/2005/8/layout/default#1"/>
    <dgm:cxn modelId="{A1A8A3BC-5EC8-4C39-94AC-87A22D523AB4}" srcId="{6E6526AD-1D3C-4CFA-9B3D-02929125F604}" destId="{7AC5C1B5-D6A5-466C-ABFF-05E15C17151E}" srcOrd="0" destOrd="0" parTransId="{8EDE11D4-AE29-4FD6-BCD6-4E419A2470A2}" sibTransId="{DE8FFD30-11A2-40F9-8710-63E9DB256BFB}"/>
    <dgm:cxn modelId="{A9069C0C-2903-4FA9-A38B-D5FFA95B4B5E}" type="presOf" srcId="{1AD77D9A-715E-46E1-A8F0-D8DD5141CCF0}" destId="{32904189-72E6-4D42-BB5E-8312A6646692}" srcOrd="0" destOrd="0" presId="urn:microsoft.com/office/officeart/2005/8/layout/default#1"/>
    <dgm:cxn modelId="{98294CC7-3B18-47B0-97EA-F0197F093AD4}" type="presParOf" srcId="{CDC170F2-2A67-413F-8BE8-F95EBFC94F9A}" destId="{39B3ECC5-D5BC-4F7E-B354-3043C1D697B8}" srcOrd="0" destOrd="0" presId="urn:microsoft.com/office/officeart/2005/8/layout/default#1"/>
    <dgm:cxn modelId="{49BAAACB-534E-46F6-AAFE-928763C9B129}" type="presParOf" srcId="{CDC170F2-2A67-413F-8BE8-F95EBFC94F9A}" destId="{E2073F77-C432-44C2-BEA2-8AC5FCFC494B}" srcOrd="1" destOrd="0" presId="urn:microsoft.com/office/officeart/2005/8/layout/default#1"/>
    <dgm:cxn modelId="{6892C702-617B-4C7D-9544-B3F667DEFE4B}" type="presParOf" srcId="{CDC170F2-2A67-413F-8BE8-F95EBFC94F9A}" destId="{82EFD027-167E-4E70-B979-B6CE9849EF08}" srcOrd="2" destOrd="0" presId="urn:microsoft.com/office/officeart/2005/8/layout/default#1"/>
    <dgm:cxn modelId="{F7B1A624-AA88-4C67-A89F-1D96D3FE4FD4}" type="presParOf" srcId="{CDC170F2-2A67-413F-8BE8-F95EBFC94F9A}" destId="{616A56C5-4147-4AEF-9E3A-00F022524731}" srcOrd="3" destOrd="0" presId="urn:microsoft.com/office/officeart/2005/8/layout/default#1"/>
    <dgm:cxn modelId="{EAA8B376-60B2-4464-A30C-EA922D12B0B1}" type="presParOf" srcId="{CDC170F2-2A67-413F-8BE8-F95EBFC94F9A}" destId="{B221BBD4-33AC-4E45-BE29-E03F85EC69BB}" srcOrd="4" destOrd="0" presId="urn:microsoft.com/office/officeart/2005/8/layout/default#1"/>
    <dgm:cxn modelId="{D6783611-3D99-4EA9-9722-BB5157AD480B}" type="presParOf" srcId="{CDC170F2-2A67-413F-8BE8-F95EBFC94F9A}" destId="{5FFA111B-CC7A-441E-8B68-98E3742D5DE6}" srcOrd="5" destOrd="0" presId="urn:microsoft.com/office/officeart/2005/8/layout/default#1"/>
    <dgm:cxn modelId="{4139FFDF-5CDC-4EED-8A0A-22EB99A17DB2}" type="presParOf" srcId="{CDC170F2-2A67-413F-8BE8-F95EBFC94F9A}" destId="{CBFC5B15-ECC4-4EEA-AEE3-3807650BD4B9}" srcOrd="6" destOrd="0" presId="urn:microsoft.com/office/officeart/2005/8/layout/default#1"/>
    <dgm:cxn modelId="{51C8FE0E-DFDE-4323-A7DC-C54EC703172A}" type="presParOf" srcId="{CDC170F2-2A67-413F-8BE8-F95EBFC94F9A}" destId="{14FF931E-EEE1-441D-981F-5F04643076E4}" srcOrd="7" destOrd="0" presId="urn:microsoft.com/office/officeart/2005/8/layout/default#1"/>
    <dgm:cxn modelId="{B283CFE2-0711-4E90-8663-23E8A7F3EE43}" type="presParOf" srcId="{CDC170F2-2A67-413F-8BE8-F95EBFC94F9A}" destId="{30BA867A-D601-4F52-BC98-63ACF659A2CA}" srcOrd="8" destOrd="0" presId="urn:microsoft.com/office/officeart/2005/8/layout/default#1"/>
    <dgm:cxn modelId="{DA1FA02F-706C-4DDC-A7CD-4ABAD45C07B6}" type="presParOf" srcId="{CDC170F2-2A67-413F-8BE8-F95EBFC94F9A}" destId="{AE4E8862-A25A-48A5-B058-D3E2F39742BF}" srcOrd="9" destOrd="0" presId="urn:microsoft.com/office/officeart/2005/8/layout/default#1"/>
    <dgm:cxn modelId="{7A47AE72-0419-475D-A064-C133B2733318}" type="presParOf" srcId="{CDC170F2-2A67-413F-8BE8-F95EBFC94F9A}" destId="{56FD2117-63F5-46CC-A83C-D049BF8D4AB8}" srcOrd="10" destOrd="0" presId="urn:microsoft.com/office/officeart/2005/8/layout/default#1"/>
    <dgm:cxn modelId="{E7B9931C-C6EE-436A-B7B1-0C94FBA1D3F3}" type="presParOf" srcId="{CDC170F2-2A67-413F-8BE8-F95EBFC94F9A}" destId="{4471C7DC-7132-4758-98DB-81F04C18A7AE}" srcOrd="11" destOrd="0" presId="urn:microsoft.com/office/officeart/2005/8/layout/default#1"/>
    <dgm:cxn modelId="{57DE008D-A9EA-45A0-9C74-E04D99E2CB2E}" type="presParOf" srcId="{CDC170F2-2A67-413F-8BE8-F95EBFC94F9A}" destId="{7D17FCCE-6857-40F9-84F0-01F1F5E0D91B}" srcOrd="12" destOrd="0" presId="urn:microsoft.com/office/officeart/2005/8/layout/default#1"/>
    <dgm:cxn modelId="{01E53188-49BB-4C1A-A0CD-E21A87F5EFB0}" type="presParOf" srcId="{CDC170F2-2A67-413F-8BE8-F95EBFC94F9A}" destId="{97853091-3A86-4E7A-A5D9-08443F1502D3}" srcOrd="13" destOrd="0" presId="urn:microsoft.com/office/officeart/2005/8/layout/default#1"/>
    <dgm:cxn modelId="{66BDD60D-B49D-406A-9692-6B7B3C7EFBF5}" type="presParOf" srcId="{CDC170F2-2A67-413F-8BE8-F95EBFC94F9A}" destId="{FBD52BAD-8DA6-4F24-96D0-E379287D9D82}" srcOrd="14" destOrd="0" presId="urn:microsoft.com/office/officeart/2005/8/layout/default#1"/>
    <dgm:cxn modelId="{6208AC7C-D279-47A6-B133-9423408A3A1C}" type="presParOf" srcId="{CDC170F2-2A67-413F-8BE8-F95EBFC94F9A}" destId="{435CFD8E-750F-4FEB-826A-6EE5D0CC641D}" srcOrd="15" destOrd="0" presId="urn:microsoft.com/office/officeart/2005/8/layout/default#1"/>
    <dgm:cxn modelId="{63C1E4BD-6F06-4ADC-95E3-CF5D84CC25E0}" type="presParOf" srcId="{CDC170F2-2A67-413F-8BE8-F95EBFC94F9A}" destId="{32904189-72E6-4D42-BB5E-8312A6646692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B3ECC5-D5BC-4F7E-B354-3043C1D697B8}">
      <dsp:nvSpPr>
        <dsp:cNvPr id="0" name=""/>
        <dsp:cNvSpPr/>
      </dsp:nvSpPr>
      <dsp:spPr>
        <a:xfrm>
          <a:off x="0" y="340381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7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家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酒店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62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家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客栈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合计约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28000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间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客房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70000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床位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年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2550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万个床夜</a:t>
          </a:r>
        </a:p>
      </dsp:txBody>
      <dsp:txXfrm>
        <a:off x="0" y="340381"/>
        <a:ext cx="1963452" cy="1178071"/>
      </dsp:txXfrm>
    </dsp:sp>
    <dsp:sp modelId="{82EFD027-167E-4E70-B979-B6CE9849EF08}">
      <dsp:nvSpPr>
        <dsp:cNvPr id="0" name=""/>
        <dsp:cNvSpPr/>
      </dsp:nvSpPr>
      <dsp:spPr>
        <a:xfrm>
          <a:off x="2159798" y="340381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床位三甲上海仁济医院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10000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床位养老公寓</a:t>
          </a:r>
        </a:p>
      </dsp:txBody>
      <dsp:txXfrm>
        <a:off x="2159798" y="340381"/>
        <a:ext cx="1963452" cy="1178071"/>
      </dsp:txXfrm>
    </dsp:sp>
    <dsp:sp modelId="{B221BBD4-33AC-4E45-BE29-E03F85EC69BB}">
      <dsp:nvSpPr>
        <dsp:cNvPr id="0" name=""/>
        <dsp:cNvSpPr/>
      </dsp:nvSpPr>
      <dsp:spPr>
        <a:xfrm>
          <a:off x="4319596" y="340381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89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个、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30000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平米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宴会会议厅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万平米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会展中心</a:t>
          </a:r>
        </a:p>
      </dsp:txBody>
      <dsp:txXfrm>
        <a:off x="4319596" y="340381"/>
        <a:ext cx="1963452" cy="1178071"/>
      </dsp:txXfrm>
    </dsp:sp>
    <dsp:sp modelId="{CBFC5B15-ECC4-4EEA-AEE3-3807650BD4B9}">
      <dsp:nvSpPr>
        <dsp:cNvPr id="0" name=""/>
        <dsp:cNvSpPr/>
      </dsp:nvSpPr>
      <dsp:spPr>
        <a:xfrm>
          <a:off x="0" y="1714798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45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演艺场点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75000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演艺席位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名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专职演员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其中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名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外籍演员</a:t>
          </a:r>
        </a:p>
      </dsp:txBody>
      <dsp:txXfrm>
        <a:off x="0" y="1714798"/>
        <a:ext cx="1963452" cy="1178071"/>
      </dsp:txXfrm>
    </dsp:sp>
    <dsp:sp modelId="{30BA867A-D601-4F52-BC98-63ACF659A2CA}">
      <dsp:nvSpPr>
        <dsp:cNvPr id="0" name=""/>
        <dsp:cNvSpPr/>
      </dsp:nvSpPr>
      <dsp:spPr>
        <a:xfrm>
          <a:off x="2159798" y="1714798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17270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地下停车位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3294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地面大巴停车位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合计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20564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停车位</a:t>
          </a:r>
        </a:p>
      </dsp:txBody>
      <dsp:txXfrm>
        <a:off x="2159798" y="1714798"/>
        <a:ext cx="1963452" cy="1178071"/>
      </dsp:txXfrm>
    </dsp:sp>
    <dsp:sp modelId="{56FD2117-63F5-46CC-A83C-D049BF8D4AB8}">
      <dsp:nvSpPr>
        <dsp:cNvPr id="0" name=""/>
        <dsp:cNvSpPr/>
      </dsp:nvSpPr>
      <dsp:spPr>
        <a:xfrm>
          <a:off x="4319596" y="1714798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21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张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独立门票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12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大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主题业态</a:t>
          </a:r>
        </a:p>
      </dsp:txBody>
      <dsp:txXfrm>
        <a:off x="4319596" y="1714798"/>
        <a:ext cx="1963452" cy="1178071"/>
      </dsp:txXfrm>
    </dsp:sp>
    <dsp:sp modelId="{7D17FCCE-6857-40F9-84F0-01F1F5E0D91B}">
      <dsp:nvSpPr>
        <dsp:cNvPr id="0" name=""/>
        <dsp:cNvSpPr/>
      </dsp:nvSpPr>
      <dsp:spPr>
        <a:xfrm>
          <a:off x="0" y="3089215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栋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房子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 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425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万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平米建筑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4.09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公里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园区主干道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60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公里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园区游览动线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0" y="3089215"/>
        <a:ext cx="1963452" cy="1178071"/>
      </dsp:txXfrm>
    </dsp:sp>
    <dsp:sp modelId="{FBD52BAD-8DA6-4F24-96D0-E379287D9D82}">
      <dsp:nvSpPr>
        <dsp:cNvPr id="0" name=""/>
        <dsp:cNvSpPr/>
      </dsp:nvSpPr>
      <dsp:spPr>
        <a:xfrm>
          <a:off x="2159798" y="3089215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20000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平方米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室内婚纱儿童摄影拍摄场地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400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个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室外婚纱儿童摄影拍摄点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间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专属婚房</a:t>
          </a:r>
        </a:p>
      </dsp:txBody>
      <dsp:txXfrm>
        <a:off x="2159798" y="3089215"/>
        <a:ext cx="1963452" cy="1178071"/>
      </dsp:txXfrm>
    </dsp:sp>
    <dsp:sp modelId="{32904189-72E6-4D42-BB5E-8312A6646692}">
      <dsp:nvSpPr>
        <dsp:cNvPr id="0" name=""/>
        <dsp:cNvSpPr/>
      </dsp:nvSpPr>
      <dsp:spPr>
        <a:xfrm>
          <a:off x="4319596" y="3089215"/>
          <a:ext cx="1963452" cy="11780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500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余种、</a:t>
          </a:r>
          <a:r>
            <a:rPr lang="en-US" altLang="zh-CN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30000</a:t>
          </a:r>
          <a:r>
            <a:rPr lang="zh-CN" altLang="en-US" sz="1200" b="1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余头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只</a:t>
          </a:r>
          <a:endParaRPr lang="en-US" altLang="zh-CN" sz="1200" b="0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陆生</a:t>
          </a:r>
          <a:r>
            <a:rPr lang="en-US" altLang="zh-CN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+</a:t>
          </a:r>
          <a:r>
            <a:rPr lang="zh-CN" altLang="en-US" sz="1200" b="0" kern="1200" dirty="0">
              <a:latin typeface="微软雅黑" panose="020B0503020204020204" pitchFamily="34" charset="-122"/>
              <a:ea typeface="微软雅黑" panose="020B0503020204020204" pitchFamily="34" charset="-122"/>
            </a:rPr>
            <a:t>海生动物</a:t>
          </a:r>
        </a:p>
      </dsp:txBody>
      <dsp:txXfrm>
        <a:off x="4319596" y="3089215"/>
        <a:ext cx="1963452" cy="1178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8E0E4-DC06-4041-AFA7-BB6F527FFA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B7432-8BB0-4EFA-A417-EFCDC17B28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ṩ1ïdé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rcRect/>
            <a:stretch>
              <a:fillRect l="-236" r="-2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ïṩľïďe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9800"/>
          <p:cNvSpPr>
            <a:spLocks noGrp="1"/>
          </p:cNvSpPr>
          <p:nvPr userDrawn="1">
            <p:ph type="subTitle" idx="1"/>
          </p:nvPr>
        </p:nvSpPr>
        <p:spPr>
          <a:xfrm>
            <a:off x="673099" y="4264522"/>
            <a:ext cx="10845800" cy="34879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9802" name="标题 9801"/>
          <p:cNvSpPr>
            <a:spLocks noGrp="1"/>
          </p:cNvSpPr>
          <p:nvPr userDrawn="1">
            <p:ph type="ctrTitle"/>
          </p:nvPr>
        </p:nvSpPr>
        <p:spPr>
          <a:xfrm>
            <a:off x="673099" y="1359374"/>
            <a:ext cx="10845800" cy="2905148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1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099" y="4639577"/>
            <a:ext cx="10845800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2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3099" y="4935848"/>
            <a:ext cx="10845800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4178299" y="1102017"/>
            <a:ext cx="3930648" cy="4653966"/>
            <a:chOff x="4178299" y="978477"/>
            <a:chExt cx="3930648" cy="4653966"/>
          </a:xfrm>
        </p:grpSpPr>
        <p:sp>
          <p:nvSpPr>
            <p:cNvPr id="16" name="îṧlïḋè"/>
            <p:cNvSpPr/>
            <p:nvPr/>
          </p:nvSpPr>
          <p:spPr>
            <a:xfrm rot="10800000" flipV="1">
              <a:off x="4870448" y="1605840"/>
              <a:ext cx="3124200" cy="3819462"/>
            </a:xfrm>
            <a:prstGeom prst="corner">
              <a:avLst>
                <a:gd name="adj1" fmla="val 4089"/>
                <a:gd name="adj2" fmla="val 45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îṡľïḓé"/>
            <p:cNvSpPr/>
            <p:nvPr/>
          </p:nvSpPr>
          <p:spPr>
            <a:xfrm rot="10800000" flipH="1">
              <a:off x="4292599" y="1230866"/>
              <a:ext cx="3124200" cy="3819462"/>
            </a:xfrm>
            <a:prstGeom prst="corner">
              <a:avLst>
                <a:gd name="adj1" fmla="val 4089"/>
                <a:gd name="adj2" fmla="val 45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7"/>
            <p:cNvCxnSpPr/>
            <p:nvPr/>
          </p:nvCxnSpPr>
          <p:spPr>
            <a:xfrm flipH="1">
              <a:off x="4178299" y="4794241"/>
              <a:ext cx="838201" cy="83820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7270746" y="978477"/>
              <a:ext cx="838201" cy="83820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userDrawn="1">
  <p:cSld name="节标题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şḷîdè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20000"/>
            </a:blip>
            <a:srcRect/>
            <a:stretch>
              <a:fillRect l="-236" r="-2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19"/>
          <p:cNvSpPr>
            <a:spLocks noGrp="1"/>
          </p:cNvSpPr>
          <p:nvPr userDrawn="1">
            <p:ph type="title"/>
          </p:nvPr>
        </p:nvSpPr>
        <p:spPr>
          <a:xfrm>
            <a:off x="5327611" y="2533650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idx="1"/>
          </p:nvPr>
        </p:nvSpPr>
        <p:spPr>
          <a:xfrm>
            <a:off x="5327611" y="3429000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2040659" y="1662712"/>
            <a:ext cx="2865668" cy="3393008"/>
            <a:chOff x="4178299" y="978477"/>
            <a:chExt cx="3930648" cy="4653966"/>
          </a:xfrm>
        </p:grpSpPr>
        <p:sp>
          <p:nvSpPr>
            <p:cNvPr id="5" name="îṧ1idè"/>
            <p:cNvSpPr/>
            <p:nvPr/>
          </p:nvSpPr>
          <p:spPr>
            <a:xfrm rot="10800000" flipV="1">
              <a:off x="4870448" y="1605840"/>
              <a:ext cx="3124200" cy="3819462"/>
            </a:xfrm>
            <a:prstGeom prst="corner">
              <a:avLst>
                <a:gd name="adj1" fmla="val 4089"/>
                <a:gd name="adj2" fmla="val 45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íSľíḓe"/>
            <p:cNvSpPr/>
            <p:nvPr/>
          </p:nvSpPr>
          <p:spPr>
            <a:xfrm rot="10800000" flipH="1">
              <a:off x="4292599" y="1230866"/>
              <a:ext cx="3124200" cy="3819462"/>
            </a:xfrm>
            <a:prstGeom prst="corner">
              <a:avLst>
                <a:gd name="adj1" fmla="val 4089"/>
                <a:gd name="adj2" fmla="val 45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 flipH="1">
              <a:off x="4178299" y="4794241"/>
              <a:ext cx="838201" cy="83820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7270746" y="978477"/>
              <a:ext cx="838201" cy="83820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íSľîḓè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rcRect/>
            <a:stretch>
              <a:fillRect t="-17" b="-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íṡḷiḑé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 userDrawn="1">
            <p:ph type="ctrTitle" hasCustomPrompt="1"/>
          </p:nvPr>
        </p:nvSpPr>
        <p:spPr>
          <a:xfrm>
            <a:off x="673100" y="2061130"/>
            <a:ext cx="10845798" cy="1929780"/>
          </a:xfr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3100" y="4481409"/>
            <a:ext cx="108457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4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</a:pPr>
            <a:r>
              <a:rPr lang="en-US" altLang="zh-CN" dirty="0"/>
              <a:t>Data</a:t>
            </a:r>
            <a:endParaRPr lang="en-US" altLang="zh-CN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4185138"/>
            <a:ext cx="10845798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4130676" y="1028700"/>
            <a:ext cx="3930648" cy="4653966"/>
            <a:chOff x="4178299" y="978477"/>
            <a:chExt cx="3930648" cy="4653966"/>
          </a:xfrm>
        </p:grpSpPr>
        <p:sp>
          <p:nvSpPr>
            <p:cNvPr id="9" name="iṧḻíḓé"/>
            <p:cNvSpPr/>
            <p:nvPr/>
          </p:nvSpPr>
          <p:spPr>
            <a:xfrm rot="10800000" flipV="1">
              <a:off x="4870448" y="1605840"/>
              <a:ext cx="3124200" cy="3819462"/>
            </a:xfrm>
            <a:prstGeom prst="corner">
              <a:avLst>
                <a:gd name="adj1" fmla="val 4089"/>
                <a:gd name="adj2" fmla="val 45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ïṧḻïḍè"/>
            <p:cNvSpPr/>
            <p:nvPr/>
          </p:nvSpPr>
          <p:spPr>
            <a:xfrm rot="10800000" flipH="1">
              <a:off x="4292599" y="1230866"/>
              <a:ext cx="3124200" cy="3819462"/>
            </a:xfrm>
            <a:prstGeom prst="corner">
              <a:avLst>
                <a:gd name="adj1" fmla="val 4089"/>
                <a:gd name="adj2" fmla="val 458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4178299" y="4794241"/>
              <a:ext cx="838201" cy="83820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7270746" y="978477"/>
              <a:ext cx="838201" cy="838202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9279-59C7-470C-B6F1-6951CBB1FC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887C-C41D-497A-9FA0-6AD110BCAC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7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48.jpeg"/><Relationship Id="rId7" Type="http://schemas.openxmlformats.org/officeDocument/2006/relationships/image" Target="../media/image47.jpeg"/><Relationship Id="rId6" Type="http://schemas.openxmlformats.org/officeDocument/2006/relationships/image" Target="../media/image46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7.xml"/><Relationship Id="rId1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8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4935" y="650143"/>
            <a:ext cx="2562129" cy="1168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直接连接符 12"/>
          <p:cNvCxnSpPr/>
          <p:nvPr/>
        </p:nvCxnSpPr>
        <p:spPr>
          <a:xfrm flipH="1">
            <a:off x="526427" y="321265"/>
            <a:ext cx="3155314" cy="0"/>
          </a:xfrm>
          <a:prstGeom prst="line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113590" y="6631804"/>
            <a:ext cx="8768907" cy="0"/>
          </a:xfrm>
          <a:prstGeom prst="line">
            <a:avLst/>
          </a:prstGeom>
          <a:ln w="25400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363144" y="157981"/>
            <a:ext cx="326567" cy="326567"/>
          </a:xfrm>
          <a:prstGeom prst="ellipse">
            <a:avLst/>
          </a:prstGeom>
          <a:noFill/>
          <a:ln w="412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1719213" y="6456945"/>
            <a:ext cx="326567" cy="326567"/>
          </a:xfrm>
          <a:prstGeom prst="ellipse">
            <a:avLst/>
          </a:prstGeom>
          <a:noFill/>
          <a:ln w="412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756836" y="231518"/>
            <a:ext cx="316411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26428" y="321265"/>
            <a:ext cx="0" cy="96157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1882497" y="5483632"/>
            <a:ext cx="0" cy="11250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26428" y="2284322"/>
            <a:ext cx="0" cy="140788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574369" y="1013476"/>
            <a:ext cx="0" cy="10858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0920950" y="231518"/>
            <a:ext cx="670016" cy="78195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5"/>
          <p:cNvSpPr/>
          <p:nvPr/>
        </p:nvSpPr>
        <p:spPr bwMode="auto">
          <a:xfrm rot="10800000">
            <a:off x="10322557" y="5369073"/>
            <a:ext cx="1268409" cy="1070943"/>
          </a:xfrm>
          <a:custGeom>
            <a:avLst/>
            <a:gdLst>
              <a:gd name="T0" fmla="*/ 0 w 1172"/>
              <a:gd name="T1" fmla="*/ 1915 h 1915"/>
              <a:gd name="T2" fmla="*/ 0 w 1172"/>
              <a:gd name="T3" fmla="*/ 0 h 1915"/>
              <a:gd name="T4" fmla="*/ 1172 w 1172"/>
              <a:gd name="T5" fmla="*/ 0 h 1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72" h="1915">
                <a:moveTo>
                  <a:pt x="0" y="1915"/>
                </a:moveTo>
                <a:lnTo>
                  <a:pt x="0" y="0"/>
                </a:lnTo>
                <a:lnTo>
                  <a:pt x="1172" y="0"/>
                </a:ln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743353" y="594829"/>
            <a:ext cx="1268409" cy="961572"/>
          </a:xfrm>
          <a:custGeom>
            <a:avLst/>
            <a:gdLst>
              <a:gd name="T0" fmla="*/ 0 w 1172"/>
              <a:gd name="T1" fmla="*/ 1915 h 1915"/>
              <a:gd name="T2" fmla="*/ 0 w 1172"/>
              <a:gd name="T3" fmla="*/ 0 h 1915"/>
              <a:gd name="T4" fmla="*/ 1172 w 1172"/>
              <a:gd name="T5" fmla="*/ 0 h 1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72" h="1915">
                <a:moveTo>
                  <a:pt x="0" y="1915"/>
                </a:moveTo>
                <a:lnTo>
                  <a:pt x="0" y="0"/>
                </a:lnTo>
                <a:lnTo>
                  <a:pt x="1172" y="0"/>
                </a:lnTo>
              </a:path>
            </a:pathLst>
          </a:custGeom>
          <a:noFill/>
          <a:ln w="28575" cap="flat">
            <a:solidFill>
              <a:schemeClr val="bg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89648" y="2490282"/>
            <a:ext cx="7212705" cy="1877437"/>
          </a:xfrm>
          <a:prstGeom prst="rect">
            <a:avLst/>
          </a:prstGeom>
          <a:solidFill>
            <a:schemeClr val="tx1">
              <a:lumMod val="95000"/>
              <a:lumOff val="5000"/>
              <a:alpha val="3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宴 会 会 议 手 册</a:t>
            </a:r>
            <a:endParaRPr lang="en-US" altLang="zh-CN" sz="72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algn="ctr"/>
            <a:r>
              <a:rPr lang="en-US" altLang="zh-CN" sz="4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Conference Manual</a:t>
            </a:r>
            <a:endParaRPr lang="zh-CN" altLang="en-US" sz="4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5707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负</a:t>
            </a:r>
            <a:r>
              <a:rPr lang="en-US" altLang="zh-CN" sz="4000" b="1" dirty="0">
                <a:solidFill>
                  <a:schemeClr val="accent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1</a:t>
            </a:r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楼团餐厅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-1F Group Restaurant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204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19469" y="1408715"/>
            <a:ext cx="3814052" cy="19476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54691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图片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1868" y="3532359"/>
            <a:ext cx="2919600" cy="2545200"/>
          </a:xfrm>
          <a:prstGeom prst="rect">
            <a:avLst/>
          </a:prstGeom>
        </p:spPr>
      </p:pic>
      <p:sp>
        <p:nvSpPr>
          <p:cNvPr id="19" name="文本框 12"/>
          <p:cNvSpPr>
            <a:spLocks noChangeArrowheads="1"/>
          </p:cNvSpPr>
          <p:nvPr/>
        </p:nvSpPr>
        <p:spPr bwMode="auto">
          <a:xfrm>
            <a:off x="7719292" y="1892709"/>
            <a:ext cx="392381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雅仕湖畔酒店</a:t>
            </a:r>
            <a:r>
              <a:rPr lang="en-US" altLang="zh-CN" sz="20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-1F</a:t>
            </a:r>
            <a:r>
              <a:rPr lang="zh-CN" altLang="en-US" sz="20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团餐厅</a:t>
            </a:r>
            <a:endParaRPr lang="zh-CN" altLang="en-US" sz="2000" b="1" dirty="0"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Yes Hotel -1F Group Restaurant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0" name="文本框 13"/>
          <p:cNvSpPr>
            <a:spLocks noChangeArrowheads="1"/>
          </p:cNvSpPr>
          <p:nvPr/>
        </p:nvSpPr>
        <p:spPr bwMode="auto">
          <a:xfrm>
            <a:off x="7719292" y="2972200"/>
            <a:ext cx="3856954" cy="26571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CN" altLang="en-US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餐厅位于雅仕湖畔酒店</a:t>
            </a:r>
            <a:r>
              <a:rPr lang="zh-CN" altLang="en-US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负</a:t>
            </a:r>
            <a:r>
              <a:rPr lang="en-US" altLang="zh-CN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1</a:t>
            </a:r>
            <a:r>
              <a:rPr lang="zh-CN" altLang="en-US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楼</a:t>
            </a:r>
            <a:r>
              <a:rPr lang="zh-CN" altLang="en-US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，可同时接待</a:t>
            </a:r>
            <a:r>
              <a:rPr lang="en-US" altLang="zh-CN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5040</a:t>
            </a:r>
            <a:r>
              <a:rPr lang="zh-CN" altLang="en-US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人</a:t>
            </a:r>
            <a:r>
              <a:rPr lang="zh-CN" altLang="en-US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就餐，</a:t>
            </a:r>
            <a:r>
              <a:rPr lang="en-US" altLang="zh-CN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12</a:t>
            </a:r>
            <a:r>
              <a:rPr lang="zh-CN" altLang="en-US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人一桌，</a:t>
            </a:r>
            <a:r>
              <a:rPr lang="en-US" altLang="zh-CN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4</a:t>
            </a:r>
            <a:r>
              <a:rPr lang="zh-CN" altLang="en-US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桌一个区域，保证一辆</a:t>
            </a:r>
            <a:r>
              <a:rPr lang="en-US" altLang="zh-CN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50</a:t>
            </a:r>
            <a:r>
              <a:rPr lang="zh-CN" altLang="en-US" sz="1600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座大巴车能够在一个区域集中用餐。</a:t>
            </a:r>
            <a:endParaRPr lang="en-US" altLang="zh-CN" sz="1600" dirty="0"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The Group Restaurant sitting on -1</a:t>
            </a:r>
            <a:r>
              <a:rPr lang="en-US" altLang="zh-CN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st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 Floor , can serve 5040 people at the same time, 12 people per table, 4 tables per area, to ensure that a 50 visitors from the same bus can dine in one area.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 rot="16200000">
            <a:off x="10656606" y="-738399"/>
            <a:ext cx="381492" cy="2568504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26" name="直接连接符 25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等腰三角形 26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16" name="图片 15" descr="雅仕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  <p:pic>
        <p:nvPicPr>
          <p:cNvPr id="23" name="图片 22" descr="822A9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1868" y="1408715"/>
            <a:ext cx="2921001" cy="1947333"/>
          </a:xfrm>
          <a:prstGeom prst="rect">
            <a:avLst/>
          </a:prstGeom>
        </p:spPr>
      </p:pic>
      <p:pic>
        <p:nvPicPr>
          <p:cNvPr id="24" name="图片 23" descr="微信图片_202010190955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469" y="3533559"/>
            <a:ext cx="3816000" cy="25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/>
          <a:srcRect l="3089" t="12973" b="9060"/>
          <a:stretch>
            <a:fillRect/>
          </a:stretch>
        </p:blipFill>
        <p:spPr>
          <a:xfrm>
            <a:off x="355600" y="3995888"/>
            <a:ext cx="4648622" cy="262963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6342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酒店宴会厅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Conference Center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839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5326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7"/>
          <p:cNvSpPr>
            <a:spLocks noChangeArrowheads="1"/>
          </p:cNvSpPr>
          <p:nvPr/>
        </p:nvSpPr>
        <p:spPr bwMode="auto">
          <a:xfrm>
            <a:off x="243143" y="2188526"/>
            <a:ext cx="4761079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雅仕湖畔酒店主楼负一楼，共拥有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3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个近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1000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平米的宴会厅，可容纳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150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桌宴席或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2700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人会议，可根据需求拆分成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6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个多功能厅。</a:t>
            </a:r>
            <a:endParaRPr lang="en-US" altLang="zh-CN" sz="16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1600" dirty="0">
                <a:solidFill>
                  <a:schemeClr val="accent4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On the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-1</a:t>
            </a:r>
            <a:r>
              <a:rPr lang="en-US" altLang="zh-CN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st</a:t>
            </a:r>
            <a:r>
              <a:rPr lang="en-US" altLang="zh-CN" sz="1600" dirty="0">
                <a:solidFill>
                  <a:schemeClr val="accent4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floor of the Yes Hotel, having 3 banquet halls of 1000 square meters, which can hold 150 tables or 2700 people, and can be divided into 6 multi-function halls according to the demand.</a:t>
            </a:r>
            <a:endParaRPr lang="en-US" altLang="zh-CN" sz="1600" dirty="0">
              <a:solidFill>
                <a:schemeClr val="accent4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4" name="文本框 18"/>
          <p:cNvSpPr>
            <a:spLocks noChangeArrowheads="1"/>
          </p:cNvSpPr>
          <p:nvPr/>
        </p:nvSpPr>
        <p:spPr bwMode="auto">
          <a:xfrm>
            <a:off x="211246" y="1232392"/>
            <a:ext cx="480009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雅仕湖畔酒店</a:t>
            </a: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-1F</a:t>
            </a:r>
            <a:r>
              <a:rPr lang="zh-CN" altLang="en-US" sz="24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宴会厅</a:t>
            </a:r>
            <a:r>
              <a:rPr lang="en-US" altLang="zh-CN" sz="24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endParaRPr lang="en-US" altLang="zh-CN" sz="2400" b="1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Yes Hotel -1F Dining Hall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23" name="直接连接符 22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等腰三角形 23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21" name="图片 20" descr="雅仕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/>
          <a:srcRect t="5723"/>
          <a:stretch>
            <a:fillRect/>
          </a:stretch>
        </p:blipFill>
        <p:spPr>
          <a:xfrm>
            <a:off x="5203682" y="1333446"/>
            <a:ext cx="6743332" cy="4757731"/>
          </a:xfrm>
          <a:prstGeom prst="rect">
            <a:avLst/>
          </a:prstGeom>
          <a:ln>
            <a:solidFill>
              <a:schemeClr val="accent6">
                <a:lumMod val="25000"/>
              </a:schemeClr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5834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酒店宴会厅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Conference Center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331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4818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等腰三角形 18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21" name="图片 20" descr="雅仕logo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  <p:pic>
        <p:nvPicPr>
          <p:cNvPr id="15" name="图片 14" descr="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601" y="1393359"/>
            <a:ext cx="3600000" cy="2340000"/>
          </a:xfrm>
          <a:prstGeom prst="rect">
            <a:avLst/>
          </a:prstGeom>
        </p:spPr>
      </p:pic>
      <p:pic>
        <p:nvPicPr>
          <p:cNvPr id="22" name="图片 21" descr="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71934" y="1393359"/>
            <a:ext cx="3600000" cy="2340000"/>
          </a:xfrm>
          <a:prstGeom prst="rect">
            <a:avLst/>
          </a:prstGeom>
        </p:spPr>
      </p:pic>
      <p:pic>
        <p:nvPicPr>
          <p:cNvPr id="23" name="图片 22" descr="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7267" y="1393359"/>
            <a:ext cx="3600000" cy="2340000"/>
          </a:xfrm>
          <a:prstGeom prst="rect">
            <a:avLst/>
          </a:prstGeom>
        </p:spPr>
      </p:pic>
      <p:pic>
        <p:nvPicPr>
          <p:cNvPr id="29" name="图片 28" descr="6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47267" y="3933675"/>
            <a:ext cx="3600000" cy="2340000"/>
          </a:xfrm>
          <a:prstGeom prst="rect">
            <a:avLst/>
          </a:prstGeom>
        </p:spPr>
      </p:pic>
      <p:pic>
        <p:nvPicPr>
          <p:cNvPr id="31" name="图片 30" descr="8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71934" y="3933675"/>
            <a:ext cx="3600000" cy="2340000"/>
          </a:xfrm>
          <a:prstGeom prst="rect">
            <a:avLst/>
          </a:prstGeom>
        </p:spPr>
      </p:pic>
      <p:pic>
        <p:nvPicPr>
          <p:cNvPr id="32" name="图片 31" descr="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6601" y="3933675"/>
            <a:ext cx="3600000" cy="234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304763" y="36480"/>
            <a:ext cx="6480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会议礼仪服务</a:t>
            </a:r>
            <a:endParaRPr lang="en-US" altLang="zh-CN" sz="4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International Conference Center 2F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601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International Conference Center</a:t>
            </a:r>
            <a:endParaRPr lang="en-US" altLang="zh-CN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132909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38"/>
          <p:cNvSpPr>
            <a:spLocks noChangeArrowheads="1"/>
          </p:cNvSpPr>
          <p:nvPr/>
        </p:nvSpPr>
        <p:spPr bwMode="auto">
          <a:xfrm>
            <a:off x="364430" y="1196024"/>
            <a:ext cx="115231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太湖龙之梦乐园礼仪队提供高水准礼仪增值服务</a:t>
            </a:r>
            <a:endParaRPr lang="en-US" altLang="zh-CN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algn="ctr"/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The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Paradise Etiquette Team provides high standard etiquette value-added services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3" name="组合 32"/>
          <p:cNvGrpSpPr/>
          <p:nvPr/>
        </p:nvGrpSpPr>
        <p:grpSpPr>
          <a:xfrm rot="16200000">
            <a:off x="10526502" y="-890799"/>
            <a:ext cx="470391" cy="2860605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34" name="直接连接符 33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等腰三角形 34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5" name="图片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4430" y="4473137"/>
            <a:ext cx="3096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1584" y="4473137"/>
            <a:ext cx="3096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714" y="2598822"/>
            <a:ext cx="5006941" cy="3409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430" y="1952139"/>
            <a:ext cx="3096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91584" y="1952139"/>
            <a:ext cx="3096000" cy="20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图片 15" descr="雅仕logo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079719" y="47810"/>
            <a:ext cx="6480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6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太湖龙之梦乐园整体业态</a:t>
            </a:r>
            <a:endParaRPr lang="en-US" altLang="zh-CN" sz="36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sz="2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sz="2400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Paradis </a:t>
            </a:r>
            <a:r>
              <a:rPr lang="en-US" altLang="zh-CN" sz="2400" dirty="0">
                <a:solidFill>
                  <a:srgbClr val="999999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Business Scale</a:t>
            </a:r>
            <a:endParaRPr lang="en-US" altLang="zh-CN" sz="2400" dirty="0">
              <a:solidFill>
                <a:srgbClr val="999999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 rot="16200000">
            <a:off x="11075706" y="-281199"/>
            <a:ext cx="444992" cy="1717604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34" name="直接连接符 33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等腰三角形 34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graphicFrame>
        <p:nvGraphicFramePr>
          <p:cNvPr id="22" name="图示 21"/>
          <p:cNvGraphicFramePr/>
          <p:nvPr/>
        </p:nvGraphicFramePr>
        <p:xfrm>
          <a:off x="237906" y="1543895"/>
          <a:ext cx="6283049" cy="4607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6730472" y="1374618"/>
            <a:ext cx="4898070" cy="4854412"/>
            <a:chOff x="6889863" y="1404630"/>
            <a:chExt cx="4898070" cy="4854412"/>
          </a:xfrm>
        </p:grpSpPr>
        <p:sp>
          <p:nvSpPr>
            <p:cNvPr id="2" name="文本框 1"/>
            <p:cNvSpPr txBox="1"/>
            <p:nvPr/>
          </p:nvSpPr>
          <p:spPr>
            <a:xfrm>
              <a:off x="6889863" y="1404630"/>
              <a:ext cx="2116930" cy="33855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+mn-ea"/>
                </a:rPr>
                <a:t>已开放乐园游乐项目</a:t>
              </a:r>
              <a:endParaRPr lang="en-US" altLang="zh-CN" sz="16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6889863" y="1808205"/>
              <a:ext cx="2116930" cy="249299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300" b="1" dirty="0">
                  <a:latin typeface="+mn-ea"/>
                </a:rPr>
                <a:t>龙之梦动物世界</a:t>
              </a:r>
              <a:endParaRPr lang="en-US" altLang="zh-CN" sz="1300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占地</a:t>
              </a:r>
              <a:r>
                <a:rPr lang="en-US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1600</a:t>
              </a: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亩，分步行区、车行区两个游览区域</a:t>
              </a:r>
              <a:endParaRPr lang="zh-CN" altLang="zh-CN" sz="13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数百种野生动物，与动物零距离接触</a:t>
              </a:r>
              <a:endParaRPr lang="zh-CN" altLang="zh-CN" sz="13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五大动物科普秀，寓教于乐</a:t>
              </a:r>
              <a:endParaRPr lang="zh-CN" altLang="zh-CN" sz="13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充满童趣的儿童乐园，八大项目畅玩</a:t>
              </a:r>
              <a:endParaRPr lang="zh-CN" altLang="zh-CN" sz="13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参观</a:t>
              </a:r>
              <a:r>
                <a:rPr lang="en-US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5000</a:t>
              </a:r>
              <a:r>
                <a:rPr lang="zh-CN" altLang="zh-CN" sz="13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平米的古森林博物馆</a:t>
              </a:r>
              <a:endParaRPr lang="zh-CN" altLang="zh-CN" sz="13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890286" y="4366216"/>
              <a:ext cx="2116507" cy="189282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zh-CN" altLang="en-US" sz="1300" b="1" dirty="0">
                  <a:latin typeface="+mn-ea"/>
                </a:rPr>
                <a:t>龙之梦图影湿地公园</a:t>
              </a:r>
              <a:endParaRPr lang="en-US" altLang="zh-CN" sz="1300" b="1" kern="100" dirty="0">
                <a:latin typeface="+mn-ea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+mn-ea"/>
                  <a:cs typeface="Times New Roman" panose="02020603050405020304" pitchFamily="18" charset="0"/>
                </a:rPr>
                <a:t>国家</a:t>
              </a:r>
              <a:r>
                <a:rPr lang="en-US" altLang="zh-CN" sz="1300" kern="100" dirty="0">
                  <a:latin typeface="+mn-ea"/>
                  <a:cs typeface="Times New Roman" panose="02020603050405020304" pitchFamily="18" charset="0"/>
                </a:rPr>
                <a:t>4A</a:t>
              </a:r>
              <a:r>
                <a:rPr lang="zh-CN" altLang="zh-CN" sz="1300" kern="100" dirty="0">
                  <a:latin typeface="+mn-ea"/>
                  <a:cs typeface="Times New Roman" panose="02020603050405020304" pitchFamily="18" charset="0"/>
                </a:rPr>
                <a:t>级景区，需乘船上岛</a:t>
              </a:r>
              <a:endParaRPr lang="zh-CN" altLang="zh-CN" sz="1300" kern="100" dirty="0">
                <a:latin typeface="+mn-ea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+mn-ea"/>
                  <a:cs typeface="Times New Roman" panose="02020603050405020304" pitchFamily="18" charset="0"/>
                </a:rPr>
                <a:t>面朝太湖，三面环山</a:t>
              </a:r>
              <a:endParaRPr lang="zh-CN" altLang="zh-CN" sz="1300" kern="100" dirty="0">
                <a:latin typeface="+mn-ea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+mn-ea"/>
                  <a:cs typeface="Times New Roman" panose="02020603050405020304" pitchFamily="18" charset="0"/>
                </a:rPr>
                <a:t>腹拥湿地，依山为图，映水为影</a:t>
              </a:r>
              <a:endParaRPr lang="zh-CN" altLang="zh-CN" sz="1300" kern="100" dirty="0">
                <a:latin typeface="+mn-ea"/>
                <a:cs typeface="Times New Roman" panose="02020603050405020304" pitchFamily="18" charset="0"/>
              </a:endParaRPr>
            </a:p>
            <a:p>
              <a:pPr marL="285750" indent="-285750" algn="just"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zh-CN" altLang="zh-CN" sz="1300" kern="100" dirty="0">
                  <a:latin typeface="+mn-ea"/>
                  <a:cs typeface="Times New Roman" panose="02020603050405020304" pitchFamily="18" charset="0"/>
                </a:rPr>
                <a:t>原生态展示农耕文化，旅游观光民俗风情体验</a:t>
              </a:r>
              <a:endParaRPr lang="zh-CN" altLang="zh-CN" sz="1300" kern="100" dirty="0"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13" y="1411522"/>
              <a:ext cx="2663820" cy="149901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 cstate="print"/>
            <a:srcRect r="3974"/>
            <a:stretch>
              <a:fillRect/>
            </a:stretch>
          </p:blipFill>
          <p:spPr>
            <a:xfrm>
              <a:off x="9129714" y="4766967"/>
              <a:ext cx="2652618" cy="149207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113" y="2950812"/>
              <a:ext cx="2663820" cy="1775880"/>
            </a:xfrm>
            <a:prstGeom prst="rect">
              <a:avLst/>
            </a:prstGeom>
          </p:spPr>
        </p:pic>
      </p:grpSp>
      <p:sp>
        <p:nvSpPr>
          <p:cNvPr id="29" name="矩形 28"/>
          <p:cNvSpPr/>
          <p:nvPr/>
        </p:nvSpPr>
        <p:spPr>
          <a:xfrm>
            <a:off x="21458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Paradis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018609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图片 17" descr="雅仕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/>
          <a:srcRect b="12781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0" y="10634"/>
            <a:ext cx="12192000" cy="6847366"/>
          </a:xfrm>
          <a:prstGeom prst="rect">
            <a:avLst/>
          </a:prstGeom>
          <a:solidFill>
            <a:schemeClr val="dk1">
              <a:alpha val="4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887C-C41D-497A-9FA0-6AD110BCACC1}" type="slidenum">
              <a:rPr lang="zh-CN" altLang="en-US" smtClean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</a:fld>
            <a:endParaRPr lang="zh-CN" altLang="en-US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18190" y="1063845"/>
            <a:ext cx="10955621" cy="4730311"/>
            <a:chOff x="764051" y="1033659"/>
            <a:chExt cx="10955621" cy="4730311"/>
          </a:xfrm>
        </p:grpSpPr>
        <p:sp>
          <p:nvSpPr>
            <p:cNvPr id="6" name="ïṩḷïḋe"/>
            <p:cNvSpPr txBox="1"/>
            <p:nvPr/>
          </p:nvSpPr>
          <p:spPr>
            <a:xfrm>
              <a:off x="764051" y="2662285"/>
              <a:ext cx="10955621" cy="19297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73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THANKS FOR YOUR ATTENTION</a:t>
              </a:r>
              <a:br>
                <a:rPr lang="en-US" altLang="zh-CN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</a:br>
              <a:r>
                <a:rPr lang="zh-CN" altLang="en-US" sz="53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期待与您合作</a:t>
              </a:r>
              <a:endParaRPr lang="zh-CN" altLang="en-US" sz="2500" b="0" spc="3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053950" y="4685116"/>
              <a:ext cx="437582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地址：</a:t>
              </a:r>
              <a:r>
                <a:rPr lang="zh-CN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浙江省湖州市长兴县太湖图影旅游度假区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, 313000</a:t>
              </a:r>
              <a:endParaRPr lang="zh-CN" altLang="zh-CN" sz="12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  <a:p>
              <a:pPr algn="ctr"/>
              <a:r>
                <a:rPr lang="en-US" altLang="zh-CN" sz="1200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Taihutuying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Holiday </a:t>
              </a:r>
              <a:r>
                <a:rPr lang="en-US" altLang="zh-CN" sz="1200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Resort,Changxing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Count,Huzhou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City,Zhejiang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Province,China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313000</a:t>
              </a:r>
              <a:endParaRPr lang="en-US" altLang="zh-CN" sz="12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电话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/T:</a:t>
              </a:r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4006177878</a:t>
              </a:r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+86</a:t>
              </a:r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0572-6666199 </a:t>
              </a:r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传真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/Fax:</a:t>
              </a:r>
              <a:r>
                <a: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 </a:t>
              </a:r>
              <a:r>
                <a:rPr lang="en-US" altLang="zh-CN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rPr>
                <a:t>+86 0572-6099800</a:t>
              </a:r>
              <a:endParaRPr lang="en-US" altLang="zh-CN" sz="12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10" name="selecting-square-tool_19766"/>
            <p:cNvSpPr>
              <a:spLocks noChangeAspect="1"/>
            </p:cNvSpPr>
            <p:nvPr/>
          </p:nvSpPr>
          <p:spPr bwMode="auto">
            <a:xfrm>
              <a:off x="3873124" y="1033659"/>
              <a:ext cx="4737475" cy="4730311"/>
            </a:xfrm>
            <a:custGeom>
              <a:avLst/>
              <a:gdLst>
                <a:gd name="connsiteX0" fmla="*/ 584699 w 606580"/>
                <a:gd name="connsiteY0" fmla="*/ 366587 h 605663"/>
                <a:gd name="connsiteX1" fmla="*/ 606580 w 606580"/>
                <a:gd name="connsiteY1" fmla="*/ 366587 h 605663"/>
                <a:gd name="connsiteX2" fmla="*/ 606580 w 606580"/>
                <a:gd name="connsiteY2" fmla="*/ 427371 h 605663"/>
                <a:gd name="connsiteX3" fmla="*/ 606580 w 606580"/>
                <a:gd name="connsiteY3" fmla="*/ 605663 h 605663"/>
                <a:gd name="connsiteX4" fmla="*/ 367152 w 606580"/>
                <a:gd name="connsiteY4" fmla="*/ 605663 h 605663"/>
                <a:gd name="connsiteX5" fmla="*/ 367152 w 606580"/>
                <a:gd name="connsiteY5" fmla="*/ 583814 h 605663"/>
                <a:gd name="connsiteX6" fmla="*/ 584699 w 606580"/>
                <a:gd name="connsiteY6" fmla="*/ 583814 h 605663"/>
                <a:gd name="connsiteX7" fmla="*/ 584699 w 606580"/>
                <a:gd name="connsiteY7" fmla="*/ 427371 h 605663"/>
                <a:gd name="connsiteX8" fmla="*/ 0 w 606580"/>
                <a:gd name="connsiteY8" fmla="*/ 366587 h 605663"/>
                <a:gd name="connsiteX9" fmla="*/ 21881 w 606580"/>
                <a:gd name="connsiteY9" fmla="*/ 366587 h 605663"/>
                <a:gd name="connsiteX10" fmla="*/ 21881 w 606580"/>
                <a:gd name="connsiteY10" fmla="*/ 583814 h 605663"/>
                <a:gd name="connsiteX11" fmla="*/ 239428 w 606580"/>
                <a:gd name="connsiteY11" fmla="*/ 583814 h 605663"/>
                <a:gd name="connsiteX12" fmla="*/ 239428 w 606580"/>
                <a:gd name="connsiteY12" fmla="*/ 605663 h 605663"/>
                <a:gd name="connsiteX13" fmla="*/ 0 w 606580"/>
                <a:gd name="connsiteY13" fmla="*/ 605663 h 605663"/>
                <a:gd name="connsiteX14" fmla="*/ 367152 w 606580"/>
                <a:gd name="connsiteY14" fmla="*/ 0 h 605663"/>
                <a:gd name="connsiteX15" fmla="*/ 606580 w 606580"/>
                <a:gd name="connsiteY15" fmla="*/ 0 h 605663"/>
                <a:gd name="connsiteX16" fmla="*/ 606580 w 606580"/>
                <a:gd name="connsiteY16" fmla="*/ 239146 h 605663"/>
                <a:gd name="connsiteX17" fmla="*/ 584699 w 606580"/>
                <a:gd name="connsiteY17" fmla="*/ 239146 h 605663"/>
                <a:gd name="connsiteX18" fmla="*/ 584699 w 606580"/>
                <a:gd name="connsiteY18" fmla="*/ 21855 h 605663"/>
                <a:gd name="connsiteX19" fmla="*/ 367152 w 606580"/>
                <a:gd name="connsiteY19" fmla="*/ 21855 h 605663"/>
                <a:gd name="connsiteX20" fmla="*/ 0 w 606580"/>
                <a:gd name="connsiteY20" fmla="*/ 0 h 605663"/>
                <a:gd name="connsiteX21" fmla="*/ 144513 w 606580"/>
                <a:gd name="connsiteY21" fmla="*/ 0 h 605663"/>
                <a:gd name="connsiteX22" fmla="*/ 239499 w 606580"/>
                <a:gd name="connsiteY22" fmla="*/ 0 h 605663"/>
                <a:gd name="connsiteX23" fmla="*/ 239499 w 606580"/>
                <a:gd name="connsiteY23" fmla="*/ 21855 h 605663"/>
                <a:gd name="connsiteX24" fmla="*/ 144513 w 606580"/>
                <a:gd name="connsiteY24" fmla="*/ 21855 h 605663"/>
                <a:gd name="connsiteX25" fmla="*/ 21887 w 606580"/>
                <a:gd name="connsiteY25" fmla="*/ 21855 h 605663"/>
                <a:gd name="connsiteX26" fmla="*/ 21887 w 606580"/>
                <a:gd name="connsiteY26" fmla="*/ 239146 h 605663"/>
                <a:gd name="connsiteX27" fmla="*/ 0 w 606580"/>
                <a:gd name="connsiteY27" fmla="*/ 239146 h 60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6580" h="605663">
                  <a:moveTo>
                    <a:pt x="584699" y="366587"/>
                  </a:moveTo>
                  <a:lnTo>
                    <a:pt x="606580" y="366587"/>
                  </a:lnTo>
                  <a:lnTo>
                    <a:pt x="606580" y="427371"/>
                  </a:lnTo>
                  <a:lnTo>
                    <a:pt x="606580" y="605663"/>
                  </a:lnTo>
                  <a:lnTo>
                    <a:pt x="367152" y="605663"/>
                  </a:lnTo>
                  <a:lnTo>
                    <a:pt x="367152" y="583814"/>
                  </a:lnTo>
                  <a:lnTo>
                    <a:pt x="584699" y="583814"/>
                  </a:lnTo>
                  <a:lnTo>
                    <a:pt x="584699" y="427371"/>
                  </a:lnTo>
                  <a:close/>
                  <a:moveTo>
                    <a:pt x="0" y="366587"/>
                  </a:moveTo>
                  <a:lnTo>
                    <a:pt x="21881" y="366587"/>
                  </a:lnTo>
                  <a:lnTo>
                    <a:pt x="21881" y="583814"/>
                  </a:lnTo>
                  <a:lnTo>
                    <a:pt x="239428" y="583814"/>
                  </a:lnTo>
                  <a:lnTo>
                    <a:pt x="239428" y="605663"/>
                  </a:lnTo>
                  <a:lnTo>
                    <a:pt x="0" y="605663"/>
                  </a:lnTo>
                  <a:close/>
                  <a:moveTo>
                    <a:pt x="367152" y="0"/>
                  </a:moveTo>
                  <a:lnTo>
                    <a:pt x="606580" y="0"/>
                  </a:lnTo>
                  <a:lnTo>
                    <a:pt x="606580" y="239146"/>
                  </a:lnTo>
                  <a:lnTo>
                    <a:pt x="584699" y="239146"/>
                  </a:lnTo>
                  <a:lnTo>
                    <a:pt x="584699" y="21855"/>
                  </a:lnTo>
                  <a:lnTo>
                    <a:pt x="367152" y="21855"/>
                  </a:lnTo>
                  <a:close/>
                  <a:moveTo>
                    <a:pt x="0" y="0"/>
                  </a:moveTo>
                  <a:lnTo>
                    <a:pt x="144513" y="0"/>
                  </a:lnTo>
                  <a:lnTo>
                    <a:pt x="239499" y="0"/>
                  </a:lnTo>
                  <a:lnTo>
                    <a:pt x="239499" y="21855"/>
                  </a:lnTo>
                  <a:lnTo>
                    <a:pt x="144513" y="21855"/>
                  </a:lnTo>
                  <a:lnTo>
                    <a:pt x="21887" y="21855"/>
                  </a:lnTo>
                  <a:lnTo>
                    <a:pt x="21887" y="239146"/>
                  </a:lnTo>
                  <a:lnTo>
                    <a:pt x="0" y="23914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803" y="1768948"/>
              <a:ext cx="2962114" cy="893336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532" y="4285705"/>
            <a:ext cx="1496180" cy="14407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9301843">
            <a:off x="1134116" y="4150703"/>
            <a:ext cx="3728529" cy="1055246"/>
          </a:xfrm>
          <a:prstGeom prst="triangle">
            <a:avLst>
              <a:gd name="adj" fmla="val 49669"/>
            </a:avLst>
          </a:prstGeom>
          <a:solidFill>
            <a:srgbClr val="00B0F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 rot="500624">
            <a:off x="15301" y="5024149"/>
            <a:ext cx="3092519" cy="436449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美食区</a:t>
            </a:r>
            <a:r>
              <a:rPr lang="en-US" altLang="zh-CN" sz="2000" dirty="0" smtClean="0">
                <a:solidFill>
                  <a:schemeClr val="tx1"/>
                </a:solidFill>
              </a:rPr>
              <a:t>/</a:t>
            </a:r>
            <a:r>
              <a:rPr lang="zh-CN" altLang="en-US" sz="2000" dirty="0" smtClean="0">
                <a:solidFill>
                  <a:schemeClr val="tx1"/>
                </a:solidFill>
              </a:rPr>
              <a:t>风筝</a:t>
            </a:r>
            <a:r>
              <a:rPr lang="en-US" altLang="zh-CN" sz="2000" dirty="0" smtClean="0">
                <a:solidFill>
                  <a:schemeClr val="tx1"/>
                </a:solidFill>
              </a:rPr>
              <a:t>DIY</a:t>
            </a:r>
            <a:r>
              <a:rPr lang="zh-CN" altLang="en-US" sz="2000" dirty="0" smtClean="0">
                <a:solidFill>
                  <a:schemeClr val="tx1"/>
                </a:solidFill>
              </a:rPr>
              <a:t>区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25702" y="5273748"/>
            <a:ext cx="4146698" cy="659219"/>
          </a:xfrm>
          <a:prstGeom prst="rect">
            <a:avLst/>
          </a:prstGeom>
          <a:solidFill>
            <a:srgbClr val="92D05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tx1"/>
                </a:solidFill>
              </a:rPr>
              <a:t>风筝观赏及风筝手休息区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 rot="19900172">
            <a:off x="1884448" y="4136093"/>
            <a:ext cx="1036578" cy="287079"/>
          </a:xfrm>
          <a:prstGeom prst="rect">
            <a:avLst/>
          </a:prstGeom>
          <a:solidFill>
            <a:srgbClr val="FF0000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主舞台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 rot="2486259">
            <a:off x="3956567" y="3565468"/>
            <a:ext cx="457200" cy="2052749"/>
          </a:xfrm>
          <a:prstGeom prst="rect">
            <a:avLst/>
          </a:prstGeom>
          <a:solidFill>
            <a:srgbClr val="9D657D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 smtClean="0">
                <a:solidFill>
                  <a:schemeClr val="tx1"/>
                </a:solidFill>
              </a:rPr>
              <a:t>大</a:t>
            </a:r>
            <a:r>
              <a:rPr lang="zh-CN" altLang="en-US" sz="1400" dirty="0" smtClean="0">
                <a:solidFill>
                  <a:schemeClr val="tx1"/>
                </a:solidFill>
              </a:rPr>
              <a:t>型风筝造型户外展示区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759449">
            <a:off x="2112817" y="3973750"/>
            <a:ext cx="307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游客风筝放飞区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4912242" y="4061638"/>
            <a:ext cx="2296632" cy="1180214"/>
          </a:xfrm>
          <a:prstGeom prst="rect">
            <a:avLst/>
          </a:prstGeom>
          <a:solidFill>
            <a:srgbClr val="FFC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大型专业风筝放飞区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42819" y="5803710"/>
            <a:ext cx="2909888" cy="206381"/>
          </a:xfrm>
        </p:spPr>
        <p:txBody>
          <a:bodyPr/>
          <a:lstStyle/>
          <a:p>
            <a:fld id="{37D4887C-C41D-497A-9FA0-6AD110BCACC1}" type="slidenum">
              <a:rPr lang="zh-CN" altLang="en-US" smtClean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</a:fld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/>
          <a:srcRect b="12781"/>
          <a:stretch>
            <a:fillRect/>
          </a:stretch>
        </p:blipFill>
        <p:spPr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10634"/>
            <a:ext cx="12192000" cy="6847366"/>
          </a:xfrm>
          <a:prstGeom prst="rect">
            <a:avLst/>
          </a:prstGeom>
          <a:solidFill>
            <a:schemeClr val="dk1">
              <a:alpha val="4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6" name="íṧ1îḍe"/>
          <p:cNvSpPr txBox="1"/>
          <p:nvPr/>
        </p:nvSpPr>
        <p:spPr>
          <a:xfrm>
            <a:off x="1499866" y="2749832"/>
            <a:ext cx="2104105" cy="140547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zh-CN" altLang="en-US" b="1" dirty="0">
                <a:solidFill>
                  <a:srgbClr val="C7A978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目录</a:t>
            </a:r>
            <a:endParaRPr lang="en-US" altLang="zh-CN" b="1" dirty="0">
              <a:solidFill>
                <a:srgbClr val="C7A978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algn="ctr"/>
            <a:r>
              <a:rPr lang="en-US" altLang="zh-CN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Contents</a:t>
            </a:r>
            <a:endParaRPr lang="en-US" altLang="zh-CN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1" name="selecting-square-tool_19766"/>
          <p:cNvSpPr>
            <a:spLocks noChangeAspect="1"/>
          </p:cNvSpPr>
          <p:nvPr/>
        </p:nvSpPr>
        <p:spPr bwMode="auto">
          <a:xfrm>
            <a:off x="1096819" y="1976101"/>
            <a:ext cx="2910198" cy="2905797"/>
          </a:xfrm>
          <a:custGeom>
            <a:avLst/>
            <a:gdLst>
              <a:gd name="connsiteX0" fmla="*/ 584699 w 606580"/>
              <a:gd name="connsiteY0" fmla="*/ 366587 h 605663"/>
              <a:gd name="connsiteX1" fmla="*/ 606580 w 606580"/>
              <a:gd name="connsiteY1" fmla="*/ 366587 h 605663"/>
              <a:gd name="connsiteX2" fmla="*/ 606580 w 606580"/>
              <a:gd name="connsiteY2" fmla="*/ 427371 h 605663"/>
              <a:gd name="connsiteX3" fmla="*/ 606580 w 606580"/>
              <a:gd name="connsiteY3" fmla="*/ 605663 h 605663"/>
              <a:gd name="connsiteX4" fmla="*/ 367152 w 606580"/>
              <a:gd name="connsiteY4" fmla="*/ 605663 h 605663"/>
              <a:gd name="connsiteX5" fmla="*/ 367152 w 606580"/>
              <a:gd name="connsiteY5" fmla="*/ 583814 h 605663"/>
              <a:gd name="connsiteX6" fmla="*/ 584699 w 606580"/>
              <a:gd name="connsiteY6" fmla="*/ 583814 h 605663"/>
              <a:gd name="connsiteX7" fmla="*/ 584699 w 606580"/>
              <a:gd name="connsiteY7" fmla="*/ 427371 h 605663"/>
              <a:gd name="connsiteX8" fmla="*/ 0 w 606580"/>
              <a:gd name="connsiteY8" fmla="*/ 366587 h 605663"/>
              <a:gd name="connsiteX9" fmla="*/ 21881 w 606580"/>
              <a:gd name="connsiteY9" fmla="*/ 366587 h 605663"/>
              <a:gd name="connsiteX10" fmla="*/ 21881 w 606580"/>
              <a:gd name="connsiteY10" fmla="*/ 583814 h 605663"/>
              <a:gd name="connsiteX11" fmla="*/ 239428 w 606580"/>
              <a:gd name="connsiteY11" fmla="*/ 583814 h 605663"/>
              <a:gd name="connsiteX12" fmla="*/ 239428 w 606580"/>
              <a:gd name="connsiteY12" fmla="*/ 605663 h 605663"/>
              <a:gd name="connsiteX13" fmla="*/ 0 w 606580"/>
              <a:gd name="connsiteY13" fmla="*/ 605663 h 605663"/>
              <a:gd name="connsiteX14" fmla="*/ 367152 w 606580"/>
              <a:gd name="connsiteY14" fmla="*/ 0 h 605663"/>
              <a:gd name="connsiteX15" fmla="*/ 606580 w 606580"/>
              <a:gd name="connsiteY15" fmla="*/ 0 h 605663"/>
              <a:gd name="connsiteX16" fmla="*/ 606580 w 606580"/>
              <a:gd name="connsiteY16" fmla="*/ 239146 h 605663"/>
              <a:gd name="connsiteX17" fmla="*/ 584699 w 606580"/>
              <a:gd name="connsiteY17" fmla="*/ 239146 h 605663"/>
              <a:gd name="connsiteX18" fmla="*/ 584699 w 606580"/>
              <a:gd name="connsiteY18" fmla="*/ 21855 h 605663"/>
              <a:gd name="connsiteX19" fmla="*/ 367152 w 606580"/>
              <a:gd name="connsiteY19" fmla="*/ 21855 h 605663"/>
              <a:gd name="connsiteX20" fmla="*/ 0 w 606580"/>
              <a:gd name="connsiteY20" fmla="*/ 0 h 605663"/>
              <a:gd name="connsiteX21" fmla="*/ 144513 w 606580"/>
              <a:gd name="connsiteY21" fmla="*/ 0 h 605663"/>
              <a:gd name="connsiteX22" fmla="*/ 239499 w 606580"/>
              <a:gd name="connsiteY22" fmla="*/ 0 h 605663"/>
              <a:gd name="connsiteX23" fmla="*/ 239499 w 606580"/>
              <a:gd name="connsiteY23" fmla="*/ 21855 h 605663"/>
              <a:gd name="connsiteX24" fmla="*/ 144513 w 606580"/>
              <a:gd name="connsiteY24" fmla="*/ 21855 h 605663"/>
              <a:gd name="connsiteX25" fmla="*/ 21887 w 606580"/>
              <a:gd name="connsiteY25" fmla="*/ 21855 h 605663"/>
              <a:gd name="connsiteX26" fmla="*/ 21887 w 606580"/>
              <a:gd name="connsiteY26" fmla="*/ 239146 h 605663"/>
              <a:gd name="connsiteX27" fmla="*/ 0 w 606580"/>
              <a:gd name="connsiteY27" fmla="*/ 239146 h 60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5663">
                <a:moveTo>
                  <a:pt x="584699" y="366587"/>
                </a:moveTo>
                <a:lnTo>
                  <a:pt x="606580" y="366587"/>
                </a:lnTo>
                <a:lnTo>
                  <a:pt x="606580" y="427371"/>
                </a:lnTo>
                <a:lnTo>
                  <a:pt x="606580" y="605663"/>
                </a:lnTo>
                <a:lnTo>
                  <a:pt x="367152" y="605663"/>
                </a:lnTo>
                <a:lnTo>
                  <a:pt x="367152" y="583814"/>
                </a:lnTo>
                <a:lnTo>
                  <a:pt x="584699" y="583814"/>
                </a:lnTo>
                <a:lnTo>
                  <a:pt x="584699" y="427371"/>
                </a:lnTo>
                <a:close/>
                <a:moveTo>
                  <a:pt x="0" y="366587"/>
                </a:moveTo>
                <a:lnTo>
                  <a:pt x="21881" y="366587"/>
                </a:lnTo>
                <a:lnTo>
                  <a:pt x="21881" y="583814"/>
                </a:lnTo>
                <a:lnTo>
                  <a:pt x="239428" y="583814"/>
                </a:lnTo>
                <a:lnTo>
                  <a:pt x="239428" y="605663"/>
                </a:lnTo>
                <a:lnTo>
                  <a:pt x="0" y="605663"/>
                </a:lnTo>
                <a:close/>
                <a:moveTo>
                  <a:pt x="367152" y="0"/>
                </a:moveTo>
                <a:lnTo>
                  <a:pt x="606580" y="0"/>
                </a:lnTo>
                <a:lnTo>
                  <a:pt x="606580" y="239146"/>
                </a:lnTo>
                <a:lnTo>
                  <a:pt x="584699" y="239146"/>
                </a:lnTo>
                <a:lnTo>
                  <a:pt x="584699" y="21855"/>
                </a:lnTo>
                <a:lnTo>
                  <a:pt x="367152" y="21855"/>
                </a:lnTo>
                <a:close/>
                <a:moveTo>
                  <a:pt x="0" y="0"/>
                </a:moveTo>
                <a:lnTo>
                  <a:pt x="144513" y="0"/>
                </a:lnTo>
                <a:lnTo>
                  <a:pt x="239499" y="0"/>
                </a:lnTo>
                <a:lnTo>
                  <a:pt x="239499" y="21855"/>
                </a:lnTo>
                <a:lnTo>
                  <a:pt x="144513" y="21855"/>
                </a:lnTo>
                <a:lnTo>
                  <a:pt x="21887" y="21855"/>
                </a:lnTo>
                <a:lnTo>
                  <a:pt x="21887" y="239146"/>
                </a:lnTo>
                <a:lnTo>
                  <a:pt x="0" y="2391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859366" y="1636794"/>
            <a:ext cx="5029985" cy="193899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介绍</a:t>
            </a:r>
            <a:r>
              <a:rPr lang="zh-CN" altLang="en-US" sz="20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en-US" altLang="zh-CN" sz="20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Introduction</a:t>
            </a:r>
            <a:endParaRPr lang="en-US" altLang="zh-CN" sz="2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坐标 </a:t>
            </a:r>
            <a:r>
              <a:rPr lang="en-US" altLang="zh-CN" sz="20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Location</a:t>
            </a:r>
            <a:endParaRPr lang="en-US" altLang="zh-CN" sz="2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设施 </a:t>
            </a:r>
            <a:r>
              <a:rPr lang="en-US" altLang="zh-CN" sz="20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Facility</a:t>
            </a:r>
            <a:endParaRPr lang="en-US" altLang="zh-CN" sz="2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客房 </a:t>
            </a:r>
            <a:r>
              <a:rPr lang="en-US" altLang="zh-CN" sz="20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Room</a:t>
            </a:r>
            <a:endParaRPr lang="en-US" altLang="zh-CN" sz="2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餐饮</a:t>
            </a:r>
            <a:r>
              <a:rPr lang="en-US" altLang="zh-CN" sz="20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Catering</a:t>
            </a:r>
            <a:endParaRPr lang="en-US" altLang="zh-CN" sz="2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zh-CN" altLang="en-US" sz="2000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会议室</a:t>
            </a:r>
            <a:r>
              <a:rPr lang="en-US" altLang="zh-CN" sz="2000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 Conference Room</a:t>
            </a:r>
            <a:endParaRPr lang="en-US" altLang="zh-CN" sz="20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8" name="îṩ1îdê"/>
          <p:cNvSpPr/>
          <p:nvPr/>
        </p:nvSpPr>
        <p:spPr>
          <a:xfrm>
            <a:off x="4630863" y="651779"/>
            <a:ext cx="1097828" cy="747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01</a:t>
            </a:r>
            <a:endParaRPr lang="zh-CN" altLang="en-US" sz="5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5" name="îsľíḋé"/>
          <p:cNvSpPr/>
          <p:nvPr/>
        </p:nvSpPr>
        <p:spPr>
          <a:xfrm flipH="1">
            <a:off x="5859366" y="651779"/>
            <a:ext cx="5453299" cy="747366"/>
          </a:xfrm>
          <a:prstGeom prst="rect">
            <a:avLst/>
          </a:prstGeom>
          <a:noFill/>
        </p:spPr>
        <p:txBody>
          <a:bodyPr wrap="square" lIns="90000" tIns="90000" rIns="90000" bIns="90000" anchor="t" anchorCtr="0">
            <a:no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龙之梦雅仕湖畔酒店</a:t>
            </a: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sz="2400" b="1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6" name="îšļïḍè"/>
          <p:cNvSpPr/>
          <p:nvPr/>
        </p:nvSpPr>
        <p:spPr>
          <a:xfrm flipH="1">
            <a:off x="4583238" y="3918210"/>
            <a:ext cx="1097828" cy="747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02</a:t>
            </a:r>
            <a:endParaRPr lang="zh-CN" altLang="en-US" sz="54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3" name="ïṥ1íḑê"/>
          <p:cNvSpPr/>
          <p:nvPr/>
        </p:nvSpPr>
        <p:spPr>
          <a:xfrm>
            <a:off x="5859366" y="3918210"/>
            <a:ext cx="5453299" cy="747367"/>
          </a:xfrm>
          <a:prstGeom prst="rect">
            <a:avLst/>
          </a:prstGeom>
          <a:noFill/>
        </p:spPr>
        <p:txBody>
          <a:bodyPr wrap="square" lIns="90000" tIns="90000" rIns="90000" bIns="90000" anchor="t" anchorCtr="0">
            <a:no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会议礼仪服务</a:t>
            </a:r>
            <a:endParaRPr lang="en-US" altLang="zh-CN" sz="2400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sz="2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Conference Etiquette Service</a:t>
            </a:r>
            <a:endParaRPr lang="en-US" altLang="zh-CN" sz="2400" b="1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0" name="îṩ1îdê"/>
          <p:cNvSpPr/>
          <p:nvPr/>
        </p:nvSpPr>
        <p:spPr>
          <a:xfrm>
            <a:off x="4678488" y="5027050"/>
            <a:ext cx="1097828" cy="747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03</a:t>
            </a:r>
            <a:endParaRPr lang="zh-CN" altLang="en-US" sz="5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4" name="îsľíḋé"/>
          <p:cNvSpPr/>
          <p:nvPr/>
        </p:nvSpPr>
        <p:spPr>
          <a:xfrm flipH="1">
            <a:off x="5859366" y="5027050"/>
            <a:ext cx="5453299" cy="747366"/>
          </a:xfrm>
          <a:prstGeom prst="rect">
            <a:avLst/>
          </a:prstGeom>
          <a:noFill/>
        </p:spPr>
        <p:txBody>
          <a:bodyPr wrap="square" lIns="90000" tIns="90000" rIns="90000" bIns="90000" anchor="t" anchorCtr="0">
            <a:no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太湖龙之梦乐园整体业态</a:t>
            </a:r>
            <a:endParaRPr lang="en-US" altLang="zh-CN" sz="2400" dirty="0">
              <a:solidFill>
                <a:schemeClr val="bg1">
                  <a:lumMod val="9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sz="2400" b="1" dirty="0" err="1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Paradis</a:t>
            </a:r>
            <a:endParaRPr lang="zh-CN" altLang="en-US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3415" y="1196670"/>
            <a:ext cx="11614007" cy="1143903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太湖龙之梦乐园位于湖州长兴，地处</a:t>
            </a:r>
            <a:r>
              <a:rPr lang="zh-CN" alt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三省交界</a:t>
            </a: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、</a:t>
            </a:r>
            <a:r>
              <a:rPr lang="zh-CN" alt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长三角几何中心</a:t>
            </a: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，区位优势明显 </a:t>
            </a:r>
            <a:endParaRPr lang="en-US" altLang="zh-CN" sz="16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US" altLang="zh-CN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Changxing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, Huzhou, sitting in the middle of the Yangtze River Delta</a:t>
            </a:r>
            <a:endParaRPr lang="en-US" altLang="zh-CN" sz="16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lvl="0">
              <a:lnSpc>
                <a:spcPts val="1600"/>
              </a:lnSpc>
              <a:spcBef>
                <a:spcPts val="600"/>
              </a:spcBef>
            </a:pP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高速公路：二横一纵，</a:t>
            </a:r>
            <a:r>
              <a:rPr lang="en-US" altLang="zh-CN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2</a:t>
            </a:r>
            <a:r>
              <a:rPr lang="zh-CN" altLang="en-US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小时</a:t>
            </a: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直达长三角主要城市，</a:t>
            </a:r>
            <a:r>
              <a:rPr lang="en-US" altLang="zh-CN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G25</a:t>
            </a: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杭宁高速、</a:t>
            </a:r>
            <a:r>
              <a:rPr lang="en-US" altLang="zh-CN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G50</a:t>
            </a: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沪渝高速、</a:t>
            </a:r>
            <a:r>
              <a:rPr lang="en-US" altLang="zh-CN" sz="16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S12</a:t>
            </a:r>
            <a:r>
              <a:rPr lang="zh-CN" altLang="en-US" sz="1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申嘉湖高速 在此交汇</a:t>
            </a:r>
            <a:endParaRPr lang="en-US" altLang="zh-CN" sz="16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 lvl="0">
              <a:lnSpc>
                <a:spcPts val="1600"/>
              </a:lnSpc>
              <a:spcBef>
                <a:spcPts val="600"/>
              </a:spcBef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Intersection of 3 highways: G25, G50, S12, 2 hours to all Yangtze River Delta main cities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19762" y="-709"/>
            <a:ext cx="2627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酒店坐标</a:t>
            </a:r>
            <a:endParaRPr lang="en-US" altLang="zh-CN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Location</a:t>
            </a:r>
            <a:endParaRPr lang="zh-CN" altLang="en-US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87193" y="232477"/>
            <a:ext cx="1234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Location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438739" y="208339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29313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7090" y="5019246"/>
            <a:ext cx="11614007" cy="1761924"/>
            <a:chOff x="660400" y="2459231"/>
            <a:chExt cx="8658878" cy="2026205"/>
          </a:xfrm>
        </p:grpSpPr>
        <p:grpSp>
          <p:nvGrpSpPr>
            <p:cNvPr id="31" name="ísļíďe"/>
            <p:cNvGrpSpPr/>
            <p:nvPr/>
          </p:nvGrpSpPr>
          <p:grpSpPr>
            <a:xfrm>
              <a:off x="660400" y="2459232"/>
              <a:ext cx="2037560" cy="2026204"/>
              <a:chOff x="660400" y="2459232"/>
              <a:chExt cx="2492003" cy="2026204"/>
            </a:xfrm>
          </p:grpSpPr>
          <p:sp>
            <p:nvSpPr>
              <p:cNvPr id="59" name="iŝḻïḓê"/>
              <p:cNvSpPr/>
              <p:nvPr/>
            </p:nvSpPr>
            <p:spPr>
              <a:xfrm>
                <a:off x="660400" y="2563700"/>
                <a:ext cx="2482850" cy="7468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61" name="îṥļïḋé"/>
              <p:cNvSpPr/>
              <p:nvPr/>
            </p:nvSpPr>
            <p:spPr>
              <a:xfrm>
                <a:off x="669553" y="2459232"/>
                <a:ext cx="2482850" cy="967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lvl="0"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湖州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/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长兴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-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上海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lvl="0"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600" b="1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Changxing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- Shanghai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62" name="îṣḻîḑè"/>
              <p:cNvSpPr txBox="1"/>
              <p:nvPr/>
            </p:nvSpPr>
            <p:spPr bwMode="auto">
              <a:xfrm>
                <a:off x="669554" y="3394034"/>
                <a:ext cx="2473696" cy="109140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150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公里，驾车约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小时，高铁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1.5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小时，浦东机场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190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</a:t>
                </a:r>
                <a:endParaRPr lang="en-US" altLang="zh-CN" sz="1500" dirty="0"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lvl="0"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150KM,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drive,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1.5-hour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high-speed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train,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PVG 190KM</a:t>
                </a:r>
                <a:endParaRPr lang="en-US" altLang="zh-CN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</p:grpSp>
        <p:grpSp>
          <p:nvGrpSpPr>
            <p:cNvPr id="33" name="ïṩľíḋè"/>
            <p:cNvGrpSpPr/>
            <p:nvPr/>
          </p:nvGrpSpPr>
          <p:grpSpPr>
            <a:xfrm>
              <a:off x="5074612" y="2459231"/>
              <a:ext cx="2037560" cy="2026205"/>
              <a:chOff x="660400" y="2459231"/>
              <a:chExt cx="2492003" cy="2026205"/>
            </a:xfrm>
          </p:grpSpPr>
          <p:sp>
            <p:nvSpPr>
              <p:cNvPr id="53" name="ïşļïḑe"/>
              <p:cNvSpPr/>
              <p:nvPr/>
            </p:nvSpPr>
            <p:spPr>
              <a:xfrm>
                <a:off x="660400" y="2563699"/>
                <a:ext cx="2482850" cy="7468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55" name="ïşľïḍe"/>
              <p:cNvSpPr/>
              <p:nvPr/>
            </p:nvSpPr>
            <p:spPr>
              <a:xfrm>
                <a:off x="669553" y="2459231"/>
                <a:ext cx="2482850" cy="967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湖州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/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长兴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-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南京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600" b="1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Changxing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- Nanjing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56" name="ïṡľiḍê"/>
              <p:cNvSpPr txBox="1"/>
              <p:nvPr/>
            </p:nvSpPr>
            <p:spPr bwMode="auto">
              <a:xfrm>
                <a:off x="669553" y="3394034"/>
                <a:ext cx="2473697" cy="109140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200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公里，驾车约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2.5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小时，高铁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小时，禄口机场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168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</a:t>
                </a:r>
                <a:endParaRPr lang="en-US" altLang="zh-CN" sz="1500" dirty="0"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200KM,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2.5-hour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drive,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high-speed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train, NKG 168KM</a:t>
                </a:r>
                <a:endParaRPr lang="en-US" altLang="zh-CN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</p:grpSp>
        <p:grpSp>
          <p:nvGrpSpPr>
            <p:cNvPr id="35" name="ïṧḷíḋe"/>
            <p:cNvGrpSpPr/>
            <p:nvPr/>
          </p:nvGrpSpPr>
          <p:grpSpPr>
            <a:xfrm>
              <a:off x="2867506" y="2459232"/>
              <a:ext cx="2037559" cy="2026204"/>
              <a:chOff x="660400" y="2459232"/>
              <a:chExt cx="2492002" cy="2026204"/>
            </a:xfrm>
          </p:grpSpPr>
          <p:sp>
            <p:nvSpPr>
              <p:cNvPr id="47" name="iśľiḍê"/>
              <p:cNvSpPr/>
              <p:nvPr/>
            </p:nvSpPr>
            <p:spPr>
              <a:xfrm>
                <a:off x="660400" y="2563700"/>
                <a:ext cx="2482850" cy="7468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49" name="íšḷïḓé"/>
              <p:cNvSpPr/>
              <p:nvPr/>
            </p:nvSpPr>
            <p:spPr>
              <a:xfrm>
                <a:off x="669552" y="2459232"/>
                <a:ext cx="2482850" cy="967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湖州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/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长兴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-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杭州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600" b="1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Changxing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- Hangzhou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50" name="íśḻíḋè"/>
              <p:cNvSpPr txBox="1"/>
              <p:nvPr/>
            </p:nvSpPr>
            <p:spPr bwMode="auto">
              <a:xfrm>
                <a:off x="669554" y="3394034"/>
                <a:ext cx="2473696" cy="109140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lvl="0"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100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公里，驾车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1.5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小时，高铁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30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分钟，萧山机场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126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</a:t>
                </a:r>
                <a:endParaRPr lang="en-US" altLang="zh-CN" sz="1500" dirty="0"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100KM,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1.5-hour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drive,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30-min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high-speed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train, ZSHC 126KM</a:t>
                </a:r>
                <a:endParaRPr lang="en-US" altLang="zh-CN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</p:grpSp>
        <p:grpSp>
          <p:nvGrpSpPr>
            <p:cNvPr id="37" name="íṥlîḋê"/>
            <p:cNvGrpSpPr/>
            <p:nvPr/>
          </p:nvGrpSpPr>
          <p:grpSpPr>
            <a:xfrm>
              <a:off x="7281718" y="2459231"/>
              <a:ext cx="2037560" cy="2026205"/>
              <a:chOff x="660400" y="2459231"/>
              <a:chExt cx="2492003" cy="2026205"/>
            </a:xfrm>
          </p:grpSpPr>
          <p:sp>
            <p:nvSpPr>
              <p:cNvPr id="41" name="íṩļíḓé"/>
              <p:cNvSpPr/>
              <p:nvPr/>
            </p:nvSpPr>
            <p:spPr>
              <a:xfrm>
                <a:off x="660400" y="2563699"/>
                <a:ext cx="2482850" cy="74689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43" name="îslïďe"/>
              <p:cNvSpPr/>
              <p:nvPr/>
            </p:nvSpPr>
            <p:spPr>
              <a:xfrm>
                <a:off x="669553" y="2459231"/>
                <a:ext cx="2482850" cy="9672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 anchor="ctr" anchorCtr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湖州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/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长兴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-</a:t>
                </a:r>
                <a:r>
                  <a:rPr lang="zh-CN" altLang="en-US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芜湖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altLang="zh-CN" sz="1600" b="1" dirty="0" err="1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Changxing</a:t>
                </a:r>
                <a:r>
                  <a:rPr lang="en-US" altLang="zh-CN" sz="16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- Wuhu</a:t>
                </a:r>
                <a:endParaRPr lang="en-US" altLang="zh-CN" sz="16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  <p:sp>
            <p:nvSpPr>
              <p:cNvPr id="44" name="ïṣļíḍé"/>
              <p:cNvSpPr txBox="1"/>
              <p:nvPr/>
            </p:nvSpPr>
            <p:spPr bwMode="auto">
              <a:xfrm>
                <a:off x="669553" y="3394034"/>
                <a:ext cx="2473697" cy="109140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91440" tIns="45720" rIns="91440" bIns="4572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>
                  <a:lnSpc>
                    <a:spcPts val="1500"/>
                  </a:lnSpc>
                  <a:spcBef>
                    <a:spcPts val="600"/>
                  </a:spcBef>
                </a:pP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210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公里，驾车约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2.5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小时，高铁</a:t>
                </a:r>
                <a:r>
                  <a:rPr lang="en-US" altLang="zh-CN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</a:t>
                </a:r>
                <a:r>
                  <a:rPr lang="zh-CN" altLang="en-US" sz="1500" dirty="0"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小时</a:t>
                </a:r>
                <a:endParaRPr lang="en-US" altLang="zh-CN" sz="1500" dirty="0"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  <a:p>
                <a:pPr algn="ctr">
                  <a:lnSpc>
                    <a:spcPts val="1500"/>
                  </a:lnSpc>
                </a:pP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210KM,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2.5-hour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drive ,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2</a:t>
                </a:r>
                <a:r>
                  <a:rPr lang="en-US" altLang="zh-CN" sz="15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-hour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high-speed</a:t>
                </a:r>
                <a:r>
                  <a:rPr lang="zh-CN" altLang="en-US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 </a:t>
                </a:r>
                <a:r>
                  <a:rPr lang="en-US" altLang="zh-CN" sz="15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cs typeface="Arial" panose="020B0604020202020204" pitchFamily="34" charset="0"/>
                    <a:sym typeface="Arial Narrow" panose="020B0606020202030204" pitchFamily="34" charset="0"/>
                  </a:rPr>
                  <a:t>train,</a:t>
                </a:r>
                <a:endParaRPr lang="en-US" altLang="zh-CN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cs typeface="Arial" panose="020B0604020202020204" pitchFamily="34" charset="0"/>
                  <a:sym typeface="Arial Narrow" panose="020B0606020202030204" pitchFamily="34" charset="0"/>
                </a:endParaRPr>
              </a:p>
            </p:txBody>
          </p:sp>
        </p:grp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 r="31511" b="14791"/>
          <a:stretch>
            <a:fillRect/>
          </a:stretch>
        </p:blipFill>
        <p:spPr bwMode="auto">
          <a:xfrm>
            <a:off x="7960347" y="2441365"/>
            <a:ext cx="3867075" cy="25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r="4060"/>
          <a:stretch>
            <a:fillRect/>
          </a:stretch>
        </p:blipFill>
        <p:spPr>
          <a:xfrm>
            <a:off x="213414" y="2441365"/>
            <a:ext cx="3726979" cy="257807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 cstate="print"/>
          <a:srcRect l="10475" r="13334"/>
          <a:stretch>
            <a:fillRect/>
          </a:stretch>
        </p:blipFill>
        <p:spPr>
          <a:xfrm>
            <a:off x="4205449" y="2442761"/>
            <a:ext cx="3489842" cy="2576485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46" name="直接连接符 45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等腰三角形 50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36" name="图片 35" descr="雅仕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7485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酒店简介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Introduction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982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6469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41732" y="3706506"/>
            <a:ext cx="1137104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雅仕酒店是太湖龙之梦乐园酒店集群中体量最大的单体酒店，共</a:t>
            </a:r>
            <a:r>
              <a:rPr lang="zh-CN" altLang="zh-CN" dirty="0"/>
              <a:t>有</a:t>
            </a:r>
            <a:r>
              <a:rPr lang="en-US" altLang="zh-CN" dirty="0"/>
              <a:t>4443</a:t>
            </a:r>
            <a:r>
              <a:rPr lang="zh-CN" altLang="zh-CN" dirty="0"/>
              <a:t>间客房，</a:t>
            </a:r>
            <a:r>
              <a:rPr lang="en-US" altLang="zh-CN" dirty="0"/>
              <a:t>7380</a:t>
            </a:r>
            <a:r>
              <a:rPr lang="zh-CN" altLang="zh-CN" dirty="0"/>
              <a:t>个床位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个宴会厅，</a:t>
            </a:r>
            <a:r>
              <a:rPr lang="zh-CN" altLang="en-US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为游客提供大众化消费、星级酒店服务。酒店面朝</a:t>
            </a:r>
            <a:r>
              <a:rPr lang="en-US" altLang="zh-CN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5000</a:t>
            </a:r>
            <a:r>
              <a:rPr lang="zh-CN" altLang="en-US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亩浩瀚湿地，背靠弁山，位于园区内高架桥东段起点，处于钻石酒店与太湖古镇中间，地理位置绝佳。酒店东面建设有龙之梦湿地码头，酒店出门即可乘船游览龙之梦龙之梦图影湿地。</a:t>
            </a:r>
            <a:endParaRPr lang="en-US" altLang="zh-CN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Yes Hotel is the largest single hotel in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cluster, with a total of 4,443 rooms, 7,380 beds,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3 Dining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Hall, providing mass consumption and star hotel services for tourists. The Hotel face the 5000 acres of  wetland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，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back to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Bianshan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mountainsthe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，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is located at the beginning of the east section of viaduct in Paradis, between the Diamond Hotel and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Ancient Town, with an excellent geographical position. To the east of the hotel is built the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Wetland Pier, and out of the hotel you can take a boat tour of the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Picture Wetland.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37088" y="1268695"/>
            <a:ext cx="3965870" cy="22752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475" y="1268695"/>
            <a:ext cx="4118816" cy="2273843"/>
          </a:xfrm>
          <a:prstGeom prst="rect">
            <a:avLst/>
          </a:prstGeom>
          <a:noFill/>
        </p:spPr>
      </p:pic>
      <p:grpSp>
        <p:nvGrpSpPr>
          <p:cNvPr id="12" name="组合 11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13" name="直接连接符 12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等腰三角形 13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16" name="图片 15" descr="雅仕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  <p:pic>
        <p:nvPicPr>
          <p:cNvPr id="17" name="图片 16" descr="822A3269.jpg"/>
          <p:cNvPicPr>
            <a:picLocks noChangeAspect="1"/>
          </p:cNvPicPr>
          <p:nvPr/>
        </p:nvPicPr>
        <p:blipFill>
          <a:blip r:embed="rId4" cstate="print"/>
          <a:srcRect l="2986"/>
          <a:stretch>
            <a:fillRect/>
          </a:stretch>
        </p:blipFill>
        <p:spPr>
          <a:xfrm>
            <a:off x="8842754" y="1268695"/>
            <a:ext cx="2916865" cy="22763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4887C-C41D-497A-9FA0-6AD110BCACC1}" type="slidenum">
              <a:rPr lang="zh-CN" altLang="en-US" smtClean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</a:fld>
            <a:endParaRPr lang="zh-CN" altLang="en-US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120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酒店设施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Facility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617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104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15" name="直接连接符 14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等腰三角形 15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06985" y="1277360"/>
          <a:ext cx="11178029" cy="5245148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832353"/>
                <a:gridCol w="4415107"/>
                <a:gridCol w="2930569"/>
              </a:tblGrid>
              <a:tr h="57963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　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设施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Facility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规模 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Scale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068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酒店客房</a:t>
                      </a:r>
                      <a:b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Hotel room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房间数 </a:t>
                      </a: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Room Quantity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4443</a:t>
                      </a:r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间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6900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床位数 </a:t>
                      </a: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Bed Quantity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7380</a:t>
                      </a:r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个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07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宴会会议厅</a:t>
                      </a:r>
                      <a:b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Ballroom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宴会厅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Dining Hall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3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个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8000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总面积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2790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m²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6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停车场 </a:t>
                      </a:r>
                      <a:endParaRPr lang="en-US" altLang="zh-CN" sz="1400" u="none" strike="noStrike" dirty="0"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Parking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地下停车场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Underground Parking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473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个停车位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36339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露天停车场 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Parking Ground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882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个小车，</a:t>
                      </a:r>
                      <a:r>
                        <a:rPr lang="en-US" altLang="zh-C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147</a:t>
                      </a:r>
                      <a:r>
                        <a:rPr lang="zh-CN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个大巴</a:t>
                      </a:r>
                      <a:endParaRPr lang="zh-CN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34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酒店餐饮</a:t>
                      </a:r>
                      <a:b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Food &amp; Beverage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负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1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楼团餐厅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-1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F Restaurant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5040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个餐位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3461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29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楼自助餐厅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29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F Buffet Restaurant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1128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个餐位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0724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观赏区</a:t>
                      </a:r>
                      <a:br>
                        <a:rPr lang="zh-CN" alt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</a:br>
                      <a:r>
                        <a:rPr lang="en-US" sz="14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Viewing Area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6747" marR="6747" marT="6747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1</a:t>
                      </a:r>
                      <a:r>
                        <a:rPr lang="zh-CN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楼狮园 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F L</a:t>
                      </a:r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ion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sym typeface="Arial Narrow" panose="020B0606020202030204" pitchFamily="34" charset="0"/>
                        </a:rPr>
                        <a:t> Garden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12" name="图片 11" descr="雅仕logo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7104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酒店大堂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Lobby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601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6088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/>
          <a:srcRect t="6782" b="8783"/>
          <a:stretch>
            <a:fillRect/>
          </a:stretch>
        </p:blipFill>
        <p:spPr>
          <a:xfrm>
            <a:off x="810493" y="3739316"/>
            <a:ext cx="5173200" cy="2908300"/>
          </a:xfrm>
          <a:prstGeom prst="rect">
            <a:avLst/>
          </a:prstGeom>
        </p:spPr>
      </p:pic>
      <p:pic>
        <p:nvPicPr>
          <p:cNvPr id="20" name="图片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36092" y="4670188"/>
            <a:ext cx="2642400" cy="1558800"/>
          </a:xfrm>
          <a:prstGeom prst="rect">
            <a:avLst/>
          </a:prstGeom>
        </p:spPr>
      </p:pic>
      <p:pic>
        <p:nvPicPr>
          <p:cNvPr id="21" name="图片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8816" y="4676526"/>
            <a:ext cx="2515284" cy="1559174"/>
          </a:xfrm>
          <a:prstGeom prst="rect">
            <a:avLst/>
          </a:prstGeom>
        </p:spPr>
      </p:pic>
      <p:sp>
        <p:nvSpPr>
          <p:cNvPr id="25" name="文本框 12"/>
          <p:cNvSpPr>
            <a:spLocks noChangeArrowheads="1"/>
          </p:cNvSpPr>
          <p:nvPr/>
        </p:nvSpPr>
        <p:spPr bwMode="auto">
          <a:xfrm>
            <a:off x="810493" y="1244600"/>
            <a:ext cx="51747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雅仕湖畔酒店大堂</a:t>
            </a:r>
            <a:endParaRPr lang="en-US" altLang="zh-CN" sz="2000" b="1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Yes Hotel Lobby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9" name="文本框 13"/>
          <p:cNvSpPr>
            <a:spLocks noChangeArrowheads="1"/>
          </p:cNvSpPr>
          <p:nvPr/>
        </p:nvSpPr>
        <p:spPr bwMode="auto">
          <a:xfrm>
            <a:off x="810493" y="2138015"/>
            <a:ext cx="5174731" cy="14157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一楼大堂近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6000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平方米，恢弘而大气。</a:t>
            </a:r>
            <a:endParaRPr lang="en-US" altLang="zh-CN" sz="16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游客可在一楼狮园观赏西域雄狮。</a:t>
            </a:r>
            <a:endParaRPr lang="en-US" altLang="zh-CN" sz="16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The lobby on the first floor is almost 6000 square meters, magnificent and atmospheric. Visitors can watch the western lions in the lion Park on the first floor.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rcRect t="5210" b="8499"/>
          <a:stretch>
            <a:fillRect/>
          </a:stretch>
        </p:blipFill>
        <p:spPr>
          <a:xfrm>
            <a:off x="6158816" y="1244600"/>
            <a:ext cx="5219676" cy="2908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170809" y="4232103"/>
            <a:ext cx="5207683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酒店前台</a:t>
            </a:r>
            <a:r>
              <a:rPr lang="en-US" altLang="zh-CN" sz="14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Reception</a:t>
            </a:r>
            <a:endParaRPr lang="zh-CN" altLang="en-US" sz="14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150003" y="6339839"/>
            <a:ext cx="2511398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酒店吧台</a:t>
            </a:r>
            <a:r>
              <a:rPr lang="en-US" altLang="zh-CN" sz="14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Lobby Bar</a:t>
            </a:r>
            <a:endParaRPr lang="zh-CN" altLang="en-US" sz="14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724900" y="6334555"/>
            <a:ext cx="2653593" cy="3130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大堂休息区 </a:t>
            </a:r>
            <a:r>
              <a:rPr lang="en-US" altLang="zh-CN" sz="14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Lounge</a:t>
            </a:r>
            <a:endParaRPr lang="zh-CN" altLang="en-US" sz="14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33" name="直接连接符 32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等腰三角形 33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36" name="图片 35" descr="雅仕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6850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酒店客房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Hotel  Room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2347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5834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图片 8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7733335" y="4308919"/>
            <a:ext cx="3661200" cy="24408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9914" y="2733165"/>
            <a:ext cx="3135600" cy="19332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188" y="2748909"/>
            <a:ext cx="3661200" cy="2440800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79337" y="4816519"/>
            <a:ext cx="3135600" cy="1933200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91189" y="1108892"/>
          <a:ext cx="10903346" cy="15392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5117300"/>
                <a:gridCol w="2553334"/>
                <a:gridCol w="3232712"/>
              </a:tblGrid>
              <a:tr h="242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客房房型 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Room Type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楼层 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Floor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间数 </a:t>
                      </a:r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Room Quantity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  <a:tr h="242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山景房</a:t>
                      </a:r>
                      <a:r>
                        <a:rPr lang="en-US" altLang="zh-CN" sz="1600" u="none" strike="noStrike" baseline="0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Mountain view 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3F-28F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1041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2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湖景房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Lake view 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3F-28F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2154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2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山景豪华房</a:t>
                      </a:r>
                      <a:r>
                        <a:rPr lang="en-US" altLang="zh-CN" sz="1600" u="none" strike="noStrike" baseline="0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 Luxury mountain view 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3F-28F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170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2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湖景豪华房 </a:t>
                      </a:r>
                      <a:r>
                        <a:rPr lang="en-US" altLang="zh-CN" sz="1600" u="none" strike="noStrike" baseline="0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Luxury lake view 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3F-28F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432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2391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烟花景观房 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Fireworks landscape room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10F-28F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7743039" y="2748909"/>
          <a:ext cx="3651496" cy="145923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825748"/>
                <a:gridCol w="1825748"/>
              </a:tblGrid>
              <a:tr h="60562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湖景双床房</a:t>
                      </a:r>
                      <a:endParaRPr lang="en-US" altLang="zh-CN" sz="1600" b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Luxury Lake View Twin Room</a:t>
                      </a:r>
                      <a:endParaRPr lang="en-US" altLang="zh-CN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cPr/>
                </a:tc>
              </a:tr>
              <a:tr h="45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面积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Area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床型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Bed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98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24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m²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1.2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m*2m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/>
        </p:nvGraphicFramePr>
        <p:xfrm>
          <a:off x="491188" y="5290486"/>
          <a:ext cx="3669750" cy="1459233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834875"/>
                <a:gridCol w="1834875"/>
              </a:tblGrid>
              <a:tr h="60562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山景豪华房</a:t>
                      </a:r>
                      <a:b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</a:b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Luxury M</a:t>
                      </a:r>
                      <a:r>
                        <a:rPr lang="en-US" altLang="zh-C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ountain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 View Room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cPr/>
                </a:tc>
              </a:tr>
              <a:tr h="455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面积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Area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床型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Bed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398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21.6-22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m²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1.</a:t>
                      </a:r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8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m*2m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pSp>
        <p:nvGrpSpPr>
          <p:cNvPr id="32" name="组合 31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34" name="直接连接符 33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等腰三角形 34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36" name="等腰三角形 35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17" name="图片 16" descr="雅仕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6215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酒店客房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Hotel  Room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712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5199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28906" y="1174423"/>
            <a:ext cx="4974671" cy="3453497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3521" y="4276868"/>
            <a:ext cx="2736000" cy="1980000"/>
          </a:xfrm>
          <a:prstGeom prst="rect">
            <a:avLst/>
          </a:prstGeom>
        </p:spPr>
      </p:pic>
      <p:graphicFrame>
        <p:nvGraphicFramePr>
          <p:cNvPr id="16" name="表格 15"/>
          <p:cNvGraphicFramePr>
            <a:graphicFrameLocks noGrp="1"/>
          </p:cNvGraphicFramePr>
          <p:nvPr/>
        </p:nvGraphicFramePr>
        <p:xfrm>
          <a:off x="736595" y="4739726"/>
          <a:ext cx="2662380" cy="1517142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1331190"/>
                <a:gridCol w="1331190"/>
              </a:tblGrid>
              <a:tr h="62966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烟花景观房</a:t>
                      </a:r>
                      <a:endParaRPr lang="en-US" altLang="zh-CN" sz="1600" b="1" u="none" strike="noStrike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  <a:p>
                      <a:pPr algn="ctr" rtl="0" fontAlgn="ctr"/>
                      <a:r>
                        <a:rPr lang="zh-CN" altLang="en-U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 </a:t>
                      </a:r>
                      <a:r>
                        <a:rPr lang="en-US" altLang="zh-CN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Fireworks landscape room</a:t>
                      </a:r>
                      <a:endParaRPr lang="en-US" altLang="en-US" sz="1600" b="1" u="none" strike="noStrike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cPr/>
                </a:tc>
              </a:tr>
              <a:tr h="473168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面积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Area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床型 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Bed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</a:tr>
              <a:tr h="4143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21.6-22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m²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1.8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  <a:sym typeface="Arial Narrow" panose="020B0606020202030204" pitchFamily="34" charset="0"/>
                        </a:rPr>
                        <a:t>m*2m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等线" panose="02010600030101010101" pitchFamily="2" charset="-122"/>
                        <a:cs typeface="Arial" panose="020B0604020202020204" pitchFamily="34" charset="0"/>
                        <a:sym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19" name="直接连接符 18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等腰三角形 19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22" name="图片 21" descr="雅仕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rcRect r="3680"/>
          <a:stretch>
            <a:fillRect/>
          </a:stretch>
        </p:blipFill>
        <p:spPr>
          <a:xfrm>
            <a:off x="3541320" y="4706946"/>
            <a:ext cx="2165213" cy="1549922"/>
          </a:xfrm>
          <a:prstGeom prst="rect">
            <a:avLst/>
          </a:prstGeom>
        </p:spPr>
      </p:pic>
      <p:sp>
        <p:nvSpPr>
          <p:cNvPr id="23" name="文本框 12"/>
          <p:cNvSpPr>
            <a:spLocks noChangeArrowheads="1"/>
          </p:cNvSpPr>
          <p:nvPr/>
        </p:nvSpPr>
        <p:spPr bwMode="auto">
          <a:xfrm>
            <a:off x="5833521" y="1174423"/>
            <a:ext cx="564168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烟花大会</a:t>
            </a:r>
            <a:endParaRPr lang="zh-CN" altLang="en-US" sz="2000" b="1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Fireworks show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4" name="文本框 13"/>
          <p:cNvSpPr>
            <a:spLocks noChangeArrowheads="1"/>
          </p:cNvSpPr>
          <p:nvPr/>
        </p:nvSpPr>
        <p:spPr bwMode="auto">
          <a:xfrm>
            <a:off x="5833521" y="1943059"/>
            <a:ext cx="5591348" cy="221599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楼以上，面朝太湖古镇的烟花景观房，可以俯瞰每周五晚的烟花大会，长达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12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分钟，近万发最高可达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220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米高空的大型礼花弹，让您足不出房，就欣赏震撼烟花大会。</a:t>
            </a:r>
            <a:endParaRPr lang="zh-CN" altLang="en-US" sz="16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Above10 floors, fireworks landscape room facing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Ancient Town, you can overlook the fireworks show every Friday evening. It lasts for 12 minutes and contains nearly 10,000 large fireworks which can reach a height of 220 meters. You can enjoy it without even leaving the room.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pic>
        <p:nvPicPr>
          <p:cNvPr id="25" name="图片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97758" y="4276868"/>
            <a:ext cx="2736000" cy="198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5583426" y="26370"/>
            <a:ext cx="5468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自助餐厅</a:t>
            </a:r>
            <a:endParaRPr lang="zh-CN" altLang="en-US" sz="40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4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Buffet Restaurant</a:t>
            </a:r>
            <a:endParaRPr lang="en-US" altLang="zh-CN" sz="2400" b="1" dirty="0">
              <a:solidFill>
                <a:schemeClr val="accent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133193" y="232477"/>
            <a:ext cx="37360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PART II</a:t>
            </a:r>
            <a:endParaRPr lang="en-US" altLang="zh-CN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Lake </a:t>
            </a:r>
            <a:r>
              <a:rPr lang="en-US" altLang="zh-CN" dirty="0" err="1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Longemont</a:t>
            </a:r>
            <a:r>
              <a:rPr lang="en-US" altLang="zh-CN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Yes Hotel</a:t>
            </a:r>
            <a:endParaRPr lang="zh-CN" altLang="en-US" dirty="0">
              <a:solidFill>
                <a:schemeClr val="accent6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5481826" y="232477"/>
            <a:ext cx="0" cy="6463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图片 17"/>
          <p:cNvPicPr/>
          <p:nvPr/>
        </p:nvPicPr>
        <p:blipFill>
          <a:blip r:embed="rId1" cstate="print"/>
          <a:stretch>
            <a:fillRect/>
          </a:stretch>
        </p:blipFill>
        <p:spPr>
          <a:xfrm flipH="1">
            <a:off x="8893041" y="4734298"/>
            <a:ext cx="2628000" cy="180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518" y="1156865"/>
            <a:ext cx="5602554" cy="3452370"/>
          </a:xfrm>
          <a:prstGeom prst="rect">
            <a:avLst/>
          </a:prstGeom>
        </p:spPr>
      </p:pic>
      <p:sp>
        <p:nvSpPr>
          <p:cNvPr id="33" name="文本框 12"/>
          <p:cNvSpPr>
            <a:spLocks noChangeArrowheads="1"/>
          </p:cNvSpPr>
          <p:nvPr/>
        </p:nvSpPr>
        <p:spPr bwMode="auto">
          <a:xfrm>
            <a:off x="6497769" y="1156865"/>
            <a:ext cx="50232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雅仕湖畔酒店</a:t>
            </a:r>
            <a:r>
              <a:rPr lang="en-US" altLang="zh-CN" sz="20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29F </a:t>
            </a:r>
            <a:r>
              <a:rPr lang="zh-CN" altLang="en-US" sz="20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自助餐厅</a:t>
            </a:r>
            <a:endParaRPr lang="zh-CN" altLang="en-US" sz="2000" b="1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Yes Hotel 29F Buffet Restaurant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sp>
        <p:nvSpPr>
          <p:cNvPr id="34" name="文本框 13"/>
          <p:cNvSpPr>
            <a:spLocks noChangeArrowheads="1"/>
          </p:cNvSpPr>
          <p:nvPr/>
        </p:nvSpPr>
        <p:spPr bwMode="auto">
          <a:xfrm>
            <a:off x="6541957" y="1915352"/>
            <a:ext cx="4979084" cy="270843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自助餐厅位于雅仕湖畔酒店顶层自助餐厅合计拥有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3400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平米的</a:t>
            </a:r>
            <a:r>
              <a:rPr lang="en-US" altLang="zh-CN" sz="16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1128</a:t>
            </a:r>
            <a:r>
              <a:rPr lang="zh-CN" altLang="en-US" sz="1600" b="1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个餐位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，靠太湖古镇方向的</a:t>
            </a:r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100</a:t>
            </a:r>
            <a:r>
              <a:rPr lang="zh-CN" altLang="en-US" sz="1600" dirty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米外阳台，既可近距离观看烟花大会，又可以欣赏到灯火璀璨的太湖古镇</a:t>
            </a:r>
            <a:r>
              <a:rPr lang="zh-CN" altLang="en-US" sz="1600" dirty="0" smtClean="0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。</a:t>
            </a:r>
            <a:endParaRPr lang="en-US" altLang="zh-CN" sz="1600" dirty="0" smtClean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endParaRPr lang="zh-CN" altLang="en-US" sz="1600" dirty="0"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The Buffet Restaurant is sitting on top of the Yes Hotel with 1125 seats, 3400m</a:t>
            </a:r>
            <a:r>
              <a:rPr lang="en-US" altLang="zh-CN" dirty="0">
                <a:solidFill>
                  <a:schemeClr val="tx2"/>
                </a:solidFill>
                <a:latin typeface="Arial Narrow" panose="020B0606020202030204" pitchFamily="34" charset="0"/>
                <a:ea typeface="微软雅黑" panose="020B0503020204020204" pitchFamily="34" charset="-122"/>
                <a:sym typeface="Arial Narrow" panose="020B0606020202030204" pitchFamily="34" charset="0"/>
              </a:rPr>
              <a:t>²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,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leaning on the balcony that 100 meters away from the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Ancient Town, you can watch the fireworks up close and enjoy the lights of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Taihu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rPr>
              <a:t> Ancient Town.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 panose="020B060602020203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6200000">
            <a:off x="10243596" y="-1173933"/>
            <a:ext cx="270067" cy="3505950"/>
            <a:chOff x="11211353" y="3042545"/>
            <a:chExt cx="270067" cy="3505950"/>
          </a:xfrm>
          <a:solidFill>
            <a:schemeClr val="accent1"/>
          </a:solidFill>
        </p:grpSpPr>
        <p:cxnSp>
          <p:nvCxnSpPr>
            <p:cNvPr id="17" name="直接连接符 16"/>
            <p:cNvCxnSpPr/>
            <p:nvPr/>
          </p:nvCxnSpPr>
          <p:spPr>
            <a:xfrm>
              <a:off x="11346386" y="3830320"/>
              <a:ext cx="0" cy="2718175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等腰三角形 18"/>
            <p:cNvSpPr/>
            <p:nvPr/>
          </p:nvSpPr>
          <p:spPr>
            <a:xfrm>
              <a:off x="11211353" y="3423683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11211353" y="3042545"/>
              <a:ext cx="270067" cy="279487"/>
            </a:xfrm>
            <a:prstGeom prst="triangl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 Narrow" panose="020B0606020202030204" pitchFamily="34" charset="0"/>
                <a:cs typeface="Arial" panose="020B0604020202020204" pitchFamily="34" charset="0"/>
                <a:sym typeface="Arial Narrow" panose="020B0606020202030204" pitchFamily="34" charset="0"/>
              </a:endParaRPr>
            </a:p>
          </p:txBody>
        </p:sp>
      </p:grpSp>
      <p:pic>
        <p:nvPicPr>
          <p:cNvPr id="4" name="图片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6538" y="4734298"/>
            <a:ext cx="2628000" cy="1800000"/>
          </a:xfrm>
          <a:prstGeom prst="rect">
            <a:avLst/>
          </a:prstGeom>
        </p:spPr>
      </p:pic>
      <p:pic>
        <p:nvPicPr>
          <p:cNvPr id="21" name="图片 20" descr="雅仕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600" y="62791"/>
            <a:ext cx="1841500" cy="839826"/>
          </a:xfrm>
          <a:prstGeom prst="rect">
            <a:avLst/>
          </a:prstGeom>
        </p:spPr>
      </p:pic>
      <p:pic>
        <p:nvPicPr>
          <p:cNvPr id="22" name="图片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00035" y="4734298"/>
            <a:ext cx="2628000" cy="1800000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3532" y="4734298"/>
            <a:ext cx="2628000" cy="1800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SLIDE.DIAGRAM" val="293134"/>
</p:tagLst>
</file>

<file path=ppt/tags/tag2.xml><?xml version="1.0" encoding="utf-8"?>
<p:tagLst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THINKCELLUNDODONOTDELETE" val="0"/>
  <p:tag name="ISLIDE.THEME" val="08854f80-fbc7-48d4-917a-ab958b8e3d69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C7A978"/>
      </a:accent1>
      <a:accent2>
        <a:srgbClr val="3A3A3A"/>
      </a:accent2>
      <a:accent3>
        <a:srgbClr val="666666"/>
      </a:accent3>
      <a:accent4>
        <a:srgbClr val="858585"/>
      </a:accent4>
      <a:accent5>
        <a:srgbClr val="A9A9A9"/>
      </a:accent5>
      <a:accent6>
        <a:srgbClr val="CCCCCC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5"/>
    </a:dk2>
    <a:lt2>
      <a:srgbClr val="F0F0F0"/>
    </a:lt2>
    <a:accent1>
      <a:srgbClr val="C7A978"/>
    </a:accent1>
    <a:accent2>
      <a:srgbClr val="3A3A3A"/>
    </a:accent2>
    <a:accent3>
      <a:srgbClr val="666666"/>
    </a:accent3>
    <a:accent4>
      <a:srgbClr val="858585"/>
    </a:accent4>
    <a:accent5>
      <a:srgbClr val="A9A9A9"/>
    </a:accent5>
    <a:accent6>
      <a:srgbClr val="CCCCCC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5414</Words>
  <Application>WPS 演示</Application>
  <PresentationFormat>自定义</PresentationFormat>
  <Paragraphs>348</Paragraphs>
  <Slides>16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Arial Narrow</vt:lpstr>
      <vt:lpstr>微软雅黑</vt:lpstr>
      <vt:lpstr>等线</vt:lpstr>
      <vt:lpstr>Times New Roman</vt:lpstr>
      <vt:lpstr>Arial Unicode MS</vt:lpstr>
      <vt:lpstr>Calibri</vt:lpstr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WPS_1631847240</cp:lastModifiedBy>
  <cp:revision>384</cp:revision>
  <cp:lastPrinted>2019-09-02T16:00:00Z</cp:lastPrinted>
  <dcterms:created xsi:type="dcterms:W3CDTF">2019-09-02T16:00:00Z</dcterms:created>
  <dcterms:modified xsi:type="dcterms:W3CDTF">2021-10-08T08:27:13Z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ICV">
    <vt:lpwstr>606BEEDF51604F0FA2EAC51CFC1C096A</vt:lpwstr>
  </property>
  <property fmtid="{D5CDD505-2E9C-101B-9397-08002B2CF9AE}" pid="4" name="KSOProductBuildVer">
    <vt:lpwstr>2052-11.1.0.10938</vt:lpwstr>
  </property>
</Properties>
</file>