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4" r:id="rId3"/>
    <p:sldId id="257" r:id="rId4"/>
    <p:sldId id="259" r:id="rId5"/>
    <p:sldId id="285" r:id="rId6"/>
    <p:sldId id="287" r:id="rId7"/>
    <p:sldId id="288"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84" r:id="rId25"/>
    <p:sldId id="277" r:id="rId26"/>
    <p:sldId id="278" r:id="rId27"/>
    <p:sldId id="279" r:id="rId28"/>
    <p:sldId id="280" r:id="rId29"/>
    <p:sldId id="281" r:id="rId30"/>
    <p:sldId id="282" r:id="rId31"/>
    <p:sldId id="283"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4A"/>
    <a:srgbClr val="5687A8"/>
    <a:srgbClr val="4B57B3"/>
    <a:srgbClr val="6D6896"/>
    <a:srgbClr val="BFC0C0"/>
    <a:srgbClr val="005BAC"/>
    <a:srgbClr val="5BA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659" autoAdjust="0"/>
  </p:normalViewPr>
  <p:slideViewPr>
    <p:cSldViewPr>
      <p:cViewPr>
        <p:scale>
          <a:sx n="100" d="100"/>
          <a:sy n="100" d="100"/>
        </p:scale>
        <p:origin x="-234" y="-72"/>
      </p:cViewPr>
      <p:guideLst>
        <p:guide orient="horz" pos="2160"/>
        <p:guide pos="2880"/>
      </p:guideLst>
    </p:cSldViewPr>
  </p:slideViewPr>
  <p:outlineViewPr>
    <p:cViewPr>
      <p:scale>
        <a:sx n="33" d="100"/>
        <a:sy n="33" d="100"/>
      </p:scale>
      <p:origin x="0" y="17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AABAC0-30FE-4CFB-9B36-F700B21EF7DE}" type="datetimeFigureOut">
              <a:rPr lang="zh-CN" altLang="en-US" smtClean="0"/>
              <a:t>2021/5/18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1E0E3-C4CE-4E6E-9156-71BD3B6EACE3}" type="slidenum">
              <a:rPr lang="zh-CN" altLang="en-US" smtClean="0"/>
              <a:t>‹#›</a:t>
            </a:fld>
            <a:endParaRPr lang="zh-CN" altLang="en-US"/>
          </a:p>
        </p:txBody>
      </p:sp>
    </p:spTree>
    <p:extLst>
      <p:ext uri="{BB962C8B-B14F-4D97-AF65-F5344CB8AC3E}">
        <p14:creationId xmlns:p14="http://schemas.microsoft.com/office/powerpoint/2010/main" val="2224939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541E0E3-C4CE-4E6E-9156-71BD3B6EACE3}" type="slidenum">
              <a:rPr lang="zh-CN" altLang="en-US" smtClean="0"/>
              <a:t>2</a:t>
            </a:fld>
            <a:endParaRPr lang="zh-CN" altLang="en-US"/>
          </a:p>
        </p:txBody>
      </p:sp>
    </p:spTree>
    <p:extLst>
      <p:ext uri="{BB962C8B-B14F-4D97-AF65-F5344CB8AC3E}">
        <p14:creationId xmlns:p14="http://schemas.microsoft.com/office/powerpoint/2010/main" val="4028582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541E0E3-C4CE-4E6E-9156-71BD3B6EACE3}" type="slidenum">
              <a:rPr lang="zh-CN" altLang="en-US" smtClean="0"/>
              <a:t>13</a:t>
            </a:fld>
            <a:endParaRPr lang="zh-CN" altLang="en-US"/>
          </a:p>
        </p:txBody>
      </p:sp>
    </p:spTree>
    <p:extLst>
      <p:ext uri="{BB962C8B-B14F-4D97-AF65-F5344CB8AC3E}">
        <p14:creationId xmlns:p14="http://schemas.microsoft.com/office/powerpoint/2010/main" val="3734552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050" name="Picture 2" descr="F:\吕建南\万达集团\万达度假村\万达酒店VI应用(PPT)\PPT模板-01.jpg"/>
          <p:cNvPicPr>
            <a:picLocks noChangeAspect="1" noChangeArrowheads="1"/>
          </p:cNvPicPr>
          <p:nvPr userDrawn="1"/>
        </p:nvPicPr>
        <p:blipFill>
          <a:blip r:embed="rId2"/>
          <a:srcRect/>
          <a:stretch>
            <a:fillRect/>
          </a:stretch>
        </p:blipFill>
        <p:spPr bwMode="auto">
          <a:xfrm>
            <a:off x="0" y="1"/>
            <a:ext cx="9144000" cy="6892308"/>
          </a:xfrm>
          <a:prstGeom prst="rect">
            <a:avLst/>
          </a:prstGeom>
          <a:noFill/>
        </p:spPr>
      </p:pic>
      <p:sp>
        <p:nvSpPr>
          <p:cNvPr id="2" name="标题 1"/>
          <p:cNvSpPr>
            <a:spLocks noGrp="1"/>
          </p:cNvSpPr>
          <p:nvPr>
            <p:ph type="ctrTitle" hasCustomPrompt="1"/>
          </p:nvPr>
        </p:nvSpPr>
        <p:spPr>
          <a:xfrm>
            <a:off x="714348" y="1214422"/>
            <a:ext cx="7772400" cy="571503"/>
          </a:xfrm>
        </p:spPr>
        <p:txBody>
          <a:bodyPr>
            <a:normAutofit/>
          </a:bodyPr>
          <a:lstStyle>
            <a:lvl1pPr>
              <a:defRPr sz="2800">
                <a:solidFill>
                  <a:srgbClr val="BFC0C0"/>
                </a:solidFill>
                <a:latin typeface="方正兰亭黑简体" pitchFamily="2" charset="-122"/>
                <a:ea typeface="方正兰亭黑简体" pitchFamily="2" charset="-122"/>
              </a:defRPr>
            </a:lvl1pPr>
          </a:lstStyle>
          <a:p>
            <a:r>
              <a:rPr lang="zh-CN" altLang="en-US" dirty="0" smtClean="0"/>
              <a:t>中文主标题</a:t>
            </a:r>
            <a:endParaRPr lang="zh-CN" altLang="en-US" dirty="0"/>
          </a:p>
        </p:txBody>
      </p:sp>
      <p:sp>
        <p:nvSpPr>
          <p:cNvPr id="3" name="副标题 2"/>
          <p:cNvSpPr>
            <a:spLocks noGrp="1"/>
          </p:cNvSpPr>
          <p:nvPr>
            <p:ph type="subTitle" idx="1" hasCustomPrompt="1"/>
          </p:nvPr>
        </p:nvSpPr>
        <p:spPr>
          <a:xfrm>
            <a:off x="714348" y="1714488"/>
            <a:ext cx="6400800" cy="642942"/>
          </a:xfrm>
        </p:spPr>
        <p:txBody>
          <a:bodyPr>
            <a:noAutofit/>
          </a:bodyPr>
          <a:lstStyle>
            <a:lvl1pPr marL="0" indent="0" algn="l">
              <a:buNone/>
              <a:defRPr sz="2000">
                <a:solidFill>
                  <a:srgbClr val="BFC0C0"/>
                </a:solidFill>
                <a:latin typeface="方正兰亭细黑_GBK" pitchFamily="2" charset="-122"/>
                <a:ea typeface="方正兰亭细黑_GBK" pitchFamily="2"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副标题</a:t>
            </a:r>
            <a:endParaRPr lang="en-US" altLang="zh-CN" dirty="0" smtClean="0"/>
          </a:p>
          <a:p>
            <a:r>
              <a:rPr lang="zh-CN" altLang="en-US" dirty="0" smtClean="0"/>
              <a:t>副标题</a:t>
            </a:r>
            <a:endParaRPr lang="zh-CN" altLang="en-US" dirty="0"/>
          </a:p>
        </p:txBody>
      </p:sp>
      <p:sp>
        <p:nvSpPr>
          <p:cNvPr id="11" name="日期占位符 3"/>
          <p:cNvSpPr>
            <a:spLocks noGrp="1"/>
          </p:cNvSpPr>
          <p:nvPr>
            <p:ph type="dt" sz="half" idx="10"/>
          </p:nvPr>
        </p:nvSpPr>
        <p:spPr>
          <a:xfrm>
            <a:off x="714348" y="2428868"/>
            <a:ext cx="2133600" cy="365125"/>
          </a:xfrm>
          <a:prstGeom prst="rect">
            <a:avLst/>
          </a:prstGeom>
        </p:spPr>
        <p:txBody>
          <a:bodyPr/>
          <a:lstStyle>
            <a:lvl1pPr>
              <a:defRPr sz="1400">
                <a:solidFill>
                  <a:srgbClr val="BFC0C0"/>
                </a:solidFill>
                <a:latin typeface="方正兰亭细黑_GBK" pitchFamily="2" charset="-122"/>
                <a:ea typeface="方正兰亭细黑_GBK" pitchFamily="2" charset="-122"/>
              </a:defRPr>
            </a:lvl1pPr>
          </a:lstStyle>
          <a:p>
            <a:r>
              <a:rPr lang="zh-CN" altLang="en-US" dirty="0" smtClean="0"/>
              <a:t>日期</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descr="F:\吕建南\万达集团\万达度假村\万达酒店VI应用(PPT)\PPT模板-02.jpg"/>
          <p:cNvPicPr>
            <a:picLocks noChangeAspect="1" noChangeArrowheads="1"/>
          </p:cNvPicPr>
          <p:nvPr userDrawn="1"/>
        </p:nvPicPr>
        <p:blipFill>
          <a:blip r:embed="rId4"/>
          <a:srcRect/>
          <a:stretch>
            <a:fillRect/>
          </a:stretch>
        </p:blipFill>
        <p:spPr bwMode="auto">
          <a:xfrm>
            <a:off x="1" y="0"/>
            <a:ext cx="9144000" cy="6892307"/>
          </a:xfrm>
          <a:prstGeom prst="rect">
            <a:avLst/>
          </a:prstGeom>
          <a:noFill/>
        </p:spPr>
      </p:pic>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28596" y="1600201"/>
            <a:ext cx="8286808" cy="4329130"/>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spcBef>
          <a:spcPct val="0"/>
        </a:spcBef>
        <a:buNone/>
        <a:defRPr sz="2000" kern="1200">
          <a:solidFill>
            <a:srgbClr val="BFC0C0"/>
          </a:solidFill>
          <a:latin typeface="方正兰亭黑简体" pitchFamily="2" charset="-122"/>
          <a:ea typeface="方正兰亭黑简体"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5BAC"/>
          </a:solidFill>
          <a:latin typeface="方正兰亭黑简体" pitchFamily="2" charset="-122"/>
          <a:ea typeface="方正兰亭黑简体" pitchFamily="2"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方正兰亭细黑_GBK" pitchFamily="2" charset="-122"/>
          <a:ea typeface="方正兰亭细黑_GBK" pitchFamily="2"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方正兰亭细黑_GBK" pitchFamily="2" charset="-122"/>
          <a:ea typeface="方正兰亭细黑_GBK" pitchFamily="2"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方正兰亭细黑_GBK" pitchFamily="2" charset="-122"/>
          <a:ea typeface="方正兰亭细黑_GBK" pitchFamily="2"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方正兰亭细黑_GBK" pitchFamily="2" charset="-122"/>
          <a:ea typeface="方正兰亭细黑_GBK"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gif"/><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11" name="标题 1"/>
          <p:cNvSpPr>
            <a:spLocks noGrp="1"/>
          </p:cNvSpPr>
          <p:nvPr>
            <p:ph type="ctrTitle"/>
          </p:nvPr>
        </p:nvSpPr>
        <p:spPr>
          <a:xfrm>
            <a:off x="683568" y="980728"/>
            <a:ext cx="7772400" cy="792088"/>
          </a:xfrm>
        </p:spPr>
        <p:txBody>
          <a:bodyPr>
            <a:noAutofit/>
          </a:bodyPr>
          <a:lstStyle/>
          <a:p>
            <a:r>
              <a:rPr lang="zh-CN" altLang="en-US" sz="3600" b="1" dirty="0" smtClean="0">
                <a:solidFill>
                  <a:schemeClr val="bg1"/>
                </a:solidFill>
                <a:latin typeface="方正正中黑简体" panose="02000000000000000000" pitchFamily="2" charset="-122"/>
                <a:ea typeface="方正正中黑简体" panose="02000000000000000000" pitchFamily="2" charset="-122"/>
              </a:rPr>
              <a:t>赤峰富力万达嘉华</a:t>
            </a:r>
            <a:r>
              <a:rPr lang="zh-CN" altLang="en-US" sz="3600" b="1" dirty="0">
                <a:solidFill>
                  <a:schemeClr val="bg1"/>
                </a:solidFill>
                <a:latin typeface="方正正中黑简体" panose="02000000000000000000" pitchFamily="2" charset="-122"/>
                <a:ea typeface="方正正中黑简体" panose="02000000000000000000" pitchFamily="2" charset="-122"/>
              </a:rPr>
              <a:t>酒店</a:t>
            </a:r>
            <a:r>
              <a:rPr lang="en-US" altLang="zh-CN" sz="3600" b="1" dirty="0">
                <a:solidFill>
                  <a:schemeClr val="bg1"/>
                </a:solidFill>
              </a:rPr>
              <a:t/>
            </a:r>
            <a:br>
              <a:rPr lang="en-US" altLang="zh-CN" sz="3600" b="1" dirty="0">
                <a:solidFill>
                  <a:schemeClr val="bg1"/>
                </a:solidFill>
              </a:rPr>
            </a:br>
            <a:r>
              <a:rPr lang="en-US" altLang="zh-CN" sz="3600" b="1" dirty="0" smtClean="0">
                <a:solidFill>
                  <a:schemeClr val="bg1"/>
                </a:solidFill>
                <a:latin typeface="Lucida Sans" pitchFamily="34" charset="0"/>
                <a:ea typeface="+mj-ea"/>
                <a:cs typeface="Arial" pitchFamily="34" charset="0"/>
              </a:rPr>
              <a:t>Wanda </a:t>
            </a:r>
            <a:r>
              <a:rPr lang="en-US" altLang="zh-CN" sz="3600" b="1" dirty="0">
                <a:solidFill>
                  <a:schemeClr val="bg1"/>
                </a:solidFill>
                <a:latin typeface="Lucida Sans" pitchFamily="34" charset="0"/>
                <a:ea typeface="+mj-ea"/>
                <a:cs typeface="Arial" pitchFamily="34" charset="0"/>
              </a:rPr>
              <a:t>Realm </a:t>
            </a:r>
            <a:r>
              <a:rPr lang="en-US" altLang="zh-CN" sz="3600" b="1" dirty="0" smtClean="0">
                <a:solidFill>
                  <a:schemeClr val="bg1"/>
                </a:solidFill>
                <a:latin typeface="Lucida Sans" pitchFamily="34" charset="0"/>
                <a:ea typeface="+mj-ea"/>
                <a:cs typeface="Arial" pitchFamily="34" charset="0"/>
              </a:rPr>
              <a:t>Chifeng</a:t>
            </a:r>
            <a:endParaRPr lang="zh-CN" altLang="en-US" sz="3600" b="1" dirty="0">
              <a:solidFill>
                <a:schemeClr val="bg1"/>
              </a:solidFill>
              <a:latin typeface="Lucida Sans" pitchFamily="34" charset="0"/>
              <a:ea typeface="+mj-ea"/>
              <a:cs typeface="Arial" pitchFamily="34" charset="0"/>
            </a:endParaRPr>
          </a:p>
        </p:txBody>
      </p:sp>
      <p:pic>
        <p:nvPicPr>
          <p:cNvPr id="7" name="Picture 2" descr="P:\MarCom\wanda_realm_chifeng pictures\Low Res Images\_36C34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88" y="3650062"/>
            <a:ext cx="3227120" cy="21529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wanda_realm_chifeng pictures\Low Res Images\_36C44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062" y="3650061"/>
            <a:ext cx="3227122" cy="21529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MarCom\wanda_realm_chifeng pictures\Low Res Images\_36C39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7405" y="3650062"/>
            <a:ext cx="3227123" cy="215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9" y="0"/>
            <a:ext cx="9180512" cy="6885384"/>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赤峰</a:t>
            </a:r>
            <a:r>
              <a:rPr lang="zh-CN" altLang="en-US" sz="2800" b="1" dirty="0" smtClean="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市</a:t>
            </a:r>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旅游景点 </a:t>
            </a:r>
            <a:r>
              <a:rPr lang="en-US" altLang="zh-CN" sz="2800" b="1" dirty="0">
                <a:solidFill>
                  <a:schemeClr val="bg1"/>
                </a:solidFill>
                <a:latin typeface="+mj-ea"/>
                <a:ea typeface="+mj-ea"/>
                <a:cs typeface="Arial" pitchFamily="34" charset="0"/>
                <a:sym typeface="Arial" pitchFamily="34" charset="0"/>
              </a:rPr>
              <a:t/>
            </a:r>
            <a:br>
              <a:rPr lang="en-US" altLang="zh-CN" sz="2800" b="1" dirty="0">
                <a:solidFill>
                  <a:schemeClr val="bg1"/>
                </a:solidFill>
                <a:latin typeface="+mj-ea"/>
                <a:ea typeface="+mj-ea"/>
                <a:cs typeface="Arial" pitchFamily="34" charset="0"/>
                <a:sym typeface="Arial" pitchFamily="34" charset="0"/>
              </a:rPr>
            </a:br>
            <a:r>
              <a:rPr lang="en-US" altLang="zh-CN" sz="2800" b="1" dirty="0">
                <a:solidFill>
                  <a:schemeClr val="bg1"/>
                </a:solidFill>
                <a:latin typeface="Lucida Sans" pitchFamily="34" charset="0"/>
                <a:ea typeface="+mj-ea"/>
                <a:cs typeface="Arial" pitchFamily="34" charset="0"/>
              </a:rPr>
              <a:t>Tourist Attractions</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sp>
        <p:nvSpPr>
          <p:cNvPr id="11" name="TextBox 10"/>
          <p:cNvSpPr txBox="1"/>
          <p:nvPr/>
        </p:nvSpPr>
        <p:spPr>
          <a:xfrm>
            <a:off x="541894" y="5447620"/>
            <a:ext cx="2304256" cy="646331"/>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达里湖</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dirty="0" smtClean="0">
                <a:latin typeface="Lucida Sans" pitchFamily="34" charset="0"/>
                <a:cs typeface="Arial" pitchFamily="34" charset="0"/>
              </a:rPr>
              <a:t>Dali Lake</a:t>
            </a:r>
            <a:endParaRPr lang="zh-CN" altLang="en-US" dirty="0">
              <a:latin typeface="Lucida Sans" pitchFamily="34" charset="0"/>
              <a:cs typeface="Arial" pitchFamily="34" charset="0"/>
            </a:endParaRPr>
          </a:p>
        </p:txBody>
      </p:sp>
      <p:sp>
        <p:nvSpPr>
          <p:cNvPr id="12" name="TextBox 11"/>
          <p:cNvSpPr txBox="1"/>
          <p:nvPr/>
        </p:nvSpPr>
        <p:spPr>
          <a:xfrm>
            <a:off x="3266014" y="5420357"/>
            <a:ext cx="2539963" cy="646331"/>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玉龙沙</a:t>
            </a:r>
            <a:r>
              <a:rPr lang="zh-CN" altLang="en-US" dirty="0" smtClean="0">
                <a:latin typeface="方正正中黑简体" panose="02000000000000000000" pitchFamily="2" charset="-122"/>
                <a:ea typeface="方正正中黑简体" panose="02000000000000000000" pitchFamily="2" charset="-122"/>
              </a:rPr>
              <a:t>湖</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dirty="0" err="1" smtClean="0">
                <a:latin typeface="Lucida Sans" pitchFamily="34" charset="0"/>
                <a:ea typeface="方正兰亭黑简体" pitchFamily="2" charset="-122"/>
                <a:cs typeface="Arial" pitchFamily="34" charset="0"/>
              </a:rPr>
              <a:t>Yulong</a:t>
            </a:r>
            <a:r>
              <a:rPr lang="en-US" altLang="zh-CN" dirty="0" smtClean="0">
                <a:latin typeface="Lucida Sans" pitchFamily="34" charset="0"/>
                <a:ea typeface="方正兰亭黑简体" pitchFamily="2" charset="-122"/>
                <a:cs typeface="Arial" pitchFamily="34" charset="0"/>
              </a:rPr>
              <a:t> Desert</a:t>
            </a:r>
            <a:endParaRPr lang="zh-CN" altLang="en-US" dirty="0">
              <a:latin typeface="Lucida Sans" pitchFamily="34" charset="0"/>
              <a:ea typeface="方正兰亭黑简体" pitchFamily="2" charset="-122"/>
              <a:cs typeface="Arial" pitchFamily="34" charset="0"/>
            </a:endParaRPr>
          </a:p>
        </p:txBody>
      </p:sp>
      <p:sp>
        <p:nvSpPr>
          <p:cNvPr id="13" name="TextBox 12"/>
          <p:cNvSpPr txBox="1"/>
          <p:nvPr/>
        </p:nvSpPr>
        <p:spPr>
          <a:xfrm>
            <a:off x="5805977" y="5448238"/>
            <a:ext cx="3024336" cy="646331"/>
          </a:xfrm>
          <a:prstGeom prst="rect">
            <a:avLst/>
          </a:prstGeom>
          <a:noFill/>
        </p:spPr>
        <p:txBody>
          <a:bodyPr wrap="square" rtlCol="0">
            <a:spAutoFit/>
          </a:bodyPr>
          <a:lstStyle/>
          <a:p>
            <a:pPr algn="ctr"/>
            <a:r>
              <a:rPr lang="zh-CN" altLang="en-US" dirty="0" smtClean="0">
                <a:latin typeface="方正正中黑简体" panose="02000000000000000000" pitchFamily="2" charset="-122"/>
                <a:ea typeface="方正正中黑简体" panose="02000000000000000000" pitchFamily="2" charset="-122"/>
              </a:rPr>
              <a:t>青山岩臼</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dirty="0" err="1" smtClean="0">
                <a:latin typeface="Lucida Sans" pitchFamily="34" charset="0"/>
              </a:rPr>
              <a:t>Greenhills</a:t>
            </a:r>
            <a:r>
              <a:rPr lang="en-US" altLang="zh-CN" dirty="0" smtClean="0">
                <a:latin typeface="Lucida Sans" pitchFamily="34" charset="0"/>
              </a:rPr>
              <a:t> and Caldera</a:t>
            </a:r>
            <a:endParaRPr lang="zh-CN" altLang="en-US" dirty="0">
              <a:latin typeface="Lucida Sans" pitchFamily="34" charset="0"/>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492916"/>
            <a:ext cx="2592288" cy="3880299"/>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1492917"/>
            <a:ext cx="2736304" cy="3880298"/>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59" y="1492917"/>
            <a:ext cx="2736305" cy="4024315"/>
          </a:xfrm>
          <a:prstGeom prst="rect">
            <a:avLst/>
          </a:prstGeom>
        </p:spPr>
      </p:pic>
      <p:sp>
        <p:nvSpPr>
          <p:cNvPr id="4" name="矩形 3"/>
          <p:cNvSpPr/>
          <p:nvPr/>
        </p:nvSpPr>
        <p:spPr>
          <a:xfrm>
            <a:off x="6010224" y="5366485"/>
            <a:ext cx="2738240" cy="144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57392"/>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赤峰</a:t>
            </a:r>
            <a:r>
              <a:rPr lang="zh-CN" altLang="en-US" sz="2800" b="1" dirty="0" smtClean="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特色</a:t>
            </a:r>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小吃</a:t>
            </a:r>
            <a:r>
              <a:rPr lang="en-US" altLang="zh-CN"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
            </a:r>
            <a:br>
              <a:rPr lang="en-US" altLang="zh-CN"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br>
            <a:r>
              <a:rPr lang="en-US" altLang="zh-CN" sz="2800" b="1" dirty="0">
                <a:solidFill>
                  <a:schemeClr val="bg1"/>
                </a:solidFill>
                <a:latin typeface="Lucida Sans" pitchFamily="34" charset="0"/>
                <a:ea typeface="+mj-ea"/>
                <a:cs typeface="Arial" pitchFamily="34" charset="0"/>
              </a:rPr>
              <a:t>Local Cuisines</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37443" y="1412776"/>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sp>
        <p:nvSpPr>
          <p:cNvPr id="12" name="TextBox 11"/>
          <p:cNvSpPr txBox="1"/>
          <p:nvPr/>
        </p:nvSpPr>
        <p:spPr>
          <a:xfrm>
            <a:off x="179513" y="4372346"/>
            <a:ext cx="1974128" cy="584775"/>
          </a:xfrm>
          <a:prstGeom prst="rect">
            <a:avLst/>
          </a:prstGeom>
          <a:noFill/>
        </p:spPr>
        <p:txBody>
          <a:bodyPr wrap="square" rtlCol="0">
            <a:spAutoFit/>
          </a:bodyPr>
          <a:lstStyle/>
          <a:p>
            <a:pPr algn="ctr"/>
            <a:r>
              <a:rPr lang="zh-CN" altLang="en-US" dirty="0" smtClean="0">
                <a:latin typeface="方正正中黑简体" panose="02000000000000000000" pitchFamily="2" charset="-122"/>
                <a:ea typeface="方正正中黑简体" panose="02000000000000000000" pitchFamily="2" charset="-122"/>
              </a:rPr>
              <a:t>涮羊肉</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sz="1400" dirty="0" smtClean="0">
                <a:latin typeface="Eras Medium ITC" panose="020B0602030504020804" pitchFamily="34" charset="0"/>
                <a:ea typeface="方正正中黑简体" panose="02000000000000000000" pitchFamily="2" charset="-122"/>
                <a:cs typeface="Arial" pitchFamily="34" charset="0"/>
              </a:rPr>
              <a:t>Lamb Steam boil</a:t>
            </a:r>
            <a:endParaRPr lang="zh-CN" altLang="en-US" sz="1400" dirty="0">
              <a:latin typeface="Eras Medium ITC" panose="020B0602030504020804" pitchFamily="34" charset="0"/>
              <a:ea typeface="方正正中黑简体" panose="02000000000000000000" pitchFamily="2" charset="-122"/>
              <a:cs typeface="Arial" pitchFamily="34" charset="0"/>
            </a:endParaRPr>
          </a:p>
        </p:txBody>
      </p:sp>
      <p:sp>
        <p:nvSpPr>
          <p:cNvPr id="14" name="TextBox 13"/>
          <p:cNvSpPr txBox="1"/>
          <p:nvPr/>
        </p:nvSpPr>
        <p:spPr>
          <a:xfrm>
            <a:off x="3851920" y="4401472"/>
            <a:ext cx="1800200" cy="800219"/>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对夹</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sz="1400" dirty="0">
                <a:latin typeface="Eras Medium ITC" panose="020B0602030504020804" pitchFamily="34" charset="0"/>
              </a:rPr>
              <a:t>Crispy P</a:t>
            </a:r>
            <a:r>
              <a:rPr lang="en-US" altLang="zh-CN" sz="1400" dirty="0" smtClean="0">
                <a:latin typeface="Eras Medium ITC" panose="020B0602030504020804" pitchFamily="34" charset="0"/>
              </a:rPr>
              <a:t>ancake with </a:t>
            </a:r>
            <a:r>
              <a:rPr lang="en-US" altLang="zh-CN" sz="1400" dirty="0">
                <a:latin typeface="Eras Medium ITC" panose="020B0602030504020804" pitchFamily="34" charset="0"/>
              </a:rPr>
              <a:t>S</a:t>
            </a:r>
            <a:r>
              <a:rPr lang="en-US" altLang="zh-CN" sz="1400" dirty="0" smtClean="0">
                <a:latin typeface="Eras Medium ITC" panose="020B0602030504020804" pitchFamily="34" charset="0"/>
              </a:rPr>
              <a:t>moked </a:t>
            </a:r>
            <a:r>
              <a:rPr lang="en-US" altLang="zh-CN" sz="1400" dirty="0">
                <a:latin typeface="Eras Medium ITC" panose="020B0602030504020804" pitchFamily="34" charset="0"/>
              </a:rPr>
              <a:t>M</a:t>
            </a:r>
            <a:r>
              <a:rPr lang="en-US" altLang="zh-CN" sz="1400" dirty="0" smtClean="0">
                <a:latin typeface="Eras Medium ITC" panose="020B0602030504020804" pitchFamily="34" charset="0"/>
              </a:rPr>
              <a:t>eat</a:t>
            </a:r>
            <a:endParaRPr lang="zh-CN" altLang="en-US" sz="1400" dirty="0">
              <a:latin typeface="Eras Medium ITC" panose="020B0602030504020804" pitchFamily="34" charset="0"/>
            </a:endParaRPr>
          </a:p>
        </p:txBody>
      </p:sp>
      <p:sp>
        <p:nvSpPr>
          <p:cNvPr id="15" name="TextBox 14"/>
          <p:cNvSpPr txBox="1"/>
          <p:nvPr/>
        </p:nvSpPr>
        <p:spPr>
          <a:xfrm>
            <a:off x="5292080" y="4401472"/>
            <a:ext cx="1944216" cy="861774"/>
          </a:xfrm>
          <a:prstGeom prst="rect">
            <a:avLst/>
          </a:prstGeom>
          <a:noFill/>
        </p:spPr>
        <p:txBody>
          <a:bodyPr wrap="square" rtlCol="0">
            <a:spAutoFit/>
          </a:bodyPr>
          <a:lstStyle/>
          <a:p>
            <a:pPr algn="ctr"/>
            <a:r>
              <a:rPr lang="zh-CN" altLang="en-US" dirty="0" smtClean="0">
                <a:latin typeface="方正正中黑简体" panose="02000000000000000000" pitchFamily="2" charset="-122"/>
                <a:ea typeface="方正正中黑简体" panose="02000000000000000000" pitchFamily="2" charset="-122"/>
                <a:cs typeface="Arial" pitchFamily="34" charset="0"/>
              </a:rPr>
              <a:t>奶制品</a:t>
            </a:r>
            <a:endParaRPr lang="en-US" altLang="zh-CN" dirty="0" smtClean="0">
              <a:latin typeface="方正正中黑简体" panose="02000000000000000000" pitchFamily="2" charset="-122"/>
              <a:ea typeface="方正正中黑简体" panose="02000000000000000000" pitchFamily="2" charset="-122"/>
              <a:cs typeface="Arial" pitchFamily="34" charset="0"/>
            </a:endParaRPr>
          </a:p>
          <a:p>
            <a:pPr algn="ctr"/>
            <a:r>
              <a:rPr lang="en-US" altLang="zh-CN" sz="1400" dirty="0" smtClean="0">
                <a:latin typeface="Eras Medium ITC" panose="020B0602030504020804" pitchFamily="34" charset="0"/>
                <a:cs typeface="Arial" pitchFamily="34" charset="0"/>
              </a:rPr>
              <a:t>Milk Production</a:t>
            </a:r>
            <a:endParaRPr lang="zh-CN" altLang="en-US" sz="1400" dirty="0">
              <a:latin typeface="Eras Medium ITC" panose="020B0602030504020804" pitchFamily="34" charset="0"/>
              <a:cs typeface="Arial" pitchFamily="34" charset="0"/>
            </a:endParaRPr>
          </a:p>
          <a:p>
            <a:endParaRPr lang="zh-CN" altLang="en-US" dirty="0"/>
          </a:p>
        </p:txBody>
      </p:sp>
      <p:sp>
        <p:nvSpPr>
          <p:cNvPr id="16" name="TextBox 15"/>
          <p:cNvSpPr txBox="1"/>
          <p:nvPr/>
        </p:nvSpPr>
        <p:spPr>
          <a:xfrm>
            <a:off x="7092442" y="4401472"/>
            <a:ext cx="1876385" cy="800219"/>
          </a:xfrm>
          <a:prstGeom prst="rect">
            <a:avLst/>
          </a:prstGeom>
          <a:noFill/>
        </p:spPr>
        <p:txBody>
          <a:bodyPr wrap="square" rtlCol="0">
            <a:spAutoFit/>
          </a:bodyPr>
          <a:lstStyle/>
          <a:p>
            <a:pPr algn="ctr"/>
            <a:r>
              <a:rPr lang="zh-CN" altLang="en-US" dirty="0" smtClean="0">
                <a:latin typeface="方正正中黑简体" panose="02000000000000000000" pitchFamily="2" charset="-122"/>
                <a:ea typeface="方正正中黑简体" panose="02000000000000000000" pitchFamily="2" charset="-122"/>
              </a:rPr>
              <a:t>达里湖华子鱼</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sz="1400" dirty="0">
                <a:latin typeface="Eras Medium ITC" panose="020B0602030504020804" pitchFamily="34" charset="0"/>
              </a:rPr>
              <a:t>Amur </a:t>
            </a:r>
            <a:r>
              <a:rPr lang="en-US" altLang="zh-CN" sz="1400" dirty="0" smtClean="0">
                <a:latin typeface="Eras Medium ITC" panose="020B0602030504020804" pitchFamily="34" charset="0"/>
              </a:rPr>
              <a:t>ide </a:t>
            </a:r>
          </a:p>
          <a:p>
            <a:pPr algn="ctr"/>
            <a:r>
              <a:rPr lang="en-US" altLang="zh-CN" sz="1400" dirty="0" smtClean="0">
                <a:latin typeface="Eras Medium ITC" panose="020B0602030504020804" pitchFamily="34" charset="0"/>
              </a:rPr>
              <a:t>from Dali Lake</a:t>
            </a:r>
            <a:endParaRPr lang="zh-CN" altLang="en-US" sz="1400" dirty="0">
              <a:latin typeface="Eras Medium ITC" panose="020B0602030504020804" pitchFamily="34" charset="0"/>
            </a:endParaRPr>
          </a:p>
        </p:txBody>
      </p:sp>
      <p:sp>
        <p:nvSpPr>
          <p:cNvPr id="18" name="TextBox 17"/>
          <p:cNvSpPr txBox="1"/>
          <p:nvPr/>
        </p:nvSpPr>
        <p:spPr>
          <a:xfrm>
            <a:off x="2051720" y="4401470"/>
            <a:ext cx="2040544" cy="584775"/>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烤羊腿</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sz="1400" dirty="0" smtClean="0">
                <a:latin typeface="Eras Medium ITC" panose="020B0602030504020804" pitchFamily="34" charset="0"/>
                <a:cs typeface="Arial" pitchFamily="34" charset="0"/>
              </a:rPr>
              <a:t>Roast Lamb Shank</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13" y="1543972"/>
            <a:ext cx="1662795" cy="2605108"/>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8935" y="1543972"/>
            <a:ext cx="1553507" cy="2605108"/>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9408" y="1543973"/>
            <a:ext cx="1752511" cy="260510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1919" y="1543973"/>
            <a:ext cx="1687015" cy="2605107"/>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442" y="1543973"/>
            <a:ext cx="1656022" cy="2605108"/>
          </a:xfrm>
          <a:prstGeom prst="rect">
            <a:avLst/>
          </a:prstGeom>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酒店服务 </a:t>
            </a:r>
            <a:r>
              <a:rPr lang="en-US" altLang="zh-CN" sz="2800" b="1" dirty="0">
                <a:solidFill>
                  <a:schemeClr val="bg1"/>
                </a:solidFill>
                <a:sym typeface="Arial" pitchFamily="34" charset="0"/>
              </a:rPr>
              <a:t/>
            </a:r>
            <a:br>
              <a:rPr lang="en-US" altLang="zh-CN" sz="2800" b="1" dirty="0">
                <a:solidFill>
                  <a:schemeClr val="bg1"/>
                </a:solidFill>
                <a:sym typeface="Arial" pitchFamily="34" charset="0"/>
              </a:rPr>
            </a:br>
            <a:r>
              <a:rPr lang="en-US" altLang="zh-CN" sz="2800" b="1" dirty="0">
                <a:solidFill>
                  <a:schemeClr val="bg1"/>
                </a:solidFill>
                <a:latin typeface="Lucida Sans" pitchFamily="34" charset="0"/>
                <a:ea typeface="+mj-ea"/>
                <a:cs typeface="Arial" pitchFamily="34" charset="0"/>
                <a:sym typeface="Arial" pitchFamily="34" charset="0"/>
              </a:rPr>
              <a:t>Hotel </a:t>
            </a:r>
            <a:r>
              <a:rPr lang="en-US" altLang="zh-CN" sz="2800" b="1" dirty="0" smtClean="0">
                <a:solidFill>
                  <a:schemeClr val="bg1"/>
                </a:solidFill>
                <a:latin typeface="Lucida Sans" pitchFamily="34" charset="0"/>
                <a:ea typeface="+mj-ea"/>
                <a:cs typeface="Arial" pitchFamily="34" charset="0"/>
                <a:sym typeface="Arial" pitchFamily="34" charset="0"/>
              </a:rPr>
              <a:t>Service</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p:txBody>
      </p:sp>
      <p:cxnSp>
        <p:nvCxnSpPr>
          <p:cNvPr id="5" name="直接连接符 4"/>
          <p:cNvCxnSpPr/>
          <p:nvPr/>
        </p:nvCxnSpPr>
        <p:spPr>
          <a:xfrm>
            <a:off x="4139952" y="1548027"/>
            <a:ext cx="917" cy="532287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239911" y="2014929"/>
            <a:ext cx="4600254" cy="3631763"/>
          </a:xfrm>
          <a:prstGeom prst="rect">
            <a:avLst/>
          </a:prstGeom>
        </p:spPr>
        <p:txBody>
          <a:bodyPr wrap="square">
            <a:spAutoFit/>
          </a:bodyPr>
          <a:lstStyle/>
          <a:p>
            <a:pPr algn="just"/>
            <a:r>
              <a:rPr lang="zh-CN" altLang="en-US" sz="1400" dirty="0">
                <a:latin typeface="Eras Medium ITC" panose="020B0602030504020804" pitchFamily="34" charset="0"/>
                <a:ea typeface="方正正中黑简体" panose="02000000000000000000" pitchFamily="2" charset="-122"/>
              </a:rPr>
              <a:t>酒店拥有万达嘉华享誉盛名的精彩餐饮体验及贴心的服务，如闻名遐迩的</a:t>
            </a:r>
            <a:r>
              <a:rPr lang="zh-CN" altLang="en-US" sz="1400" dirty="0" smtClean="0">
                <a:latin typeface="Eras Medium ITC" panose="020B0602030504020804" pitchFamily="34" charset="0"/>
                <a:ea typeface="方正正中黑简体" panose="02000000000000000000" pitchFamily="2" charset="-122"/>
              </a:rPr>
              <a:t>“万达天使”</a:t>
            </a:r>
            <a:r>
              <a:rPr lang="zh-CN" altLang="en-US" sz="1400" dirty="0">
                <a:latin typeface="Eras Medium ITC" panose="020B0602030504020804" pitchFamily="34" charset="0"/>
                <a:ea typeface="方正正中黑简体" panose="02000000000000000000" pitchFamily="2" charset="-122"/>
              </a:rPr>
              <a:t>、“茶之旅”、“</a:t>
            </a:r>
            <a:r>
              <a:rPr lang="zh-CN" altLang="en-US" sz="1400" dirty="0" smtClean="0">
                <a:latin typeface="Eras Medium ITC" panose="020B0602030504020804" pitchFamily="34" charset="0"/>
                <a:ea typeface="方正正中黑简体" panose="02000000000000000000" pitchFamily="2" charset="-122"/>
                <a:sym typeface="Arial" pitchFamily="34" charset="0"/>
              </a:rPr>
              <a:t>万达嘉华</a:t>
            </a:r>
            <a:r>
              <a:rPr lang="zh-CN" altLang="en-US" sz="1400" dirty="0">
                <a:latin typeface="Eras Medium ITC" panose="020B0602030504020804" pitchFamily="34" charset="0"/>
                <a:ea typeface="方正正中黑简体" panose="02000000000000000000" pitchFamily="2" charset="-122"/>
                <a:sym typeface="Arial" pitchFamily="34" charset="0"/>
              </a:rPr>
              <a:t>之床”及“妙梦”助眠系列</a:t>
            </a:r>
            <a:r>
              <a:rPr lang="zh-CN" altLang="en-US" sz="1400" dirty="0">
                <a:latin typeface="Eras Medium ITC" panose="020B0602030504020804" pitchFamily="34" charset="0"/>
                <a:ea typeface="方正正中黑简体" panose="02000000000000000000" pitchFamily="2" charset="-122"/>
              </a:rPr>
              <a:t>等众多特色服务，让您领略无与伦比的中国文华</a:t>
            </a:r>
            <a:r>
              <a:rPr lang="zh-CN" altLang="en-US" sz="1400" dirty="0" smtClean="0">
                <a:latin typeface="Eras Medium ITC" panose="020B0602030504020804" pitchFamily="34" charset="0"/>
                <a:ea typeface="方正正中黑简体" panose="02000000000000000000" pitchFamily="2" charset="-122"/>
              </a:rPr>
              <a:t>体验。</a:t>
            </a:r>
            <a:endParaRPr lang="en-US" altLang="zh-CN" sz="1400" dirty="0">
              <a:latin typeface="Eras Medium ITC" panose="020B0602030504020804" pitchFamily="34" charset="0"/>
              <a:ea typeface="方正正中黑简体" panose="02000000000000000000" pitchFamily="2" charset="-122"/>
            </a:endParaRPr>
          </a:p>
          <a:p>
            <a:pPr algn="just"/>
            <a:r>
              <a:rPr lang="en-US" altLang="zh-CN" sz="1200" dirty="0" smtClean="0">
                <a:latin typeface="Eras Medium ITC" panose="020B0602030504020804" pitchFamily="34" charset="0"/>
                <a:ea typeface="方正正中黑简体" panose="02000000000000000000" pitchFamily="2" charset="-122"/>
                <a:cs typeface="Arial" pitchFamily="34" charset="0"/>
              </a:rPr>
              <a:t>The hotel captures the essence of pure Wanda Realm in terms of creativity in Food and Beverage,  outstanding service programs such as Realm Angels, Realm Walker, Bed of  Realm and Dream Catcher, all which add to the feeling of an amazing service experience encompassing traditional Chinese cultures.</a:t>
            </a:r>
          </a:p>
          <a:p>
            <a:pPr algn="just"/>
            <a:endParaRPr lang="en-US" altLang="zh-CN" sz="1200" dirty="0">
              <a:latin typeface="Eras Medium ITC" panose="020B0602030504020804" pitchFamily="34" charset="0"/>
              <a:ea typeface="方正正中黑简体" panose="02000000000000000000" pitchFamily="2" charset="-122"/>
            </a:endParaRPr>
          </a:p>
          <a:p>
            <a:pPr algn="just"/>
            <a:r>
              <a:rPr lang="zh-CN" altLang="en-US" sz="1400" dirty="0" smtClean="0">
                <a:latin typeface="Eras Medium ITC" panose="020B0602030504020804" pitchFamily="34" charset="0"/>
                <a:ea typeface="方正正中黑简体" panose="02000000000000000000" pitchFamily="2" charset="-122"/>
              </a:rPr>
              <a:t>强大</a:t>
            </a:r>
            <a:r>
              <a:rPr lang="zh-CN" altLang="en-US" sz="1400" dirty="0">
                <a:latin typeface="Eras Medium ITC" panose="020B0602030504020804" pitchFamily="34" charset="0"/>
                <a:ea typeface="方正正中黑简体" panose="02000000000000000000" pitchFamily="2" charset="-122"/>
              </a:rPr>
              <a:t>的餐饮厨师团队，集合了丰富的国际经验及传统的中式烹饪。无论是餐厅亦或是外卖活动您都可以品尝到精致的美味佳肴，让您慢慢体会味蕾上那番愉悦的惊喜</a:t>
            </a:r>
            <a:r>
              <a:rPr lang="zh-CN" altLang="en-US" sz="1400" dirty="0" smtClean="0">
                <a:latin typeface="Eras Medium ITC" panose="020B0602030504020804" pitchFamily="34" charset="0"/>
                <a:ea typeface="方正正中黑简体" panose="02000000000000000000" pitchFamily="2" charset="-122"/>
              </a:rPr>
              <a:t>。</a:t>
            </a:r>
            <a:endParaRPr lang="en-US" altLang="zh-CN" sz="1400" dirty="0" smtClean="0">
              <a:latin typeface="Eras Medium ITC" panose="020B0602030504020804" pitchFamily="34" charset="0"/>
              <a:ea typeface="方正正中黑简体" panose="02000000000000000000" pitchFamily="2" charset="-122"/>
            </a:endParaRPr>
          </a:p>
          <a:p>
            <a:pPr algn="just"/>
            <a:r>
              <a:rPr lang="en-US" altLang="zh-CN" sz="1200" dirty="0">
                <a:latin typeface="Eras Medium ITC" panose="020B0602030504020804" pitchFamily="34" charset="0"/>
                <a:ea typeface="方正正中黑简体" panose="02000000000000000000" pitchFamily="2" charset="-122"/>
              </a:rPr>
              <a:t>A combination of rich international Food and </a:t>
            </a:r>
            <a:r>
              <a:rPr lang="en-US" altLang="zh-CN" sz="1200" dirty="0" smtClean="0">
                <a:latin typeface="Eras Medium ITC" panose="020B0602030504020804" pitchFamily="34" charset="0"/>
                <a:ea typeface="方正正中黑简体" panose="02000000000000000000" pitchFamily="2" charset="-122"/>
              </a:rPr>
              <a:t>Beverage experience </a:t>
            </a:r>
            <a:r>
              <a:rPr lang="en-US" altLang="zh-CN" sz="1200" dirty="0">
                <a:latin typeface="Eras Medium ITC" panose="020B0602030504020804" pitchFamily="34" charset="0"/>
                <a:ea typeface="方正正中黑简体" panose="02000000000000000000" pitchFamily="2" charset="-122"/>
              </a:rPr>
              <a:t>and traditional  Chinese cooking, </a:t>
            </a:r>
            <a:r>
              <a:rPr lang="en-US" altLang="zh-CN" sz="1200" dirty="0" smtClean="0">
                <a:latin typeface="Eras Medium ITC" panose="020B0602030504020804" pitchFamily="34" charset="0"/>
                <a:ea typeface="方正正中黑简体" panose="02000000000000000000" pitchFamily="2" charset="-122"/>
              </a:rPr>
              <a:t>creating variety </a:t>
            </a:r>
            <a:r>
              <a:rPr lang="en-US" altLang="zh-CN" sz="1200" dirty="0">
                <a:latin typeface="Eras Medium ITC" panose="020B0602030504020804" pitchFamily="34" charset="0"/>
                <a:ea typeface="方正正中黑简体" panose="02000000000000000000" pitchFamily="2" charset="-122"/>
              </a:rPr>
              <a:t>of experiences and flavors in the hotels 5 food </a:t>
            </a:r>
            <a:r>
              <a:rPr lang="en-US" altLang="zh-CN" sz="1200" dirty="0" smtClean="0">
                <a:latin typeface="Eras Medium ITC" panose="020B0602030504020804" pitchFamily="34" charset="0"/>
                <a:ea typeface="方正正中黑简体" panose="02000000000000000000" pitchFamily="2" charset="-122"/>
              </a:rPr>
              <a:t>and beverage </a:t>
            </a:r>
            <a:r>
              <a:rPr lang="en-US" altLang="zh-CN" sz="1200" dirty="0">
                <a:latin typeface="Eras Medium ITC" panose="020B0602030504020804" pitchFamily="34" charset="0"/>
                <a:ea typeface="方正正中黑简体" panose="02000000000000000000" pitchFamily="2" charset="-122"/>
              </a:rPr>
              <a:t>outlets, catering to every possible choice.</a:t>
            </a:r>
          </a:p>
          <a:p>
            <a:pPr algn="just"/>
            <a:endParaRPr lang="en-US" altLang="zh-CN" sz="1200" dirty="0">
              <a:latin typeface="Eras Medium ITC" panose="020B0602030504020804" pitchFamily="34" charset="0"/>
              <a:ea typeface="方正正中黑简体" panose="02000000000000000000" pitchFamily="2" charset="-122"/>
            </a:endParaRPr>
          </a:p>
        </p:txBody>
      </p:sp>
      <p:pic>
        <p:nvPicPr>
          <p:cNvPr id="7" name="Picture 1" descr="C:\Users\user11\Desktop\最新\Volcan 集团最新VI\万达文华 Wanda Vista\12. 版权图片 Copyright pix\RF图\RF图\Meeting\143918689.tif"/>
          <p:cNvPicPr>
            <a:picLocks noChangeAspect="1" noChangeArrowheads="1"/>
          </p:cNvPicPr>
          <p:nvPr/>
        </p:nvPicPr>
        <p:blipFill>
          <a:blip r:embed="rId3" cstate="screen"/>
          <a:srcRect/>
          <a:stretch>
            <a:fillRect/>
          </a:stretch>
        </p:blipFill>
        <p:spPr bwMode="auto">
          <a:xfrm>
            <a:off x="1036737" y="4077072"/>
            <a:ext cx="2052032" cy="1700808"/>
          </a:xfrm>
          <a:prstGeom prst="rect">
            <a:avLst/>
          </a:prstGeom>
          <a:noFill/>
        </p:spPr>
      </p:pic>
      <p:pic>
        <p:nvPicPr>
          <p:cNvPr id="8" name="Picture 2" descr="C:\Users\user11\Desktop\集团图片\80648485.tif"/>
          <p:cNvPicPr>
            <a:picLocks noChangeAspect="1" noChangeArrowheads="1"/>
          </p:cNvPicPr>
          <p:nvPr/>
        </p:nvPicPr>
        <p:blipFill>
          <a:blip r:embed="rId4" cstate="screen"/>
          <a:srcRect/>
          <a:stretch>
            <a:fillRect/>
          </a:stretch>
        </p:blipFill>
        <p:spPr bwMode="auto">
          <a:xfrm>
            <a:off x="1043608" y="1767978"/>
            <a:ext cx="2052032" cy="1700808"/>
          </a:xfrm>
          <a:prstGeom prst="rect">
            <a:avLst/>
          </a:prstGeom>
          <a:noFill/>
        </p:spPr>
      </p:pic>
      <p:sp>
        <p:nvSpPr>
          <p:cNvPr id="9" name="AutoShape 3" descr="C:\Users\ACFA-01\AppData\Roaming\Tencent\Users\453433022\QQ\WinTemp\RichOle\S[((L_{C5KN\_E~QJZU3R.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C:\Users\ACFA-01\AppData\Roaming\Tencent\Users\453433022\QQ\WinTemp\RichOle\S[((L_{C5KN\_E~QJZU3R.jp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5" descr="C:\Users\ACFA-01\AppData\Roaming\Tencent\Users\453433022\QQ\WinTemp\RichOle\S[((L_{C5KN\_E~QJZU3R.jp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AutoShape 6" descr="C:\Users\ACFA-01\AppData\Roaming\Tencent\Users\453433022\QQ\WinTemp\RichOle\S[((L_{C5KN\_E~QJZU3R.jpg"/>
          <p:cNvSpPr>
            <a:spLocks noChangeAspect="1" noChangeArrowheads="1"/>
          </p:cNvSpPr>
          <p:nvPr/>
        </p:nvSpPr>
        <p:spPr bwMode="auto">
          <a:xfrm>
            <a:off x="457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7" descr="C:\Users\ACFA-01\AppData\Roaming\Tencent\Users\453433022\QQ\WinTemp\RichOle\S[((L_{C5KN\_E~QJZU3R.jpg"/>
          <p:cNvSpPr>
            <a:spLocks noChangeAspect="1" noChangeArrowheads="1"/>
          </p:cNvSpPr>
          <p:nvPr/>
        </p:nvSpPr>
        <p:spPr bwMode="auto">
          <a:xfrm>
            <a:off x="609600" y="60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客房</a:t>
            </a:r>
            <a:r>
              <a:rPr lang="en-US" altLang="zh-CN" sz="2800" b="1" dirty="0">
                <a:solidFill>
                  <a:schemeClr val="bg1"/>
                </a:solidFill>
                <a:latin typeface="+mj-ea"/>
                <a:ea typeface="+mj-ea"/>
                <a:sym typeface="Arial" pitchFamily="34" charset="0"/>
              </a:rPr>
              <a:t/>
            </a:r>
            <a:br>
              <a:rPr lang="en-US" altLang="zh-CN" sz="2800" b="1" dirty="0">
                <a:solidFill>
                  <a:schemeClr val="bg1"/>
                </a:solidFill>
                <a:latin typeface="+mj-ea"/>
                <a:ea typeface="+mj-ea"/>
                <a:sym typeface="Arial" pitchFamily="34" charset="0"/>
              </a:rPr>
            </a:br>
            <a:r>
              <a:rPr lang="en-US" altLang="zh-CN" sz="2800" b="1" dirty="0">
                <a:solidFill>
                  <a:schemeClr val="bg1"/>
                </a:solidFill>
                <a:latin typeface="Lucida Sans" pitchFamily="34" charset="0"/>
                <a:ea typeface="+mj-ea"/>
                <a:cs typeface="Arial" pitchFamily="34" charset="0"/>
                <a:sym typeface="Arial" pitchFamily="34" charset="0"/>
              </a:rPr>
              <a:t>Guest Rooms</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a:p>
        </p:txBody>
      </p:sp>
      <p:graphicFrame>
        <p:nvGraphicFramePr>
          <p:cNvPr id="8" name="Group 196"/>
          <p:cNvGraphicFramePr>
            <a:graphicFrameLocks/>
          </p:cNvGraphicFramePr>
          <p:nvPr>
            <p:extLst>
              <p:ext uri="{D42A27DB-BD31-4B8C-83A1-F6EECF244321}">
                <p14:modId xmlns:p14="http://schemas.microsoft.com/office/powerpoint/2010/main" val="1093054777"/>
              </p:ext>
            </p:extLst>
          </p:nvPr>
        </p:nvGraphicFramePr>
        <p:xfrm>
          <a:off x="3700314" y="1517844"/>
          <a:ext cx="5048150" cy="5223524"/>
        </p:xfrm>
        <a:graphic>
          <a:graphicData uri="http://schemas.openxmlformats.org/drawingml/2006/table">
            <a:tbl>
              <a:tblPr>
                <a:tableStyleId>{3C2FFA5D-87B4-456A-9821-1D502468CF0F}</a:tableStyleId>
              </a:tblPr>
              <a:tblGrid>
                <a:gridCol w="3319958"/>
                <a:gridCol w="936104"/>
                <a:gridCol w="792088"/>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方正兰亭黑简体" pitchFamily="2" charset="-122"/>
                          <a:ea typeface="方正兰亭黑简体" pitchFamily="2" charset="-122"/>
                        </a:rPr>
                        <a:t>房型</a:t>
                      </a:r>
                      <a:endParaRPr kumimoji="0" lang="en-US" altLang="zh-CN"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方正兰亭黑简体" pitchFamily="2" charset="-122"/>
                        <a:ea typeface="方正兰亭黑简体"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Lucida Sans" pitchFamily="34" charset="0"/>
                          <a:ea typeface="方正兰亭黑简体" pitchFamily="2" charset="-122"/>
                        </a:rPr>
                        <a:t>Room Category</a:t>
                      </a:r>
                      <a:endParaRPr kumimoji="0" lang="zh-CN" altLang="zh-CN" sz="1000" b="1" i="0"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Lucida Sans" pitchFamily="34" charset="0"/>
                        <a:ea typeface="方正兰亭黑简体" pitchFamily="2" charset="-122"/>
                        <a:cs typeface="Arial" pitchFamily="34" charset="0"/>
                      </a:endParaRPr>
                    </a:p>
                  </a:txBody>
                  <a:tcPr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方正兰亭黑简体" pitchFamily="2" charset="-122"/>
                          <a:ea typeface="方正兰亭黑简体" pitchFamily="2" charset="-122"/>
                        </a:rPr>
                        <a:t>面积</a:t>
                      </a:r>
                      <a:endParaRPr kumimoji="0" lang="en-US" altLang="zh-CN"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方正兰亭黑简体" pitchFamily="2" charset="-122"/>
                        <a:ea typeface="方正兰亭黑简体"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Lucida Sans" pitchFamily="34" charset="0"/>
                          <a:ea typeface="方正兰亭黑简体" pitchFamily="2" charset="-122"/>
                        </a:rPr>
                        <a:t>Size (sqm)</a:t>
                      </a:r>
                      <a:endParaRPr kumimoji="0" lang="zh-CN" altLang="en-US" sz="1000" b="1" i="0"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Lucida Sans" pitchFamily="34" charset="0"/>
                        <a:ea typeface="方正兰亭黑简体" pitchFamily="2" charset="-122"/>
                        <a:cs typeface="Arial" pitchFamily="34" charset="0"/>
                      </a:endParaRPr>
                    </a:p>
                  </a:txBody>
                  <a:tcPr anchor="ctr" horzOverflow="overflow">
                    <a:cell3D prstMaterial="dkEdge">
                      <a:bevel prst="cross"/>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方正兰亭黑简体" pitchFamily="2" charset="-122"/>
                          <a:ea typeface="方正兰亭黑简体" pitchFamily="2" charset="-122"/>
                        </a:rPr>
                        <a:t>数量</a:t>
                      </a:r>
                      <a:endParaRPr kumimoji="0" lang="en-US" altLang="zh-CN"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方正兰亭黑简体" pitchFamily="2" charset="-122"/>
                        <a:ea typeface="方正兰亭黑简体"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000" b="1"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Lucida Sans" pitchFamily="34" charset="0"/>
                          <a:ea typeface="方正兰亭黑简体" pitchFamily="2" charset="-122"/>
                        </a:rPr>
                        <a:t>No.</a:t>
                      </a:r>
                      <a:endParaRPr kumimoji="0" lang="zh-CN" altLang="zh-CN" sz="1000" b="1" i="0" u="none" strike="noStrike" cap="none" normalizeH="0" baseline="0" dirty="0" smtClean="0">
                        <a:ln>
                          <a:noFill/>
                        </a:ln>
                        <a:solidFill>
                          <a:schemeClr val="bg2">
                            <a:lumMod val="25000"/>
                          </a:schemeClr>
                        </a:solidFill>
                        <a:effectLst>
                          <a:outerShdw blurRad="38100" dist="38100" dir="2700000" algn="tl">
                            <a:srgbClr val="000000">
                              <a:alpha val="43137"/>
                            </a:srgbClr>
                          </a:outerShdw>
                        </a:effectLst>
                        <a:latin typeface="Lucida Sans" pitchFamily="34" charset="0"/>
                        <a:ea typeface="方正兰亭黑简体" pitchFamily="2" charset="-122"/>
                        <a:cs typeface="Arial" pitchFamily="34" charset="0"/>
                      </a:endParaRPr>
                    </a:p>
                  </a:txBody>
                  <a:tcPr anchor="ctr" horzOverflow="overflow">
                    <a:cell3D prstMaterial="dkEdge">
                      <a:bevel prst="cross"/>
                      <a:lightRig rig="flood" dir="t"/>
                    </a:cell3D>
                  </a:tcPr>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豪华大床房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Deluxe King</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46.8</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57</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豪华双床房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Deluxe Twin</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46.8</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91</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高级豪华大床房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Grand Deluxe King with River View</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46.8</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21</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高级豪华双床房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Grand Deluxe Twin with River View</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rPr>
                        <a:t>46.8</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rPr>
                        <a:t>27</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高级豪华江景大床房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Grand Deluxe King with River View</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46.8</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60</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高级豪华江景双床房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Grand Deluxe Twin with River View</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rPr>
                        <a:t>46.8</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rPr>
                        <a:t>5</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行政楼层豪华大床房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Executive Floor Deluxe King</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48.3</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27</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2608">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行政楼层豪华双床房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Executive Floor Deluxe Twin</a:t>
                      </a:r>
                      <a:endParaRPr kumimoji="0" lang="zh-CN" altLang="en-US"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48.3</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34</a:t>
                      </a:r>
                      <a:endParaRPr kumimoji="0" lang="zh-CN" altLang="en-US"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57163">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行政楼层豪华江景大床</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Executive Floor Deluxe King, with River view</a:t>
                      </a:r>
                      <a:endParaRPr kumimoji="0" lang="en-US" altLang="zh-CN"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48.3</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7</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57163">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行政楼层豪华江景双人床</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Executive Floor Deluxe Twin, with River view</a:t>
                      </a:r>
                      <a:endParaRPr kumimoji="0" lang="en-US" altLang="zh-CN" sz="1000" b="0" i="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cs typeface="Arial" pitchFamily="34" charset="0"/>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48.3</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2</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138312">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豪华套房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Deluxe Suite</a:t>
                      </a:r>
                      <a:endParaRPr kumimoji="0" lang="en-US" altLang="zh-CN" sz="100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Lucida Sans" pitchFamily="34" charset="0"/>
                          <a:ea typeface="方正兰亭黑简体" pitchFamily="2" charset="-122"/>
                        </a:rPr>
                        <a:t>92.8</a:t>
                      </a:r>
                      <a:endParaRPr kumimoji="0" lang="en-US" altLang="zh-CN" sz="1000" b="0" i="0" u="none" strike="noStrike" cap="none" normalizeH="0" baseline="0" dirty="0" smtClean="0">
                        <a:ln>
                          <a:noFill/>
                        </a:ln>
                        <a:solidFill>
                          <a:schemeClr val="tx1"/>
                        </a:solidFill>
                        <a:effectLst/>
                        <a:latin typeface="Lucida Sans" pitchFamily="34" charset="0"/>
                        <a:ea typeface="方正兰亭黑简体" pitchFamily="2" charset="-122"/>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13</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行政套房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Executive Suite</a:t>
                      </a:r>
                      <a:endParaRPr kumimoji="0" lang="en-US" altLang="zh-CN" sz="100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92.8</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3</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部长套房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Chairman Suite</a:t>
                      </a:r>
                      <a:endParaRPr kumimoji="0" lang="en-US" altLang="zh-CN" sz="100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150</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2</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总统套房</a:t>
                      </a:r>
                      <a:endPar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latin typeface="方正正中黑简体" panose="02000000000000000000" pitchFamily="2" charset="-122"/>
                          <a:ea typeface="方正正中黑简体" panose="02000000000000000000" pitchFamily="2" charset="-122"/>
                        </a:rPr>
                        <a:t>Presidential Suite</a:t>
                      </a:r>
                      <a:endParaRPr kumimoji="0" lang="en-US" altLang="zh-CN" sz="1000" u="none" strike="noStrike" cap="none" normalizeH="0" baseline="0" dirty="0" smtClean="0">
                        <a:ln>
                          <a:noFill/>
                        </a:ln>
                        <a:solidFill>
                          <a:schemeClr val="tx1"/>
                        </a:solidFill>
                        <a:effectLst/>
                        <a:latin typeface="方正正中黑简体" panose="02000000000000000000" pitchFamily="2" charset="-122"/>
                        <a:ea typeface="方正正中黑简体" panose="02000000000000000000" pitchFamily="2" charset="-122"/>
                      </a:endParaRPr>
                    </a:p>
                  </a:txBody>
                  <a:tcPr marL="9525" marR="9525" marT="9526" marB="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390</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latin typeface="Lucida Sans" pitchFamily="34" charset="0"/>
                          <a:ea typeface="方正兰亭黑简体" pitchFamily="2" charset="-122"/>
                        </a:rPr>
                        <a:t>1</a:t>
                      </a:r>
                      <a:endParaRPr kumimoji="0" lang="en-US" altLang="zh-CN" sz="1000" b="0" i="0" u="none" strike="noStrike" kern="1200" cap="none" normalizeH="0" baseline="0" dirty="0" smtClean="0">
                        <a:ln>
                          <a:noFill/>
                        </a:ln>
                        <a:solidFill>
                          <a:schemeClr val="tx1"/>
                        </a:solidFill>
                        <a:effectLst/>
                        <a:latin typeface="Lucida Sans" pitchFamily="34" charset="0"/>
                        <a:ea typeface="方正兰亭黑简体" pitchFamily="2" charset="-122"/>
                        <a:cs typeface="+mn-cs"/>
                      </a:endParaRPr>
                    </a:p>
                  </a:txBody>
                  <a:tcPr anchor="ctr" horzOverflow="overflow"/>
                </a:tc>
              </a:tr>
              <a:tr h="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zh-CN" altLang="en-US" sz="1000" u="none" strike="noStrike" cap="none" normalizeH="0" baseline="0" dirty="0" smtClean="0">
                          <a:ln>
                            <a:noFill/>
                          </a:ln>
                          <a:effectLst>
                            <a:outerShdw blurRad="38100" dist="38100" dir="2700000" algn="tl">
                              <a:srgbClr val="000000">
                                <a:alpha val="43137"/>
                              </a:srgbClr>
                            </a:outerShdw>
                          </a:effectLst>
                          <a:latin typeface="方正正中黑简体" panose="02000000000000000000" pitchFamily="2" charset="-122"/>
                          <a:ea typeface="方正正中黑简体" panose="02000000000000000000" pitchFamily="2" charset="-122"/>
                        </a:rPr>
                        <a:t>总计</a:t>
                      </a:r>
                      <a:endParaRPr kumimoji="0" lang="en-US" altLang="zh-CN" sz="1000" u="none" strike="noStrike" cap="none" normalizeH="0" baseline="0" dirty="0" smtClean="0">
                        <a:ln>
                          <a:noFill/>
                        </a:ln>
                        <a:effectLst>
                          <a:outerShdw blurRad="38100" dist="38100" dir="2700000" algn="tl">
                            <a:srgbClr val="000000">
                              <a:alpha val="43137"/>
                            </a:srgbClr>
                          </a:outerShdw>
                        </a:effectLst>
                        <a:latin typeface="方正正中黑简体" panose="02000000000000000000" pitchFamily="2" charset="-122"/>
                        <a:ea typeface="方正正中黑简体" panose="02000000000000000000"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cap="none" normalizeH="0" baseline="0" dirty="0" smtClean="0">
                          <a:ln>
                            <a:noFill/>
                          </a:ln>
                          <a:effectLst>
                            <a:outerShdw blurRad="38100" dist="38100" dir="2700000" algn="tl">
                              <a:srgbClr val="000000">
                                <a:alpha val="43137"/>
                              </a:srgbClr>
                            </a:outerShdw>
                          </a:effectLst>
                          <a:latin typeface="方正正中黑简体" panose="02000000000000000000" pitchFamily="2" charset="-122"/>
                          <a:ea typeface="方正正中黑简体" panose="02000000000000000000" pitchFamily="2" charset="-122"/>
                        </a:rPr>
                        <a:t>Total</a:t>
                      </a:r>
                      <a:endParaRPr kumimoji="0" lang="en-US" altLang="zh-CN" sz="1000" b="1" u="none" strike="noStrike" cap="none" normalizeH="0" baseline="0" dirty="0" smtClean="0">
                        <a:ln>
                          <a:noFill/>
                        </a:ln>
                        <a:solidFill>
                          <a:schemeClr val="tx1"/>
                        </a:solidFill>
                        <a:effectLst>
                          <a:outerShdw blurRad="38100" dist="38100" dir="2700000" algn="tl">
                            <a:srgbClr val="000000">
                              <a:alpha val="43137"/>
                            </a:srgbClr>
                          </a:outerShdw>
                        </a:effectLst>
                        <a:latin typeface="方正正中黑简体" panose="02000000000000000000" pitchFamily="2" charset="-122"/>
                        <a:ea typeface="方正正中黑简体" panose="02000000000000000000" pitchFamily="2" charset="-122"/>
                      </a:endParaRPr>
                    </a:p>
                  </a:txBody>
                  <a:tcPr marL="9525" marR="9525" marT="9526" marB="0"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zh-CN" sz="1000" u="none" strike="noStrike" kern="1200" cap="none" normalizeH="0" baseline="0" dirty="0" smtClean="0">
                        <a:ln>
                          <a:noFill/>
                        </a:ln>
                        <a:effectLst>
                          <a:outerShdw blurRad="38100" dist="38100" dir="2700000" algn="tl">
                            <a:srgbClr val="000000">
                              <a:alpha val="43137"/>
                            </a:srgbClr>
                          </a:outerShdw>
                        </a:effectLst>
                        <a:latin typeface="方正兰亭黑简体" pitchFamily="2" charset="-122"/>
                        <a:ea typeface="方正兰亭黑简体" pitchFamily="2" charset="-122"/>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zh-CN" sz="10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方正兰亭黑简体" pitchFamily="2" charset="-122"/>
                        <a:ea typeface="方正兰亭黑简体" pitchFamily="2" charset="-122"/>
                        <a:cs typeface="+mn-cs"/>
                      </a:endParaRPr>
                    </a:p>
                  </a:txBody>
                  <a:tcPr anchor="ctr" horzOverflow="overflow">
                    <a:cell3D prstMaterial="dkEdge">
                      <a:bevel w="50800" prst="hardEdge"/>
                      <a:lightRig rig="flood" dir="t"/>
                    </a:cell3D>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000" u="none" strike="noStrike" kern="1200" cap="none" normalizeH="0" baseline="0" dirty="0" smtClean="0">
                          <a:ln>
                            <a:noFill/>
                          </a:ln>
                          <a:effectLst>
                            <a:outerShdw blurRad="38100" dist="38100" dir="2700000" algn="tl">
                              <a:srgbClr val="000000">
                                <a:alpha val="43137"/>
                              </a:srgbClr>
                            </a:outerShdw>
                          </a:effectLst>
                          <a:latin typeface="方正兰亭黑简体" pitchFamily="2" charset="-122"/>
                          <a:ea typeface="方正兰亭黑简体" pitchFamily="2" charset="-122"/>
                        </a:rPr>
                        <a:t>350</a:t>
                      </a:r>
                      <a:endParaRPr kumimoji="0" lang="en-US" altLang="zh-CN" sz="10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方正兰亭黑简体" pitchFamily="2" charset="-122"/>
                        <a:ea typeface="方正兰亭黑简体" pitchFamily="2" charset="-122"/>
                        <a:cs typeface="+mn-cs"/>
                      </a:endParaRPr>
                    </a:p>
                  </a:txBody>
                  <a:tcPr anchor="ctr" horzOverflow="overflow">
                    <a:cell3D prstMaterial="dkEdge">
                      <a:bevel w="50800" prst="hardEdge"/>
                      <a:lightRig rig="flood" dir="t"/>
                    </a:cell3D>
                  </a:tcPr>
                </a:tc>
              </a:tr>
            </a:tbl>
          </a:graphicData>
        </a:graphic>
      </p:graphicFrame>
      <p:pic>
        <p:nvPicPr>
          <p:cNvPr id="7" name="Picture 2" descr="P:\MarCom\wanda_realm_chifeng pictures\Low Res Images\_36C36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66" y="2441189"/>
            <a:ext cx="3454316" cy="230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客房设施 </a:t>
            </a:r>
            <a: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
            </a:r>
            <a:b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br>
            <a:r>
              <a:rPr lang="en-US" altLang="zh-CN" sz="2800" b="1" dirty="0">
                <a:solidFill>
                  <a:schemeClr val="bg1"/>
                </a:solidFill>
                <a:latin typeface="Lucida Sans" pitchFamily="34" charset="0"/>
                <a:ea typeface="宋体" pitchFamily="2" charset="-122"/>
                <a:sym typeface="Arial" pitchFamily="34" charset="0"/>
              </a:rPr>
              <a:t>Guest Room Features &amp; Amenities</a:t>
            </a:r>
            <a:endParaRPr lang="zh-CN" altLang="en-US" sz="2800" b="1" dirty="0">
              <a:solidFill>
                <a:schemeClr val="bg1"/>
              </a:solidFill>
              <a:latin typeface="Lucida Sans" pitchFamily="34" charset="0"/>
              <a:ea typeface="宋体" pitchFamily="2" charset="-122"/>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cxnSp>
        <p:nvCxnSpPr>
          <p:cNvPr id="6" name="直接连接符 5"/>
          <p:cNvCxnSpPr/>
          <p:nvPr/>
        </p:nvCxnSpPr>
        <p:spPr>
          <a:xfrm>
            <a:off x="4139951" y="1500968"/>
            <a:ext cx="0" cy="459232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283968" y="1549236"/>
            <a:ext cx="4752528" cy="4832092"/>
          </a:xfrm>
          <a:prstGeom prst="rect">
            <a:avLst/>
          </a:prstGeom>
        </p:spPr>
        <p:txBody>
          <a:bodyPr wrap="square">
            <a:spAutoFit/>
          </a:bodyPr>
          <a:lstStyle/>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独有的“万达嘉华之床”及“妙梦”助眠系列</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zh-CN" altLang="zh-CN" sz="1400" dirty="0" smtClean="0">
                <a:latin typeface="Eras Medium ITC" panose="020B0602030504020804" pitchFamily="34" charset="0"/>
                <a:ea typeface="方正正中黑简体" panose="02000000000000000000" pitchFamily="2" charset="-122"/>
              </a:rPr>
              <a:t>“</a:t>
            </a:r>
            <a:r>
              <a:rPr lang="en-US" altLang="zh-CN" sz="1400" dirty="0">
                <a:latin typeface="Eras Medium ITC" panose="020B0602030504020804" pitchFamily="34" charset="0"/>
                <a:ea typeface="方正正中黑简体" panose="02000000000000000000" pitchFamily="2" charset="-122"/>
              </a:rPr>
              <a:t>Bed </a:t>
            </a:r>
            <a:r>
              <a:rPr lang="en-US" altLang="zh-CN" sz="1400" dirty="0" smtClean="0">
                <a:latin typeface="Eras Medium ITC" panose="020B0602030504020804" pitchFamily="34" charset="0"/>
                <a:ea typeface="方正正中黑简体" panose="02000000000000000000" pitchFamily="2" charset="-122"/>
              </a:rPr>
              <a:t>of </a:t>
            </a:r>
            <a:r>
              <a:rPr lang="en-US" altLang="zh-CN" sz="1400" dirty="0">
                <a:latin typeface="Eras Medium ITC" panose="020B0602030504020804" pitchFamily="34" charset="0"/>
                <a:ea typeface="方正正中黑简体" panose="02000000000000000000" pitchFamily="2" charset="-122"/>
              </a:rPr>
              <a:t>Realm</a:t>
            </a:r>
            <a:r>
              <a:rPr lang="zh-CN" altLang="zh-CN" sz="1400" dirty="0">
                <a:latin typeface="Eras Medium ITC" panose="020B0602030504020804" pitchFamily="34" charset="0"/>
                <a:ea typeface="方正正中黑简体" panose="02000000000000000000" pitchFamily="2" charset="-122"/>
              </a:rPr>
              <a:t>”</a:t>
            </a:r>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and </a:t>
            </a:r>
            <a:r>
              <a:rPr lang="zh-CN" altLang="zh-CN" sz="1400" dirty="0">
                <a:latin typeface="Eras Medium ITC" panose="020B0602030504020804" pitchFamily="34" charset="0"/>
                <a:ea typeface="方正正中黑简体" panose="02000000000000000000" pitchFamily="2" charset="-122"/>
              </a:rPr>
              <a:t>“</a:t>
            </a:r>
            <a:r>
              <a:rPr lang="en-US" altLang="zh-CN" sz="1400" dirty="0">
                <a:latin typeface="Eras Medium ITC" panose="020B0602030504020804" pitchFamily="34" charset="0"/>
                <a:ea typeface="方正正中黑简体" panose="02000000000000000000" pitchFamily="2" charset="-122"/>
              </a:rPr>
              <a:t>Dream Catcher</a:t>
            </a:r>
            <a:r>
              <a:rPr lang="zh-CN" altLang="zh-CN" sz="1400" dirty="0">
                <a:latin typeface="Eras Medium ITC" panose="020B0602030504020804" pitchFamily="34" charset="0"/>
                <a:ea typeface="方正正中黑简体" panose="02000000000000000000" pitchFamily="2" charset="-122"/>
              </a:rPr>
              <a:t>”</a:t>
            </a:r>
            <a:endParaRPr lang="en-US" altLang="zh-CN" sz="1400" dirty="0">
              <a:latin typeface="Eras Medium ITC" panose="020B0602030504020804" pitchFamily="34" charset="0"/>
              <a:ea typeface="方正正中黑简体" panose="02000000000000000000" pitchFamily="2" charset="-122"/>
            </a:endParaRP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拥有国际卫星频道的高清液晶电视</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HD </a:t>
            </a:r>
            <a:r>
              <a:rPr lang="en-US" altLang="zh-CN" sz="1400" dirty="0">
                <a:latin typeface="Eras Medium ITC" panose="020B0602030504020804" pitchFamily="34" charset="0"/>
                <a:ea typeface="方正正中黑简体" panose="02000000000000000000" pitchFamily="2" charset="-122"/>
              </a:rPr>
              <a:t>TV </a:t>
            </a:r>
            <a:r>
              <a:rPr lang="en-US" altLang="zh-CN" sz="1400" dirty="0" smtClean="0">
                <a:latin typeface="Eras Medium ITC" panose="020B0602030504020804" pitchFamily="34" charset="0"/>
                <a:ea typeface="方正正中黑简体" panose="02000000000000000000" pitchFamily="2" charset="-122"/>
              </a:rPr>
              <a:t>with </a:t>
            </a:r>
            <a:r>
              <a:rPr lang="en-US" altLang="zh-CN" sz="1400" dirty="0">
                <a:latin typeface="Eras Medium ITC" panose="020B0602030504020804" pitchFamily="34" charset="0"/>
                <a:ea typeface="方正正中黑简体" panose="02000000000000000000" pitchFamily="2" charset="-122"/>
              </a:rPr>
              <a:t>International Satellite Channels</a:t>
            </a: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免费的无线网络</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a:t>
            </a:r>
            <a:r>
              <a:rPr lang="en-US" altLang="zh-CN" sz="1400" dirty="0">
                <a:latin typeface="Eras Medium ITC" panose="020B0602030504020804" pitchFamily="34" charset="0"/>
                <a:ea typeface="方正正中黑简体" panose="02000000000000000000" pitchFamily="2" charset="-122"/>
              </a:rPr>
              <a:t>Free </a:t>
            </a:r>
            <a:r>
              <a:rPr lang="en-US" altLang="zh-CN" sz="1400" dirty="0" smtClean="0">
                <a:latin typeface="Eras Medium ITC" panose="020B0602030504020804" pitchFamily="34" charset="0"/>
                <a:ea typeface="方正正中黑简体" panose="02000000000000000000" pitchFamily="2" charset="-122"/>
              </a:rPr>
              <a:t>Wi-Fi</a:t>
            </a:r>
            <a:endParaRPr lang="en-US" altLang="zh-CN" sz="1400" dirty="0">
              <a:latin typeface="Eras Medium ITC" panose="020B0602030504020804" pitchFamily="34" charset="0"/>
              <a:ea typeface="方正正中黑简体" panose="02000000000000000000" pitchFamily="2" charset="-122"/>
            </a:endParaRP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可调节的房内中央空调</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a:t>
            </a:r>
            <a:r>
              <a:rPr lang="en-US" altLang="zh-CN" sz="1400" dirty="0">
                <a:latin typeface="Eras Medium ITC" panose="020B0602030504020804" pitchFamily="34" charset="0"/>
                <a:ea typeface="方正正中黑简体" panose="02000000000000000000" pitchFamily="2" charset="-122"/>
              </a:rPr>
              <a:t>Individually Controlled Central </a:t>
            </a:r>
            <a:r>
              <a:rPr lang="en-US" altLang="zh-CN" sz="1400" dirty="0" smtClean="0">
                <a:latin typeface="Eras Medium ITC" panose="020B0602030504020804" pitchFamily="34" charset="0"/>
                <a:ea typeface="方正正中黑简体" panose="02000000000000000000" pitchFamily="2" charset="-122"/>
              </a:rPr>
              <a:t>Air-conditioning</a:t>
            </a:r>
            <a:endParaRPr lang="en-US" altLang="zh-CN" sz="1400" b="1" dirty="0">
              <a:latin typeface="Eras Medium ITC" panose="020B0602030504020804" pitchFamily="34" charset="0"/>
              <a:ea typeface="方正正中黑简体" panose="02000000000000000000" pitchFamily="2" charset="-122"/>
            </a:endParaRP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数字保险箱</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a:t>
            </a:r>
            <a:r>
              <a:rPr lang="en-US" altLang="zh-CN" sz="1400" dirty="0">
                <a:latin typeface="Eras Medium ITC" panose="020B0602030504020804" pitchFamily="34" charset="0"/>
                <a:ea typeface="方正正中黑简体" panose="02000000000000000000" pitchFamily="2" charset="-122"/>
              </a:rPr>
              <a:t>Digital Safes</a:t>
            </a: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熨斗熨烫板</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a:t>
            </a:r>
            <a:r>
              <a:rPr lang="en-US" altLang="zh-CN" sz="1400" dirty="0">
                <a:latin typeface="Eras Medium ITC" panose="020B0602030504020804" pitchFamily="34" charset="0"/>
                <a:ea typeface="方正正中黑简体" panose="02000000000000000000" pitchFamily="2" charset="-122"/>
              </a:rPr>
              <a:t>Electric iron and ironing-board</a:t>
            </a:r>
            <a:endParaRPr lang="zh-CN" altLang="zh-CN" sz="1400" dirty="0">
              <a:latin typeface="Eras Medium ITC" panose="020B0602030504020804" pitchFamily="34" charset="0"/>
              <a:ea typeface="方正正中黑简体" panose="02000000000000000000" pitchFamily="2" charset="-122"/>
            </a:endParaRP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独立浴缸及热带雨林式淋浴设施</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Separate </a:t>
            </a:r>
            <a:r>
              <a:rPr lang="en-US" altLang="zh-CN" sz="1400" dirty="0">
                <a:latin typeface="Eras Medium ITC" panose="020B0602030504020804" pitchFamily="34" charset="0"/>
                <a:ea typeface="方正正中黑简体" panose="02000000000000000000" pitchFamily="2" charset="-122"/>
              </a:rPr>
              <a:t>bath and rainforest shower</a:t>
            </a: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自动浴帘</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Automatic </a:t>
            </a:r>
            <a:r>
              <a:rPr lang="en-US" altLang="zh-CN" sz="1400" dirty="0">
                <a:latin typeface="Eras Medium ITC" panose="020B0602030504020804" pitchFamily="34" charset="0"/>
                <a:ea typeface="方正正中黑简体" panose="02000000000000000000" pitchFamily="2" charset="-122"/>
              </a:rPr>
              <a:t>shower curtain</a:t>
            </a:r>
            <a:endParaRPr lang="en-US" altLang="zh-CN" sz="1400" b="1" dirty="0">
              <a:latin typeface="Eras Medium ITC" panose="020B0602030504020804" pitchFamily="34" charset="0"/>
              <a:ea typeface="方正正中黑简体" panose="02000000000000000000" pitchFamily="2" charset="-122"/>
            </a:endParaRP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吹风机</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Hair-dryer</a:t>
            </a:r>
            <a:endParaRPr lang="zh-CN" altLang="zh-CN" sz="1400" dirty="0">
              <a:latin typeface="Eras Medium ITC" panose="020B0602030504020804" pitchFamily="34" charset="0"/>
              <a:ea typeface="方正正中黑简体" panose="02000000000000000000" pitchFamily="2" charset="-122"/>
            </a:endParaRPr>
          </a:p>
          <a:p>
            <a:pPr marL="171450" indent="-171450">
              <a:buFont typeface="Arial" pitchFamily="34" charset="0"/>
              <a:buChar char="•"/>
            </a:pPr>
            <a:r>
              <a:rPr lang="zh-CN" altLang="zh-CN" sz="1400" dirty="0" smtClean="0">
                <a:latin typeface="Eras Medium ITC" panose="020B0602030504020804" pitchFamily="34" charset="0"/>
                <a:ea typeface="方正正中黑简体" panose="02000000000000000000" pitchFamily="2" charset="-122"/>
              </a:rPr>
              <a:t>迷你</a:t>
            </a:r>
            <a:r>
              <a:rPr lang="zh-CN" altLang="zh-CN" sz="1400" dirty="0">
                <a:latin typeface="Eras Medium ITC" panose="020B0602030504020804" pitchFamily="34" charset="0"/>
                <a:ea typeface="方正正中黑简体" panose="02000000000000000000" pitchFamily="2" charset="-122"/>
              </a:rPr>
              <a:t>吧酒水饮料及咖啡茶冲泡设备</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a:t>
            </a:r>
            <a:r>
              <a:rPr lang="en-US" altLang="zh-CN" sz="1400" dirty="0">
                <a:latin typeface="Eras Medium ITC" panose="020B0602030504020804" pitchFamily="34" charset="0"/>
                <a:ea typeface="方正正中黑简体" panose="02000000000000000000" pitchFamily="2" charset="-122"/>
              </a:rPr>
              <a:t>Mini Bar &amp; Coffee/Tea Making Facilities</a:t>
            </a:r>
          </a:p>
          <a:p>
            <a:pPr marL="171450" indent="-171450">
              <a:buFont typeface="Arial" pitchFamily="34" charset="0"/>
              <a:buChar char="•"/>
            </a:pPr>
            <a:r>
              <a:rPr lang="zh-CN" altLang="zh-CN" sz="1400" dirty="0">
                <a:latin typeface="Eras Medium ITC" panose="020B0602030504020804" pitchFamily="34" charset="0"/>
                <a:ea typeface="方正正中黑简体" panose="02000000000000000000" pitchFamily="2" charset="-122"/>
              </a:rPr>
              <a:t>房内三部电话及语音信箱系统</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a:t>
            </a:r>
            <a:r>
              <a:rPr lang="en-US" altLang="zh-CN" sz="1400" dirty="0">
                <a:latin typeface="Eras Medium ITC" panose="020B0602030504020804" pitchFamily="34" charset="0"/>
                <a:ea typeface="方正正中黑简体" panose="02000000000000000000" pitchFamily="2" charset="-122"/>
              </a:rPr>
              <a:t>3 Telephones &amp; Voice Mail System</a:t>
            </a:r>
            <a:endParaRPr lang="zh-CN" altLang="zh-CN" sz="1400" dirty="0">
              <a:latin typeface="Eras Medium ITC" panose="020B0602030504020804" pitchFamily="34" charset="0"/>
              <a:ea typeface="方正正中黑简体" panose="02000000000000000000" pitchFamily="2"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0" y="2276873"/>
            <a:ext cx="4085186"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嘉</a:t>
            </a:r>
            <a:r>
              <a:rPr lang="zh-CN" altLang="en-US" sz="2800" b="1" dirty="0" smtClean="0">
                <a:solidFill>
                  <a:schemeClr val="bg1"/>
                </a:solidFill>
                <a:latin typeface="方正正中黑简体" panose="02000000000000000000" pitchFamily="2" charset="-122"/>
                <a:ea typeface="方正正中黑简体" panose="02000000000000000000" pitchFamily="2" charset="-122"/>
                <a:sym typeface="Arial" pitchFamily="34" charset="0"/>
              </a:rPr>
              <a:t>华</a:t>
            </a:r>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行政酒廊 </a:t>
            </a:r>
            <a:r>
              <a:rPr lang="en-US" altLang="zh-CN" sz="2800" b="1" dirty="0">
                <a:solidFill>
                  <a:schemeClr val="bg1"/>
                </a:solidFill>
                <a:latin typeface="+mj-ea"/>
                <a:ea typeface="+mj-ea"/>
                <a:sym typeface="Arial" pitchFamily="34" charset="0"/>
              </a:rPr>
              <a:t/>
            </a:r>
            <a:br>
              <a:rPr lang="en-US" altLang="zh-CN" sz="2800" b="1" dirty="0">
                <a:solidFill>
                  <a:schemeClr val="bg1"/>
                </a:solidFill>
                <a:latin typeface="+mj-ea"/>
                <a:ea typeface="+mj-ea"/>
                <a:sym typeface="Arial" pitchFamily="34" charset="0"/>
              </a:rPr>
            </a:br>
            <a:r>
              <a:rPr lang="en-US" altLang="zh-CN" sz="2800" b="1" dirty="0">
                <a:solidFill>
                  <a:schemeClr val="bg1"/>
                </a:solidFill>
                <a:latin typeface="Lucida Sans" pitchFamily="34" charset="0"/>
                <a:ea typeface="+mj-ea"/>
                <a:cs typeface="Arial" pitchFamily="34" charset="0"/>
                <a:sym typeface="Arial" pitchFamily="34" charset="0"/>
              </a:rPr>
              <a:t>Executive Lounge</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cxnSp>
        <p:nvCxnSpPr>
          <p:cNvPr id="5" name="直接连接符 4"/>
          <p:cNvCxnSpPr/>
          <p:nvPr/>
        </p:nvCxnSpPr>
        <p:spPr>
          <a:xfrm>
            <a:off x="4139951" y="1500968"/>
            <a:ext cx="1" cy="502437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39951" y="1473582"/>
            <a:ext cx="4608512" cy="4462760"/>
          </a:xfrm>
          <a:prstGeom prst="rect">
            <a:avLst/>
          </a:prstGeom>
          <a:noFill/>
        </p:spPr>
        <p:txBody>
          <a:bodyPr wrap="square" rtlCol="0">
            <a:spAutoFit/>
          </a:bodyPr>
          <a:lstStyle/>
          <a:p>
            <a:r>
              <a:rPr lang="zh-CN" altLang="en-US" sz="1400" b="1" dirty="0" smtClean="0">
                <a:latin typeface="Eras Medium ITC" panose="020B0602030504020804" pitchFamily="34" charset="0"/>
                <a:ea typeface="方正正中黑简体" panose="02000000000000000000" pitchFamily="2" charset="-122"/>
              </a:rPr>
              <a:t>行政楼层位于酒店 </a:t>
            </a:r>
            <a:r>
              <a:rPr lang="en-US" altLang="zh-CN" sz="1400" b="1" dirty="0" smtClean="0">
                <a:latin typeface="Eras Medium ITC" panose="020B0602030504020804" pitchFamily="34" charset="0"/>
                <a:ea typeface="方正正中黑简体" panose="02000000000000000000" pitchFamily="2" charset="-122"/>
              </a:rPr>
              <a:t>20-23</a:t>
            </a:r>
            <a:r>
              <a:rPr lang="zh-CN" altLang="en-US" sz="1400" b="1" dirty="0" smtClean="0">
                <a:latin typeface="Eras Medium ITC" panose="020B0602030504020804" pitchFamily="34" charset="0"/>
                <a:ea typeface="方正正中黑简体" panose="02000000000000000000" pitchFamily="2" charset="-122"/>
              </a:rPr>
              <a:t>层，房间总数：</a:t>
            </a:r>
            <a:r>
              <a:rPr lang="en-US" altLang="zh-CN" sz="1400" b="1" dirty="0" smtClean="0">
                <a:latin typeface="Eras Medium ITC" panose="020B0602030504020804" pitchFamily="34" charset="0"/>
                <a:ea typeface="方正正中黑简体" panose="02000000000000000000" pitchFamily="2" charset="-122"/>
              </a:rPr>
              <a:t>76</a:t>
            </a:r>
            <a:r>
              <a:rPr lang="zh-CN" altLang="en-US" sz="1400" b="1" dirty="0" smtClean="0">
                <a:latin typeface="Eras Medium ITC" panose="020B0602030504020804" pitchFamily="34" charset="0"/>
                <a:ea typeface="方正正中黑简体" panose="02000000000000000000" pitchFamily="2" charset="-122"/>
              </a:rPr>
              <a:t>间</a:t>
            </a:r>
            <a:endParaRPr lang="en-US" altLang="zh-CN" sz="1400" b="1" dirty="0" smtClean="0">
              <a:latin typeface="Eras Medium ITC" panose="020B0602030504020804" pitchFamily="34" charset="0"/>
              <a:ea typeface="方正正中黑简体" panose="02000000000000000000" pitchFamily="2" charset="-122"/>
            </a:endParaRPr>
          </a:p>
          <a:p>
            <a:r>
              <a:rPr lang="en-US" altLang="zh-CN" sz="1400" b="1" dirty="0" smtClean="0">
                <a:latin typeface="Eras Medium ITC" panose="020B0602030504020804" pitchFamily="34" charset="0"/>
                <a:ea typeface="方正正中黑简体" panose="02000000000000000000" pitchFamily="2" charset="-122"/>
              </a:rPr>
              <a:t>Executive Floor Located From 20F To 23F, Total Rooms Number: 76</a:t>
            </a:r>
          </a:p>
          <a:p>
            <a:endParaRPr lang="en-US" altLang="zh-CN" sz="1400" b="1" dirty="0" smtClean="0">
              <a:latin typeface="Eras Medium ITC" panose="020B0602030504020804" pitchFamily="34" charset="0"/>
              <a:ea typeface="方正正中黑简体" panose="02000000000000000000" pitchFamily="2" charset="-122"/>
            </a:endParaRPr>
          </a:p>
          <a:p>
            <a:r>
              <a:rPr lang="zh-CN" altLang="zh-CN" sz="1400" b="1" dirty="0" smtClean="0">
                <a:latin typeface="Eras Medium ITC" panose="020B0602030504020804" pitchFamily="34" charset="0"/>
                <a:ea typeface="方正正中黑简体" panose="02000000000000000000" pitchFamily="2" charset="-122"/>
              </a:rPr>
              <a:t>营业时间</a:t>
            </a:r>
            <a:r>
              <a:rPr lang="en-US" altLang="zh-CN" sz="1400" b="1" dirty="0" smtClean="0">
                <a:latin typeface="Eras Medium ITC" panose="020B0602030504020804" pitchFamily="34" charset="0"/>
                <a:ea typeface="方正正中黑简体" panose="02000000000000000000" pitchFamily="2" charset="-122"/>
              </a:rPr>
              <a:t> </a:t>
            </a:r>
          </a:p>
          <a:p>
            <a:r>
              <a:rPr lang="en-US" altLang="zh-CN" sz="1400" b="1" dirty="0" smtClean="0">
                <a:latin typeface="Eras Medium ITC" panose="020B0602030504020804" pitchFamily="34" charset="0"/>
                <a:ea typeface="方正正中黑简体" panose="02000000000000000000" pitchFamily="2" charset="-122"/>
              </a:rPr>
              <a:t>Operation Hours: 06:30am-11:00pm</a:t>
            </a:r>
          </a:p>
          <a:p>
            <a:endParaRPr lang="zh-CN" altLang="zh-CN" sz="1400" dirty="0" smtClean="0">
              <a:latin typeface="Eras Medium ITC" panose="020B0602030504020804" pitchFamily="34" charset="0"/>
              <a:ea typeface="方正正中黑简体" panose="02000000000000000000" pitchFamily="2" charset="-122"/>
            </a:endParaRPr>
          </a:p>
          <a:p>
            <a:r>
              <a:rPr lang="zh-CN" altLang="en-US" sz="1400" dirty="0" smtClean="0">
                <a:latin typeface="Eras Medium ITC" panose="020B0602030504020804" pitchFamily="34" charset="0"/>
                <a:ea typeface="方正正中黑简体" panose="02000000000000000000" pitchFamily="2" charset="-122"/>
              </a:rPr>
              <a:t>早餐 </a:t>
            </a:r>
            <a:r>
              <a:rPr lang="en-US" altLang="zh-CN" sz="1400" dirty="0">
                <a:latin typeface="Eras Medium ITC" panose="020B0602030504020804" pitchFamily="34" charset="0"/>
                <a:ea typeface="方正正中黑简体" panose="02000000000000000000" pitchFamily="2" charset="-122"/>
              </a:rPr>
              <a:t>B</a:t>
            </a:r>
            <a:r>
              <a:rPr lang="en-US" altLang="zh-CN" sz="1400" dirty="0" smtClean="0">
                <a:latin typeface="Eras Medium ITC" panose="020B0602030504020804" pitchFamily="34" charset="0"/>
                <a:ea typeface="方正正中黑简体" panose="02000000000000000000" pitchFamily="2" charset="-122"/>
              </a:rPr>
              <a:t>reakfast: 06:30am-10:00am</a:t>
            </a:r>
            <a:r>
              <a:rPr lang="zh-CN" altLang="en-US" sz="1400" dirty="0" smtClean="0">
                <a:latin typeface="Eras Medium ITC" panose="020B0602030504020804" pitchFamily="34" charset="0"/>
                <a:ea typeface="方正正中黑简体" panose="02000000000000000000" pitchFamily="2" charset="-122"/>
              </a:rPr>
              <a:t>（</a:t>
            </a:r>
            <a:r>
              <a:rPr lang="zh-CN" altLang="en-US" sz="1400" dirty="0">
                <a:solidFill>
                  <a:prstClr val="black"/>
                </a:solidFill>
                <a:latin typeface="Eras Medium ITC" panose="020B0602030504020804" pitchFamily="34" charset="0"/>
                <a:ea typeface="方正正中黑简体" panose="02000000000000000000" pitchFamily="2" charset="-122"/>
              </a:rPr>
              <a:t>每天</a:t>
            </a:r>
            <a:r>
              <a:rPr lang="en-US" altLang="zh-CN" sz="1400" dirty="0">
                <a:solidFill>
                  <a:prstClr val="black"/>
                </a:solidFill>
                <a:latin typeface="Eras Medium ITC" panose="020B0602030504020804" pitchFamily="34" charset="0"/>
                <a:ea typeface="方正正中黑简体" panose="02000000000000000000" pitchFamily="2" charset="-122"/>
              </a:rPr>
              <a:t>Daily</a:t>
            </a:r>
            <a:r>
              <a:rPr lang="en-US" altLang="zh-CN" sz="1400" dirty="0" smtClean="0">
                <a:latin typeface="Eras Medium ITC" panose="020B0602030504020804" pitchFamily="34" charset="0"/>
                <a:ea typeface="方正正中黑简体" panose="02000000000000000000" pitchFamily="2" charset="-122"/>
              </a:rPr>
              <a:t>) </a:t>
            </a:r>
            <a:endParaRPr lang="en-US" altLang="zh-CN" sz="1400" dirty="0">
              <a:latin typeface="Eras Medium ITC" panose="020B0602030504020804" pitchFamily="34" charset="0"/>
              <a:ea typeface="方正正中黑简体" panose="02000000000000000000" pitchFamily="2" charset="-122"/>
            </a:endParaRPr>
          </a:p>
          <a:p>
            <a:r>
              <a:rPr lang="en-US" altLang="zh-CN" sz="1400" dirty="0" smtClean="0">
                <a:solidFill>
                  <a:srgbClr val="FF0000"/>
                </a:solidFill>
                <a:latin typeface="Eras Medium ITC" panose="020B0602030504020804" pitchFamily="34" charset="0"/>
                <a:ea typeface="方正正中黑简体" panose="02000000000000000000" pitchFamily="2" charset="-122"/>
              </a:rPr>
              <a:t>  </a:t>
            </a:r>
          </a:p>
          <a:p>
            <a:r>
              <a:rPr lang="zh-CN" altLang="en-US" sz="1400" dirty="0" smtClean="0">
                <a:latin typeface="Eras Medium ITC" panose="020B0602030504020804" pitchFamily="34" charset="0"/>
                <a:ea typeface="方正正中黑简体" panose="02000000000000000000" pitchFamily="2" charset="-122"/>
              </a:rPr>
              <a:t>欢乐时光 </a:t>
            </a:r>
            <a:r>
              <a:rPr lang="en-US" altLang="zh-CN" sz="1400" dirty="0" smtClean="0">
                <a:latin typeface="Eras Medium ITC" panose="020B0602030504020804" pitchFamily="34" charset="0"/>
                <a:ea typeface="方正正中黑简体" panose="02000000000000000000" pitchFamily="2" charset="-122"/>
              </a:rPr>
              <a:t>Happy Hour: 6:00pm-8:00pm</a:t>
            </a:r>
            <a:r>
              <a:rPr lang="zh-CN" altLang="en-US" sz="1400" dirty="0" smtClean="0">
                <a:latin typeface="Eras Medium ITC" panose="020B0602030504020804" pitchFamily="34" charset="0"/>
                <a:ea typeface="方正正中黑简体" panose="02000000000000000000" pitchFamily="2" charset="-122"/>
              </a:rPr>
              <a:t>（每天</a:t>
            </a:r>
            <a:r>
              <a:rPr lang="en-US" altLang="zh-CN" sz="1400" dirty="0" smtClean="0">
                <a:latin typeface="Eras Medium ITC" panose="020B0602030504020804" pitchFamily="34" charset="0"/>
                <a:ea typeface="方正正中黑简体" panose="02000000000000000000" pitchFamily="2" charset="-122"/>
              </a:rPr>
              <a:t>Daily</a:t>
            </a:r>
            <a:r>
              <a:rPr lang="zh-CN" altLang="en-US" sz="1400" dirty="0" smtClean="0">
                <a:latin typeface="Eras Medium ITC" panose="020B0602030504020804" pitchFamily="34" charset="0"/>
                <a:ea typeface="方正正中黑简体" panose="02000000000000000000" pitchFamily="2" charset="-122"/>
              </a:rPr>
              <a:t>）</a:t>
            </a:r>
            <a:endParaRPr lang="en-US" altLang="zh-CN" sz="1400" dirty="0" smtClean="0">
              <a:latin typeface="Eras Medium ITC" panose="020B0602030504020804" pitchFamily="34" charset="0"/>
              <a:ea typeface="方正正中黑简体" panose="02000000000000000000" pitchFamily="2" charset="-122"/>
            </a:endParaRPr>
          </a:p>
          <a:p>
            <a:endParaRPr lang="en-US" altLang="zh-CN" sz="1400" dirty="0">
              <a:latin typeface="Eras Medium ITC" panose="020B0602030504020804" pitchFamily="34" charset="0"/>
              <a:ea typeface="方正正中黑简体" panose="02000000000000000000" pitchFamily="2" charset="-122"/>
            </a:endParaRPr>
          </a:p>
          <a:p>
            <a:r>
              <a:rPr lang="zh-CN" altLang="en-US" sz="1400" dirty="0" smtClean="0">
                <a:latin typeface="Eras Medium ITC" panose="020B0602030504020804" pitchFamily="34" charset="0"/>
                <a:ea typeface="方正正中黑简体" panose="02000000000000000000" pitchFamily="2" charset="-122"/>
              </a:rPr>
              <a:t>全天可在行政嘉华酒廊享用免费软饮</a:t>
            </a:r>
            <a:endParaRPr lang="en-US" altLang="zh-CN" sz="1400" dirty="0" smtClean="0">
              <a:latin typeface="Eras Medium ITC" panose="020B0602030504020804" pitchFamily="34" charset="0"/>
              <a:ea typeface="方正正中黑简体" panose="02000000000000000000" pitchFamily="2" charset="-122"/>
            </a:endParaRPr>
          </a:p>
          <a:p>
            <a:r>
              <a:rPr lang="en-US" altLang="zh-CN" sz="1400" dirty="0" smtClean="0">
                <a:latin typeface="Eras Medium ITC" panose="020B0602030504020804" pitchFamily="34" charset="0"/>
                <a:ea typeface="方正正中黑简体" panose="02000000000000000000" pitchFamily="2" charset="-122"/>
              </a:rPr>
              <a:t>Complimentary </a:t>
            </a:r>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soft drinks in the Executive Lounge during the day</a:t>
            </a:r>
            <a:endParaRPr lang="zh-CN" altLang="zh-CN" sz="1400" dirty="0" smtClean="0">
              <a:latin typeface="Eras Medium ITC" panose="020B0602030504020804" pitchFamily="34" charset="0"/>
              <a:ea typeface="方正正中黑简体" panose="02000000000000000000" pitchFamily="2" charset="-122"/>
            </a:endParaRPr>
          </a:p>
          <a:p>
            <a:r>
              <a:rPr lang="en-US" altLang="zh-CN" sz="1400" dirty="0" smtClean="0">
                <a:solidFill>
                  <a:srgbClr val="FF0000"/>
                </a:solidFill>
                <a:latin typeface="Eras Medium ITC" panose="020B0602030504020804" pitchFamily="34" charset="0"/>
                <a:ea typeface="方正正中黑简体" panose="02000000000000000000" pitchFamily="2" charset="-122"/>
              </a:rPr>
              <a:t> </a:t>
            </a:r>
            <a:endParaRPr lang="zh-CN" altLang="zh-CN" sz="1400" dirty="0" smtClean="0">
              <a:solidFill>
                <a:srgbClr val="FF0000"/>
              </a:solidFill>
              <a:latin typeface="Eras Medium ITC" panose="020B0602030504020804" pitchFamily="34" charset="0"/>
              <a:ea typeface="方正正中黑简体" panose="02000000000000000000" pitchFamily="2" charset="-122"/>
            </a:endParaRPr>
          </a:p>
          <a:p>
            <a:r>
              <a:rPr lang="en-US" altLang="zh-CN" sz="1400" dirty="0" smtClean="0">
                <a:latin typeface="Eras Medium ITC" panose="020B0602030504020804" pitchFamily="34" charset="0"/>
                <a:ea typeface="方正正中黑简体" panose="02000000000000000000" pitchFamily="2" charset="-122"/>
              </a:rPr>
              <a:t>			</a:t>
            </a:r>
          </a:p>
          <a:p>
            <a:r>
              <a:rPr lang="zh-CN" altLang="en-US" sz="1400" b="1" dirty="0" smtClean="0">
                <a:latin typeface="Eras Medium ITC" panose="020B0602030504020804" pitchFamily="34" charset="0"/>
                <a:ea typeface="方正正中黑简体" panose="02000000000000000000" pitchFamily="2" charset="-122"/>
              </a:rPr>
              <a:t>座位</a:t>
            </a:r>
            <a:r>
              <a:rPr lang="en-US" altLang="zh-CN" sz="1400" b="1" dirty="0">
                <a:latin typeface="Eras Medium ITC" panose="020B0602030504020804" pitchFamily="34" charset="0"/>
                <a:ea typeface="方正正中黑简体" panose="02000000000000000000" pitchFamily="2" charset="-122"/>
              </a:rPr>
              <a:t>C</a:t>
            </a:r>
            <a:r>
              <a:rPr lang="en-US" altLang="zh-CN" sz="1400" b="1" dirty="0" smtClean="0">
                <a:latin typeface="Eras Medium ITC" panose="020B0602030504020804" pitchFamily="34" charset="0"/>
                <a:ea typeface="方正正中黑简体" panose="02000000000000000000" pitchFamily="2" charset="-122"/>
              </a:rPr>
              <a:t>apacity: 28</a:t>
            </a:r>
          </a:p>
          <a:p>
            <a:endParaRPr lang="en-US" altLang="zh-CN" sz="1400" b="1" dirty="0" smtClean="0">
              <a:latin typeface="Eras Medium ITC" panose="020B0602030504020804" pitchFamily="34" charset="0"/>
              <a:ea typeface="方正正中黑简体" panose="02000000000000000000" pitchFamily="2" charset="-122"/>
            </a:endParaRPr>
          </a:p>
          <a:p>
            <a:r>
              <a:rPr lang="zh-CN" altLang="en-US" sz="1400" b="1" dirty="0" smtClean="0">
                <a:latin typeface="Eras Medium ITC" panose="020B0602030504020804" pitchFamily="34" charset="0"/>
                <a:ea typeface="方正正中黑简体" panose="02000000000000000000" pitchFamily="2" charset="-122"/>
              </a:rPr>
              <a:t>楼层</a:t>
            </a:r>
            <a:r>
              <a:rPr lang="en-US" altLang="zh-CN" sz="1400" b="1" dirty="0">
                <a:latin typeface="Eras Medium ITC" panose="020B0602030504020804" pitchFamily="34" charset="0"/>
                <a:ea typeface="方正正中黑简体" panose="02000000000000000000" pitchFamily="2" charset="-122"/>
              </a:rPr>
              <a:t>L</a:t>
            </a:r>
            <a:r>
              <a:rPr lang="en-US" altLang="zh-CN" sz="1400" b="1" dirty="0" smtClean="0">
                <a:latin typeface="Eras Medium ITC" panose="020B0602030504020804" pitchFamily="34" charset="0"/>
                <a:ea typeface="方正正中黑简体" panose="02000000000000000000" pitchFamily="2" charset="-122"/>
              </a:rPr>
              <a:t>ocation: 22</a:t>
            </a:r>
            <a:r>
              <a:rPr lang="zh-CN" altLang="en-US" sz="1400" b="1" dirty="0" smtClean="0">
                <a:latin typeface="Eras Medium ITC" panose="020B0602030504020804" pitchFamily="34" charset="0"/>
                <a:ea typeface="方正正中黑简体" panose="02000000000000000000" pitchFamily="2" charset="-122"/>
              </a:rPr>
              <a:t>层</a:t>
            </a:r>
            <a:r>
              <a:rPr lang="en-US" altLang="zh-CN" sz="1400" b="1" dirty="0" smtClean="0">
                <a:latin typeface="Eras Medium ITC" panose="020B0602030504020804" pitchFamily="34" charset="0"/>
                <a:ea typeface="方正正中黑简体" panose="02000000000000000000" pitchFamily="2" charset="-122"/>
              </a:rPr>
              <a:t>/F</a:t>
            </a:r>
          </a:p>
          <a:p>
            <a:endParaRPr lang="zh-CN" altLang="en-US" dirty="0">
              <a:latin typeface="Eras Medium ITC" panose="020B0602030504020804" pitchFamily="34" charset="0"/>
              <a:ea typeface="方正正中黑简体" panose="02000000000000000000" pitchFamily="2" charset="-122"/>
            </a:endParaRPr>
          </a:p>
        </p:txBody>
      </p:sp>
      <p:pic>
        <p:nvPicPr>
          <p:cNvPr id="7" name="Picture 2" descr="C:\Users\Vivian\Desktop\12. 版权图片 Copyright pix\RF图\RF图\F&amp;B\138345868.tif"/>
          <p:cNvPicPr>
            <a:picLocks noChangeAspect="1" noChangeArrowheads="1"/>
          </p:cNvPicPr>
          <p:nvPr/>
        </p:nvPicPr>
        <p:blipFill>
          <a:blip r:embed="rId3" cstate="screen"/>
          <a:srcRect/>
          <a:stretch>
            <a:fillRect/>
          </a:stretch>
        </p:blipFill>
        <p:spPr bwMode="auto">
          <a:xfrm>
            <a:off x="6463976" y="4725144"/>
            <a:ext cx="2334319" cy="1644683"/>
          </a:xfrm>
          <a:prstGeom prst="rect">
            <a:avLst/>
          </a:prstGeom>
          <a:noFill/>
        </p:spPr>
      </p:pic>
      <p:pic>
        <p:nvPicPr>
          <p:cNvPr id="8" name="Picture 2" descr="P:\MarCom\wanda_realm_chifeng pictures\Low Res Images\_36C35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42" y="2279129"/>
            <a:ext cx="3983038" cy="265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嘉华行政酒廊 </a:t>
            </a:r>
            <a:r>
              <a:rPr lang="en-US" altLang="zh-CN" sz="2800" b="1" dirty="0">
                <a:solidFill>
                  <a:schemeClr val="bg1"/>
                </a:solidFill>
                <a:sym typeface="Arial" pitchFamily="34" charset="0"/>
              </a:rPr>
              <a:t/>
            </a:r>
            <a:br>
              <a:rPr lang="en-US" altLang="zh-CN" sz="2800" b="1" dirty="0">
                <a:solidFill>
                  <a:schemeClr val="bg1"/>
                </a:solidFill>
                <a:sym typeface="Arial" pitchFamily="34" charset="0"/>
              </a:rPr>
            </a:br>
            <a:r>
              <a:rPr lang="en-US" altLang="zh-CN" sz="2800" b="1" dirty="0">
                <a:solidFill>
                  <a:schemeClr val="bg1"/>
                </a:solidFill>
                <a:latin typeface="Lucida Sans" pitchFamily="34" charset="0"/>
                <a:ea typeface="+mj-ea"/>
                <a:cs typeface="Arial" pitchFamily="34" charset="0"/>
                <a:sym typeface="Arial" pitchFamily="34" charset="0"/>
              </a:rPr>
              <a:t>Executive Lounge</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539552" y="1456647"/>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pic>
        <p:nvPicPr>
          <p:cNvPr id="4" name="Picture 1" descr="C:\Users\user11\Desktop\143689302.tif"/>
          <p:cNvPicPr>
            <a:picLocks noChangeAspect="1" noChangeArrowheads="1"/>
          </p:cNvPicPr>
          <p:nvPr/>
        </p:nvPicPr>
        <p:blipFill>
          <a:blip r:embed="rId3" cstate="screen"/>
          <a:srcRect/>
          <a:stretch>
            <a:fillRect/>
          </a:stretch>
        </p:blipFill>
        <p:spPr bwMode="auto">
          <a:xfrm>
            <a:off x="539552" y="1844824"/>
            <a:ext cx="3345106" cy="2939752"/>
          </a:xfrm>
          <a:prstGeom prst="rect">
            <a:avLst/>
          </a:prstGeom>
          <a:noFill/>
        </p:spPr>
      </p:pic>
      <p:cxnSp>
        <p:nvCxnSpPr>
          <p:cNvPr id="5" name="直接连接符 4"/>
          <p:cNvCxnSpPr/>
          <p:nvPr/>
        </p:nvCxnSpPr>
        <p:spPr>
          <a:xfrm>
            <a:off x="4139951" y="1500968"/>
            <a:ext cx="1" cy="482432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22967" y="1431645"/>
            <a:ext cx="4597506" cy="4708981"/>
          </a:xfrm>
          <a:prstGeom prst="rect">
            <a:avLst/>
          </a:prstGeom>
          <a:noFill/>
        </p:spPr>
        <p:txBody>
          <a:bodyPr wrap="square" rtlCol="0">
            <a:spAutoFit/>
          </a:bodyPr>
          <a:lstStyle/>
          <a:p>
            <a:r>
              <a:rPr lang="zh-CN" altLang="zh-CN" sz="1200" b="1" dirty="0">
                <a:latin typeface="Eras Medium ITC" panose="020B0602030504020804" pitchFamily="34" charset="0"/>
                <a:ea typeface="方正正中黑简体" panose="02000000000000000000" pitchFamily="2" charset="-122"/>
              </a:rPr>
              <a:t>行政楼层礼遇</a:t>
            </a:r>
            <a:endParaRPr lang="en-US" altLang="zh-CN" sz="1200" b="1" dirty="0">
              <a:latin typeface="Eras Medium ITC" panose="020B0602030504020804" pitchFamily="34" charset="0"/>
              <a:ea typeface="方正正中黑简体" panose="02000000000000000000" pitchFamily="2" charset="-122"/>
            </a:endParaRPr>
          </a:p>
          <a:p>
            <a:r>
              <a:rPr lang="en-US" altLang="zh-CN" sz="1200" b="1" dirty="0">
                <a:latin typeface="Eras Medium ITC" panose="020B0602030504020804" pitchFamily="34" charset="0"/>
                <a:ea typeface="方正正中黑简体" panose="02000000000000000000" pitchFamily="2" charset="-122"/>
              </a:rPr>
              <a:t>Executive Floor Benefits</a:t>
            </a:r>
            <a:r>
              <a:rPr lang="en-US" altLang="zh-CN" sz="1200" b="1" dirty="0" smtClean="0">
                <a:latin typeface="Eras Medium ITC" panose="020B0602030504020804" pitchFamily="34" charset="0"/>
                <a:ea typeface="方正正中黑简体" panose="02000000000000000000" pitchFamily="2" charset="-122"/>
              </a:rPr>
              <a:t>:</a:t>
            </a:r>
          </a:p>
          <a:p>
            <a:endParaRPr lang="en-US" altLang="zh-CN" sz="1200" dirty="0" smtClean="0">
              <a:latin typeface="Eras Medium ITC" panose="020B0602030504020804" pitchFamily="34" charset="0"/>
              <a:ea typeface="方正正中黑简体" panose="02000000000000000000" pitchFamily="2" charset="-122"/>
            </a:endParaRPr>
          </a:p>
          <a:p>
            <a:pPr marL="171450" indent="-171450">
              <a:buFont typeface="Arial" pitchFamily="34" charset="0"/>
              <a:buChar char="•"/>
            </a:pPr>
            <a:r>
              <a:rPr lang="zh-CN" altLang="zh-CN" sz="1200" dirty="0" smtClean="0">
                <a:latin typeface="Eras Medium ITC" panose="020B0602030504020804" pitchFamily="34" charset="0"/>
                <a:ea typeface="方正正中黑简体" panose="02000000000000000000" pitchFamily="2" charset="-122"/>
              </a:rPr>
              <a:t>行政</a:t>
            </a:r>
            <a:r>
              <a:rPr lang="zh-CN" altLang="zh-CN" sz="1200" dirty="0">
                <a:latin typeface="Eras Medium ITC" panose="020B0602030504020804" pitchFamily="34" charset="0"/>
                <a:ea typeface="方正正中黑简体" panose="02000000000000000000" pitchFamily="2" charset="-122"/>
              </a:rPr>
              <a:t>酒廊客人专享的入住登记及退房</a:t>
            </a:r>
            <a:r>
              <a:rPr lang="zh-CN" altLang="zh-CN" sz="1200" dirty="0" smtClean="0">
                <a:latin typeface="Eras Medium ITC" panose="020B0602030504020804" pitchFamily="34" charset="0"/>
                <a:ea typeface="方正正中黑简体" panose="02000000000000000000" pitchFamily="2" charset="-122"/>
              </a:rPr>
              <a:t>服务</a:t>
            </a:r>
            <a:endParaRPr lang="zh-CN" altLang="zh-CN" sz="1200" dirty="0">
              <a:latin typeface="Eras Medium ITC" panose="020B0602030504020804" pitchFamily="34" charset="0"/>
              <a:ea typeface="方正正中黑简体" panose="02000000000000000000" pitchFamily="2" charset="-122"/>
            </a:endParaRPr>
          </a:p>
          <a:p>
            <a:r>
              <a:rPr lang="en-US" altLang="zh-CN" sz="1200" dirty="0" smtClean="0">
                <a:latin typeface="Eras Medium ITC" panose="020B0602030504020804" pitchFamily="34" charset="0"/>
                <a:ea typeface="方正正中黑简体" panose="02000000000000000000" pitchFamily="2" charset="-122"/>
              </a:rPr>
              <a:t>    Executive </a:t>
            </a:r>
            <a:r>
              <a:rPr lang="en-US" altLang="zh-CN" sz="1200" dirty="0">
                <a:latin typeface="Eras Medium ITC" panose="020B0602030504020804" pitchFamily="34" charset="0"/>
                <a:ea typeface="方正正中黑简体" panose="02000000000000000000" pitchFamily="2" charset="-122"/>
              </a:rPr>
              <a:t>check-in and check-out services</a:t>
            </a:r>
            <a:endParaRPr lang="zh-CN" altLang="zh-CN" sz="1200" dirty="0">
              <a:latin typeface="Eras Medium ITC" panose="020B0602030504020804" pitchFamily="34" charset="0"/>
              <a:ea typeface="方正正中黑简体" panose="02000000000000000000" pitchFamily="2" charset="-122"/>
            </a:endParaRPr>
          </a:p>
          <a:p>
            <a:endParaRPr lang="en-US" altLang="zh-CN" sz="1200" b="1" dirty="0">
              <a:latin typeface="Eras Medium ITC" panose="020B0602030504020804" pitchFamily="34" charset="0"/>
              <a:ea typeface="方正正中黑简体" panose="02000000000000000000" pitchFamily="2" charset="-122"/>
            </a:endParaRPr>
          </a:p>
          <a:p>
            <a:pPr>
              <a:buFont typeface="Arial" pitchFamily="34" charset="0"/>
              <a:buChar char="•"/>
            </a:pPr>
            <a:r>
              <a:rPr lang="en-US" altLang="zh-CN" sz="1200" dirty="0">
                <a:latin typeface="Eras Medium ITC" panose="020B0602030504020804" pitchFamily="34" charset="0"/>
                <a:ea typeface="方正正中黑简体" panose="02000000000000000000" pitchFamily="2" charset="-122"/>
              </a:rPr>
              <a:t>  </a:t>
            </a:r>
            <a:r>
              <a:rPr lang="zh-CN" altLang="zh-CN" sz="1200" dirty="0">
                <a:latin typeface="Eras Medium ITC" panose="020B0602030504020804" pitchFamily="34" charset="0"/>
                <a:ea typeface="方正正中黑简体" panose="02000000000000000000" pitchFamily="2" charset="-122"/>
              </a:rPr>
              <a:t>行政酒廊营业时间内免费</a:t>
            </a:r>
            <a:r>
              <a:rPr lang="zh-CN" altLang="zh-CN" sz="1200" dirty="0" smtClean="0">
                <a:latin typeface="Eras Medium ITC" panose="020B0602030504020804" pitchFamily="34" charset="0"/>
                <a:ea typeface="方正正中黑简体" panose="02000000000000000000" pitchFamily="2" charset="-122"/>
              </a:rPr>
              <a:t>提供</a:t>
            </a:r>
            <a:r>
              <a:rPr lang="zh-CN" altLang="en-US" sz="1200" dirty="0">
                <a:latin typeface="Eras Medium ITC" panose="020B0602030504020804" pitchFamily="34" charset="0"/>
                <a:ea typeface="方正正中黑简体" panose="02000000000000000000" pitchFamily="2" charset="-122"/>
              </a:rPr>
              <a:t>软饮</a:t>
            </a:r>
            <a:endParaRPr lang="zh-CN" altLang="zh-CN" sz="1200" dirty="0">
              <a:latin typeface="Eras Medium ITC" panose="020B0602030504020804" pitchFamily="34" charset="0"/>
              <a:ea typeface="方正正中黑简体" panose="02000000000000000000" pitchFamily="2" charset="-122"/>
            </a:endParaRPr>
          </a:p>
          <a:p>
            <a:r>
              <a:rPr lang="en-US" altLang="zh-CN" sz="1200" dirty="0">
                <a:latin typeface="Eras Medium ITC" panose="020B0602030504020804" pitchFamily="34" charset="0"/>
                <a:ea typeface="方正正中黑简体" panose="02000000000000000000" pitchFamily="2" charset="-122"/>
              </a:rPr>
              <a:t>    </a:t>
            </a:r>
            <a:r>
              <a:rPr lang="en-US" altLang="zh-CN" sz="1200" dirty="0" smtClean="0">
                <a:latin typeface="Eras Medium ITC" panose="020B0602030504020804" pitchFamily="34" charset="0"/>
                <a:ea typeface="方正正中黑简体" panose="02000000000000000000" pitchFamily="2" charset="-122"/>
              </a:rPr>
              <a:t>Soft </a:t>
            </a:r>
            <a:r>
              <a:rPr lang="en-US" altLang="zh-CN" sz="1200" dirty="0">
                <a:latin typeface="Eras Medium ITC" panose="020B0602030504020804" pitchFamily="34" charset="0"/>
                <a:ea typeface="方正正中黑简体" panose="02000000000000000000" pitchFamily="2" charset="-122"/>
              </a:rPr>
              <a:t>drinks are available </a:t>
            </a:r>
            <a:r>
              <a:rPr lang="en-US" altLang="zh-CN" sz="1200" dirty="0" smtClean="0">
                <a:latin typeface="Eras Medium ITC" panose="020B0602030504020804" pitchFamily="34" charset="0"/>
                <a:ea typeface="方正正中黑简体" panose="02000000000000000000" pitchFamily="2" charset="-122"/>
              </a:rPr>
              <a:t>throughout the </a:t>
            </a:r>
            <a:r>
              <a:rPr lang="en-US" altLang="zh-CN" sz="1200" dirty="0">
                <a:latin typeface="Eras Medium ITC" panose="020B0602030504020804" pitchFamily="34" charset="0"/>
                <a:ea typeface="方正正中黑简体" panose="02000000000000000000" pitchFamily="2" charset="-122"/>
              </a:rPr>
              <a:t>day </a:t>
            </a:r>
          </a:p>
          <a:p>
            <a:endParaRPr lang="zh-CN" altLang="zh-CN" sz="1200" dirty="0">
              <a:latin typeface="Eras Medium ITC" panose="020B0602030504020804" pitchFamily="34" charset="0"/>
              <a:ea typeface="方正正中黑简体" panose="02000000000000000000" pitchFamily="2" charset="-122"/>
            </a:endParaRPr>
          </a:p>
          <a:p>
            <a:pPr>
              <a:buFont typeface="Arial" pitchFamily="34" charset="0"/>
              <a:buChar char="•"/>
            </a:pPr>
            <a:r>
              <a:rPr lang="en-US" altLang="zh-CN" sz="1200" dirty="0">
                <a:latin typeface="Eras Medium ITC" panose="020B0602030504020804" pitchFamily="34" charset="0"/>
                <a:ea typeface="方正正中黑简体" panose="02000000000000000000" pitchFamily="2" charset="-122"/>
              </a:rPr>
              <a:t>  </a:t>
            </a:r>
            <a:r>
              <a:rPr lang="zh-CN" altLang="zh-CN" sz="1200" dirty="0">
                <a:latin typeface="Eras Medium ITC" panose="020B0602030504020804" pitchFamily="34" charset="0"/>
                <a:ea typeface="方正正中黑简体" panose="02000000000000000000" pitchFamily="2" charset="-122"/>
              </a:rPr>
              <a:t>客房及行政酒廊免费提供宽带上网</a:t>
            </a:r>
          </a:p>
          <a:p>
            <a:r>
              <a:rPr lang="en-US" altLang="zh-CN" sz="1200" dirty="0">
                <a:latin typeface="Eras Medium ITC" panose="020B0602030504020804" pitchFamily="34" charset="0"/>
                <a:ea typeface="方正正中黑简体" panose="02000000000000000000" pitchFamily="2" charset="-122"/>
              </a:rPr>
              <a:t>    Complimentary computer and Internet service </a:t>
            </a:r>
          </a:p>
          <a:p>
            <a:endParaRPr lang="zh-CN" altLang="zh-CN" sz="1200" dirty="0">
              <a:latin typeface="Eras Medium ITC" panose="020B0602030504020804" pitchFamily="34" charset="0"/>
              <a:ea typeface="方正正中黑简体" panose="02000000000000000000" pitchFamily="2" charset="-122"/>
            </a:endParaRPr>
          </a:p>
          <a:p>
            <a:pPr>
              <a:buFont typeface="Arial" pitchFamily="34" charset="0"/>
              <a:buChar char="•"/>
            </a:pPr>
            <a:r>
              <a:rPr lang="en-US" altLang="zh-CN" sz="1200" dirty="0">
                <a:latin typeface="Eras Medium ITC" panose="020B0602030504020804" pitchFamily="34" charset="0"/>
                <a:ea typeface="方正正中黑简体" panose="02000000000000000000" pitchFamily="2" charset="-122"/>
              </a:rPr>
              <a:t>  </a:t>
            </a:r>
            <a:r>
              <a:rPr lang="zh-CN" altLang="zh-CN" sz="1200" dirty="0">
                <a:latin typeface="Eras Medium ITC" panose="020B0602030504020804" pitchFamily="34" charset="0"/>
                <a:ea typeface="方正正中黑简体" panose="02000000000000000000" pitchFamily="2" charset="-122"/>
              </a:rPr>
              <a:t>入住期间每房免费使用行政酒廊</a:t>
            </a:r>
            <a:r>
              <a:rPr lang="zh-CN" altLang="zh-CN" sz="1200" dirty="0" smtClean="0">
                <a:latin typeface="Eras Medium ITC" panose="020B0602030504020804" pitchFamily="34" charset="0"/>
                <a:ea typeface="方正正中黑简体" panose="02000000000000000000" pitchFamily="2" charset="-122"/>
              </a:rPr>
              <a:t>会议室</a:t>
            </a:r>
            <a:r>
              <a:rPr lang="zh-CN" altLang="en-US" sz="1200" dirty="0" smtClean="0">
                <a:latin typeface="Eras Medium ITC" panose="020B0602030504020804" pitchFamily="34" charset="0"/>
                <a:ea typeface="方正正中黑简体" panose="02000000000000000000" pitchFamily="2" charset="-122"/>
              </a:rPr>
              <a:t>两</a:t>
            </a:r>
            <a:r>
              <a:rPr lang="zh-CN" altLang="zh-CN" sz="1200" dirty="0" smtClean="0">
                <a:latin typeface="Eras Medium ITC" panose="020B0602030504020804" pitchFamily="34" charset="0"/>
                <a:ea typeface="方正正中黑简体" panose="02000000000000000000" pitchFamily="2" charset="-122"/>
              </a:rPr>
              <a:t>小时</a:t>
            </a:r>
            <a:endParaRPr lang="zh-CN" altLang="zh-CN" sz="1200" dirty="0">
              <a:latin typeface="Eras Medium ITC" panose="020B0602030504020804" pitchFamily="34" charset="0"/>
              <a:ea typeface="方正正中黑简体" panose="02000000000000000000" pitchFamily="2" charset="-122"/>
            </a:endParaRPr>
          </a:p>
          <a:p>
            <a:r>
              <a:rPr lang="en-US" altLang="zh-CN" sz="1200" dirty="0">
                <a:latin typeface="Eras Medium ITC" panose="020B0602030504020804" pitchFamily="34" charset="0"/>
                <a:ea typeface="方正正中黑简体" panose="02000000000000000000" pitchFamily="2" charset="-122"/>
              </a:rPr>
              <a:t>    Complimentary usage of the Lounge Meeting room </a:t>
            </a:r>
            <a:r>
              <a:rPr lang="en-US" altLang="zh-CN" sz="1200" dirty="0" smtClean="0">
                <a:latin typeface="Eras Medium ITC" panose="020B0602030504020804" pitchFamily="34" charset="0"/>
                <a:ea typeface="方正正中黑简体" panose="02000000000000000000" pitchFamily="2" charset="-122"/>
              </a:rPr>
              <a:t>for</a:t>
            </a:r>
          </a:p>
          <a:p>
            <a:r>
              <a:rPr lang="en-US" altLang="zh-CN" sz="1200" dirty="0">
                <a:latin typeface="Eras Medium ITC" panose="020B0602030504020804" pitchFamily="34" charset="0"/>
                <a:ea typeface="方正正中黑简体" panose="02000000000000000000" pitchFamily="2" charset="-122"/>
              </a:rPr>
              <a:t> </a:t>
            </a:r>
            <a:r>
              <a:rPr lang="en-US" altLang="zh-CN" sz="1200" dirty="0" smtClean="0">
                <a:latin typeface="Eras Medium ITC" panose="020B0602030504020804" pitchFamily="34" charset="0"/>
                <a:ea typeface="方正正中黑简体" panose="02000000000000000000" pitchFamily="2" charset="-122"/>
              </a:rPr>
              <a:t>   </a:t>
            </a:r>
            <a:r>
              <a:rPr lang="en-US" altLang="zh-CN" sz="1200" dirty="0">
                <a:latin typeface="Eras Medium ITC" panose="020B0602030504020804" pitchFamily="34" charset="0"/>
                <a:ea typeface="方正正中黑简体" panose="02000000000000000000" pitchFamily="2" charset="-122"/>
              </a:rPr>
              <a:t>2</a:t>
            </a:r>
            <a:r>
              <a:rPr lang="en-US" altLang="zh-CN" sz="1200" dirty="0" smtClean="0">
                <a:latin typeface="Eras Medium ITC" panose="020B0602030504020804" pitchFamily="34" charset="0"/>
                <a:ea typeface="方正正中黑简体" panose="02000000000000000000" pitchFamily="2" charset="-122"/>
              </a:rPr>
              <a:t> </a:t>
            </a:r>
            <a:r>
              <a:rPr lang="en-US" altLang="zh-CN" sz="1200" dirty="0">
                <a:latin typeface="Eras Medium ITC" panose="020B0602030504020804" pitchFamily="34" charset="0"/>
                <a:ea typeface="方正正中黑简体" panose="02000000000000000000" pitchFamily="2" charset="-122"/>
              </a:rPr>
              <a:t>hour per stay</a:t>
            </a:r>
          </a:p>
          <a:p>
            <a:r>
              <a:rPr lang="en-US" altLang="zh-CN" sz="1200" dirty="0">
                <a:latin typeface="Eras Medium ITC" panose="020B0602030504020804" pitchFamily="34" charset="0"/>
                <a:ea typeface="方正正中黑简体" panose="02000000000000000000" pitchFamily="2" charset="-122"/>
              </a:rPr>
              <a:t> </a:t>
            </a:r>
            <a:endParaRPr lang="zh-CN" altLang="zh-CN" sz="1200" dirty="0">
              <a:latin typeface="Eras Medium ITC" panose="020B0602030504020804" pitchFamily="34" charset="0"/>
              <a:ea typeface="方正正中黑简体" panose="02000000000000000000" pitchFamily="2" charset="-122"/>
            </a:endParaRPr>
          </a:p>
          <a:p>
            <a:pPr>
              <a:buFont typeface="Arial" pitchFamily="34" charset="0"/>
              <a:buChar char="•"/>
            </a:pPr>
            <a:r>
              <a:rPr lang="en-US" altLang="zh-CN" sz="1200" dirty="0">
                <a:latin typeface="Eras Medium ITC" panose="020B0602030504020804" pitchFamily="34" charset="0"/>
                <a:ea typeface="方正正中黑简体" panose="02000000000000000000" pitchFamily="2" charset="-122"/>
              </a:rPr>
              <a:t>  </a:t>
            </a:r>
            <a:r>
              <a:rPr lang="zh-CN" altLang="zh-CN" sz="1200" dirty="0">
                <a:latin typeface="Eras Medium ITC" panose="020B0602030504020804" pitchFamily="34" charset="0"/>
                <a:ea typeface="方正正中黑简体" panose="02000000000000000000" pitchFamily="2" charset="-122"/>
              </a:rPr>
              <a:t>免费延迟退房至</a:t>
            </a:r>
            <a:r>
              <a:rPr lang="zh-CN" altLang="zh-CN" sz="1200" dirty="0" smtClean="0">
                <a:latin typeface="Eras Medium ITC" panose="020B0602030504020804" pitchFamily="34" charset="0"/>
                <a:ea typeface="方正正中黑简体" panose="02000000000000000000" pitchFamily="2" charset="-122"/>
              </a:rPr>
              <a:t>下午</a:t>
            </a:r>
            <a:r>
              <a:rPr lang="en-US" altLang="zh-CN" sz="1200" dirty="0">
                <a:latin typeface="Eras Medium ITC" panose="020B0602030504020804" pitchFamily="34" charset="0"/>
                <a:ea typeface="方正正中黑简体" panose="02000000000000000000" pitchFamily="2" charset="-122"/>
              </a:rPr>
              <a:t>2</a:t>
            </a:r>
            <a:r>
              <a:rPr lang="zh-CN" altLang="zh-CN" sz="1200" dirty="0" smtClean="0">
                <a:latin typeface="Eras Medium ITC" panose="020B0602030504020804" pitchFamily="34" charset="0"/>
                <a:ea typeface="方正正中黑简体" panose="02000000000000000000" pitchFamily="2" charset="-122"/>
              </a:rPr>
              <a:t>点</a:t>
            </a:r>
            <a:r>
              <a:rPr lang="zh-CN" altLang="zh-CN" sz="1200" dirty="0">
                <a:latin typeface="Eras Medium ITC" panose="020B0602030504020804" pitchFamily="34" charset="0"/>
                <a:ea typeface="方正正中黑简体" panose="02000000000000000000" pitchFamily="2" charset="-122"/>
              </a:rPr>
              <a:t>（视当日入住情况）</a:t>
            </a:r>
          </a:p>
          <a:p>
            <a:r>
              <a:rPr lang="en-US" altLang="zh-CN" sz="1200" dirty="0">
                <a:latin typeface="Eras Medium ITC" panose="020B0602030504020804" pitchFamily="34" charset="0"/>
                <a:ea typeface="方正正中黑简体" panose="02000000000000000000" pitchFamily="2" charset="-122"/>
              </a:rPr>
              <a:t>    Late check out until 2</a:t>
            </a:r>
            <a:r>
              <a:rPr lang="en-US" altLang="zh-CN" sz="1200" dirty="0" smtClean="0">
                <a:latin typeface="Eras Medium ITC" panose="020B0602030504020804" pitchFamily="34" charset="0"/>
                <a:ea typeface="方正正中黑简体" panose="02000000000000000000" pitchFamily="2" charset="-122"/>
              </a:rPr>
              <a:t>:00pm </a:t>
            </a:r>
            <a:r>
              <a:rPr lang="en-US" altLang="zh-CN" sz="1200" dirty="0">
                <a:latin typeface="Eras Medium ITC" panose="020B0602030504020804" pitchFamily="34" charset="0"/>
                <a:ea typeface="方正正中黑简体" panose="02000000000000000000" pitchFamily="2" charset="-122"/>
              </a:rPr>
              <a:t>(subject to availability)</a:t>
            </a:r>
          </a:p>
          <a:p>
            <a:endParaRPr lang="zh-CN" altLang="zh-CN" sz="1200" dirty="0">
              <a:latin typeface="Eras Medium ITC" panose="020B0602030504020804" pitchFamily="34" charset="0"/>
              <a:ea typeface="方正正中黑简体" panose="02000000000000000000" pitchFamily="2" charset="-122"/>
            </a:endParaRPr>
          </a:p>
          <a:p>
            <a:pPr>
              <a:buFont typeface="Arial" pitchFamily="34" charset="0"/>
              <a:buChar char="•"/>
            </a:pPr>
            <a:r>
              <a:rPr lang="en-US" altLang="zh-CN" sz="1200" dirty="0">
                <a:latin typeface="Eras Medium ITC" panose="020B0602030504020804" pitchFamily="34" charset="0"/>
                <a:ea typeface="方正正中黑简体" panose="02000000000000000000" pitchFamily="2" charset="-122"/>
              </a:rPr>
              <a:t>  </a:t>
            </a:r>
            <a:r>
              <a:rPr lang="zh-CN" altLang="zh-CN" sz="1200" dirty="0">
                <a:latin typeface="Eras Medium ITC" panose="020B0602030504020804" pitchFamily="34" charset="0"/>
                <a:ea typeface="方正正中黑简体" panose="02000000000000000000" pitchFamily="2" charset="-122"/>
              </a:rPr>
              <a:t>免费发送市内传真</a:t>
            </a:r>
            <a:r>
              <a:rPr lang="zh-CN" altLang="en-US" sz="1200" dirty="0">
                <a:latin typeface="Eras Medium ITC" panose="020B0602030504020804" pitchFamily="34" charset="0"/>
                <a:ea typeface="方正正中黑简体" panose="02000000000000000000" pitchFamily="2" charset="-122"/>
              </a:rPr>
              <a:t>及</a:t>
            </a:r>
            <a:r>
              <a:rPr lang="zh-CN" altLang="zh-CN" sz="1200" dirty="0">
                <a:latin typeface="Eras Medium ITC" panose="020B0602030504020804" pitchFamily="34" charset="0"/>
                <a:ea typeface="方正正中黑简体" panose="02000000000000000000" pitchFamily="2" charset="-122"/>
              </a:rPr>
              <a:t>拨打本地电话</a:t>
            </a:r>
          </a:p>
          <a:p>
            <a:r>
              <a:rPr lang="en-US" altLang="zh-CN" sz="1200" dirty="0">
                <a:latin typeface="Eras Medium ITC" panose="020B0602030504020804" pitchFamily="34" charset="0"/>
                <a:ea typeface="方正正中黑简体" panose="02000000000000000000" pitchFamily="2" charset="-122"/>
              </a:rPr>
              <a:t>   Complimentary local fax and local call </a:t>
            </a:r>
          </a:p>
          <a:p>
            <a:endParaRPr lang="zh-CN" altLang="zh-CN" sz="1200" dirty="0">
              <a:latin typeface="Eras Medium ITC" panose="020B0602030504020804" pitchFamily="34" charset="0"/>
              <a:ea typeface="方正正中黑简体" panose="02000000000000000000" pitchFamily="2" charset="-122"/>
            </a:endParaRPr>
          </a:p>
          <a:p>
            <a:pPr algn="just">
              <a:buFont typeface="Arial" pitchFamily="34" charset="0"/>
              <a:buChar char="•"/>
            </a:pPr>
            <a:r>
              <a:rPr lang="zh-CN" altLang="en-US" sz="1200" dirty="0" smtClean="0">
                <a:latin typeface="Eras Medium ITC" panose="020B0602030504020804" pitchFamily="34" charset="0"/>
                <a:ea typeface="方正正中黑简体" panose="02000000000000000000" pitchFamily="2" charset="-122"/>
              </a:rPr>
              <a:t>  每天</a:t>
            </a:r>
            <a:r>
              <a:rPr lang="zh-CN" altLang="en-US" sz="1200" dirty="0">
                <a:latin typeface="Eras Medium ITC" panose="020B0602030504020804" pitchFamily="34" charset="0"/>
                <a:ea typeface="方正正中黑简体" panose="02000000000000000000" pitchFamily="2" charset="-122"/>
              </a:rPr>
              <a:t>可免费清洗一件衬衣或酒店提供一套西服的免费</a:t>
            </a:r>
            <a:r>
              <a:rPr lang="zh-CN" altLang="en-US" sz="1200" dirty="0" smtClean="0">
                <a:latin typeface="Eras Medium ITC" panose="020B0602030504020804" pitchFamily="34" charset="0"/>
                <a:ea typeface="方正正中黑简体" panose="02000000000000000000" pitchFamily="2" charset="-122"/>
              </a:rPr>
              <a:t>熨烫</a:t>
            </a:r>
            <a:r>
              <a:rPr lang="en-US" altLang="zh-CN" sz="1200" dirty="0" smtClean="0">
                <a:latin typeface="Eras Medium ITC" panose="020B0602030504020804" pitchFamily="34" charset="0"/>
                <a:ea typeface="方正正中黑简体" panose="02000000000000000000" pitchFamily="2" charset="-122"/>
              </a:rPr>
              <a:t>Complimentary </a:t>
            </a:r>
            <a:r>
              <a:rPr lang="en-US" altLang="zh-CN" sz="1200" dirty="0">
                <a:latin typeface="Eras Medium ITC" panose="020B0602030504020804" pitchFamily="34" charset="0"/>
                <a:ea typeface="方正正中黑简体" panose="02000000000000000000" pitchFamily="2" charset="-122"/>
              </a:rPr>
              <a:t>laundry of 1 piece of shirt or pressing </a:t>
            </a:r>
            <a:r>
              <a:rPr lang="en-US" altLang="zh-CN" sz="1200" dirty="0" smtClean="0">
                <a:latin typeface="Eras Medium ITC" panose="020B0602030504020804" pitchFamily="34" charset="0"/>
                <a:ea typeface="方正正中黑简体" panose="02000000000000000000" pitchFamily="2" charset="-122"/>
              </a:rPr>
              <a:t>of </a:t>
            </a:r>
          </a:p>
          <a:p>
            <a:pPr algn="just"/>
            <a:r>
              <a:rPr lang="en-US" altLang="zh-CN" sz="1200" dirty="0">
                <a:latin typeface="Eras Medium ITC" panose="020B0602030504020804" pitchFamily="34" charset="0"/>
                <a:ea typeface="方正正中黑简体" panose="02000000000000000000" pitchFamily="2" charset="-122"/>
              </a:rPr>
              <a:t> </a:t>
            </a:r>
            <a:r>
              <a:rPr lang="en-US" altLang="zh-CN" sz="1200" dirty="0" smtClean="0">
                <a:latin typeface="Eras Medium ITC" panose="020B0602030504020804" pitchFamily="34" charset="0"/>
                <a:ea typeface="方正正中黑简体" panose="02000000000000000000" pitchFamily="2" charset="-122"/>
              </a:rPr>
              <a:t>   1 </a:t>
            </a:r>
            <a:r>
              <a:rPr lang="en-US" altLang="zh-CN" sz="1200" dirty="0">
                <a:latin typeface="Eras Medium ITC" panose="020B0602030504020804" pitchFamily="34" charset="0"/>
                <a:ea typeface="方正正中黑简体" panose="02000000000000000000" pitchFamily="2" charset="-122"/>
              </a:rPr>
              <a:t>set of </a:t>
            </a:r>
            <a:r>
              <a:rPr lang="en-US" altLang="zh-CN" sz="1200" dirty="0" smtClean="0">
                <a:latin typeface="Eras Medium ITC" panose="020B0602030504020804" pitchFamily="34" charset="0"/>
                <a:ea typeface="方正正中黑简体" panose="02000000000000000000" pitchFamily="2" charset="-122"/>
              </a:rPr>
              <a:t>suit  per </a:t>
            </a:r>
            <a:r>
              <a:rPr lang="en-US" altLang="zh-CN" sz="1200" dirty="0">
                <a:latin typeface="Eras Medium ITC" panose="020B0602030504020804" pitchFamily="34" charset="0"/>
                <a:ea typeface="方正正中黑简体" panose="02000000000000000000" pitchFamily="2" charset="-122"/>
              </a:rPr>
              <a:t>day</a:t>
            </a:r>
            <a:endParaRPr lang="zh-CN" altLang="en-US" b="1" dirty="0">
              <a:latin typeface="Eras Medium ITC" panose="020B0602030504020804" pitchFamily="34" charset="0"/>
              <a:ea typeface="方正正中黑简体" panose="02000000000000000000" pitchFamily="2" charset="-122"/>
            </a:endParaRPr>
          </a:p>
        </p:txBody>
      </p:sp>
      <p:pic>
        <p:nvPicPr>
          <p:cNvPr id="7" name="Picture 2" descr="C:\Users\Vivian\Desktop\12. 版权图片 Copyright pix\RF图\RF图\Promotion\143689211.tif"/>
          <p:cNvPicPr>
            <a:picLocks noChangeAspect="1" noChangeArrowheads="1"/>
          </p:cNvPicPr>
          <p:nvPr/>
        </p:nvPicPr>
        <p:blipFill>
          <a:blip r:embed="rId4" cstate="screen"/>
          <a:srcRect/>
          <a:stretch>
            <a:fillRect/>
          </a:stretch>
        </p:blipFill>
        <p:spPr bwMode="auto">
          <a:xfrm>
            <a:off x="7308304" y="5949280"/>
            <a:ext cx="1759798" cy="908720"/>
          </a:xfrm>
          <a:prstGeom prst="rect">
            <a:avLst/>
          </a:prstGeom>
          <a:noFill/>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餐饮设施</a:t>
            </a:r>
            <a:r>
              <a:rPr lang="en-US" altLang="zh-CN" sz="2800" b="1" dirty="0">
                <a:solidFill>
                  <a:schemeClr val="bg1"/>
                </a:solidFill>
                <a:latin typeface="+mj-ea"/>
                <a:ea typeface="+mj-ea"/>
                <a:sym typeface="Arial" pitchFamily="34" charset="0"/>
              </a:rPr>
              <a:t/>
            </a:r>
            <a:br>
              <a:rPr lang="en-US" altLang="zh-CN" sz="2800" b="1" dirty="0">
                <a:solidFill>
                  <a:schemeClr val="bg1"/>
                </a:solidFill>
                <a:latin typeface="+mj-ea"/>
                <a:ea typeface="+mj-ea"/>
                <a:sym typeface="Arial" pitchFamily="34" charset="0"/>
              </a:rPr>
            </a:br>
            <a:r>
              <a:rPr lang="en-US" altLang="zh-CN" sz="2800" b="1" dirty="0">
                <a:solidFill>
                  <a:schemeClr val="bg1"/>
                </a:solidFill>
                <a:latin typeface="Lucida Sans" pitchFamily="34" charset="0"/>
                <a:cs typeface="Arial" pitchFamily="34" charset="0"/>
                <a:sym typeface="Arial" pitchFamily="34" charset="0"/>
              </a:rPr>
              <a:t>Food &amp; Beverage </a:t>
            </a:r>
          </a:p>
        </p:txBody>
      </p:sp>
      <p:sp>
        <p:nvSpPr>
          <p:cNvPr id="3" name="内容占位符 2"/>
          <p:cNvSpPr>
            <a:spLocks noGrp="1"/>
          </p:cNvSpPr>
          <p:nvPr>
            <p:ph idx="1"/>
          </p:nvPr>
        </p:nvSpPr>
        <p:spPr>
          <a:xfrm>
            <a:off x="428595" y="1340768"/>
            <a:ext cx="8485263"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cxnSp>
        <p:nvCxnSpPr>
          <p:cNvPr id="5" name="直接连接符 4"/>
          <p:cNvCxnSpPr/>
          <p:nvPr/>
        </p:nvCxnSpPr>
        <p:spPr>
          <a:xfrm>
            <a:off x="4283968" y="1500968"/>
            <a:ext cx="1" cy="4827019"/>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305347" y="1379577"/>
            <a:ext cx="4608512" cy="4862870"/>
          </a:xfrm>
          <a:prstGeom prst="rect">
            <a:avLst/>
          </a:prstGeom>
        </p:spPr>
        <p:txBody>
          <a:bodyPr wrap="square">
            <a:spAutoFit/>
          </a:bodyPr>
          <a:lstStyle/>
          <a:p>
            <a:r>
              <a:rPr lang="zh-CN" altLang="zh-CN" sz="1400" dirty="0" smtClean="0">
                <a:latin typeface="Eras Medium ITC" panose="020B0602030504020804" pitchFamily="34" charset="0"/>
                <a:ea typeface="方正正中黑简体" panose="02000000000000000000" pitchFamily="2" charset="-122"/>
                <a:cs typeface="Arial" pitchFamily="34" charset="0"/>
              </a:rPr>
              <a:t>一天</a:t>
            </a:r>
            <a:r>
              <a:rPr lang="en-US" altLang="zh-CN" sz="1400" dirty="0" smtClean="0">
                <a:latin typeface="Eras Medium ITC" panose="020B0602030504020804" pitchFamily="34" charset="0"/>
                <a:ea typeface="方正正中黑简体" panose="02000000000000000000" pitchFamily="2" charset="-122"/>
                <a:cs typeface="Arial" pitchFamily="34" charset="0"/>
              </a:rPr>
              <a:t>24</a:t>
            </a:r>
            <a:r>
              <a:rPr lang="zh-CN" altLang="zh-CN" sz="1400" dirty="0" smtClean="0">
                <a:latin typeface="Eras Medium ITC" panose="020B0602030504020804" pitchFamily="34" charset="0"/>
                <a:ea typeface="方正正中黑简体" panose="02000000000000000000" pitchFamily="2" charset="-122"/>
                <a:cs typeface="Arial" pitchFamily="34" charset="0"/>
              </a:rPr>
              <a:t>小时，从您下榻那一刻起，即可品尝到我们为您精心准备的令人垂涎欲滴的美味佳肴</a:t>
            </a:r>
            <a:r>
              <a:rPr lang="zh-CN" altLang="en-US" sz="1400" dirty="0" smtClean="0">
                <a:latin typeface="Eras Medium ITC" panose="020B0602030504020804" pitchFamily="34" charset="0"/>
                <a:ea typeface="方正正中黑简体" panose="02000000000000000000" pitchFamily="2" charset="-122"/>
                <a:cs typeface="Arial" pitchFamily="34" charset="0"/>
              </a:rPr>
              <a:t>。汇集东西方珍馐美味的自助佳肴及</a:t>
            </a:r>
            <a:r>
              <a:rPr lang="zh-CN" altLang="zh-CN" sz="1400" dirty="0" smtClean="0">
                <a:latin typeface="Eras Medium ITC" panose="020B0602030504020804" pitchFamily="34" charset="0"/>
                <a:ea typeface="方正正中黑简体" panose="02000000000000000000" pitchFamily="2" charset="-122"/>
                <a:cs typeface="Arial" pitchFamily="34" charset="0"/>
              </a:rPr>
              <a:t>本地</a:t>
            </a:r>
            <a:r>
              <a:rPr lang="zh-CN" altLang="en-US" sz="1400" dirty="0" smtClean="0">
                <a:latin typeface="Eras Medium ITC" panose="020B0602030504020804" pitchFamily="34" charset="0"/>
                <a:ea typeface="方正正中黑简体" panose="02000000000000000000" pitchFamily="2" charset="-122"/>
                <a:cs typeface="Arial" pitchFamily="34" charset="0"/>
              </a:rPr>
              <a:t>菜品，创意与经典全新搭配；</a:t>
            </a:r>
            <a:r>
              <a:rPr lang="en-US" altLang="zh-CN" sz="1400" dirty="0" smtClean="0">
                <a:latin typeface="Eras Medium ITC" panose="020B0602030504020804" pitchFamily="34" charset="0"/>
                <a:ea typeface="方正正中黑简体" panose="02000000000000000000" pitchFamily="2" charset="-122"/>
                <a:cs typeface="Arial" pitchFamily="34" charset="0"/>
              </a:rPr>
              <a:t>24</a:t>
            </a:r>
            <a:r>
              <a:rPr lang="zh-CN" altLang="en-US" sz="1400" dirty="0" smtClean="0">
                <a:latin typeface="Eras Medium ITC" panose="020B0602030504020804" pitchFamily="34" charset="0"/>
                <a:ea typeface="方正正中黑简体" panose="02000000000000000000" pitchFamily="2" charset="-122"/>
                <a:cs typeface="Arial" pitchFamily="34" charset="0"/>
              </a:rPr>
              <a:t>小时乐奉的“环球精选早餐”；为您贴心准备“外带早餐”。您更可亲眼目睹大厨在</a:t>
            </a:r>
            <a:r>
              <a:rPr lang="zh-CN" altLang="zh-CN" sz="1400" dirty="0" smtClean="0">
                <a:latin typeface="Eras Medium ITC" panose="020B0602030504020804" pitchFamily="34" charset="0"/>
                <a:ea typeface="方正正中黑简体" panose="02000000000000000000" pitchFamily="2" charset="-122"/>
                <a:cs typeface="Arial" pitchFamily="34" charset="0"/>
              </a:rPr>
              <a:t>开放式厨房</a:t>
            </a:r>
            <a:r>
              <a:rPr lang="zh-CN" altLang="en-US" sz="1400" dirty="0" smtClean="0">
                <a:latin typeface="Eras Medium ITC" panose="020B0602030504020804" pitchFamily="34" charset="0"/>
                <a:ea typeface="方正正中黑简体" panose="02000000000000000000" pitchFamily="2" charset="-122"/>
                <a:cs typeface="Arial" pitchFamily="34" charset="0"/>
              </a:rPr>
              <a:t>制作各种精致佳肴。</a:t>
            </a:r>
            <a:endParaRPr lang="en-US" altLang="zh-CN" sz="1400" dirty="0" smtClean="0">
              <a:latin typeface="Eras Medium ITC" panose="020B0602030504020804" pitchFamily="34" charset="0"/>
              <a:ea typeface="方正正中黑简体" panose="02000000000000000000" pitchFamily="2" charset="-122"/>
            </a:endParaRPr>
          </a:p>
          <a:p>
            <a:r>
              <a:rPr lang="en-US" altLang="zh-CN" sz="1200" dirty="0" smtClean="0">
                <a:latin typeface="Eras Medium ITC" panose="020B0602030504020804" pitchFamily="34" charset="0"/>
                <a:ea typeface="方正正中黑简体" panose="02000000000000000000" pitchFamily="2" charset="-122"/>
              </a:rPr>
              <a:t>A day has 24 hours and during this time you can enjoy the mouthwatering dishes. Café Vista will be</a:t>
            </a:r>
            <a:r>
              <a:rPr lang="en-US" altLang="zh-CN" sz="1200" dirty="0" smtClean="0">
                <a:latin typeface="Eras Medium ITC" panose="020B0602030504020804" pitchFamily="34" charset="0"/>
                <a:ea typeface="方正正中黑简体" panose="02000000000000000000" pitchFamily="2" charset="-122"/>
                <a:cs typeface="Arial" pitchFamily="34" charset="0"/>
              </a:rPr>
              <a:t> showing a wide range of International and local  cuisines, a global breakfast selection served 24 hours, indispensable for international hotels by introducing the “Takeaway Breakfast” and live cooking stations. Guests dining here can watch chefs  create signature dishes.</a:t>
            </a:r>
          </a:p>
          <a:p>
            <a:endParaRPr lang="en-US" altLang="zh-CN" sz="1400" dirty="0" smtClean="0">
              <a:latin typeface="Eras Medium ITC" panose="020B0602030504020804" pitchFamily="34" charset="0"/>
              <a:ea typeface="方正正中黑简体" panose="02000000000000000000" pitchFamily="2" charset="-122"/>
              <a:cs typeface="Arial" pitchFamily="34" charset="0"/>
            </a:endParaRPr>
          </a:p>
          <a:p>
            <a:r>
              <a:rPr lang="zh-CN" altLang="en-US" sz="1400" b="1" dirty="0" smtClean="0">
                <a:latin typeface="Eras Medium ITC" panose="020B0602030504020804" pitchFamily="34" charset="0"/>
                <a:ea typeface="方正正中黑简体" panose="02000000000000000000" pitchFamily="2" charset="-122"/>
                <a:cs typeface="Arial" pitchFamily="34" charset="0"/>
              </a:rPr>
              <a:t>营业时间</a:t>
            </a:r>
            <a:r>
              <a:rPr lang="en-US" altLang="zh-CN" sz="1400" b="1" dirty="0" smtClean="0">
                <a:latin typeface="Eras Medium ITC" panose="020B0602030504020804" pitchFamily="34" charset="0"/>
                <a:ea typeface="方正正中黑简体" panose="02000000000000000000" pitchFamily="2" charset="-122"/>
                <a:cs typeface="Arial" pitchFamily="34" charset="0"/>
              </a:rPr>
              <a:t> Operation Hours:</a:t>
            </a:r>
          </a:p>
          <a:p>
            <a:endParaRPr lang="en-US" altLang="zh-CN" sz="1400" dirty="0" smtClean="0">
              <a:latin typeface="Eras Medium ITC" panose="020B0602030504020804" pitchFamily="34" charset="0"/>
              <a:ea typeface="方正正中黑简体" panose="02000000000000000000" pitchFamily="2" charset="-122"/>
              <a:cs typeface="Arial" pitchFamily="34" charset="0"/>
            </a:endParaRPr>
          </a:p>
          <a:p>
            <a:r>
              <a:rPr lang="zh-CN" altLang="en-US" sz="1400" dirty="0" smtClean="0">
                <a:latin typeface="Eras Medium ITC" panose="020B0602030504020804" pitchFamily="34" charset="0"/>
                <a:ea typeface="方正正中黑简体" panose="02000000000000000000" pitchFamily="2" charset="-122"/>
                <a:cs typeface="Arial" pitchFamily="34" charset="0"/>
              </a:rPr>
              <a:t>早餐</a:t>
            </a:r>
            <a:r>
              <a:rPr lang="en-US" altLang="zh-CN" sz="1400" dirty="0" smtClean="0">
                <a:latin typeface="Eras Medium ITC" panose="020B0602030504020804" pitchFamily="34" charset="0"/>
                <a:ea typeface="方正正中黑简体" panose="02000000000000000000" pitchFamily="2" charset="-122"/>
                <a:cs typeface="Arial" pitchFamily="34" charset="0"/>
              </a:rPr>
              <a:t>Breakfast:   6:30am - 10:00am  (</a:t>
            </a:r>
            <a:r>
              <a:rPr lang="zh-CN" altLang="en-US" sz="1400" dirty="0" smtClean="0">
                <a:latin typeface="Eras Medium ITC" panose="020B0602030504020804" pitchFamily="34" charset="0"/>
                <a:ea typeface="方正正中黑简体" panose="02000000000000000000" pitchFamily="2" charset="-122"/>
                <a:cs typeface="Arial" pitchFamily="34" charset="0"/>
              </a:rPr>
              <a:t>平日</a:t>
            </a:r>
            <a:r>
              <a:rPr lang="en-US" altLang="zh-CN" sz="1400" dirty="0" smtClean="0">
                <a:latin typeface="Eras Medium ITC" panose="020B0602030504020804" pitchFamily="34" charset="0"/>
                <a:ea typeface="方正正中黑简体" panose="02000000000000000000" pitchFamily="2" charset="-122"/>
                <a:cs typeface="Arial" pitchFamily="34" charset="0"/>
              </a:rPr>
              <a:t>Weekdays)</a:t>
            </a:r>
          </a:p>
          <a:p>
            <a:r>
              <a:rPr lang="de-DE" altLang="zh-CN" sz="1400" dirty="0" smtClean="0">
                <a:latin typeface="Eras Medium ITC" panose="020B0602030504020804" pitchFamily="34" charset="0"/>
                <a:ea typeface="方正正中黑简体" panose="02000000000000000000" pitchFamily="2" charset="-122"/>
                <a:cs typeface="Arial" pitchFamily="34" charset="0"/>
              </a:rPr>
              <a:t>                         6:30am - 10:30am  (</a:t>
            </a:r>
            <a:r>
              <a:rPr lang="zh-CN" altLang="en-US" sz="1400" dirty="0" smtClean="0">
                <a:latin typeface="Eras Medium ITC" panose="020B0602030504020804" pitchFamily="34" charset="0"/>
                <a:ea typeface="方正正中黑简体" panose="02000000000000000000" pitchFamily="2" charset="-122"/>
                <a:cs typeface="Arial" pitchFamily="34" charset="0"/>
              </a:rPr>
              <a:t>周末</a:t>
            </a:r>
            <a:r>
              <a:rPr lang="en-US" altLang="zh-CN" sz="1400" dirty="0" smtClean="0">
                <a:latin typeface="Eras Medium ITC" panose="020B0602030504020804" pitchFamily="34" charset="0"/>
                <a:ea typeface="方正正中黑简体" panose="02000000000000000000" pitchFamily="2" charset="-122"/>
                <a:cs typeface="Arial" pitchFamily="34" charset="0"/>
              </a:rPr>
              <a:t>Weekend</a:t>
            </a:r>
            <a:r>
              <a:rPr lang="de-DE" altLang="zh-CN" sz="1400" dirty="0" smtClean="0">
                <a:latin typeface="Eras Medium ITC" panose="020B0602030504020804" pitchFamily="34" charset="0"/>
                <a:ea typeface="方正正中黑简体" panose="02000000000000000000" pitchFamily="2" charset="-122"/>
                <a:cs typeface="Arial" pitchFamily="34" charset="0"/>
              </a:rPr>
              <a:t>)</a:t>
            </a:r>
          </a:p>
          <a:p>
            <a:r>
              <a:rPr lang="zh-CN" altLang="en-US" sz="1400" dirty="0" smtClean="0">
                <a:latin typeface="Eras Medium ITC" panose="020B0602030504020804" pitchFamily="34" charset="0"/>
                <a:ea typeface="方正正中黑简体" panose="02000000000000000000" pitchFamily="2" charset="-122"/>
                <a:cs typeface="Arial" pitchFamily="34" charset="0"/>
              </a:rPr>
              <a:t>午餐</a:t>
            </a:r>
            <a:r>
              <a:rPr lang="en-US" altLang="zh-CN" sz="1400" dirty="0" smtClean="0">
                <a:latin typeface="Eras Medium ITC" panose="020B0602030504020804" pitchFamily="34" charset="0"/>
                <a:ea typeface="方正正中黑简体" panose="02000000000000000000" pitchFamily="2" charset="-122"/>
                <a:cs typeface="Arial" pitchFamily="34" charset="0"/>
              </a:rPr>
              <a:t>Lunch:        11:30am -2:00pm</a:t>
            </a:r>
            <a:r>
              <a:rPr lang="de-DE" altLang="zh-CN" sz="1400" dirty="0" smtClean="0">
                <a:latin typeface="Eras Medium ITC" panose="020B0602030504020804" pitchFamily="34" charset="0"/>
                <a:ea typeface="方正正中黑简体" panose="02000000000000000000" pitchFamily="2" charset="-122"/>
                <a:cs typeface="Arial" pitchFamily="34" charset="0"/>
              </a:rPr>
              <a:t>   (</a:t>
            </a:r>
            <a:r>
              <a:rPr lang="zh-CN" altLang="en-US" sz="1400" dirty="0" smtClean="0">
                <a:latin typeface="Eras Medium ITC" panose="020B0602030504020804" pitchFamily="34" charset="0"/>
                <a:ea typeface="方正正中黑简体" panose="02000000000000000000" pitchFamily="2" charset="-122"/>
                <a:cs typeface="Arial" pitchFamily="34" charset="0"/>
              </a:rPr>
              <a:t>每天</a:t>
            </a:r>
            <a:r>
              <a:rPr lang="en-US" altLang="zh-CN" sz="1400" dirty="0" smtClean="0">
                <a:latin typeface="Eras Medium ITC" panose="020B0602030504020804" pitchFamily="34" charset="0"/>
                <a:ea typeface="方正正中黑简体" panose="02000000000000000000" pitchFamily="2" charset="-122"/>
              </a:rPr>
              <a:t>Daily</a:t>
            </a:r>
            <a:r>
              <a:rPr lang="en-US" altLang="zh-CN" sz="1400" dirty="0" smtClean="0">
                <a:latin typeface="Eras Medium ITC" panose="020B0602030504020804" pitchFamily="34" charset="0"/>
                <a:ea typeface="方正正中黑简体" panose="02000000000000000000" pitchFamily="2" charset="-122"/>
                <a:cs typeface="Arial" pitchFamily="34" charset="0"/>
              </a:rPr>
              <a:t>)</a:t>
            </a:r>
            <a:endParaRPr lang="de-DE" altLang="zh-CN" sz="1400" dirty="0" smtClean="0">
              <a:latin typeface="Eras Medium ITC" panose="020B0602030504020804" pitchFamily="34" charset="0"/>
              <a:ea typeface="方正正中黑简体" panose="02000000000000000000" pitchFamily="2" charset="-122"/>
              <a:cs typeface="Arial" pitchFamily="34" charset="0"/>
            </a:endParaRPr>
          </a:p>
          <a:p>
            <a:r>
              <a:rPr lang="zh-CN" altLang="en-US" sz="1400" dirty="0" smtClean="0">
                <a:latin typeface="Eras Medium ITC" panose="020B0602030504020804" pitchFamily="34" charset="0"/>
                <a:ea typeface="方正正中黑简体" panose="02000000000000000000" pitchFamily="2" charset="-122"/>
                <a:cs typeface="Arial" pitchFamily="34" charset="0"/>
              </a:rPr>
              <a:t>晚餐</a:t>
            </a:r>
            <a:r>
              <a:rPr lang="en-US" altLang="zh-CN" sz="1400" dirty="0" smtClean="0">
                <a:latin typeface="Eras Medium ITC" panose="020B0602030504020804" pitchFamily="34" charset="0"/>
                <a:ea typeface="方正正中黑简体" panose="02000000000000000000" pitchFamily="2" charset="-122"/>
                <a:cs typeface="Arial" pitchFamily="34" charset="0"/>
              </a:rPr>
              <a:t>Dinner:       5:30pm -  9:30pm   </a:t>
            </a:r>
            <a:r>
              <a:rPr lang="de-DE" altLang="zh-CN" sz="1400" dirty="0" smtClean="0">
                <a:latin typeface="Eras Medium ITC" panose="020B0602030504020804" pitchFamily="34" charset="0"/>
                <a:ea typeface="方正正中黑简体" panose="02000000000000000000" pitchFamily="2" charset="-122"/>
                <a:cs typeface="Arial" pitchFamily="34" charset="0"/>
              </a:rPr>
              <a:t>(</a:t>
            </a:r>
            <a:r>
              <a:rPr lang="zh-CN" altLang="en-US" sz="1400" dirty="0" smtClean="0">
                <a:latin typeface="Eras Medium ITC" panose="020B0602030504020804" pitchFamily="34" charset="0"/>
                <a:ea typeface="方正正中黑简体" panose="02000000000000000000" pitchFamily="2" charset="-122"/>
                <a:cs typeface="Arial" pitchFamily="34" charset="0"/>
              </a:rPr>
              <a:t>每天</a:t>
            </a:r>
            <a:r>
              <a:rPr lang="en-US" altLang="zh-CN" sz="1400" dirty="0" smtClean="0">
                <a:latin typeface="Eras Medium ITC" panose="020B0602030504020804" pitchFamily="34" charset="0"/>
                <a:ea typeface="方正正中黑简体" panose="02000000000000000000" pitchFamily="2" charset="-122"/>
              </a:rPr>
              <a:t>Daily</a:t>
            </a:r>
            <a:r>
              <a:rPr lang="en-US" altLang="zh-CN" sz="1400" dirty="0" smtClean="0">
                <a:latin typeface="Eras Medium ITC" panose="020B0602030504020804" pitchFamily="34" charset="0"/>
                <a:ea typeface="方正正中黑简体" panose="02000000000000000000" pitchFamily="2" charset="-122"/>
                <a:cs typeface="Arial" pitchFamily="34" charset="0"/>
              </a:rPr>
              <a:t>)</a:t>
            </a:r>
          </a:p>
          <a:p>
            <a:endParaRPr lang="en-US" altLang="zh-CN" sz="1400" dirty="0" smtClean="0">
              <a:latin typeface="Eras Medium ITC" panose="020B0602030504020804" pitchFamily="34" charset="0"/>
              <a:ea typeface="方正正中黑简体" panose="02000000000000000000" pitchFamily="2" charset="-122"/>
              <a:cs typeface="Arial" pitchFamily="34" charset="0"/>
            </a:endParaRPr>
          </a:p>
          <a:p>
            <a:r>
              <a:rPr lang="zh-CN" altLang="en-US" sz="1400" b="1" dirty="0" smtClean="0">
                <a:latin typeface="Eras Medium ITC" panose="020B0602030504020804" pitchFamily="34" charset="0"/>
                <a:ea typeface="方正正中黑简体" panose="02000000000000000000" pitchFamily="2" charset="-122"/>
                <a:cs typeface="Arial" pitchFamily="34" charset="0"/>
              </a:rPr>
              <a:t>座位</a:t>
            </a:r>
            <a:r>
              <a:rPr lang="en-US" altLang="zh-CN" sz="1400" b="1" dirty="0" smtClean="0">
                <a:latin typeface="Eras Medium ITC" panose="020B0602030504020804" pitchFamily="34" charset="0"/>
                <a:ea typeface="方正正中黑简体" panose="02000000000000000000" pitchFamily="2" charset="-122"/>
                <a:cs typeface="Arial" pitchFamily="34" charset="0"/>
              </a:rPr>
              <a:t>Capacity: 206</a:t>
            </a:r>
          </a:p>
          <a:p>
            <a:endParaRPr lang="en-US" altLang="zh-CN" sz="1400" b="1" dirty="0" smtClean="0">
              <a:latin typeface="Eras Medium ITC" panose="020B0602030504020804" pitchFamily="34" charset="0"/>
              <a:ea typeface="方正正中黑简体" panose="02000000000000000000" pitchFamily="2" charset="-122"/>
              <a:cs typeface="Arial" pitchFamily="34" charset="0"/>
            </a:endParaRPr>
          </a:p>
          <a:p>
            <a:r>
              <a:rPr lang="zh-CN" altLang="en-US" sz="1400" b="1" dirty="0" smtClean="0">
                <a:latin typeface="Eras Medium ITC" panose="020B0602030504020804" pitchFamily="34" charset="0"/>
                <a:ea typeface="方正正中黑简体" panose="02000000000000000000" pitchFamily="2" charset="-122"/>
                <a:cs typeface="Arial" pitchFamily="34" charset="0"/>
              </a:rPr>
              <a:t>位置</a:t>
            </a:r>
            <a:r>
              <a:rPr lang="en-US" altLang="zh-CN" sz="1400" b="1" dirty="0" smtClean="0">
                <a:latin typeface="Eras Medium ITC" panose="020B0602030504020804" pitchFamily="34" charset="0"/>
                <a:ea typeface="方正正中黑简体" panose="02000000000000000000" pitchFamily="2" charset="-122"/>
                <a:cs typeface="Arial" pitchFamily="34" charset="0"/>
              </a:rPr>
              <a:t>Location: 1</a:t>
            </a:r>
            <a:r>
              <a:rPr lang="zh-CN" altLang="en-US" sz="1400" b="1" dirty="0" smtClean="0">
                <a:latin typeface="Eras Medium ITC" panose="020B0602030504020804" pitchFamily="34" charset="0"/>
                <a:ea typeface="方正正中黑简体" panose="02000000000000000000" pitchFamily="2" charset="-122"/>
                <a:cs typeface="Arial" pitchFamily="34" charset="0"/>
              </a:rPr>
              <a:t>层</a:t>
            </a:r>
            <a:r>
              <a:rPr lang="en-US" altLang="zh-CN" sz="1400" b="1" dirty="0" smtClean="0">
                <a:latin typeface="Eras Medium ITC" panose="020B0602030504020804" pitchFamily="34" charset="0"/>
                <a:ea typeface="方正正中黑简体" panose="02000000000000000000" pitchFamily="2" charset="-122"/>
                <a:cs typeface="Arial" pitchFamily="34" charset="0"/>
              </a:rPr>
              <a:t>/F</a:t>
            </a:r>
          </a:p>
        </p:txBody>
      </p:sp>
      <p:pic>
        <p:nvPicPr>
          <p:cNvPr id="7" name="Picture 5" descr="D:\PPT\3101644_140525234928_2.jpg"/>
          <p:cNvPicPr>
            <a:picLocks noChangeAspect="1" noChangeArrowheads="1"/>
          </p:cNvPicPr>
          <p:nvPr/>
        </p:nvPicPr>
        <p:blipFill>
          <a:blip r:embed="rId3" cstate="screen"/>
          <a:srcRect/>
          <a:stretch>
            <a:fillRect/>
          </a:stretch>
        </p:blipFill>
        <p:spPr bwMode="auto">
          <a:xfrm>
            <a:off x="6300192" y="5661248"/>
            <a:ext cx="2811434" cy="1168197"/>
          </a:xfrm>
          <a:prstGeom prst="rect">
            <a:avLst/>
          </a:prstGeom>
          <a:noFill/>
        </p:spPr>
      </p:pic>
      <p:sp>
        <p:nvSpPr>
          <p:cNvPr id="4" name="圆角矩形 3"/>
          <p:cNvSpPr/>
          <p:nvPr/>
        </p:nvSpPr>
        <p:spPr>
          <a:xfrm>
            <a:off x="467544" y="1501737"/>
            <a:ext cx="3744416" cy="919920"/>
          </a:xfrm>
          <a:prstGeom prst="roundRect">
            <a:avLst/>
          </a:prstGeom>
          <a:blipFill>
            <a:blip r:embed="rId4"/>
            <a:tile tx="0" ty="0" sx="100000" sy="100000" flip="none" algn="tl"/>
          </a:blip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405694" y="1586733"/>
            <a:ext cx="5490891" cy="707886"/>
          </a:xfrm>
          <a:prstGeom prst="rect">
            <a:avLst/>
          </a:prstGeom>
          <a:noFill/>
        </p:spPr>
        <p:txBody>
          <a:bodyPr wrap="square" rtlCol="0">
            <a:spAutoFit/>
          </a:bodyPr>
          <a:lstStyle/>
          <a:p>
            <a:pPr algn="ctr"/>
            <a:r>
              <a:rPr lang="zh-CN" altLang="zh-CN"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方正兰亭黑简体" pitchFamily="2" charset="-122"/>
                <a:ea typeface="方正兰亭黑简体" pitchFamily="2" charset="-122"/>
              </a:rPr>
              <a:t>美食汇</a:t>
            </a:r>
            <a:r>
              <a:rPr lang="en-US" altLang="zh-CN"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方正兰亭黑简体" pitchFamily="2" charset="-122"/>
                <a:ea typeface="方正兰亭黑简体" pitchFamily="2" charset="-122"/>
              </a:rPr>
              <a:t>-</a:t>
            </a:r>
            <a:r>
              <a:rPr lang="zh-CN" altLang="zh-CN"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方正兰亭黑简体" pitchFamily="2" charset="-122"/>
                <a:ea typeface="方正兰亭黑简体" pitchFamily="2" charset="-122"/>
              </a:rPr>
              <a:t>全日</a:t>
            </a:r>
            <a:r>
              <a:rPr lang="zh-CN" altLang="zh-CN"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方正兰亭黑简体" pitchFamily="2" charset="-122"/>
                <a:ea typeface="方正兰亭黑简体" pitchFamily="2" charset="-122"/>
              </a:rPr>
              <a:t>餐厅</a:t>
            </a:r>
            <a:endParaRPr lang="en-US" altLang="zh-CN"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方正兰亭黑简体" pitchFamily="2" charset="-122"/>
              <a:ea typeface="方正兰亭黑简体" pitchFamily="2" charset="-122"/>
            </a:endParaRPr>
          </a:p>
          <a:p>
            <a:pPr algn="ctr"/>
            <a:r>
              <a:rPr lang="en-US" altLang="zh-CN"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Sans" pitchFamily="34" charset="0"/>
                <a:cs typeface="Arial" pitchFamily="34" charset="0"/>
              </a:rPr>
              <a:t>Café Realm – All Day Dining</a:t>
            </a:r>
            <a:endParaRPr lang="zh-CN" alt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Sans" pitchFamily="34" charset="0"/>
              <a:cs typeface="Arial" pitchFamily="34" charset="0"/>
            </a:endParaRPr>
          </a:p>
        </p:txBody>
      </p:sp>
      <p:pic>
        <p:nvPicPr>
          <p:cNvPr id="10" name="Picture 2" descr="P:\MarCom\wanda_realm_chifeng pictures\Low Res Images\_36C38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18" y="2708920"/>
            <a:ext cx="4090542" cy="27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品珍 中餐厅 </a:t>
            </a:r>
            <a:r>
              <a:rPr lang="en-US" altLang="zh-CN" sz="2800" b="1" dirty="0">
                <a:solidFill>
                  <a:schemeClr val="bg1"/>
                </a:solidFill>
                <a:latin typeface="+mj-ea"/>
                <a:ea typeface="+mj-ea"/>
                <a:sym typeface="Arial" pitchFamily="34" charset="0"/>
              </a:rPr>
              <a:t/>
            </a:r>
            <a:br>
              <a:rPr lang="en-US" altLang="zh-CN" sz="2800" b="1" dirty="0">
                <a:solidFill>
                  <a:schemeClr val="bg1"/>
                </a:solidFill>
                <a:latin typeface="+mj-ea"/>
                <a:ea typeface="+mj-ea"/>
                <a:sym typeface="Arial" pitchFamily="34" charset="0"/>
              </a:rPr>
            </a:br>
            <a:r>
              <a:rPr lang="en-US" altLang="zh-CN" sz="2800" b="1" dirty="0">
                <a:solidFill>
                  <a:schemeClr val="bg1"/>
                </a:solidFill>
                <a:latin typeface="Lucida Sans" pitchFamily="34" charset="0"/>
                <a:ea typeface="+mj-ea"/>
                <a:cs typeface="Arial" pitchFamily="34" charset="0"/>
                <a:sym typeface="Arial" pitchFamily="34" charset="0"/>
              </a:rPr>
              <a:t>Zhen Chinese Restaurant </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cxnSp>
        <p:nvCxnSpPr>
          <p:cNvPr id="5" name="直接连接符 4"/>
          <p:cNvCxnSpPr/>
          <p:nvPr/>
        </p:nvCxnSpPr>
        <p:spPr>
          <a:xfrm>
            <a:off x="4355977" y="1412776"/>
            <a:ext cx="0" cy="504753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427984" y="1477808"/>
            <a:ext cx="4077032" cy="4832092"/>
          </a:xfrm>
          <a:prstGeom prst="rect">
            <a:avLst/>
          </a:prstGeom>
        </p:spPr>
        <p:txBody>
          <a:bodyPr wrap="square">
            <a:spAutoFit/>
          </a:bodyPr>
          <a:lstStyle/>
          <a:p>
            <a:pPr algn="just"/>
            <a:r>
              <a:rPr lang="zh-CN" altLang="en-US" sz="1400" dirty="0">
                <a:latin typeface="Eras Medium ITC" panose="020B0602030504020804" pitchFamily="34" charset="0"/>
                <a:ea typeface="方正正中黑简体" panose="02000000000000000000" pitchFamily="2" charset="-122"/>
                <a:cs typeface="Arial" pitchFamily="34" charset="0"/>
              </a:rPr>
              <a:t>匠心独具的奢华氛围，</a:t>
            </a:r>
            <a:r>
              <a:rPr lang="zh-CN" altLang="en-US" sz="1400" dirty="0" smtClean="0">
                <a:latin typeface="Eras Medium ITC" panose="020B0602030504020804" pitchFamily="34" charset="0"/>
                <a:ea typeface="方正正中黑简体" panose="02000000000000000000" pitchFamily="2" charset="-122"/>
                <a:cs typeface="Arial" pitchFamily="34" charset="0"/>
              </a:rPr>
              <a:t>粤菜，鲁菜及内蒙本地菜为主</a:t>
            </a:r>
            <a:r>
              <a:rPr lang="zh-CN" altLang="en-US" sz="1400" dirty="0">
                <a:latin typeface="Eras Medium ITC" panose="020B0602030504020804" pitchFamily="34" charset="0"/>
                <a:ea typeface="方正正中黑简体" panose="02000000000000000000" pitchFamily="2" charset="-122"/>
                <a:cs typeface="Arial" pitchFamily="34" charset="0"/>
              </a:rPr>
              <a:t>，</a:t>
            </a:r>
            <a:r>
              <a:rPr lang="zh-CN" altLang="en-US" sz="1400" dirty="0" smtClean="0">
                <a:latin typeface="Eras Medium ITC" panose="020B0602030504020804" pitchFamily="34" charset="0"/>
                <a:ea typeface="方正正中黑简体" panose="02000000000000000000" pitchFamily="2" charset="-122"/>
                <a:cs typeface="Arial" pitchFamily="34" charset="0"/>
              </a:rPr>
              <a:t>吸纳</a:t>
            </a:r>
            <a:r>
              <a:rPr lang="zh-CN" altLang="en-US" sz="1400" dirty="0">
                <a:latin typeface="Eras Medium ITC" panose="020B0602030504020804" pitchFamily="34" charset="0"/>
                <a:ea typeface="方正正中黑简体" panose="02000000000000000000" pitchFamily="2" charset="-122"/>
                <a:cs typeface="Arial" pitchFamily="34" charset="0"/>
              </a:rPr>
              <a:t>赤峰</a:t>
            </a:r>
            <a:r>
              <a:rPr lang="zh-CN" altLang="zh-CN" sz="1400" dirty="0" smtClean="0">
                <a:latin typeface="Eras Medium ITC" panose="020B0602030504020804" pitchFamily="34" charset="0"/>
                <a:ea typeface="方正正中黑简体" panose="02000000000000000000" pitchFamily="2" charset="-122"/>
                <a:cs typeface="Arial" pitchFamily="34" charset="0"/>
              </a:rPr>
              <a:t>本地</a:t>
            </a:r>
            <a:r>
              <a:rPr lang="zh-CN" altLang="zh-CN" sz="1400" dirty="0">
                <a:latin typeface="Eras Medium ITC" panose="020B0602030504020804" pitchFamily="34" charset="0"/>
                <a:ea typeface="方正正中黑简体" panose="02000000000000000000" pitchFamily="2" charset="-122"/>
                <a:cs typeface="Arial" pitchFamily="34" charset="0"/>
              </a:rPr>
              <a:t>佳肴</a:t>
            </a:r>
            <a:r>
              <a:rPr lang="zh-CN" altLang="en-US" sz="1400" dirty="0">
                <a:latin typeface="Eras Medium ITC" panose="020B0602030504020804" pitchFamily="34" charset="0"/>
                <a:ea typeface="方正正中黑简体" panose="02000000000000000000" pitchFamily="2" charset="-122"/>
                <a:cs typeface="Arial" pitchFamily="34" charset="0"/>
              </a:rPr>
              <a:t>精华，厨师精心甄选优质食材，为您烹饪原汁原味以及均衡营养的美馔佳肴。另</a:t>
            </a:r>
            <a:r>
              <a:rPr lang="zh-CN" altLang="en-US" sz="1400" dirty="0" smtClean="0">
                <a:latin typeface="Eras Medium ITC" panose="020B0602030504020804" pitchFamily="34" charset="0"/>
                <a:ea typeface="方正正中黑简体" panose="02000000000000000000" pitchFamily="2" charset="-122"/>
                <a:cs typeface="Arial" pitchFamily="34" charset="0"/>
              </a:rPr>
              <a:t>设</a:t>
            </a:r>
            <a:r>
              <a:rPr lang="en-US" altLang="zh-CN" sz="1400" dirty="0" smtClean="0">
                <a:latin typeface="Eras Medium ITC" panose="020B0602030504020804" pitchFamily="34" charset="0"/>
                <a:ea typeface="方正正中黑简体" panose="02000000000000000000" pitchFamily="2" charset="-122"/>
                <a:cs typeface="Arial" pitchFamily="34" charset="0"/>
              </a:rPr>
              <a:t>7</a:t>
            </a:r>
            <a:r>
              <a:rPr lang="zh-CN" altLang="en-US" sz="1400" dirty="0" smtClean="0">
                <a:latin typeface="Eras Medium ITC" panose="020B0602030504020804" pitchFamily="34" charset="0"/>
                <a:ea typeface="方正正中黑简体" panose="02000000000000000000" pitchFamily="2" charset="-122"/>
                <a:cs typeface="Arial" pitchFamily="34" charset="0"/>
              </a:rPr>
              <a:t>间</a:t>
            </a:r>
            <a:r>
              <a:rPr lang="zh-CN" altLang="en-US" sz="1400" dirty="0">
                <a:latin typeface="Eras Medium ITC" panose="020B0602030504020804" pitchFamily="34" charset="0"/>
                <a:ea typeface="方正正中黑简体" panose="02000000000000000000" pitchFamily="2" charset="-122"/>
                <a:cs typeface="Arial" pitchFamily="34" charset="0"/>
              </a:rPr>
              <a:t>豪华气派的独立包房可供宾客尽享专属独特的用餐体验</a:t>
            </a:r>
            <a:r>
              <a:rPr lang="zh-CN" altLang="en-US" sz="1400" dirty="0" smtClean="0">
                <a:latin typeface="Eras Medium ITC" panose="020B0602030504020804" pitchFamily="34" charset="0"/>
                <a:ea typeface="方正正中黑简体" panose="02000000000000000000" pitchFamily="2" charset="-122"/>
                <a:cs typeface="Arial" pitchFamily="34" charset="0"/>
              </a:rPr>
              <a:t>！</a:t>
            </a:r>
            <a:endParaRPr lang="en-US" altLang="zh-CN" sz="1400" dirty="0">
              <a:latin typeface="Eras Medium ITC" panose="020B0602030504020804" pitchFamily="34" charset="0"/>
              <a:ea typeface="方正正中黑简体" panose="02000000000000000000" pitchFamily="2" charset="-122"/>
              <a:cs typeface="Arial" pitchFamily="34" charset="0"/>
            </a:endParaRPr>
          </a:p>
          <a:p>
            <a:pPr algn="just"/>
            <a:endParaRPr lang="en-US" altLang="zh-CN" sz="1400" b="1" dirty="0" smtClean="0">
              <a:latin typeface="Eras Medium ITC" panose="020B0602030504020804" pitchFamily="34" charset="0"/>
              <a:ea typeface="方正正中黑简体" panose="02000000000000000000" pitchFamily="2" charset="-122"/>
              <a:cs typeface="Arial" pitchFamily="34" charset="0"/>
            </a:endParaRPr>
          </a:p>
          <a:p>
            <a:pPr algn="just"/>
            <a:r>
              <a:rPr lang="en-US" altLang="zh-CN" sz="1400" b="1" dirty="0" smtClean="0">
                <a:latin typeface="Eras Medium ITC" panose="020B0602030504020804" pitchFamily="34" charset="0"/>
                <a:ea typeface="方正正中黑简体" panose="02000000000000000000" pitchFamily="2" charset="-122"/>
                <a:cs typeface="Arial" pitchFamily="34" charset="0"/>
              </a:rPr>
              <a:t>ZHEN </a:t>
            </a:r>
            <a:r>
              <a:rPr lang="en-US" altLang="zh-CN" sz="1400" dirty="0">
                <a:latin typeface="Eras Medium ITC" panose="020B0602030504020804" pitchFamily="34" charset="0"/>
                <a:ea typeface="方正正中黑简体" panose="02000000000000000000" pitchFamily="2" charset="-122"/>
                <a:cs typeface="Arial" pitchFamily="34" charset="0"/>
              </a:rPr>
              <a:t>Chinese Restaurant, unique luxurious </a:t>
            </a:r>
            <a:r>
              <a:rPr lang="en-US" altLang="zh-CN" sz="1400" dirty="0" smtClean="0">
                <a:latin typeface="Eras Medium ITC" panose="020B0602030504020804" pitchFamily="34" charset="0"/>
                <a:ea typeface="方正正中黑简体" panose="02000000000000000000" pitchFamily="2" charset="-122"/>
                <a:cs typeface="Arial" pitchFamily="34" charset="0"/>
              </a:rPr>
              <a:t> atmosphere</a:t>
            </a:r>
            <a:r>
              <a:rPr lang="en-US" altLang="zh-CN" sz="1400" dirty="0">
                <a:latin typeface="Eras Medium ITC" panose="020B0602030504020804" pitchFamily="34" charset="0"/>
                <a:ea typeface="方正正中黑简体" panose="02000000000000000000" pitchFamily="2" charset="-122"/>
                <a:cs typeface="Arial" pitchFamily="34" charset="0"/>
              </a:rPr>
              <a:t>,  our chef choose the fresh ingredients and devoted to the original flavor and balanced nutrition of Cantonese </a:t>
            </a:r>
            <a:r>
              <a:rPr lang="zh-CN" altLang="en-US" sz="1400" dirty="0" smtClean="0">
                <a:latin typeface="Eras Medium ITC" panose="020B0602030504020804" pitchFamily="34" charset="0"/>
                <a:ea typeface="方正正中黑简体" panose="02000000000000000000" pitchFamily="2" charset="-122"/>
                <a:cs typeface="Arial" pitchFamily="34" charset="0"/>
              </a:rPr>
              <a:t>，</a:t>
            </a:r>
            <a:r>
              <a:rPr lang="en-US" altLang="zh-CN" sz="1400" dirty="0" smtClean="0">
                <a:latin typeface="Eras Medium ITC" panose="020B0602030504020804" pitchFamily="34" charset="0"/>
                <a:ea typeface="方正正中黑简体" panose="02000000000000000000" pitchFamily="2" charset="-122"/>
                <a:cs typeface="Arial" pitchFamily="34" charset="0"/>
              </a:rPr>
              <a:t>Shandong cuisine and Inner Mongolia dishes, </a:t>
            </a:r>
            <a:r>
              <a:rPr lang="en-US" altLang="zh-CN" sz="1400" dirty="0">
                <a:latin typeface="Eras Medium ITC" panose="020B0602030504020804" pitchFamily="34" charset="0"/>
                <a:ea typeface="方正正中黑简体" panose="02000000000000000000" pitchFamily="2" charset="-122"/>
                <a:cs typeface="Arial" pitchFamily="34" charset="0"/>
              </a:rPr>
              <a:t>and it captures the essence of local dishes. We also provide </a:t>
            </a:r>
            <a:r>
              <a:rPr lang="en-US" altLang="zh-CN" sz="1400" dirty="0" smtClean="0">
                <a:latin typeface="Eras Medium ITC" panose="020B0602030504020804" pitchFamily="34" charset="0"/>
                <a:ea typeface="方正正中黑简体" panose="02000000000000000000" pitchFamily="2" charset="-122"/>
                <a:cs typeface="Arial" pitchFamily="34" charset="0"/>
              </a:rPr>
              <a:t>7 private </a:t>
            </a:r>
            <a:r>
              <a:rPr lang="en-US" altLang="zh-CN" sz="1400" dirty="0">
                <a:latin typeface="Eras Medium ITC" panose="020B0602030504020804" pitchFamily="34" charset="0"/>
                <a:ea typeface="方正正中黑简体" panose="02000000000000000000" pitchFamily="2" charset="-122"/>
                <a:cs typeface="Arial" pitchFamily="34" charset="0"/>
              </a:rPr>
              <a:t>rooms  for your family and friends and enjoy the unique dining experience.</a:t>
            </a:r>
          </a:p>
          <a:p>
            <a:endParaRPr lang="en-US" altLang="zh-CN" sz="1400" dirty="0">
              <a:latin typeface="Eras Medium ITC" panose="020B0602030504020804" pitchFamily="34" charset="0"/>
              <a:ea typeface="方正正中黑简体" panose="02000000000000000000" pitchFamily="2" charset="-122"/>
              <a:cs typeface="Arial" pitchFamily="34" charset="0"/>
            </a:endParaRPr>
          </a:p>
          <a:p>
            <a:r>
              <a:rPr lang="zh-CN" altLang="en-US" sz="1400" b="1" dirty="0">
                <a:latin typeface="Eras Medium ITC" panose="020B0602030504020804" pitchFamily="34" charset="0"/>
                <a:ea typeface="方正正中黑简体" panose="02000000000000000000" pitchFamily="2" charset="-122"/>
                <a:cs typeface="Arial" pitchFamily="34" charset="0"/>
              </a:rPr>
              <a:t>营业时间</a:t>
            </a:r>
            <a:r>
              <a:rPr lang="en-US" altLang="zh-CN" sz="1400" b="1" dirty="0">
                <a:latin typeface="Eras Medium ITC" panose="020B0602030504020804" pitchFamily="34" charset="0"/>
                <a:ea typeface="方正正中黑简体" panose="02000000000000000000" pitchFamily="2" charset="-122"/>
                <a:cs typeface="Arial" pitchFamily="34" charset="0"/>
              </a:rPr>
              <a:t> Operation Hours:  </a:t>
            </a:r>
            <a:endParaRPr lang="en-US" altLang="zh-CN" sz="1400" b="1" dirty="0" smtClean="0">
              <a:latin typeface="Eras Medium ITC" panose="020B0602030504020804" pitchFamily="34" charset="0"/>
              <a:ea typeface="方正正中黑简体" panose="02000000000000000000" pitchFamily="2" charset="-122"/>
              <a:cs typeface="Arial" pitchFamily="34" charset="0"/>
            </a:endParaRPr>
          </a:p>
          <a:p>
            <a:endParaRPr lang="en-US" altLang="zh-CN" sz="1400" dirty="0" smtClean="0">
              <a:latin typeface="Eras Medium ITC" panose="020B0602030504020804" pitchFamily="34" charset="0"/>
              <a:ea typeface="方正正中黑简体" panose="02000000000000000000" pitchFamily="2" charset="-122"/>
              <a:cs typeface="Arial" pitchFamily="34" charset="0"/>
            </a:endParaRPr>
          </a:p>
          <a:p>
            <a:r>
              <a:rPr lang="zh-CN" altLang="en-US" sz="1400" dirty="0" smtClean="0">
                <a:latin typeface="Eras Medium ITC" panose="020B0602030504020804" pitchFamily="34" charset="0"/>
                <a:ea typeface="方正正中黑简体" panose="02000000000000000000" pitchFamily="2" charset="-122"/>
                <a:cs typeface="Arial" pitchFamily="34" charset="0"/>
              </a:rPr>
              <a:t>午餐</a:t>
            </a:r>
            <a:r>
              <a:rPr lang="en-US" altLang="zh-CN" sz="1400" dirty="0">
                <a:latin typeface="Eras Medium ITC" panose="020B0602030504020804" pitchFamily="34" charset="0"/>
                <a:ea typeface="方正正中黑简体" panose="02000000000000000000" pitchFamily="2" charset="-122"/>
                <a:cs typeface="Arial" pitchFamily="34" charset="0"/>
              </a:rPr>
              <a:t>Lunch:  11:30am - 2:00pm</a:t>
            </a:r>
          </a:p>
          <a:p>
            <a:r>
              <a:rPr lang="zh-CN" altLang="en-US" sz="1400" dirty="0" smtClean="0">
                <a:latin typeface="Eras Medium ITC" panose="020B0602030504020804" pitchFamily="34" charset="0"/>
                <a:ea typeface="方正正中黑简体" panose="02000000000000000000" pitchFamily="2" charset="-122"/>
                <a:cs typeface="Arial" pitchFamily="34" charset="0"/>
              </a:rPr>
              <a:t>晚餐</a:t>
            </a:r>
            <a:r>
              <a:rPr lang="en-US" altLang="zh-CN" sz="1400" dirty="0">
                <a:latin typeface="Eras Medium ITC" panose="020B0602030504020804" pitchFamily="34" charset="0"/>
                <a:ea typeface="方正正中黑简体" panose="02000000000000000000" pitchFamily="2" charset="-122"/>
                <a:cs typeface="Arial" pitchFamily="34" charset="0"/>
              </a:rPr>
              <a:t>Dinner: 5:30pm - 10:00pm</a:t>
            </a:r>
          </a:p>
          <a:p>
            <a:endParaRPr lang="en-US" altLang="zh-CN" sz="1400" dirty="0">
              <a:latin typeface="Eras Medium ITC" panose="020B0602030504020804" pitchFamily="34" charset="0"/>
              <a:ea typeface="方正正中黑简体" panose="02000000000000000000" pitchFamily="2" charset="-122"/>
              <a:cs typeface="Arial" pitchFamily="34" charset="0"/>
            </a:endParaRPr>
          </a:p>
          <a:p>
            <a:r>
              <a:rPr lang="zh-CN" altLang="en-US" sz="1400" b="1" dirty="0">
                <a:latin typeface="Eras Medium ITC" panose="020B0602030504020804" pitchFamily="34" charset="0"/>
                <a:ea typeface="方正正中黑简体" panose="02000000000000000000" pitchFamily="2" charset="-122"/>
                <a:cs typeface="Arial" pitchFamily="34" charset="0"/>
              </a:rPr>
              <a:t>座位</a:t>
            </a:r>
            <a:r>
              <a:rPr lang="en-US" altLang="zh-CN" sz="1400" b="1" dirty="0">
                <a:latin typeface="Eras Medium ITC" panose="020B0602030504020804" pitchFamily="34" charset="0"/>
                <a:ea typeface="方正正中黑简体" panose="02000000000000000000" pitchFamily="2" charset="-122"/>
                <a:cs typeface="Arial" pitchFamily="34" charset="0"/>
              </a:rPr>
              <a:t>Capacity: </a:t>
            </a:r>
            <a:r>
              <a:rPr lang="en-US" altLang="zh-CN" sz="1400" b="1" dirty="0" smtClean="0">
                <a:latin typeface="Eras Medium ITC" panose="020B0602030504020804" pitchFamily="34" charset="0"/>
                <a:ea typeface="方正正中黑简体" panose="02000000000000000000" pitchFamily="2" charset="-122"/>
                <a:cs typeface="Arial" pitchFamily="34" charset="0"/>
              </a:rPr>
              <a:t>190</a:t>
            </a:r>
            <a:endParaRPr lang="en-US" altLang="zh-CN" sz="1400" b="1" dirty="0">
              <a:latin typeface="Eras Medium ITC" panose="020B0602030504020804" pitchFamily="34" charset="0"/>
              <a:ea typeface="方正正中黑简体" panose="02000000000000000000" pitchFamily="2" charset="-122"/>
              <a:cs typeface="Arial" pitchFamily="34" charset="0"/>
            </a:endParaRPr>
          </a:p>
          <a:p>
            <a:r>
              <a:rPr lang="zh-CN" altLang="en-US" sz="1400" b="1" dirty="0">
                <a:latin typeface="Eras Medium ITC" panose="020B0602030504020804" pitchFamily="34" charset="0"/>
                <a:ea typeface="方正正中黑简体" panose="02000000000000000000" pitchFamily="2" charset="-122"/>
                <a:cs typeface="Arial" pitchFamily="34" charset="0"/>
              </a:rPr>
              <a:t>楼层</a:t>
            </a:r>
            <a:r>
              <a:rPr lang="en-US" altLang="zh-CN" sz="1400" b="1" dirty="0">
                <a:latin typeface="Eras Medium ITC" panose="020B0602030504020804" pitchFamily="34" charset="0"/>
                <a:ea typeface="方正正中黑简体" panose="02000000000000000000" pitchFamily="2" charset="-122"/>
                <a:cs typeface="Arial" pitchFamily="34" charset="0"/>
              </a:rPr>
              <a:t>Location: </a:t>
            </a:r>
            <a:r>
              <a:rPr lang="en-US" altLang="zh-CN" sz="1400" b="1" dirty="0" smtClean="0">
                <a:latin typeface="Eras Medium ITC" panose="020B0602030504020804" pitchFamily="34" charset="0"/>
                <a:ea typeface="方正正中黑简体" panose="02000000000000000000" pitchFamily="2" charset="-122"/>
                <a:cs typeface="Arial" pitchFamily="34" charset="0"/>
              </a:rPr>
              <a:t>2</a:t>
            </a:r>
            <a:r>
              <a:rPr lang="zh-CN" altLang="en-US" sz="1400" b="1" dirty="0" smtClean="0">
                <a:latin typeface="Eras Medium ITC" panose="020B0602030504020804" pitchFamily="34" charset="0"/>
                <a:ea typeface="方正正中黑简体" panose="02000000000000000000" pitchFamily="2" charset="-122"/>
                <a:cs typeface="Arial" pitchFamily="34" charset="0"/>
              </a:rPr>
              <a:t>层</a:t>
            </a:r>
            <a:r>
              <a:rPr lang="en-US" altLang="zh-CN" sz="1400" b="1" dirty="0">
                <a:latin typeface="Eras Medium ITC" panose="020B0602030504020804" pitchFamily="34" charset="0"/>
                <a:ea typeface="方正正中黑简体" panose="02000000000000000000" pitchFamily="2" charset="-122"/>
                <a:cs typeface="Arial" pitchFamily="34" charset="0"/>
              </a:rPr>
              <a:t>/F</a:t>
            </a:r>
          </a:p>
        </p:txBody>
      </p:sp>
      <p:pic>
        <p:nvPicPr>
          <p:cNvPr id="7" name="Picture 2" descr="D:\PPT\152111_20121030131000654200_1.jpg"/>
          <p:cNvPicPr>
            <a:picLocks noChangeAspect="1" noChangeArrowheads="1"/>
          </p:cNvPicPr>
          <p:nvPr/>
        </p:nvPicPr>
        <p:blipFill>
          <a:blip r:embed="rId3" cstate="screen"/>
          <a:srcRect/>
          <a:stretch>
            <a:fillRect/>
          </a:stretch>
        </p:blipFill>
        <p:spPr bwMode="auto">
          <a:xfrm>
            <a:off x="7380312" y="4581128"/>
            <a:ext cx="1691680" cy="1895649"/>
          </a:xfrm>
          <a:prstGeom prst="rect">
            <a:avLst/>
          </a:prstGeom>
          <a:noFill/>
        </p:spPr>
      </p:pic>
      <p:pic>
        <p:nvPicPr>
          <p:cNvPr id="9" name="Picture 2" descr="P:\MarCom\wanda_realm_chifeng pictures\Low Res Images\_36C44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1" y="2132856"/>
            <a:ext cx="4176463" cy="278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和 </a:t>
            </a:r>
            <a:r>
              <a:rPr lang="zh-CN" altLang="en-US" sz="2800" b="1" dirty="0" smtClean="0">
                <a:solidFill>
                  <a:schemeClr val="bg1"/>
                </a:solidFill>
                <a:latin typeface="方正正中黑简体" panose="02000000000000000000" pitchFamily="2" charset="-122"/>
                <a:ea typeface="方正正中黑简体" panose="02000000000000000000" pitchFamily="2" charset="-122"/>
                <a:sym typeface="Arial" pitchFamily="34" charset="0"/>
              </a:rPr>
              <a:t>日</a:t>
            </a:r>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式</a:t>
            </a:r>
            <a:r>
              <a:rPr lang="zh-CN" altLang="en-US" sz="2800" b="1" dirty="0" smtClean="0">
                <a:solidFill>
                  <a:schemeClr val="bg1"/>
                </a:solidFill>
                <a:latin typeface="方正正中黑简体" panose="02000000000000000000" pitchFamily="2" charset="-122"/>
                <a:ea typeface="方正正中黑简体" panose="02000000000000000000" pitchFamily="2" charset="-122"/>
                <a:sym typeface="Arial" pitchFamily="34" charset="0"/>
              </a:rPr>
              <a:t>餐厅 </a:t>
            </a:r>
            <a:r>
              <a:rPr lang="en-US" altLang="zh-CN" sz="2800" b="1" dirty="0">
                <a:solidFill>
                  <a:schemeClr val="bg1"/>
                </a:solidFill>
                <a:sym typeface="Arial" pitchFamily="34" charset="0"/>
              </a:rPr>
              <a:t/>
            </a:r>
            <a:br>
              <a:rPr lang="en-US" altLang="zh-CN" sz="2800" b="1" dirty="0">
                <a:solidFill>
                  <a:schemeClr val="bg1"/>
                </a:solidFill>
                <a:sym typeface="Arial" pitchFamily="34" charset="0"/>
              </a:rPr>
            </a:br>
            <a:r>
              <a:rPr lang="en-US" altLang="zh-CN" sz="2800" b="1" dirty="0">
                <a:solidFill>
                  <a:schemeClr val="bg1"/>
                </a:solidFill>
                <a:latin typeface="Lucida Sans" pitchFamily="34" charset="0"/>
                <a:ea typeface="+mj-ea"/>
                <a:cs typeface="Arial" pitchFamily="34" charset="0"/>
                <a:sym typeface="Arial" pitchFamily="34" charset="0"/>
              </a:rPr>
              <a:t>HE Japanese Restaurant</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latin typeface="方正正中黑简体" panose="02000000000000000000" pitchFamily="2" charset="-122"/>
              <a:ea typeface="方正正中黑简体" panose="02000000000000000000" pitchFamily="2" charset="-122"/>
            </a:endParaRPr>
          </a:p>
        </p:txBody>
      </p:sp>
      <p:cxnSp>
        <p:nvCxnSpPr>
          <p:cNvPr id="5" name="直接连接符 4"/>
          <p:cNvCxnSpPr/>
          <p:nvPr/>
        </p:nvCxnSpPr>
        <p:spPr>
          <a:xfrm>
            <a:off x="4139952" y="1450688"/>
            <a:ext cx="1" cy="42322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139953" y="1613119"/>
            <a:ext cx="4608512" cy="4170372"/>
          </a:xfrm>
          <a:prstGeom prst="rect">
            <a:avLst/>
          </a:prstGeom>
        </p:spPr>
        <p:txBody>
          <a:bodyPr wrap="square">
            <a:spAutoFit/>
          </a:bodyPr>
          <a:lstStyle/>
          <a:p>
            <a:pPr algn="just"/>
            <a:r>
              <a:rPr lang="zh-CN" altLang="zh-CN" sz="1400" b="1" kern="1500" spc="100" dirty="0" smtClean="0">
                <a:latin typeface="Eras Medium ITC" panose="020B0602030504020804" pitchFamily="34" charset="0"/>
                <a:ea typeface="方正正中黑简体" panose="02000000000000000000" pitchFamily="2" charset="-122"/>
              </a:rPr>
              <a:t>和</a:t>
            </a:r>
            <a:r>
              <a:rPr lang="zh-CN" altLang="zh-CN" sz="1400" kern="1500" spc="100" dirty="0">
                <a:latin typeface="Eras Medium ITC" panose="020B0602030504020804" pitchFamily="34" charset="0"/>
                <a:ea typeface="方正正中黑简体" panose="02000000000000000000" pitchFamily="2" charset="-122"/>
              </a:rPr>
              <a:t>享誉盛名的</a:t>
            </a:r>
            <a:r>
              <a:rPr lang="zh-CN" altLang="zh-CN" sz="1400" kern="1500" spc="100" dirty="0" smtClean="0">
                <a:latin typeface="Eras Medium ITC" panose="020B0602030504020804" pitchFamily="34" charset="0"/>
                <a:ea typeface="方正正中黑简体" panose="02000000000000000000" pitchFamily="2" charset="-122"/>
              </a:rPr>
              <a:t>日</a:t>
            </a:r>
            <a:r>
              <a:rPr lang="zh-CN" altLang="en-US" sz="1400" kern="1500" spc="100" dirty="0">
                <a:latin typeface="Eras Medium ITC" panose="020B0602030504020804" pitchFamily="34" charset="0"/>
                <a:ea typeface="方正正中黑简体" panose="02000000000000000000" pitchFamily="2" charset="-122"/>
              </a:rPr>
              <a:t>式</a:t>
            </a:r>
            <a:r>
              <a:rPr lang="zh-CN" altLang="en-US" sz="1400" kern="1500" spc="100" dirty="0" smtClean="0">
                <a:latin typeface="Eras Medium ITC" panose="020B0602030504020804" pitchFamily="34" charset="0"/>
                <a:ea typeface="方正正中黑简体" panose="02000000000000000000" pitchFamily="2" charset="-122"/>
              </a:rPr>
              <a:t>餐厅</a:t>
            </a:r>
            <a:r>
              <a:rPr lang="zh-CN" altLang="zh-CN" sz="1400" kern="1500" spc="100" dirty="0">
                <a:latin typeface="Eras Medium ITC" panose="020B0602030504020804" pitchFamily="34" charset="0"/>
                <a:ea typeface="方正正中黑简体" panose="02000000000000000000" pitchFamily="2" charset="-122"/>
              </a:rPr>
              <a:t>，</a:t>
            </a:r>
            <a:r>
              <a:rPr lang="zh-CN" altLang="en-US" sz="1400" kern="1500" spc="100" dirty="0">
                <a:latin typeface="Eras Medium ITC" panose="020B0602030504020804" pitchFamily="34" charset="0"/>
                <a:ea typeface="方正正中黑简体" panose="02000000000000000000" pitchFamily="2" charset="-122"/>
              </a:rPr>
              <a:t>以精细、新鲜和东</a:t>
            </a:r>
            <a:r>
              <a:rPr lang="zh-CN" altLang="zh-CN" sz="1400" kern="1500" spc="100" dirty="0">
                <a:latin typeface="Eras Medium ITC" panose="020B0602030504020804" pitchFamily="34" charset="0"/>
                <a:ea typeface="方正正中黑简体" panose="02000000000000000000" pitchFamily="2" charset="-122"/>
              </a:rPr>
              <a:t>瀛</a:t>
            </a:r>
            <a:r>
              <a:rPr lang="zh-CN" altLang="en-US" sz="1400" kern="1500" spc="100" dirty="0">
                <a:latin typeface="Eras Medium ITC" panose="020B0602030504020804" pitchFamily="34" charset="0"/>
                <a:ea typeface="方正正中黑简体" panose="02000000000000000000" pitchFamily="2" charset="-122"/>
              </a:rPr>
              <a:t>风情为</a:t>
            </a:r>
            <a:r>
              <a:rPr lang="zh-CN" altLang="en-US" sz="1400" kern="1500" spc="100" dirty="0" smtClean="0">
                <a:latin typeface="Eras Medium ITC" panose="020B0602030504020804" pitchFamily="34" charset="0"/>
                <a:ea typeface="方正正中黑简体" panose="02000000000000000000" pitchFamily="2" charset="-122"/>
              </a:rPr>
              <a:t>特色</a:t>
            </a:r>
            <a:r>
              <a:rPr lang="en-US" altLang="zh-CN" sz="1400" kern="1500" spc="100" dirty="0" smtClean="0">
                <a:latin typeface="Eras Medium ITC" panose="020B0602030504020804" pitchFamily="34" charset="0"/>
                <a:ea typeface="方正正中黑简体" panose="02000000000000000000" pitchFamily="2" charset="-122"/>
              </a:rPr>
              <a:t>.</a:t>
            </a:r>
            <a:r>
              <a:rPr lang="zh-CN" altLang="en-US" sz="1400" kern="1500" spc="100" dirty="0" smtClean="0">
                <a:latin typeface="Eras Medium ITC" panose="020B0602030504020804" pitchFamily="34" charset="0"/>
                <a:ea typeface="方正正中黑简体" panose="02000000000000000000" pitchFamily="2" charset="-122"/>
              </a:rPr>
              <a:t>提供</a:t>
            </a:r>
            <a:r>
              <a:rPr lang="zh-CN" altLang="en-US" sz="1400" kern="1500" spc="100" dirty="0">
                <a:latin typeface="Eras Medium ITC" panose="020B0602030504020804" pitchFamily="34" charset="0"/>
                <a:ea typeface="方正正中黑简体" panose="02000000000000000000" pitchFamily="2" charset="-122"/>
              </a:rPr>
              <a:t>最正宗的日式料理</a:t>
            </a:r>
            <a:r>
              <a:rPr lang="zh-CN" altLang="zh-CN" sz="1400" kern="1500" spc="100" dirty="0">
                <a:latin typeface="Eras Medium ITC" panose="020B0602030504020804" pitchFamily="34" charset="0"/>
                <a:ea typeface="方正正中黑简体" panose="02000000000000000000" pitchFamily="2" charset="-122"/>
              </a:rPr>
              <a:t>美味</a:t>
            </a:r>
            <a:r>
              <a:rPr lang="zh-CN" altLang="en-US" sz="1400" kern="1500" spc="100" dirty="0" smtClean="0">
                <a:latin typeface="Eras Medium ITC" panose="020B0602030504020804" pitchFamily="34" charset="0"/>
                <a:ea typeface="方正正中黑简体" panose="02000000000000000000" pitchFamily="2" charset="-122"/>
              </a:rPr>
              <a:t>。新鲜的生鱼片，多样的创意寿司，传统的日式拉面，美味的天妇罗以及令人垂涎欲滴的铁板烧，在加上琳琅清酒，让您的客人细品美馔，倍感尊崇。</a:t>
            </a:r>
            <a:endParaRPr lang="en-US" altLang="zh-CN" sz="1400" kern="1500" spc="100" dirty="0">
              <a:latin typeface="Eras Medium ITC" panose="020B0602030504020804" pitchFamily="34" charset="0"/>
              <a:ea typeface="方正正中黑简体" panose="02000000000000000000" pitchFamily="2" charset="-122"/>
            </a:endParaRPr>
          </a:p>
          <a:p>
            <a:pPr algn="just">
              <a:lnSpc>
                <a:spcPts val="1200"/>
              </a:lnSpc>
            </a:pPr>
            <a:endParaRPr lang="en-US" altLang="zh-CN" sz="1400" dirty="0">
              <a:latin typeface="Eras Medium ITC" panose="020B0602030504020804" pitchFamily="34" charset="0"/>
              <a:ea typeface="方正正中黑简体" panose="02000000000000000000" pitchFamily="2" charset="-122"/>
            </a:endParaRPr>
          </a:p>
          <a:p>
            <a:pPr algn="just"/>
            <a:r>
              <a:rPr lang="en-US" altLang="zh-CN" sz="1400" dirty="0">
                <a:latin typeface="Eras Medium ITC" panose="020B0602030504020804" pitchFamily="34" charset="0"/>
                <a:ea typeface="方正正中黑简体" panose="02000000000000000000" pitchFamily="2" charset="-122"/>
              </a:rPr>
              <a:t>“He” Japanese Restaurant presents the most authentic Japanese </a:t>
            </a:r>
            <a:r>
              <a:rPr lang="en-US" altLang="zh-CN" sz="1400" dirty="0" smtClean="0">
                <a:latin typeface="Eras Medium ITC" panose="020B0602030504020804" pitchFamily="34" charset="0"/>
                <a:ea typeface="方正正中黑简体" panose="02000000000000000000" pitchFamily="2" charset="-122"/>
              </a:rPr>
              <a:t>cuisine. The fresh sashimi, multiple creative sushi presentations, traditional Japanese ramen noodles, delicious tempura and mouth watering </a:t>
            </a:r>
            <a:r>
              <a:rPr lang="en-US" altLang="zh-CN" sz="1400" dirty="0" err="1" smtClean="0">
                <a:latin typeface="Eras Medium ITC" panose="020B0602030504020804" pitchFamily="34" charset="0"/>
                <a:ea typeface="方正正中黑简体" panose="02000000000000000000" pitchFamily="2" charset="-122"/>
              </a:rPr>
              <a:t>teppanyaki</a:t>
            </a:r>
            <a:r>
              <a:rPr lang="en-US" altLang="zh-CN" sz="1400" dirty="0" smtClean="0">
                <a:latin typeface="Eras Medium ITC" panose="020B0602030504020804" pitchFamily="34" charset="0"/>
                <a:ea typeface="方正正中黑简体" panose="02000000000000000000" pitchFamily="2" charset="-122"/>
              </a:rPr>
              <a:t> coupling with wide selection of Sake allow guests to </a:t>
            </a:r>
            <a:r>
              <a:rPr lang="en-US" altLang="zh-CN" sz="1400" dirty="0" err="1" smtClean="0">
                <a:latin typeface="Eras Medium ITC" panose="020B0602030504020804" pitchFamily="34" charset="0"/>
                <a:ea typeface="方正正中黑简体" panose="02000000000000000000" pitchFamily="2" charset="-122"/>
              </a:rPr>
              <a:t>savour</a:t>
            </a:r>
            <a:r>
              <a:rPr lang="en-US" altLang="zh-CN" sz="1400" dirty="0" smtClean="0">
                <a:latin typeface="Eras Medium ITC" panose="020B0602030504020804" pitchFamily="34" charset="0"/>
                <a:ea typeface="方正正中黑简体" panose="02000000000000000000" pitchFamily="2" charset="-122"/>
              </a:rPr>
              <a:t> and enjoy delicate Japanese cuisine.</a:t>
            </a:r>
            <a:endParaRPr lang="zh-CN" altLang="zh-CN" sz="1400" dirty="0">
              <a:latin typeface="Eras Medium ITC" panose="020B0602030504020804" pitchFamily="34" charset="0"/>
              <a:ea typeface="方正正中黑简体" panose="02000000000000000000" pitchFamily="2" charset="-122"/>
            </a:endParaRPr>
          </a:p>
          <a:p>
            <a:pPr>
              <a:lnSpc>
                <a:spcPts val="1200"/>
              </a:lnSpc>
            </a:pPr>
            <a:endParaRPr lang="en-US" altLang="zh-CN" sz="1400" dirty="0">
              <a:latin typeface="Eras Medium ITC" panose="020B0602030504020804" pitchFamily="34" charset="0"/>
              <a:ea typeface="方正正中黑简体" panose="02000000000000000000" pitchFamily="2" charset="-122"/>
            </a:endParaRPr>
          </a:p>
          <a:p>
            <a:pPr>
              <a:lnSpc>
                <a:spcPts val="1200"/>
              </a:lnSpc>
              <a:buNone/>
            </a:pPr>
            <a:r>
              <a:rPr lang="zh-CN" altLang="en-US" sz="1400" b="1" dirty="0">
                <a:latin typeface="Eras Medium ITC" panose="020B0602030504020804" pitchFamily="34" charset="0"/>
                <a:ea typeface="方正正中黑简体" panose="02000000000000000000" pitchFamily="2" charset="-122"/>
              </a:rPr>
              <a:t>营业时间</a:t>
            </a:r>
            <a:r>
              <a:rPr lang="en-US" altLang="zh-CN" sz="1400" b="1" dirty="0">
                <a:latin typeface="Eras Medium ITC" panose="020B0602030504020804" pitchFamily="34" charset="0"/>
                <a:ea typeface="方正正中黑简体" panose="02000000000000000000" pitchFamily="2" charset="-122"/>
              </a:rPr>
              <a:t> Operation Hours</a:t>
            </a:r>
            <a:r>
              <a:rPr lang="en-US" altLang="zh-CN" sz="1400" b="1" dirty="0" smtClean="0">
                <a:latin typeface="Eras Medium ITC" panose="020B0602030504020804" pitchFamily="34" charset="0"/>
                <a:ea typeface="方正正中黑简体" panose="02000000000000000000" pitchFamily="2" charset="-122"/>
              </a:rPr>
              <a:t>: </a:t>
            </a:r>
          </a:p>
          <a:p>
            <a:pPr>
              <a:lnSpc>
                <a:spcPts val="1200"/>
              </a:lnSpc>
              <a:buNone/>
            </a:pPr>
            <a:endParaRPr lang="en-US" altLang="zh-CN" sz="1400" dirty="0">
              <a:latin typeface="Eras Medium ITC" panose="020B0602030504020804" pitchFamily="34" charset="0"/>
              <a:ea typeface="方正正中黑简体" panose="02000000000000000000" pitchFamily="2" charset="-122"/>
            </a:endParaRPr>
          </a:p>
          <a:p>
            <a:pPr>
              <a:lnSpc>
                <a:spcPts val="1200"/>
              </a:lnSpc>
              <a:buNone/>
            </a:pPr>
            <a:r>
              <a:rPr lang="zh-CN" altLang="en-US" sz="1400" dirty="0" smtClean="0">
                <a:latin typeface="Eras Medium ITC" panose="020B0602030504020804" pitchFamily="34" charset="0"/>
                <a:ea typeface="方正正中黑简体" panose="02000000000000000000" pitchFamily="2" charset="-122"/>
              </a:rPr>
              <a:t>午餐</a:t>
            </a:r>
            <a:r>
              <a:rPr lang="en-US" altLang="zh-CN" sz="1400" dirty="0" smtClean="0">
                <a:latin typeface="Eras Medium ITC" panose="020B0602030504020804" pitchFamily="34" charset="0"/>
                <a:ea typeface="方正正中黑简体" panose="02000000000000000000" pitchFamily="2" charset="-122"/>
              </a:rPr>
              <a:t>Lunch</a:t>
            </a:r>
            <a:r>
              <a:rPr lang="zh-CN" altLang="en-US" sz="1400" dirty="0" smtClean="0">
                <a:latin typeface="Eras Medium ITC" panose="020B0602030504020804" pitchFamily="34" charset="0"/>
                <a:ea typeface="方正正中黑简体" panose="02000000000000000000" pitchFamily="2" charset="-122"/>
              </a:rPr>
              <a:t>：</a:t>
            </a:r>
            <a:r>
              <a:rPr lang="en-US" altLang="zh-CN" sz="1400" dirty="0" smtClean="0">
                <a:latin typeface="Eras Medium ITC" panose="020B0602030504020804" pitchFamily="34" charset="0"/>
                <a:ea typeface="方正正中黑简体" panose="02000000000000000000" pitchFamily="2" charset="-122"/>
              </a:rPr>
              <a:t>11:30am </a:t>
            </a:r>
            <a:r>
              <a:rPr lang="en-US" altLang="zh-CN" sz="1400" dirty="0">
                <a:latin typeface="Eras Medium ITC" panose="020B0602030504020804" pitchFamily="34" charset="0"/>
                <a:ea typeface="方正正中黑简体" panose="02000000000000000000" pitchFamily="2" charset="-122"/>
              </a:rPr>
              <a:t>– 2</a:t>
            </a:r>
            <a:r>
              <a:rPr lang="en-US" altLang="zh-CN" sz="1400" dirty="0" smtClean="0">
                <a:latin typeface="Eras Medium ITC" panose="020B0602030504020804" pitchFamily="34" charset="0"/>
                <a:ea typeface="方正正中黑简体" panose="02000000000000000000" pitchFamily="2" charset="-122"/>
              </a:rPr>
              <a:t>:00pm</a:t>
            </a:r>
            <a:endParaRPr lang="en-US" altLang="zh-CN" sz="1400" dirty="0">
              <a:latin typeface="Eras Medium ITC" panose="020B0602030504020804" pitchFamily="34" charset="0"/>
              <a:ea typeface="方正正中黑简体" panose="02000000000000000000" pitchFamily="2" charset="-122"/>
            </a:endParaRPr>
          </a:p>
          <a:p>
            <a:pPr>
              <a:lnSpc>
                <a:spcPts val="1200"/>
              </a:lnSpc>
              <a:buNone/>
            </a:pPr>
            <a:endParaRPr lang="en-US" altLang="zh-CN" sz="1400" dirty="0">
              <a:latin typeface="Eras Medium ITC" panose="020B0602030504020804" pitchFamily="34" charset="0"/>
              <a:ea typeface="方正正中黑简体" panose="02000000000000000000" pitchFamily="2" charset="-122"/>
            </a:endParaRPr>
          </a:p>
          <a:p>
            <a:pPr>
              <a:lnSpc>
                <a:spcPts val="1200"/>
              </a:lnSpc>
              <a:buNone/>
            </a:pPr>
            <a:r>
              <a:rPr lang="zh-CN" altLang="en-US" sz="1400" dirty="0" smtClean="0">
                <a:latin typeface="Eras Medium ITC" panose="020B0602030504020804" pitchFamily="34" charset="0"/>
                <a:ea typeface="方正正中黑简体" panose="02000000000000000000" pitchFamily="2" charset="-122"/>
              </a:rPr>
              <a:t>晚餐</a:t>
            </a:r>
            <a:r>
              <a:rPr lang="en-US" altLang="zh-CN" sz="1400" dirty="0">
                <a:latin typeface="Eras Medium ITC" panose="020B0602030504020804" pitchFamily="34" charset="0"/>
                <a:ea typeface="方正正中黑简体" panose="02000000000000000000" pitchFamily="2" charset="-122"/>
              </a:rPr>
              <a:t>Dinner:  5:30pm </a:t>
            </a:r>
            <a:r>
              <a:rPr lang="en-US" altLang="zh-CN" sz="1400" dirty="0" smtClean="0">
                <a:latin typeface="Eras Medium ITC" panose="020B0602030504020804" pitchFamily="34" charset="0"/>
                <a:ea typeface="方正正中黑简体" panose="02000000000000000000" pitchFamily="2" charset="-122"/>
              </a:rPr>
              <a:t>– 10:00pm</a:t>
            </a:r>
            <a:endParaRPr lang="en-US" altLang="zh-CN" sz="1400" dirty="0">
              <a:latin typeface="Eras Medium ITC" panose="020B0602030504020804" pitchFamily="34" charset="0"/>
              <a:ea typeface="方正正中黑简体" panose="02000000000000000000" pitchFamily="2" charset="-122"/>
            </a:endParaRPr>
          </a:p>
          <a:p>
            <a:pPr>
              <a:lnSpc>
                <a:spcPts val="1200"/>
              </a:lnSpc>
              <a:buNone/>
            </a:pPr>
            <a:endParaRPr lang="en-US" altLang="zh-CN" sz="1400" dirty="0">
              <a:latin typeface="Eras Medium ITC" panose="020B0602030504020804" pitchFamily="34" charset="0"/>
              <a:ea typeface="方正正中黑简体" panose="02000000000000000000" pitchFamily="2" charset="-122"/>
            </a:endParaRPr>
          </a:p>
          <a:p>
            <a:pPr>
              <a:lnSpc>
                <a:spcPts val="1200"/>
              </a:lnSpc>
              <a:buNone/>
            </a:pPr>
            <a:r>
              <a:rPr lang="zh-CN" altLang="en-US" sz="1400" b="1" dirty="0">
                <a:latin typeface="Eras Medium ITC" panose="020B0602030504020804" pitchFamily="34" charset="0"/>
                <a:ea typeface="方正正中黑简体" panose="02000000000000000000" pitchFamily="2" charset="-122"/>
              </a:rPr>
              <a:t>座位</a:t>
            </a:r>
            <a:r>
              <a:rPr lang="en-US" altLang="zh-CN" sz="1400" b="1" dirty="0">
                <a:latin typeface="Eras Medium ITC" panose="020B0602030504020804" pitchFamily="34" charset="0"/>
                <a:ea typeface="方正正中黑简体" panose="02000000000000000000" pitchFamily="2" charset="-122"/>
              </a:rPr>
              <a:t>Capacity: </a:t>
            </a:r>
            <a:r>
              <a:rPr lang="en-US" altLang="zh-CN" sz="1400" b="1" dirty="0" smtClean="0">
                <a:latin typeface="Eras Medium ITC" panose="020B0602030504020804" pitchFamily="34" charset="0"/>
                <a:ea typeface="方正正中黑简体" panose="02000000000000000000" pitchFamily="2" charset="-122"/>
              </a:rPr>
              <a:t>71</a:t>
            </a:r>
          </a:p>
          <a:p>
            <a:pPr>
              <a:lnSpc>
                <a:spcPts val="1200"/>
              </a:lnSpc>
              <a:buNone/>
            </a:pPr>
            <a:endParaRPr lang="en-US" altLang="zh-CN" sz="1400" b="1" dirty="0">
              <a:latin typeface="Eras Medium ITC" panose="020B0602030504020804" pitchFamily="34" charset="0"/>
              <a:ea typeface="方正正中黑简体" panose="02000000000000000000" pitchFamily="2" charset="-122"/>
            </a:endParaRPr>
          </a:p>
          <a:p>
            <a:pPr>
              <a:lnSpc>
                <a:spcPts val="1200"/>
              </a:lnSpc>
              <a:buNone/>
            </a:pPr>
            <a:r>
              <a:rPr lang="zh-CN" altLang="en-US" sz="1400" b="1" dirty="0">
                <a:latin typeface="Eras Medium ITC" panose="020B0602030504020804" pitchFamily="34" charset="0"/>
                <a:ea typeface="方正正中黑简体" panose="02000000000000000000" pitchFamily="2" charset="-122"/>
              </a:rPr>
              <a:t>楼层</a:t>
            </a:r>
            <a:r>
              <a:rPr lang="en-US" altLang="zh-CN" sz="1400" b="1" dirty="0">
                <a:latin typeface="Eras Medium ITC" panose="020B0602030504020804" pitchFamily="34" charset="0"/>
                <a:ea typeface="方正正中黑简体" panose="02000000000000000000" pitchFamily="2" charset="-122"/>
              </a:rPr>
              <a:t>Location: </a:t>
            </a:r>
            <a:r>
              <a:rPr lang="en-US" altLang="zh-CN" sz="1400" b="1" dirty="0" smtClean="0">
                <a:latin typeface="Eras Medium ITC" panose="020B0602030504020804" pitchFamily="34" charset="0"/>
                <a:ea typeface="方正正中黑简体" panose="02000000000000000000" pitchFamily="2" charset="-122"/>
              </a:rPr>
              <a:t>2</a:t>
            </a:r>
            <a:r>
              <a:rPr lang="zh-CN" altLang="en-US" sz="1400" b="1" dirty="0" smtClean="0">
                <a:latin typeface="Eras Medium ITC" panose="020B0602030504020804" pitchFamily="34" charset="0"/>
                <a:ea typeface="方正正中黑简体" panose="02000000000000000000" pitchFamily="2" charset="-122"/>
              </a:rPr>
              <a:t>层</a:t>
            </a:r>
            <a:r>
              <a:rPr lang="en-US" altLang="zh-CN" sz="1400" b="1" dirty="0">
                <a:latin typeface="Eras Medium ITC" panose="020B0602030504020804" pitchFamily="34" charset="0"/>
                <a:ea typeface="方正正中黑简体" panose="02000000000000000000" pitchFamily="2" charset="-122"/>
              </a:rPr>
              <a:t>/F</a:t>
            </a:r>
          </a:p>
        </p:txBody>
      </p:sp>
      <p:pic>
        <p:nvPicPr>
          <p:cNvPr id="2050" name="Picture 2" descr="C:\Users\ACFA-01\AppData\Roaming\Tencent\Users\453433022\QQ\WinTemp\RichOle\5@F~)2@L2H9]KP$ELFO[D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745297"/>
            <a:ext cx="2034950" cy="2095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MarCom\wanda_realm_chifeng pictures\Low Res Images\_36C44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7" y="2177167"/>
            <a:ext cx="4035070" cy="269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8" y="0"/>
            <a:ext cx="9144000" cy="6858000"/>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酒店介绍 </a:t>
            </a:r>
            <a:r>
              <a:rPr lang="en-US" altLang="zh-CN" sz="2800" b="1" dirty="0">
                <a:solidFill>
                  <a:schemeClr val="bg1"/>
                </a:solidFill>
                <a:latin typeface="+mj-ea"/>
                <a:ea typeface="+mj-ea"/>
                <a:sym typeface="Arial" pitchFamily="34" charset="0"/>
              </a:rPr>
              <a:t/>
            </a:r>
            <a:br>
              <a:rPr lang="en-US" altLang="zh-CN" sz="2800" b="1" dirty="0">
                <a:solidFill>
                  <a:schemeClr val="bg1"/>
                </a:solidFill>
                <a:latin typeface="+mj-ea"/>
                <a:ea typeface="+mj-ea"/>
                <a:sym typeface="Arial" pitchFamily="34" charset="0"/>
              </a:rPr>
            </a:br>
            <a:r>
              <a:rPr lang="en-US" altLang="zh-CN" sz="2800" b="1" dirty="0">
                <a:solidFill>
                  <a:schemeClr val="bg1"/>
                </a:solidFill>
                <a:latin typeface="Lucida Sans" pitchFamily="34" charset="0"/>
                <a:cs typeface="Arial" pitchFamily="34" charset="0"/>
                <a:sym typeface="Arial" pitchFamily="34" charset="0"/>
              </a:rPr>
              <a:t>Hotel Introduction</a:t>
            </a:r>
            <a:endParaRPr lang="zh-CN" altLang="en-US" sz="2800" b="1" dirty="0">
              <a:solidFill>
                <a:schemeClr val="bg1"/>
              </a:solidFill>
              <a:latin typeface="Lucida Sans" pitchFamily="34" charset="0"/>
              <a:cs typeface="Arial" pitchFamily="34" charset="0"/>
              <a:sym typeface="Arial" pitchFamily="34" charset="0"/>
            </a:endParaRPr>
          </a:p>
        </p:txBody>
      </p:sp>
      <p:sp>
        <p:nvSpPr>
          <p:cNvPr id="3" name="内容占位符 2"/>
          <p:cNvSpPr>
            <a:spLocks noGrp="1"/>
          </p:cNvSpPr>
          <p:nvPr>
            <p:ph idx="1"/>
          </p:nvPr>
        </p:nvSpPr>
        <p:spPr>
          <a:xfrm>
            <a:off x="428595" y="1340768"/>
            <a:ext cx="8361733" cy="4680520"/>
          </a:xfrm>
        </p:spPr>
        <p:txBody>
          <a:bodyPr>
            <a:normAutofit/>
          </a:bodyPr>
          <a:lstStyle/>
          <a:p>
            <a:pPr marL="0" indent="0">
              <a:buNone/>
            </a:pPr>
            <a:endParaRPr lang="zh-CN" altLang="en-US"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sp>
        <p:nvSpPr>
          <p:cNvPr id="7" name="TextBox 6"/>
          <p:cNvSpPr txBox="1"/>
          <p:nvPr/>
        </p:nvSpPr>
        <p:spPr>
          <a:xfrm>
            <a:off x="5104606" y="1839237"/>
            <a:ext cx="3672408" cy="4062651"/>
          </a:xfrm>
          <a:prstGeom prst="rect">
            <a:avLst/>
          </a:prstGeom>
          <a:noFill/>
        </p:spPr>
        <p:txBody>
          <a:bodyPr wrap="square" rtlCol="0">
            <a:spAutoFit/>
          </a:bodyPr>
          <a:lstStyle/>
          <a:p>
            <a:pPr algn="just"/>
            <a:r>
              <a:rPr lang="zh-CN" altLang="en-US" sz="1600" dirty="0" smtClean="0">
                <a:latin typeface="方正正中黑简体" panose="02000000000000000000" pitchFamily="2" charset="-122"/>
                <a:ea typeface="方正正中黑简体" panose="02000000000000000000" pitchFamily="2" charset="-122"/>
              </a:rPr>
              <a:t>赤峰富力万达嘉华酒店承袭万达嘉华酒店的品牌荣耀，以奢华的客房、精致的美食、一流的设施及热情的服务，演绎草原明珠的待客之道。无论您是商务旅行或是休闲度假，赤峰富力万达嘉华酒店诚邀阁下莅临，体验完美的居停享受</a:t>
            </a:r>
            <a:r>
              <a:rPr lang="zh-CN" altLang="en-US" sz="1600" dirty="0" smtClean="0">
                <a:latin typeface="方正兰亭黑简体" pitchFamily="2" charset="-122"/>
                <a:ea typeface="方正兰亭黑简体" pitchFamily="2" charset="-122"/>
              </a:rPr>
              <a:t>。</a:t>
            </a:r>
            <a:endParaRPr lang="en-US" altLang="zh-CN" sz="1600" dirty="0" smtClean="0">
              <a:latin typeface="方正兰亭黑简体" pitchFamily="2" charset="-122"/>
              <a:ea typeface="方正兰亭黑简体" pitchFamily="2" charset="-122"/>
            </a:endParaRPr>
          </a:p>
          <a:p>
            <a:pPr algn="just"/>
            <a:endParaRPr lang="en-US" altLang="zh-CN" dirty="0"/>
          </a:p>
          <a:p>
            <a:pPr algn="just"/>
            <a:r>
              <a:rPr lang="en-US" altLang="zh-CN" sz="1600" dirty="0" smtClean="0">
                <a:latin typeface="Eras Medium ITC" panose="020B0602030504020804" pitchFamily="34" charset="0"/>
              </a:rPr>
              <a:t>Wanda Realm Chifeng welcomes you to the jewel of Inner Mongolia exquisite rooms, superb dining, world-class facilities and the warm hospitality for which Wanda Realm is renowned. Whether you are visiting for business or leisure, Wanda Realm Chifeng is Proudly at your service to ensure you enjoy the perfect stay.</a:t>
            </a:r>
            <a:endParaRPr lang="zh-CN" altLang="en-US" sz="1600" dirty="0">
              <a:latin typeface="Eras Medium ITC" panose="020B0602030504020804" pitchFamily="34" charset="0"/>
            </a:endParaRPr>
          </a:p>
        </p:txBody>
      </p:sp>
      <p:pic>
        <p:nvPicPr>
          <p:cNvPr id="1026" name="Picture 2" descr="L:\wanda_realm_chifeng pictures\携程网上传图片\外观\航拍外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39237"/>
            <a:ext cx="5045222" cy="420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大堂酒廊</a:t>
            </a:r>
            <a:r>
              <a:rPr lang="zh-CN" altLang="en-US" sz="2800" b="1" dirty="0">
                <a:solidFill>
                  <a:schemeClr val="bg1"/>
                </a:solidFill>
                <a:latin typeface="+mj-ea"/>
                <a:ea typeface="+mj-ea"/>
                <a:sym typeface="Arial" pitchFamily="34" charset="0"/>
              </a:rPr>
              <a:t> </a:t>
            </a:r>
            <a:r>
              <a:rPr lang="en-US" altLang="zh-CN" sz="2800" b="1" dirty="0">
                <a:solidFill>
                  <a:schemeClr val="bg1"/>
                </a:solidFill>
                <a:latin typeface="+mj-ea"/>
                <a:ea typeface="+mj-ea"/>
                <a:sym typeface="Arial" pitchFamily="34" charset="0"/>
              </a:rPr>
              <a:t/>
            </a:r>
            <a:br>
              <a:rPr lang="en-US" altLang="zh-CN" sz="2800" b="1" dirty="0">
                <a:solidFill>
                  <a:schemeClr val="bg1"/>
                </a:solidFill>
                <a:latin typeface="+mj-ea"/>
                <a:ea typeface="+mj-ea"/>
                <a:sym typeface="Arial" pitchFamily="34" charset="0"/>
              </a:rPr>
            </a:br>
            <a:r>
              <a:rPr lang="en-US" altLang="zh-CN" sz="2800" b="1" dirty="0">
                <a:solidFill>
                  <a:schemeClr val="bg1"/>
                </a:solidFill>
                <a:latin typeface="Lucida Sans" pitchFamily="34" charset="0"/>
                <a:ea typeface="+mj-ea"/>
                <a:cs typeface="Arial" pitchFamily="34" charset="0"/>
                <a:sym typeface="Arial" pitchFamily="34" charset="0"/>
              </a:rPr>
              <a:t>Lobby Lounge</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cxnSp>
        <p:nvCxnSpPr>
          <p:cNvPr id="5" name="直接连接符 4"/>
          <p:cNvCxnSpPr/>
          <p:nvPr/>
        </p:nvCxnSpPr>
        <p:spPr>
          <a:xfrm>
            <a:off x="4499991" y="1462105"/>
            <a:ext cx="1" cy="42322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644008" y="1578046"/>
            <a:ext cx="4039008" cy="3970318"/>
          </a:xfrm>
          <a:prstGeom prst="rect">
            <a:avLst/>
          </a:prstGeom>
        </p:spPr>
        <p:txBody>
          <a:bodyPr wrap="square">
            <a:spAutoFit/>
          </a:bodyPr>
          <a:lstStyle/>
          <a:p>
            <a:pPr algn="just"/>
            <a:r>
              <a:rPr lang="zh-CN" altLang="zh-CN" sz="1400" b="1" dirty="0">
                <a:latin typeface="Eras Medium ITC" panose="020B0602030504020804" pitchFamily="34" charset="0"/>
                <a:ea typeface="方正正中黑简体" panose="02000000000000000000" pitchFamily="2" charset="-122"/>
                <a:cs typeface="Arial" pitchFamily="34" charset="0"/>
              </a:rPr>
              <a:t>大堂酒</a:t>
            </a:r>
            <a:r>
              <a:rPr lang="zh-CN" altLang="zh-CN" sz="1400" b="1" dirty="0" smtClean="0">
                <a:latin typeface="Eras Medium ITC" panose="020B0602030504020804" pitchFamily="34" charset="0"/>
                <a:ea typeface="方正正中黑简体" panose="02000000000000000000" pitchFamily="2" charset="-122"/>
                <a:cs typeface="Arial" pitchFamily="34" charset="0"/>
              </a:rPr>
              <a:t>廊</a:t>
            </a:r>
            <a:r>
              <a:rPr lang="en-US" altLang="zh-CN" sz="1400" b="1" dirty="0" smtClean="0">
                <a:latin typeface="Eras Medium ITC" panose="020B0602030504020804" pitchFamily="34" charset="0"/>
                <a:ea typeface="方正正中黑简体" panose="02000000000000000000" pitchFamily="2" charset="-122"/>
                <a:cs typeface="Arial" pitchFamily="34" charset="0"/>
              </a:rPr>
              <a:t> :</a:t>
            </a:r>
            <a:r>
              <a:rPr lang="zh-CN" altLang="en-US" sz="1400" dirty="0" smtClean="0">
                <a:latin typeface="Eras Medium ITC" panose="020B0602030504020804" pitchFamily="34" charset="0"/>
                <a:ea typeface="方正正中黑简体" panose="02000000000000000000" pitchFamily="2" charset="-122"/>
                <a:cs typeface="Arial" pitchFamily="34" charset="0"/>
              </a:rPr>
              <a:t>是您</a:t>
            </a:r>
            <a:r>
              <a:rPr lang="zh-CN" altLang="en-US" sz="1400" dirty="0">
                <a:latin typeface="Eras Medium ITC" panose="020B0602030504020804" pitchFamily="34" charset="0"/>
                <a:ea typeface="方正正中黑简体" panose="02000000000000000000" pitchFamily="2" charset="-122"/>
                <a:cs typeface="Arial" pitchFamily="34" charset="0"/>
              </a:rPr>
              <a:t>尽情享受休闲时光的绝佳之选。香浓咖啡，简约的中西小食，地道的中式茶和休闲的英式下午茶及各种舒怀饮品。纵情于曼妙轻柔的音乐，品味经典高雅奢华。</a:t>
            </a:r>
            <a:endParaRPr lang="en-US" altLang="zh-CN" sz="1400" dirty="0">
              <a:latin typeface="Eras Medium ITC" panose="020B0602030504020804" pitchFamily="34" charset="0"/>
              <a:ea typeface="方正正中黑简体" panose="02000000000000000000" pitchFamily="2" charset="-122"/>
              <a:cs typeface="Arial" pitchFamily="34" charset="0"/>
            </a:endParaRPr>
          </a:p>
          <a:p>
            <a:pPr algn="just"/>
            <a:endParaRPr lang="en-US" altLang="zh-CN" sz="1400" dirty="0">
              <a:latin typeface="Eras Medium ITC" panose="020B0602030504020804" pitchFamily="34" charset="0"/>
              <a:ea typeface="方正正中黑简体" panose="02000000000000000000" pitchFamily="2" charset="-122"/>
              <a:cs typeface="Arial" pitchFamily="34" charset="0"/>
            </a:endParaRPr>
          </a:p>
          <a:p>
            <a:pPr algn="just"/>
            <a:r>
              <a:rPr lang="en-US" altLang="zh-CN" sz="1400" b="1" dirty="0">
                <a:latin typeface="Eras Medium ITC" panose="020B0602030504020804" pitchFamily="34" charset="0"/>
                <a:ea typeface="方正正中黑简体" panose="02000000000000000000" pitchFamily="2" charset="-122"/>
                <a:cs typeface="Arial" pitchFamily="34" charset="0"/>
              </a:rPr>
              <a:t>Lobby </a:t>
            </a:r>
            <a:r>
              <a:rPr lang="en-US" altLang="zh-CN" sz="1400" b="1" dirty="0" smtClean="0">
                <a:latin typeface="Eras Medium ITC" panose="020B0602030504020804" pitchFamily="34" charset="0"/>
                <a:ea typeface="方正正中黑简体" panose="02000000000000000000" pitchFamily="2" charset="-122"/>
                <a:cs typeface="Arial" pitchFamily="34" charset="0"/>
              </a:rPr>
              <a:t>Lounge</a:t>
            </a:r>
            <a:r>
              <a:rPr lang="zh-CN" altLang="en-US" sz="1400" dirty="0" smtClean="0">
                <a:latin typeface="Eras Medium ITC" panose="020B0602030504020804" pitchFamily="34" charset="0"/>
                <a:ea typeface="方正正中黑简体" panose="02000000000000000000" pitchFamily="2" charset="-122"/>
                <a:cs typeface="Arial" pitchFamily="34" charset="0"/>
              </a:rPr>
              <a:t>：</a:t>
            </a:r>
            <a:r>
              <a:rPr lang="en-US" altLang="zh-CN" sz="1400" dirty="0">
                <a:latin typeface="Eras Medium ITC" panose="020B0602030504020804" pitchFamily="34" charset="0"/>
                <a:ea typeface="方正正中黑简体" panose="02000000000000000000" pitchFamily="2" charset="-122"/>
                <a:cs typeface="Arial" pitchFamily="34" charset="0"/>
              </a:rPr>
              <a:t>T</a:t>
            </a:r>
            <a:r>
              <a:rPr lang="en-US" altLang="zh-CN" sz="1400" dirty="0" smtClean="0">
                <a:latin typeface="Eras Medium ITC" panose="020B0602030504020804" pitchFamily="34" charset="0"/>
                <a:ea typeface="方正正中黑简体" panose="02000000000000000000" pitchFamily="2" charset="-122"/>
                <a:cs typeface="Arial" pitchFamily="34" charset="0"/>
              </a:rPr>
              <a:t>he </a:t>
            </a:r>
            <a:r>
              <a:rPr lang="en-US" altLang="zh-CN" sz="1400" dirty="0">
                <a:latin typeface="Eras Medium ITC" panose="020B0602030504020804" pitchFamily="34" charset="0"/>
                <a:ea typeface="方正正中黑简体" panose="02000000000000000000" pitchFamily="2" charset="-122"/>
                <a:cs typeface="Arial" pitchFamily="34" charset="0"/>
              </a:rPr>
              <a:t>ideal place to relax  and unwind, here you can savor your favorite edibles, fragrant coffee  light Chinese and Western snacks, Western afternoon teas, authentic Chinese tea and wide range of drinks. Enjoy the live music  and the  elegant environment. </a:t>
            </a:r>
          </a:p>
          <a:p>
            <a:endParaRPr lang="en-US" altLang="zh-CN" sz="1400" dirty="0">
              <a:latin typeface="Eras Medium ITC" panose="020B0602030504020804" pitchFamily="34" charset="0"/>
              <a:ea typeface="方正正中黑简体" panose="02000000000000000000" pitchFamily="2" charset="-122"/>
              <a:cs typeface="Arial" pitchFamily="34" charset="0"/>
            </a:endParaRPr>
          </a:p>
          <a:p>
            <a:r>
              <a:rPr lang="zh-CN" altLang="en-US" sz="1400" b="1" dirty="0">
                <a:latin typeface="Eras Medium ITC" panose="020B0602030504020804" pitchFamily="34" charset="0"/>
                <a:ea typeface="方正正中黑简体" panose="02000000000000000000" pitchFamily="2" charset="-122"/>
                <a:cs typeface="Arial" pitchFamily="34" charset="0"/>
              </a:rPr>
              <a:t>营业时间</a:t>
            </a:r>
            <a:r>
              <a:rPr lang="en-US" altLang="zh-CN" sz="1400" b="1" dirty="0">
                <a:latin typeface="Eras Medium ITC" panose="020B0602030504020804" pitchFamily="34" charset="0"/>
                <a:ea typeface="方正正中黑简体" panose="02000000000000000000" pitchFamily="2" charset="-122"/>
                <a:cs typeface="Arial" pitchFamily="34" charset="0"/>
              </a:rPr>
              <a:t> Operation Hours: </a:t>
            </a:r>
          </a:p>
          <a:p>
            <a:r>
              <a:rPr lang="zh-CN" altLang="en-US" sz="1400" dirty="0">
                <a:latin typeface="Eras Medium ITC" panose="020B0602030504020804" pitchFamily="34" charset="0"/>
                <a:ea typeface="方正正中黑简体" panose="02000000000000000000" pitchFamily="2" charset="-122"/>
                <a:cs typeface="Arial" pitchFamily="34" charset="0"/>
              </a:rPr>
              <a:t>每天</a:t>
            </a:r>
            <a:r>
              <a:rPr lang="en-US" altLang="zh-CN" sz="1400" dirty="0">
                <a:latin typeface="Eras Medium ITC" panose="020B0602030504020804" pitchFamily="34" charset="0"/>
                <a:ea typeface="方正正中黑简体" panose="02000000000000000000" pitchFamily="2" charset="-122"/>
                <a:cs typeface="Arial" pitchFamily="34" charset="0"/>
              </a:rPr>
              <a:t>Everyday: </a:t>
            </a:r>
            <a:r>
              <a:rPr lang="en-US" altLang="zh-CN" sz="1400" dirty="0" smtClean="0">
                <a:latin typeface="Eras Medium ITC" panose="020B0602030504020804" pitchFamily="34" charset="0"/>
                <a:ea typeface="方正正中黑简体" panose="02000000000000000000" pitchFamily="2" charset="-122"/>
                <a:cs typeface="Arial" pitchFamily="34" charset="0"/>
              </a:rPr>
              <a:t>7:00am </a:t>
            </a:r>
            <a:r>
              <a:rPr lang="en-US" altLang="zh-CN" sz="1400" dirty="0">
                <a:latin typeface="Eras Medium ITC" panose="020B0602030504020804" pitchFamily="34" charset="0"/>
                <a:ea typeface="方正正中黑简体" panose="02000000000000000000" pitchFamily="2" charset="-122"/>
                <a:cs typeface="Arial" pitchFamily="34" charset="0"/>
              </a:rPr>
              <a:t>- </a:t>
            </a:r>
            <a:r>
              <a:rPr lang="en-US" altLang="zh-CN" sz="1400" dirty="0" smtClean="0">
                <a:latin typeface="Eras Medium ITC" panose="020B0602030504020804" pitchFamily="34" charset="0"/>
                <a:ea typeface="方正正中黑简体" panose="02000000000000000000" pitchFamily="2" charset="-122"/>
                <a:cs typeface="Arial" pitchFamily="34" charset="0"/>
              </a:rPr>
              <a:t>0:00am</a:t>
            </a:r>
            <a:endParaRPr lang="en-US" altLang="zh-CN" sz="1400" dirty="0">
              <a:latin typeface="Eras Medium ITC" panose="020B0602030504020804" pitchFamily="34" charset="0"/>
              <a:ea typeface="方正正中黑简体" panose="02000000000000000000" pitchFamily="2" charset="-122"/>
              <a:cs typeface="Arial" pitchFamily="34" charset="0"/>
            </a:endParaRPr>
          </a:p>
          <a:p>
            <a:endParaRPr lang="en-US" altLang="zh-CN" sz="1400" dirty="0">
              <a:latin typeface="Eras Medium ITC" panose="020B0602030504020804" pitchFamily="34" charset="0"/>
              <a:ea typeface="方正正中黑简体" panose="02000000000000000000" pitchFamily="2" charset="-122"/>
              <a:cs typeface="Arial" pitchFamily="34" charset="0"/>
            </a:endParaRPr>
          </a:p>
          <a:p>
            <a:r>
              <a:rPr lang="zh-CN" altLang="en-US" sz="1400" b="1" dirty="0">
                <a:latin typeface="Eras Medium ITC" panose="020B0602030504020804" pitchFamily="34" charset="0"/>
                <a:ea typeface="方正正中黑简体" panose="02000000000000000000" pitchFamily="2" charset="-122"/>
                <a:cs typeface="Arial" pitchFamily="34" charset="0"/>
              </a:rPr>
              <a:t>座位</a:t>
            </a:r>
            <a:r>
              <a:rPr lang="en-US" altLang="zh-CN" sz="1400" b="1" dirty="0">
                <a:latin typeface="Eras Medium ITC" panose="020B0602030504020804" pitchFamily="34" charset="0"/>
                <a:ea typeface="方正正中黑简体" panose="02000000000000000000" pitchFamily="2" charset="-122"/>
                <a:cs typeface="Arial" pitchFamily="34" charset="0"/>
              </a:rPr>
              <a:t>Capacity: </a:t>
            </a:r>
            <a:r>
              <a:rPr lang="en-US" altLang="zh-CN" sz="1400" b="1" dirty="0" smtClean="0">
                <a:latin typeface="Eras Medium ITC" panose="020B0602030504020804" pitchFamily="34" charset="0"/>
                <a:ea typeface="方正正中黑简体" panose="02000000000000000000" pitchFamily="2" charset="-122"/>
                <a:cs typeface="Arial" pitchFamily="34" charset="0"/>
              </a:rPr>
              <a:t>65</a:t>
            </a:r>
          </a:p>
          <a:p>
            <a:endParaRPr lang="en-US" altLang="zh-CN" sz="1400" b="1" dirty="0">
              <a:latin typeface="Eras Medium ITC" panose="020B0602030504020804" pitchFamily="34" charset="0"/>
              <a:ea typeface="方正正中黑简体" panose="02000000000000000000" pitchFamily="2" charset="-122"/>
              <a:cs typeface="Arial" pitchFamily="34" charset="0"/>
            </a:endParaRPr>
          </a:p>
          <a:p>
            <a:r>
              <a:rPr lang="zh-CN" altLang="en-US" sz="1400" b="1" dirty="0">
                <a:latin typeface="Eras Medium ITC" panose="020B0602030504020804" pitchFamily="34" charset="0"/>
                <a:ea typeface="方正正中黑简体" panose="02000000000000000000" pitchFamily="2" charset="-122"/>
                <a:cs typeface="Arial" pitchFamily="34" charset="0"/>
              </a:rPr>
              <a:t>楼层</a:t>
            </a:r>
            <a:r>
              <a:rPr lang="en-US" altLang="zh-CN" sz="1400" b="1" dirty="0">
                <a:latin typeface="Eras Medium ITC" panose="020B0602030504020804" pitchFamily="34" charset="0"/>
                <a:ea typeface="方正正中黑简体" panose="02000000000000000000" pitchFamily="2" charset="-122"/>
                <a:cs typeface="Arial" pitchFamily="34" charset="0"/>
              </a:rPr>
              <a:t>Location: 1</a:t>
            </a:r>
            <a:r>
              <a:rPr lang="zh-CN" altLang="en-US" sz="1400" b="1" dirty="0">
                <a:latin typeface="Eras Medium ITC" panose="020B0602030504020804" pitchFamily="34" charset="0"/>
                <a:ea typeface="方正正中黑简体" panose="02000000000000000000" pitchFamily="2" charset="-122"/>
                <a:cs typeface="Arial" pitchFamily="34" charset="0"/>
              </a:rPr>
              <a:t>层</a:t>
            </a:r>
            <a:r>
              <a:rPr lang="en-US" altLang="zh-CN" sz="1400" b="1" dirty="0">
                <a:latin typeface="Eras Medium ITC" panose="020B0602030504020804" pitchFamily="34" charset="0"/>
                <a:ea typeface="方正正中黑简体" panose="02000000000000000000" pitchFamily="2" charset="-122"/>
                <a:cs typeface="Arial" pitchFamily="34" charset="0"/>
              </a:rPr>
              <a:t>/F</a:t>
            </a:r>
            <a:endParaRPr lang="zh-CN" altLang="en-US" sz="1400" b="1" dirty="0">
              <a:latin typeface="Eras Medium ITC" panose="020B0602030504020804" pitchFamily="34" charset="0"/>
              <a:ea typeface="方正正中黑简体" panose="02000000000000000000" pitchFamily="2" charset="-122"/>
              <a:cs typeface="Arial" pitchFamily="34" charset="0"/>
            </a:endParaRPr>
          </a:p>
        </p:txBody>
      </p:sp>
      <p:pic>
        <p:nvPicPr>
          <p:cNvPr id="8" name="Picture 4" descr="D:\PPT\2008121132313755_2.jpg"/>
          <p:cNvPicPr>
            <a:picLocks noChangeAspect="1" noChangeArrowheads="1"/>
          </p:cNvPicPr>
          <p:nvPr/>
        </p:nvPicPr>
        <p:blipFill>
          <a:blip r:embed="rId3" cstate="screen"/>
          <a:srcRect/>
          <a:stretch>
            <a:fillRect/>
          </a:stretch>
        </p:blipFill>
        <p:spPr bwMode="auto">
          <a:xfrm>
            <a:off x="6679461" y="4941168"/>
            <a:ext cx="2271582" cy="1847459"/>
          </a:xfrm>
          <a:prstGeom prst="rect">
            <a:avLst/>
          </a:prstGeom>
          <a:noFill/>
        </p:spPr>
      </p:pic>
      <p:pic>
        <p:nvPicPr>
          <p:cNvPr id="9" name="Picture 2" descr="P:\MarCom\wanda_realm_chifeng pictures\Low Res Images\_36C34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87" y="2147034"/>
            <a:ext cx="4404038" cy="293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会议与宴会 </a:t>
            </a:r>
            <a: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
            </a:r>
            <a:b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br>
            <a:r>
              <a:rPr lang="en-US" altLang="zh-CN" sz="2800" b="1" dirty="0">
                <a:solidFill>
                  <a:schemeClr val="bg1"/>
                </a:solidFill>
                <a:latin typeface="Eras Medium ITC" panose="020B0602030504020804" pitchFamily="34" charset="0"/>
                <a:ea typeface="宋体" pitchFamily="2" charset="-122"/>
                <a:sym typeface="Arial" pitchFamily="34" charset="0"/>
              </a:rPr>
              <a:t>Meeting and Banquet</a:t>
            </a:r>
            <a:endParaRPr lang="zh-CN" altLang="en-US" sz="2800" b="1" dirty="0">
              <a:solidFill>
                <a:schemeClr val="bg1"/>
              </a:solidFill>
              <a:latin typeface="Eras Medium ITC" panose="020B0602030504020804" pitchFamily="34" charset="0"/>
              <a:ea typeface="宋体" pitchFamily="2" charset="-122"/>
              <a:sym typeface="Arial" pitchFamily="34" charset="0"/>
            </a:endParaRPr>
          </a:p>
        </p:txBody>
      </p:sp>
      <p:sp>
        <p:nvSpPr>
          <p:cNvPr id="6" name="矩形 5"/>
          <p:cNvSpPr/>
          <p:nvPr/>
        </p:nvSpPr>
        <p:spPr>
          <a:xfrm>
            <a:off x="4141540" y="1700808"/>
            <a:ext cx="4822948" cy="3323987"/>
          </a:xfrm>
          <a:prstGeom prst="rect">
            <a:avLst/>
          </a:prstGeom>
        </p:spPr>
        <p:txBody>
          <a:bodyPr wrap="square">
            <a:spAutoFit/>
          </a:bodyPr>
          <a:lstStyle/>
          <a:p>
            <a:pPr>
              <a:buFont typeface="Arial" pitchFamily="34" charset="0"/>
              <a:buChar char="•"/>
            </a:pPr>
            <a:r>
              <a:rPr lang="zh-CN" altLang="en-US" sz="1400" dirty="0"/>
              <a:t> </a:t>
            </a:r>
            <a:r>
              <a:rPr lang="zh-CN" altLang="en-US" sz="1400" dirty="0">
                <a:latin typeface="Eras Medium ITC" panose="020B0602030504020804" pitchFamily="34" charset="0"/>
                <a:ea typeface="方正正中黑简体" panose="02000000000000000000" pitchFamily="2" charset="-122"/>
              </a:rPr>
              <a:t>独</a:t>
            </a:r>
            <a:r>
              <a:rPr lang="zh-CN" altLang="en-US" sz="1400" dirty="0" smtClean="0">
                <a:latin typeface="Eras Medium ITC" panose="020B0602030504020804" pitchFamily="34" charset="0"/>
                <a:ea typeface="方正正中黑简体" panose="02000000000000000000" pitchFamily="2" charset="-122"/>
              </a:rPr>
              <a:t>享三楼的</a:t>
            </a:r>
            <a:r>
              <a:rPr lang="en-US" altLang="zh-CN" sz="1400" dirty="0" smtClean="0">
                <a:latin typeface="Eras Medium ITC" panose="020B0602030504020804" pitchFamily="34" charset="0"/>
                <a:ea typeface="方正正中黑简体" panose="02000000000000000000" pitchFamily="2" charset="-122"/>
              </a:rPr>
              <a:t>1,200</a:t>
            </a:r>
            <a:r>
              <a:rPr lang="zh-CN" altLang="zh-CN" sz="1400" dirty="0">
                <a:latin typeface="Eras Medium ITC" panose="020B0602030504020804" pitchFamily="34" charset="0"/>
                <a:ea typeface="方正正中黑简体" panose="02000000000000000000" pitchFamily="2" charset="-122"/>
              </a:rPr>
              <a:t>平方米</a:t>
            </a:r>
            <a:r>
              <a:rPr lang="zh-CN" altLang="en-US" sz="1400" dirty="0">
                <a:latin typeface="Eras Medium ITC" panose="020B0602030504020804" pitchFamily="34" charset="0"/>
                <a:ea typeface="方正正中黑简体" panose="02000000000000000000" pitchFamily="2" charset="-122"/>
              </a:rPr>
              <a:t>超大</a:t>
            </a:r>
            <a:r>
              <a:rPr lang="zh-CN" altLang="zh-CN" sz="1400" dirty="0">
                <a:latin typeface="Eras Medium ITC" panose="020B0602030504020804" pitchFamily="34" charset="0"/>
                <a:ea typeface="方正正中黑简体" panose="02000000000000000000" pitchFamily="2" charset="-122"/>
              </a:rPr>
              <a:t>无柱式</a:t>
            </a:r>
            <a:r>
              <a:rPr lang="zh-CN" altLang="zh-CN" sz="1400" dirty="0" smtClean="0">
                <a:latin typeface="Eras Medium ITC" panose="020B0602030504020804" pitchFamily="34" charset="0"/>
                <a:ea typeface="方正正中黑简体" panose="02000000000000000000" pitchFamily="2" charset="-122"/>
              </a:rPr>
              <a:t>宴会厅</a:t>
            </a:r>
            <a:r>
              <a:rPr lang="en-US" altLang="zh-CN" sz="1400" dirty="0" smtClean="0">
                <a:latin typeface="Eras Medium ITC" panose="020B0602030504020804" pitchFamily="34" charset="0"/>
                <a:ea typeface="方正正中黑简体" panose="02000000000000000000" pitchFamily="2" charset="-122"/>
              </a:rPr>
              <a:t> </a:t>
            </a:r>
            <a:r>
              <a:rPr lang="zh-CN" altLang="en-US" sz="1400" dirty="0">
                <a:latin typeface="Eras Medium ITC" panose="020B0602030504020804" pitchFamily="34" charset="0"/>
                <a:ea typeface="方正正中黑简体" panose="02000000000000000000" pitchFamily="2" charset="-122"/>
              </a:rPr>
              <a:t>配有全城唯一的</a:t>
            </a:r>
            <a:r>
              <a:rPr lang="zh-CN" altLang="en-US" sz="1400" dirty="0" smtClean="0">
                <a:latin typeface="Eras Medium ITC" panose="020B0602030504020804" pitchFamily="34" charset="0"/>
                <a:ea typeface="方正正中黑简体" panose="02000000000000000000" pitchFamily="2" charset="-122"/>
              </a:rPr>
              <a:t>内置式</a:t>
            </a:r>
            <a:r>
              <a:rPr lang="en-US" altLang="zh-CN" sz="1400" dirty="0" smtClean="0">
                <a:latin typeface="Eras Medium ITC" panose="020B0602030504020804" pitchFamily="34" charset="0"/>
                <a:ea typeface="方正正中黑简体" panose="02000000000000000000" pitchFamily="2" charset="-122"/>
              </a:rPr>
              <a:t> </a:t>
            </a:r>
            <a:r>
              <a:rPr lang="zh-CN" altLang="en-US" sz="1400" dirty="0" smtClean="0">
                <a:latin typeface="Eras Medium ITC" panose="020B0602030504020804" pitchFamily="34" charset="0"/>
                <a:ea typeface="方正正中黑简体" panose="02000000000000000000" pitchFamily="2" charset="-122"/>
              </a:rPr>
              <a:t>超大 </a:t>
            </a:r>
            <a:r>
              <a:rPr lang="en-US" altLang="zh-CN" sz="1400" dirty="0" smtClean="0">
                <a:latin typeface="Eras Medium ITC" panose="020B0602030504020804" pitchFamily="34" charset="0"/>
                <a:ea typeface="方正正中黑简体" panose="02000000000000000000" pitchFamily="2" charset="-122"/>
              </a:rPr>
              <a:t>LED</a:t>
            </a:r>
            <a:r>
              <a:rPr lang="zh-CN" altLang="en-US" sz="1400" dirty="0">
                <a:latin typeface="Eras Medium ITC" panose="020B0602030504020804" pitchFamily="34" charset="0"/>
                <a:ea typeface="方正正中黑简体" panose="02000000000000000000" pitchFamily="2" charset="-122"/>
              </a:rPr>
              <a:t>显示屏</a:t>
            </a:r>
            <a:r>
              <a:rPr lang="zh-CN" altLang="en-US" sz="1400" dirty="0" smtClean="0">
                <a:latin typeface="Eras Medium ITC" panose="020B0602030504020804" pitchFamily="34" charset="0"/>
                <a:ea typeface="方正正中黑简体" panose="02000000000000000000" pitchFamily="2" charset="-122"/>
              </a:rPr>
              <a:t>（</a:t>
            </a:r>
            <a:r>
              <a:rPr lang="en-US" altLang="zh-CN" sz="1400" dirty="0" smtClean="0">
                <a:latin typeface="Eras Medium ITC" panose="020B0602030504020804" pitchFamily="34" charset="0"/>
                <a:ea typeface="方正正中黑简体" panose="02000000000000000000" pitchFamily="2" charset="-122"/>
              </a:rPr>
              <a:t>73</a:t>
            </a:r>
            <a:r>
              <a:rPr lang="zh-CN" altLang="en-US" sz="1400" dirty="0" smtClean="0">
                <a:latin typeface="Eras Medium ITC" panose="020B0602030504020804" pitchFamily="34" charset="0"/>
                <a:ea typeface="方正正中黑简体" panose="02000000000000000000" pitchFamily="2" charset="-122"/>
              </a:rPr>
              <a:t>平方米）</a:t>
            </a:r>
            <a:r>
              <a:rPr lang="en-US" altLang="zh-CN" sz="1400" dirty="0">
                <a:latin typeface="Eras Medium ITC" panose="020B0602030504020804" pitchFamily="34" charset="0"/>
                <a:ea typeface="方正正中黑简体" panose="02000000000000000000" pitchFamily="2" charset="-122"/>
              </a:rPr>
              <a:t>,</a:t>
            </a:r>
            <a:r>
              <a:rPr lang="en-US" altLang="zh-CN" sz="1400" dirty="0" smtClean="0">
                <a:latin typeface="Eras Medium ITC" panose="020B0602030504020804" pitchFamily="34" charset="0"/>
                <a:ea typeface="方正正中黑简体" panose="02000000000000000000" pitchFamily="2" charset="-122"/>
              </a:rPr>
              <a:t>1</a:t>
            </a:r>
            <a:r>
              <a:rPr lang="zh-CN" altLang="en-US" sz="1400" dirty="0" smtClean="0">
                <a:latin typeface="Eras Medium ITC" panose="020B0602030504020804" pitchFamily="34" charset="0"/>
                <a:ea typeface="方正正中黑简体" panose="02000000000000000000" pitchFamily="2" charset="-122"/>
              </a:rPr>
              <a:t>间</a:t>
            </a:r>
            <a:r>
              <a:rPr lang="zh-CN" altLang="en-US" sz="1400" dirty="0">
                <a:latin typeface="Eras Medium ITC" panose="020B0602030504020804" pitchFamily="34" charset="0"/>
                <a:ea typeface="方正正中黑简体" panose="02000000000000000000" pitchFamily="2" charset="-122"/>
              </a:rPr>
              <a:t>贵宾休息室</a:t>
            </a:r>
            <a:endParaRPr lang="en-US" altLang="zh-CN" sz="1400" dirty="0">
              <a:latin typeface="Eras Medium ITC" panose="020B0602030504020804" pitchFamily="34" charset="0"/>
              <a:ea typeface="方正正中黑简体" panose="02000000000000000000" pitchFamily="2" charset="-122"/>
            </a:endParaRPr>
          </a:p>
          <a:p>
            <a:pPr marL="85725" indent="-85725"/>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T</a:t>
            </a:r>
            <a:r>
              <a:rPr lang="en-US" altLang="zh-CN" sz="1200" dirty="0" smtClean="0">
                <a:latin typeface="Eras Medium ITC" panose="020B0602030504020804" pitchFamily="34" charset="0"/>
                <a:ea typeface="方正正中黑简体" panose="02000000000000000000" pitchFamily="2" charset="-122"/>
              </a:rPr>
              <a:t>he </a:t>
            </a:r>
            <a:r>
              <a:rPr lang="en-US" altLang="zh-CN" sz="1200" dirty="0">
                <a:latin typeface="Eras Medium ITC" panose="020B0602030504020804" pitchFamily="34" charset="0"/>
                <a:ea typeface="方正正中黑简体" panose="02000000000000000000" pitchFamily="2" charset="-122"/>
              </a:rPr>
              <a:t>largest Grand </a:t>
            </a:r>
            <a:r>
              <a:rPr lang="en-US" altLang="zh-CN" sz="1200" dirty="0" smtClean="0">
                <a:latin typeface="Eras Medium ITC" panose="020B0602030504020804" pitchFamily="34" charset="0"/>
                <a:ea typeface="方正正中黑简体" panose="02000000000000000000" pitchFamily="2" charset="-122"/>
              </a:rPr>
              <a:t>Ballroom </a:t>
            </a:r>
            <a:r>
              <a:rPr lang="en-US" altLang="zh-CN" sz="1200" dirty="0">
                <a:latin typeface="Eras Medium ITC" panose="020B0602030504020804" pitchFamily="34" charset="0"/>
                <a:ea typeface="方正正中黑简体" panose="02000000000000000000" pitchFamily="2" charset="-122"/>
              </a:rPr>
              <a:t>in the city at </a:t>
            </a:r>
            <a:r>
              <a:rPr lang="en-US" altLang="zh-CN" sz="1200" dirty="0" smtClean="0">
                <a:latin typeface="Eras Medium ITC" panose="020B0602030504020804" pitchFamily="34" charset="0"/>
                <a:ea typeface="方正正中黑简体" panose="02000000000000000000" pitchFamily="2" charset="-122"/>
              </a:rPr>
              <a:t>1,200m² </a:t>
            </a:r>
            <a:r>
              <a:rPr lang="en-US" altLang="zh-CN" sz="1200" dirty="0">
                <a:latin typeface="Eras Medium ITC" panose="020B0602030504020804" pitchFamily="34" charset="0"/>
                <a:ea typeface="方正正中黑简体" panose="02000000000000000000" pitchFamily="2" charset="-122"/>
              </a:rPr>
              <a:t>(</a:t>
            </a:r>
            <a:r>
              <a:rPr lang="en-US" altLang="zh-CN" sz="1200" dirty="0" smtClean="0">
                <a:latin typeface="Eras Medium ITC" panose="020B0602030504020804" pitchFamily="34" charset="0"/>
                <a:ea typeface="方正正中黑简体" panose="02000000000000000000" pitchFamily="2" charset="-122"/>
              </a:rPr>
              <a:t>pillar-       free</a:t>
            </a:r>
            <a:r>
              <a:rPr lang="en-US" altLang="zh-CN" sz="1200" dirty="0">
                <a:latin typeface="Eras Medium ITC" panose="020B0602030504020804" pitchFamily="34" charset="0"/>
                <a:ea typeface="方正正中黑简体" panose="02000000000000000000" pitchFamily="2" charset="-122"/>
              </a:rPr>
              <a:t>) in </a:t>
            </a:r>
            <a:r>
              <a:rPr lang="en-US" altLang="zh-CN" sz="1200" dirty="0" smtClean="0">
                <a:latin typeface="Eras Medium ITC" panose="020B0602030504020804" pitchFamily="34" charset="0"/>
                <a:ea typeface="方正正中黑简体" panose="02000000000000000000" pitchFamily="2" charset="-122"/>
              </a:rPr>
              <a:t>a whole floor the </a:t>
            </a:r>
            <a:r>
              <a:rPr lang="en-US" altLang="zh-CN" sz="1200" dirty="0">
                <a:latin typeface="Eras Medium ITC" panose="020B0602030504020804" pitchFamily="34" charset="0"/>
                <a:ea typeface="方正正中黑简体" panose="02000000000000000000" pitchFamily="2" charset="-122"/>
              </a:rPr>
              <a:t>feature unique to the hotel is an outstanding LED </a:t>
            </a:r>
            <a:r>
              <a:rPr lang="en-US" altLang="zh-CN" sz="1200" dirty="0" smtClean="0">
                <a:latin typeface="Eras Medium ITC" panose="020B0602030504020804" pitchFamily="34" charset="0"/>
                <a:ea typeface="方正正中黑简体" panose="02000000000000000000" pitchFamily="2" charset="-122"/>
              </a:rPr>
              <a:t>screen </a:t>
            </a:r>
            <a:r>
              <a:rPr lang="en-US" altLang="zh-CN" sz="1200" dirty="0">
                <a:latin typeface="Eras Medium ITC" panose="020B0602030504020804" pitchFamily="34" charset="0"/>
                <a:ea typeface="方正正中黑简体" panose="02000000000000000000" pitchFamily="2" charset="-122"/>
              </a:rPr>
              <a:t>measuring </a:t>
            </a:r>
            <a:r>
              <a:rPr lang="en-US" altLang="zh-CN" sz="1200" dirty="0" smtClean="0">
                <a:latin typeface="Eras Medium ITC" panose="020B0602030504020804" pitchFamily="34" charset="0"/>
                <a:ea typeface="方正正中黑简体" panose="02000000000000000000" pitchFamily="2" charset="-122"/>
              </a:rPr>
              <a:t>73M</a:t>
            </a:r>
            <a:r>
              <a:rPr lang="en-US" altLang="zh-CN" sz="1200" baseline="30000" dirty="0" smtClean="0">
                <a:latin typeface="Eras Medium ITC" panose="020B0602030504020804" pitchFamily="34" charset="0"/>
                <a:ea typeface="方正正中黑简体" panose="02000000000000000000" pitchFamily="2" charset="-122"/>
              </a:rPr>
              <a:t>2</a:t>
            </a:r>
            <a:r>
              <a:rPr lang="en-US" altLang="zh-CN" sz="1200" dirty="0" smtClean="0">
                <a:latin typeface="Eras Medium ITC" panose="020B0602030504020804" pitchFamily="34" charset="0"/>
                <a:ea typeface="方正正中黑简体" panose="02000000000000000000" pitchFamily="2" charset="-122"/>
              </a:rPr>
              <a:t> Accompanied </a:t>
            </a:r>
            <a:r>
              <a:rPr lang="en-US" altLang="zh-CN" sz="1200" dirty="0">
                <a:latin typeface="Eras Medium ITC" panose="020B0602030504020804" pitchFamily="34" charset="0"/>
                <a:ea typeface="方正正中黑简体" panose="02000000000000000000" pitchFamily="2" charset="-122"/>
              </a:rPr>
              <a:t>with 1</a:t>
            </a:r>
            <a:r>
              <a:rPr lang="en-US" altLang="zh-CN" sz="1200" dirty="0" smtClean="0">
                <a:latin typeface="Eras Medium ITC" panose="020B0602030504020804" pitchFamily="34" charset="0"/>
                <a:ea typeface="方正正中黑简体" panose="02000000000000000000" pitchFamily="2" charset="-122"/>
              </a:rPr>
              <a:t>VIP </a:t>
            </a:r>
            <a:r>
              <a:rPr lang="en-US" altLang="zh-CN" sz="1200" dirty="0">
                <a:latin typeface="Eras Medium ITC" panose="020B0602030504020804" pitchFamily="34" charset="0"/>
                <a:ea typeface="方正正中黑简体" panose="02000000000000000000" pitchFamily="2" charset="-122"/>
              </a:rPr>
              <a:t>rooms </a:t>
            </a:r>
            <a:r>
              <a:rPr lang="en-US" altLang="zh-CN" sz="1200" dirty="0" smtClean="0">
                <a:latin typeface="Eras Medium ITC" panose="020B0602030504020804" pitchFamily="34" charset="0"/>
                <a:ea typeface="方正正中黑简体" panose="02000000000000000000" pitchFamily="2" charset="-122"/>
              </a:rPr>
              <a:t>for our </a:t>
            </a:r>
            <a:r>
              <a:rPr lang="en-US" altLang="zh-CN" sz="1200" dirty="0">
                <a:latin typeface="Eras Medium ITC" panose="020B0602030504020804" pitchFamily="34" charset="0"/>
                <a:ea typeface="方正正中黑简体" panose="02000000000000000000" pitchFamily="2" charset="-122"/>
              </a:rPr>
              <a:t>guests</a:t>
            </a:r>
          </a:p>
          <a:p>
            <a:endParaRPr lang="en-US" altLang="zh-CN" sz="1400" dirty="0">
              <a:latin typeface="Eras Medium ITC" panose="020B0602030504020804" pitchFamily="34" charset="0"/>
              <a:ea typeface="方正正中黑简体" panose="02000000000000000000" pitchFamily="2" charset="-122"/>
            </a:endParaRPr>
          </a:p>
          <a:p>
            <a:pPr>
              <a:buFont typeface="Arial" pitchFamily="34" charset="0"/>
              <a:buChar char="•"/>
            </a:pPr>
            <a:r>
              <a:rPr lang="zh-CN" altLang="en-US" sz="1400" dirty="0">
                <a:latin typeface="Eras Medium ITC" panose="020B0602030504020804" pitchFamily="34" charset="0"/>
                <a:ea typeface="方正正中黑简体" panose="02000000000000000000" pitchFamily="2" charset="-122"/>
              </a:rPr>
              <a:t>  专</a:t>
            </a:r>
            <a:r>
              <a:rPr lang="zh-CN" altLang="en-US" sz="1400" dirty="0" smtClean="0">
                <a:latin typeface="Eras Medium ITC" panose="020B0602030504020804" pitchFamily="34" charset="0"/>
                <a:ea typeface="方正正中黑简体" panose="02000000000000000000" pitchFamily="2" charset="-122"/>
              </a:rPr>
              <a:t>属三楼的</a:t>
            </a:r>
            <a:r>
              <a:rPr lang="en-US" altLang="zh-CN" sz="1400" dirty="0" smtClean="0">
                <a:latin typeface="Eras Medium ITC" panose="020B0602030504020804" pitchFamily="34" charset="0"/>
                <a:ea typeface="方正正中黑简体" panose="02000000000000000000" pitchFamily="2" charset="-122"/>
              </a:rPr>
              <a:t>4</a:t>
            </a:r>
            <a:r>
              <a:rPr lang="zh-CN" altLang="zh-CN" sz="1400" dirty="0" smtClean="0">
                <a:latin typeface="Eras Medium ITC" panose="020B0602030504020804" pitchFamily="34" charset="0"/>
                <a:ea typeface="方正正中黑简体" panose="02000000000000000000" pitchFamily="2" charset="-122"/>
              </a:rPr>
              <a:t>间</a:t>
            </a:r>
            <a:r>
              <a:rPr lang="zh-CN" altLang="en-US" sz="1400" dirty="0">
                <a:latin typeface="Eras Medium ITC" panose="020B0602030504020804" pitchFamily="34" charset="0"/>
                <a:ea typeface="方正正中黑简体" panose="02000000000000000000" pitchFamily="2" charset="-122"/>
              </a:rPr>
              <a:t>可灵活分隔的多功能</a:t>
            </a:r>
            <a:r>
              <a:rPr lang="zh-CN" altLang="zh-CN" sz="1400" dirty="0">
                <a:latin typeface="Eras Medium ITC" panose="020B0602030504020804" pitchFamily="34" charset="0"/>
                <a:ea typeface="方正正中黑简体" panose="02000000000000000000" pitchFamily="2" charset="-122"/>
              </a:rPr>
              <a:t>会议厅</a:t>
            </a:r>
            <a:endParaRPr lang="en-US" altLang="zh-CN" sz="1400" dirty="0">
              <a:latin typeface="Eras Medium ITC" panose="020B0602030504020804" pitchFamily="34" charset="0"/>
              <a:ea typeface="方正正中黑简体" panose="02000000000000000000" pitchFamily="2" charset="-122"/>
            </a:endParaRPr>
          </a:p>
          <a:p>
            <a:r>
              <a:rPr lang="en-US" altLang="zh-CN" sz="1200" dirty="0">
                <a:latin typeface="Eras Medium ITC" panose="020B0602030504020804" pitchFamily="34" charset="0"/>
                <a:ea typeface="方正正中黑简体" panose="02000000000000000000" pitchFamily="2" charset="-122"/>
              </a:rPr>
              <a:t>    </a:t>
            </a:r>
            <a:r>
              <a:rPr lang="en-US" altLang="zh-CN" sz="1200" dirty="0" smtClean="0">
                <a:latin typeface="Eras Medium ITC" panose="020B0602030504020804" pitchFamily="34" charset="0"/>
                <a:ea typeface="方正正中黑简体" panose="02000000000000000000" pitchFamily="2" charset="-122"/>
              </a:rPr>
              <a:t>4 flexible </a:t>
            </a:r>
            <a:r>
              <a:rPr lang="en-US" altLang="zh-CN" sz="1200" dirty="0">
                <a:latin typeface="Eras Medium ITC" panose="020B0602030504020804" pitchFamily="34" charset="0"/>
                <a:ea typeface="方正正中黑简体" panose="02000000000000000000" pitchFamily="2" charset="-122"/>
              </a:rPr>
              <a:t>multi-function meeting rooms in the second floor </a:t>
            </a:r>
          </a:p>
          <a:p>
            <a:endParaRPr lang="en-US" altLang="zh-CN" sz="1400" dirty="0">
              <a:latin typeface="Eras Medium ITC" panose="020B0602030504020804" pitchFamily="34" charset="0"/>
              <a:ea typeface="方正正中黑简体" panose="02000000000000000000" pitchFamily="2" charset="-122"/>
            </a:endParaRPr>
          </a:p>
          <a:p>
            <a:pPr>
              <a:buFont typeface="Arial" pitchFamily="34" charset="0"/>
              <a:buChar char="•"/>
            </a:pPr>
            <a:r>
              <a:rPr lang="en-US" altLang="zh-CN" sz="1400" dirty="0">
                <a:latin typeface="Eras Medium ITC" panose="020B0602030504020804" pitchFamily="34" charset="0"/>
                <a:ea typeface="方正正中黑简体" panose="02000000000000000000" pitchFamily="2" charset="-122"/>
              </a:rPr>
              <a:t>  </a:t>
            </a:r>
            <a:r>
              <a:rPr lang="zh-CN" altLang="zh-CN" sz="1400" dirty="0">
                <a:latin typeface="Eras Medium ITC" panose="020B0602030504020804" pitchFamily="34" charset="0"/>
                <a:ea typeface="方正正中黑简体" panose="02000000000000000000" pitchFamily="2" charset="-122"/>
              </a:rPr>
              <a:t>配备先进的视听与多媒体设施</a:t>
            </a:r>
            <a:endParaRPr lang="en-US" altLang="zh-CN" sz="1400" dirty="0">
              <a:latin typeface="Eras Medium ITC" panose="020B0602030504020804" pitchFamily="34" charset="0"/>
              <a:ea typeface="方正正中黑简体" panose="02000000000000000000" pitchFamily="2" charset="-122"/>
            </a:endParaRPr>
          </a:p>
          <a:p>
            <a:r>
              <a:rPr lang="en-US" altLang="zh-CN" sz="1200" dirty="0">
                <a:latin typeface="Eras Medium ITC" panose="020B0602030504020804" pitchFamily="34" charset="0"/>
                <a:ea typeface="方正正中黑简体" panose="02000000000000000000" pitchFamily="2" charset="-122"/>
              </a:rPr>
              <a:t>   State-of-the-art audio-visual and multimedia facilities</a:t>
            </a:r>
          </a:p>
          <a:p>
            <a:endParaRPr lang="en-US" altLang="zh-CN" sz="1200" dirty="0">
              <a:latin typeface="Eras Medium ITC" panose="020B0602030504020804" pitchFamily="34" charset="0"/>
              <a:ea typeface="方正正中黑简体" panose="02000000000000000000" pitchFamily="2" charset="-122"/>
            </a:endParaRPr>
          </a:p>
          <a:p>
            <a:pPr>
              <a:buFont typeface="Arial" pitchFamily="34" charset="0"/>
              <a:buChar char="•"/>
            </a:pPr>
            <a:r>
              <a:rPr lang="zh-CN" altLang="en-US" sz="1400" dirty="0">
                <a:latin typeface="Eras Medium ITC" panose="020B0602030504020804" pitchFamily="34" charset="0"/>
                <a:ea typeface="方正正中黑简体" panose="02000000000000000000" pitchFamily="2" charset="-122"/>
              </a:rPr>
              <a:t> 专属会议管家及国际水准的会议和宴会统筹服务</a:t>
            </a:r>
            <a:endParaRPr lang="en-US" altLang="zh-CN" sz="1400" dirty="0">
              <a:latin typeface="Eras Medium ITC" panose="020B0602030504020804" pitchFamily="34" charset="0"/>
              <a:ea typeface="方正正中黑简体" panose="02000000000000000000" pitchFamily="2" charset="-122"/>
            </a:endParaRPr>
          </a:p>
          <a:p>
            <a:pPr marL="88900" indent="-88900">
              <a:tabLst>
                <a:tab pos="176213" algn="l"/>
              </a:tabLst>
            </a:pPr>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a:t>
            </a:r>
            <a:r>
              <a:rPr lang="en-US" altLang="zh-CN" sz="1200" dirty="0" smtClean="0">
                <a:latin typeface="Eras Medium ITC" panose="020B0602030504020804" pitchFamily="34" charset="0"/>
                <a:ea typeface="方正正中黑简体" panose="02000000000000000000" pitchFamily="2" charset="-122"/>
              </a:rPr>
              <a:t>Exclusive </a:t>
            </a:r>
            <a:r>
              <a:rPr lang="en-US" altLang="zh-CN" sz="1200" dirty="0">
                <a:latin typeface="Eras Medium ITC" panose="020B0602030504020804" pitchFamily="34" charset="0"/>
                <a:ea typeface="方正正中黑简体" panose="02000000000000000000" pitchFamily="2" charset="-122"/>
              </a:rPr>
              <a:t>Meeting Butler and world-class </a:t>
            </a:r>
            <a:r>
              <a:rPr lang="en-US" altLang="zh-CN" sz="1200" dirty="0" smtClean="0">
                <a:latin typeface="Eras Medium ITC" panose="020B0602030504020804" pitchFamily="34" charset="0"/>
                <a:ea typeface="方正正中黑简体" panose="02000000000000000000" pitchFamily="2" charset="-122"/>
              </a:rPr>
              <a:t>event-management     profession </a:t>
            </a:r>
            <a:r>
              <a:rPr lang="en-US" altLang="zh-CN" sz="1200" dirty="0">
                <a:latin typeface="Eras Medium ITC" panose="020B0602030504020804" pitchFamily="34" charset="0"/>
                <a:ea typeface="方正正中黑简体" panose="02000000000000000000" pitchFamily="2" charset="-122"/>
              </a:rPr>
              <a:t>services   </a:t>
            </a:r>
            <a:endParaRPr lang="zh-CN" altLang="zh-CN" sz="1200" dirty="0">
              <a:latin typeface="Eras Medium ITC" panose="020B0602030504020804" pitchFamily="34" charset="0"/>
              <a:ea typeface="方正正中黑简体" panose="02000000000000000000" pitchFamily="2" charset="-122"/>
            </a:endParaRPr>
          </a:p>
        </p:txBody>
      </p:sp>
      <p:cxnSp>
        <p:nvCxnSpPr>
          <p:cNvPr id="5" name="直接连接符 4"/>
          <p:cNvCxnSpPr/>
          <p:nvPr/>
        </p:nvCxnSpPr>
        <p:spPr>
          <a:xfrm rot="5400000">
            <a:off x="1845405" y="3698568"/>
            <a:ext cx="4429156"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C:\Users\user11\AppData\Roaming\Tencent\Users\196806144\QQ\WinTemp\RichOle\GUDHAC%J4ZQU76QNAM4T{GI.jpg"/>
          <p:cNvPicPr>
            <a:picLocks noChangeAspect="1" noChangeArrowheads="1"/>
          </p:cNvPicPr>
          <p:nvPr/>
        </p:nvPicPr>
        <p:blipFill>
          <a:blip r:embed="rId3" cstate="screen"/>
          <a:srcRect/>
          <a:stretch>
            <a:fillRect/>
          </a:stretch>
        </p:blipFill>
        <p:spPr bwMode="auto">
          <a:xfrm>
            <a:off x="6804248" y="5301794"/>
            <a:ext cx="2240667" cy="1497746"/>
          </a:xfrm>
          <a:prstGeom prst="rect">
            <a:avLst/>
          </a:prstGeom>
          <a:noFill/>
        </p:spPr>
      </p:pic>
      <p:pic>
        <p:nvPicPr>
          <p:cNvPr id="8" name="Picture 2" descr="P:\MarCom\wanda_realm_chifeng pictures\Low Res Images\_36C39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046870"/>
            <a:ext cx="3995937" cy="266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万达浪漫婚典 </a:t>
            </a:r>
            <a:r>
              <a:rPr lang="en-US" altLang="zh-CN" sz="2800" b="1" dirty="0">
                <a:solidFill>
                  <a:schemeClr val="bg1"/>
                </a:solidFill>
                <a:sym typeface="Arial" pitchFamily="34" charset="0"/>
              </a:rPr>
              <a:t/>
            </a:r>
            <a:br>
              <a:rPr lang="en-US" altLang="zh-CN" sz="2800" b="1" dirty="0">
                <a:solidFill>
                  <a:schemeClr val="bg1"/>
                </a:solidFill>
                <a:sym typeface="Arial" pitchFamily="34" charset="0"/>
              </a:rPr>
            </a:br>
            <a:r>
              <a:rPr lang="en-US" altLang="zh-CN" sz="2800" b="1" dirty="0">
                <a:solidFill>
                  <a:schemeClr val="bg1"/>
                </a:solidFill>
                <a:latin typeface="Eras Medium ITC" panose="020B0602030504020804" pitchFamily="34" charset="0"/>
                <a:ea typeface="+mj-ea"/>
                <a:cs typeface="Arial" pitchFamily="34" charset="0"/>
                <a:sym typeface="Arial" pitchFamily="34" charset="0"/>
              </a:rPr>
              <a:t>Wanda Romance Wedding Ceremony</a:t>
            </a:r>
            <a:endParaRPr lang="zh-CN" altLang="en-US" sz="2800" b="1" dirty="0">
              <a:solidFill>
                <a:schemeClr val="bg1"/>
              </a:solidFill>
              <a:latin typeface="Eras Medium ITC" panose="020B0602030504020804"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pic>
        <p:nvPicPr>
          <p:cNvPr id="4" name="图片 3" descr="130286725.tif"/>
          <p:cNvPicPr>
            <a:picLocks noChangeAspect="1"/>
          </p:cNvPicPr>
          <p:nvPr/>
        </p:nvPicPr>
        <p:blipFill>
          <a:blip r:embed="rId3" cstate="screen"/>
          <a:srcRect r="-543"/>
          <a:stretch>
            <a:fillRect/>
          </a:stretch>
        </p:blipFill>
        <p:spPr>
          <a:xfrm>
            <a:off x="6588224" y="1357298"/>
            <a:ext cx="2166460" cy="1789200"/>
          </a:xfrm>
          <a:prstGeom prst="rect">
            <a:avLst/>
          </a:prstGeom>
        </p:spPr>
      </p:pic>
      <p:pic>
        <p:nvPicPr>
          <p:cNvPr id="5" name="图片 4" descr="88785880.tif"/>
          <p:cNvPicPr>
            <a:picLocks noChangeAspect="1"/>
          </p:cNvPicPr>
          <p:nvPr/>
        </p:nvPicPr>
        <p:blipFill>
          <a:blip r:embed="rId4" cstate="screen"/>
          <a:stretch>
            <a:fillRect/>
          </a:stretch>
        </p:blipFill>
        <p:spPr>
          <a:xfrm>
            <a:off x="2594128" y="1357298"/>
            <a:ext cx="1192054" cy="1789200"/>
          </a:xfrm>
          <a:prstGeom prst="rect">
            <a:avLst/>
          </a:prstGeom>
        </p:spPr>
      </p:pic>
      <p:pic>
        <p:nvPicPr>
          <p:cNvPr id="6" name="图片 5" descr="102283991.tif"/>
          <p:cNvPicPr>
            <a:picLocks noChangeAspect="1"/>
          </p:cNvPicPr>
          <p:nvPr/>
        </p:nvPicPr>
        <p:blipFill>
          <a:blip r:embed="rId5" cstate="screen"/>
          <a:stretch>
            <a:fillRect/>
          </a:stretch>
        </p:blipFill>
        <p:spPr>
          <a:xfrm>
            <a:off x="3830737" y="1357297"/>
            <a:ext cx="2685479" cy="1789200"/>
          </a:xfrm>
          <a:prstGeom prst="rect">
            <a:avLst/>
          </a:prstGeom>
        </p:spPr>
      </p:pic>
      <p:pic>
        <p:nvPicPr>
          <p:cNvPr id="7" name="图片 6" descr="107430130.tif"/>
          <p:cNvPicPr>
            <a:picLocks noChangeAspect="1"/>
          </p:cNvPicPr>
          <p:nvPr/>
        </p:nvPicPr>
        <p:blipFill>
          <a:blip r:embed="rId6" cstate="screen"/>
          <a:stretch>
            <a:fillRect/>
          </a:stretch>
        </p:blipFill>
        <p:spPr>
          <a:xfrm>
            <a:off x="428596" y="1357298"/>
            <a:ext cx="2126166" cy="1789200"/>
          </a:xfrm>
          <a:prstGeom prst="rect">
            <a:avLst/>
          </a:prstGeom>
        </p:spPr>
      </p:pic>
      <p:sp>
        <p:nvSpPr>
          <p:cNvPr id="8" name="矩形 7"/>
          <p:cNvSpPr/>
          <p:nvPr/>
        </p:nvSpPr>
        <p:spPr>
          <a:xfrm>
            <a:off x="428596" y="3284984"/>
            <a:ext cx="4572000" cy="2462213"/>
          </a:xfrm>
          <a:prstGeom prst="rect">
            <a:avLst/>
          </a:prstGeom>
        </p:spPr>
        <p:txBody>
          <a:bodyPr>
            <a:spAutoFit/>
          </a:bodyPr>
          <a:lstStyle/>
          <a:p>
            <a:pPr algn="just"/>
            <a:r>
              <a:rPr lang="zh-CN" altLang="en-US" sz="1400" dirty="0">
                <a:latin typeface="方正正中黑简体" panose="02000000000000000000" pitchFamily="2" charset="-122"/>
                <a:ea typeface="方正正中黑简体" panose="02000000000000000000" pitchFamily="2" charset="-122"/>
              </a:rPr>
              <a:t>穿越千年的缘分，以盛世典仪再现。汉朝的大气尊贵，唐宋的似锦奢华，明清的婉约青纯，古风古韵、与众不同的婚礼让新人和好友亲朋一起感受爱情的神圣和承诺的郑重，于无比瑰丽、典雅的气氛中共同见证一生难忘时刻</a:t>
            </a:r>
            <a:r>
              <a:rPr lang="zh-CN" altLang="en-US" sz="1400" dirty="0" smtClean="0">
                <a:latin typeface="方正正中黑简体" panose="02000000000000000000" pitchFamily="2" charset="-122"/>
                <a:ea typeface="方正正中黑简体" panose="02000000000000000000" pitchFamily="2" charset="-122"/>
              </a:rPr>
              <a:t>。</a:t>
            </a:r>
            <a:endParaRPr lang="en-US" altLang="zh-CN" sz="1400" dirty="0">
              <a:latin typeface="方正正中黑简体" panose="02000000000000000000" pitchFamily="2" charset="-122"/>
              <a:ea typeface="方正正中黑简体" panose="02000000000000000000" pitchFamily="2" charset="-122"/>
            </a:endParaRPr>
          </a:p>
          <a:p>
            <a:pPr algn="just"/>
            <a:r>
              <a:rPr lang="en-US" altLang="zh-CN" sz="1400" dirty="0">
                <a:latin typeface="Eras Medium ITC" panose="020B0602030504020804" pitchFamily="34" charset="0"/>
              </a:rPr>
              <a:t>Traversing the history, the fate recurs in a glorious ceremony. Styles from the noble Han Dynasty. The luxurious Tang &amp; Song Dynasty and the graceful Ming &amp; Qing Dynasty are uniquely presented in the design of each wedding. It’s an inviting place for family members to value true love and witness this memorable moment.</a:t>
            </a:r>
            <a:endParaRPr lang="zh-CN" altLang="zh-CN" sz="1400" dirty="0">
              <a:latin typeface="Eras Medium ITC" panose="020B0602030504020804" pitchFamily="34" charset="0"/>
            </a:endParaRPr>
          </a:p>
        </p:txBody>
      </p:sp>
      <p:cxnSp>
        <p:nvCxnSpPr>
          <p:cNvPr id="9" name="直接连接符 8"/>
          <p:cNvCxnSpPr/>
          <p:nvPr/>
        </p:nvCxnSpPr>
        <p:spPr>
          <a:xfrm>
            <a:off x="5192497" y="3284983"/>
            <a:ext cx="0" cy="267765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内容占位符 10"/>
          <p:cNvSpPr txBox="1">
            <a:spLocks/>
          </p:cNvSpPr>
          <p:nvPr/>
        </p:nvSpPr>
        <p:spPr>
          <a:xfrm>
            <a:off x="5364088" y="3303099"/>
            <a:ext cx="3779912" cy="1584176"/>
          </a:xfrm>
          <a:prstGeom prst="rect">
            <a:avLst/>
          </a:prstGeom>
        </p:spPr>
        <p:txBody>
          <a:bodyPr vert="horz" lIns="91440" tIns="45720" rIns="91440" bIns="45720" rtlCol="0">
            <a:noAutofit/>
          </a:bodyPr>
          <a:lstStyle/>
          <a:p>
            <a:pPr lvl="0">
              <a:buFont typeface="Wingdings" pitchFamily="2" charset="2"/>
              <a:buChar char="Ø"/>
              <a:defRPr/>
            </a:pPr>
            <a:r>
              <a:rPr lang="en-US" altLang="zh-CN" sz="1400" dirty="0" smtClean="0">
                <a:latin typeface="Arial" pitchFamily="34" charset="0"/>
                <a:ea typeface="宋体" pitchFamily="2" charset="-122"/>
              </a:rPr>
              <a:t>  </a:t>
            </a:r>
            <a:r>
              <a:rPr lang="zh-CN" altLang="en-US" sz="1400" dirty="0" smtClean="0">
                <a:latin typeface="方正正中黑简体" panose="02000000000000000000" pitchFamily="2" charset="-122"/>
                <a:ea typeface="方正正中黑简体" panose="02000000000000000000" pitchFamily="2" charset="-122"/>
              </a:rPr>
              <a:t>大宴会厅：容纳</a:t>
            </a:r>
            <a:r>
              <a:rPr lang="en-US" altLang="zh-CN" sz="1400" dirty="0" smtClean="0">
                <a:latin typeface="方正正中黑简体" panose="02000000000000000000" pitchFamily="2" charset="-122"/>
                <a:ea typeface="方正正中黑简体" panose="02000000000000000000" pitchFamily="2" charset="-122"/>
              </a:rPr>
              <a:t>60</a:t>
            </a:r>
            <a:r>
              <a:rPr lang="zh-CN" altLang="en-US" sz="1400" dirty="0" smtClean="0">
                <a:latin typeface="方正正中黑简体" panose="02000000000000000000" pitchFamily="2" charset="-122"/>
                <a:ea typeface="方正正中黑简体" panose="02000000000000000000" pitchFamily="2" charset="-122"/>
              </a:rPr>
              <a:t>桌</a:t>
            </a:r>
            <a:endParaRPr lang="en-US" altLang="zh-CN" sz="1400" dirty="0" smtClean="0">
              <a:latin typeface="方正正中黑简体" panose="02000000000000000000" pitchFamily="2" charset="-122"/>
              <a:ea typeface="方正正中黑简体" panose="02000000000000000000" pitchFamily="2" charset="-122"/>
            </a:endParaRPr>
          </a:p>
          <a:p>
            <a:pPr lvl="0" indent="-341313">
              <a:defRPr/>
            </a:pPr>
            <a:r>
              <a:rPr lang="en-US" altLang="zh-CN" sz="1400" dirty="0" smtClean="0">
                <a:latin typeface="Lucida Sans" pitchFamily="34" charset="0"/>
                <a:ea typeface="方正兰亭黑简体" pitchFamily="2" charset="-122"/>
              </a:rPr>
              <a:t>     Grand Ballroom: 60tables</a:t>
            </a:r>
          </a:p>
          <a:p>
            <a:pPr lvl="0" indent="-341313">
              <a:buFont typeface="Wingdings" pitchFamily="2" charset="2"/>
              <a:buChar char="Ø"/>
              <a:defRPr/>
            </a:pPr>
            <a:endParaRPr lang="en-US" altLang="zh-CN" sz="1400" dirty="0" smtClean="0">
              <a:latin typeface="方正兰亭黑简体" pitchFamily="2" charset="-122"/>
              <a:ea typeface="方正兰亭黑简体" pitchFamily="2" charset="-122"/>
            </a:endParaRPr>
          </a:p>
          <a:p>
            <a:pPr>
              <a:buFont typeface="Wingdings" pitchFamily="2" charset="2"/>
              <a:buChar char="Ø"/>
              <a:defRPr/>
            </a:pPr>
            <a:r>
              <a:rPr lang="zh-CN" altLang="en-US" sz="1400" dirty="0" smtClean="0">
                <a:latin typeface="方正兰亭黑简体" pitchFamily="2" charset="-122"/>
                <a:ea typeface="方正兰亭黑简体" pitchFamily="2" charset="-122"/>
              </a:rPr>
              <a:t> </a:t>
            </a:r>
            <a:r>
              <a:rPr lang="zh-CN" altLang="en-US" sz="1400" dirty="0" smtClean="0">
                <a:latin typeface="方正正中黑简体" panose="02000000000000000000" pitchFamily="2" charset="-122"/>
                <a:ea typeface="方正正中黑简体" panose="02000000000000000000" pitchFamily="2" charset="-122"/>
              </a:rPr>
              <a:t>大宴会厅 </a:t>
            </a:r>
            <a:r>
              <a:rPr lang="en-US" altLang="zh-CN" sz="1400" dirty="0" smtClean="0">
                <a:latin typeface="方正正中黑简体" panose="02000000000000000000" pitchFamily="2" charset="-122"/>
                <a:ea typeface="方正正中黑简体" panose="02000000000000000000" pitchFamily="2" charset="-122"/>
              </a:rPr>
              <a:t>1+2/2+3 </a:t>
            </a:r>
            <a:r>
              <a:rPr lang="zh-CN" altLang="en-US" sz="1400" dirty="0" smtClean="0">
                <a:latin typeface="方正正中黑简体" panose="02000000000000000000" pitchFamily="2" charset="-122"/>
                <a:ea typeface="方正正中黑简体" panose="02000000000000000000" pitchFamily="2" charset="-122"/>
              </a:rPr>
              <a:t>：容纳</a:t>
            </a:r>
            <a:r>
              <a:rPr lang="en-US" altLang="zh-CN" sz="1400" dirty="0" smtClean="0">
                <a:latin typeface="方正正中黑简体" panose="02000000000000000000" pitchFamily="2" charset="-122"/>
                <a:ea typeface="方正正中黑简体" panose="02000000000000000000" pitchFamily="2" charset="-122"/>
              </a:rPr>
              <a:t>32</a:t>
            </a:r>
            <a:r>
              <a:rPr lang="zh-CN" altLang="en-US" sz="1400" dirty="0" smtClean="0">
                <a:latin typeface="方正正中黑简体" panose="02000000000000000000" pitchFamily="2" charset="-122"/>
                <a:ea typeface="方正正中黑简体" panose="02000000000000000000" pitchFamily="2" charset="-122"/>
              </a:rPr>
              <a:t>桌</a:t>
            </a:r>
            <a:endParaRPr lang="en-US" altLang="zh-CN" sz="1400" dirty="0" smtClean="0">
              <a:latin typeface="方正正中黑简体" panose="02000000000000000000" pitchFamily="2" charset="-122"/>
              <a:ea typeface="方正正中黑简体" panose="02000000000000000000" pitchFamily="2" charset="-122"/>
            </a:endParaRPr>
          </a:p>
          <a:p>
            <a:pPr indent="-341313">
              <a:defRPr/>
            </a:pPr>
            <a:r>
              <a:rPr lang="en-US" altLang="zh-CN" sz="1400" dirty="0" smtClean="0">
                <a:latin typeface="方正兰亭黑简体" pitchFamily="2" charset="-122"/>
                <a:ea typeface="方正兰亭黑简体" pitchFamily="2" charset="-122"/>
              </a:rPr>
              <a:t>     </a:t>
            </a:r>
            <a:r>
              <a:rPr lang="en-US" altLang="zh-CN" sz="1400" dirty="0" smtClean="0">
                <a:latin typeface="Lucida Sans" pitchFamily="34" charset="0"/>
                <a:ea typeface="方正兰亭黑简体" pitchFamily="2" charset="-122"/>
              </a:rPr>
              <a:t>Grand Ballroom 1+2/2+3: 32tables</a:t>
            </a:r>
          </a:p>
          <a:p>
            <a:pPr indent="-341313">
              <a:buFont typeface="Wingdings" pitchFamily="2" charset="2"/>
              <a:buChar char="Ø"/>
              <a:defRPr/>
            </a:pPr>
            <a:endParaRPr lang="en-US" altLang="zh-CN" sz="1400" dirty="0" smtClean="0">
              <a:latin typeface="方正兰亭黑简体" pitchFamily="2" charset="-122"/>
              <a:ea typeface="方正兰亭黑简体" pitchFamily="2" charset="-122"/>
            </a:endParaRPr>
          </a:p>
          <a:p>
            <a:pPr>
              <a:buFont typeface="Wingdings" pitchFamily="2" charset="2"/>
              <a:buChar char="Ø"/>
              <a:defRPr/>
            </a:pPr>
            <a:r>
              <a:rPr lang="zh-CN" altLang="en-US" sz="1400" dirty="0" smtClean="0">
                <a:latin typeface="方正兰亭黑简体" pitchFamily="2" charset="-122"/>
                <a:ea typeface="方正兰亭黑简体" pitchFamily="2" charset="-122"/>
              </a:rPr>
              <a:t> </a:t>
            </a:r>
            <a:r>
              <a:rPr lang="zh-CN" altLang="en-US" sz="1400" dirty="0" smtClean="0">
                <a:latin typeface="方正正中黑简体" panose="02000000000000000000" pitchFamily="2" charset="-122"/>
                <a:ea typeface="方正正中黑简体" panose="02000000000000000000" pitchFamily="2" charset="-122"/>
              </a:rPr>
              <a:t>大宴会厅 </a:t>
            </a:r>
            <a:r>
              <a:rPr lang="en-US" altLang="zh-CN" sz="1400" dirty="0" smtClean="0">
                <a:latin typeface="方正正中黑简体" panose="02000000000000000000" pitchFamily="2" charset="-122"/>
                <a:ea typeface="方正正中黑简体" panose="02000000000000000000" pitchFamily="2" charset="-122"/>
              </a:rPr>
              <a:t>1/2/3 </a:t>
            </a:r>
            <a:r>
              <a:rPr lang="zh-CN" altLang="en-US" sz="1400" dirty="0" smtClean="0">
                <a:latin typeface="方正正中黑简体" panose="02000000000000000000" pitchFamily="2" charset="-122"/>
                <a:ea typeface="方正正中黑简体" panose="02000000000000000000" pitchFamily="2" charset="-122"/>
              </a:rPr>
              <a:t>：容纳</a:t>
            </a:r>
            <a:r>
              <a:rPr lang="en-US" altLang="zh-CN" sz="1400" dirty="0" smtClean="0">
                <a:latin typeface="方正正中黑简体" panose="02000000000000000000" pitchFamily="2" charset="-122"/>
                <a:ea typeface="方正正中黑简体" panose="02000000000000000000" pitchFamily="2" charset="-122"/>
              </a:rPr>
              <a:t>20</a:t>
            </a:r>
            <a:r>
              <a:rPr lang="zh-CN" altLang="en-US" sz="1400" dirty="0" smtClean="0">
                <a:latin typeface="方正正中黑简体" panose="02000000000000000000" pitchFamily="2" charset="-122"/>
                <a:ea typeface="方正正中黑简体" panose="02000000000000000000" pitchFamily="2" charset="-122"/>
              </a:rPr>
              <a:t>桌</a:t>
            </a:r>
            <a:endParaRPr lang="en-US" altLang="zh-CN" sz="1400" dirty="0" smtClean="0">
              <a:latin typeface="方正正中黑简体" panose="02000000000000000000" pitchFamily="2" charset="-122"/>
              <a:ea typeface="方正正中黑简体" panose="02000000000000000000" pitchFamily="2" charset="-122"/>
            </a:endParaRPr>
          </a:p>
          <a:p>
            <a:pPr marL="341313" indent="-341313">
              <a:defRPr/>
            </a:pPr>
            <a:r>
              <a:rPr lang="en-US" altLang="zh-CN" sz="1400" dirty="0" smtClean="0">
                <a:latin typeface="Lucida Sans" pitchFamily="34" charset="0"/>
                <a:ea typeface="方正兰亭黑简体" pitchFamily="2" charset="-122"/>
              </a:rPr>
              <a:t>     Grand Ballroom 1/2/3:  20tables</a:t>
            </a:r>
          </a:p>
          <a:p>
            <a:pPr marL="341313" indent="-341313">
              <a:buFont typeface="Wingdings" pitchFamily="2" charset="2"/>
              <a:buChar char="Ø"/>
              <a:defRPr/>
            </a:pPr>
            <a:endParaRPr lang="en-US" altLang="zh-CN" sz="1400" dirty="0" smtClean="0">
              <a:latin typeface="Lucida Sans" pitchFamily="34" charset="0"/>
              <a:ea typeface="方正兰亭黑简体" pitchFamily="2" charset="-122"/>
            </a:endParaRPr>
          </a:p>
          <a:p>
            <a:pPr>
              <a:buFont typeface="Wingdings" pitchFamily="2" charset="2"/>
              <a:buChar char="Ø"/>
              <a:defRPr/>
            </a:pPr>
            <a:r>
              <a:rPr lang="zh-CN" altLang="en-US" sz="1400" dirty="0" smtClean="0">
                <a:latin typeface="方正兰亭黑简体" pitchFamily="2" charset="-122"/>
                <a:ea typeface="方正兰亭黑简体" pitchFamily="2" charset="-122"/>
              </a:rPr>
              <a:t> </a:t>
            </a:r>
            <a:r>
              <a:rPr lang="zh-CN" altLang="en-US" sz="1400" dirty="0" smtClean="0">
                <a:latin typeface="方正正中黑简体" panose="02000000000000000000" pitchFamily="2" charset="-122"/>
                <a:ea typeface="方正正中黑简体" panose="02000000000000000000" pitchFamily="2" charset="-122"/>
              </a:rPr>
              <a:t>多功能厅</a:t>
            </a:r>
            <a:r>
              <a:rPr lang="en-US" altLang="zh-CN" sz="1400" dirty="0">
                <a:latin typeface="方正正中黑简体" panose="02000000000000000000" pitchFamily="2" charset="-122"/>
                <a:ea typeface="方正正中黑简体" panose="02000000000000000000" pitchFamily="2" charset="-122"/>
              </a:rPr>
              <a:t>4</a:t>
            </a:r>
            <a:r>
              <a:rPr lang="zh-CN" altLang="en-US" sz="1400" dirty="0" smtClean="0">
                <a:latin typeface="方正正中黑简体" panose="02000000000000000000" pitchFamily="2" charset="-122"/>
                <a:ea typeface="方正正中黑简体" panose="02000000000000000000" pitchFamily="2" charset="-122"/>
              </a:rPr>
              <a:t>间：分别容纳</a:t>
            </a:r>
            <a:r>
              <a:rPr lang="en-US" altLang="zh-CN" sz="1400" dirty="0" smtClean="0">
                <a:latin typeface="方正正中黑简体" panose="02000000000000000000" pitchFamily="2" charset="-122"/>
                <a:ea typeface="方正正中黑简体" panose="02000000000000000000" pitchFamily="2" charset="-122"/>
              </a:rPr>
              <a:t>2-16</a:t>
            </a:r>
            <a:r>
              <a:rPr lang="zh-CN" altLang="en-US" sz="1400" dirty="0" smtClean="0">
                <a:latin typeface="方正正中黑简体" panose="02000000000000000000" pitchFamily="2" charset="-122"/>
                <a:ea typeface="方正正中黑简体" panose="02000000000000000000" pitchFamily="2" charset="-122"/>
              </a:rPr>
              <a:t>桌</a:t>
            </a:r>
            <a:endParaRPr lang="en-US" altLang="zh-CN" sz="1400" dirty="0" smtClean="0">
              <a:latin typeface="方正正中黑简体" panose="02000000000000000000" pitchFamily="2" charset="-122"/>
              <a:ea typeface="方正正中黑简体" panose="02000000000000000000" pitchFamily="2" charset="-122"/>
            </a:endParaRPr>
          </a:p>
          <a:p>
            <a:pPr marL="341313" lvl="0" indent="-341313">
              <a:defRPr/>
            </a:pPr>
            <a:r>
              <a:rPr lang="en-US" altLang="zh-CN" sz="1400" dirty="0" smtClean="0">
                <a:latin typeface="方正兰亭黑简体" pitchFamily="2" charset="-122"/>
                <a:ea typeface="方正兰亭黑简体" pitchFamily="2" charset="-122"/>
              </a:rPr>
              <a:t>     </a:t>
            </a:r>
            <a:r>
              <a:rPr lang="en-US" altLang="zh-CN" sz="1400" dirty="0">
                <a:latin typeface="Lucida Sans" pitchFamily="34" charset="0"/>
                <a:ea typeface="方正兰亭黑简体" pitchFamily="2" charset="-122"/>
              </a:rPr>
              <a:t>4</a:t>
            </a:r>
            <a:r>
              <a:rPr lang="zh-CN" altLang="en-US" sz="1400" dirty="0" smtClean="0">
                <a:latin typeface="Lucida Sans" pitchFamily="34" charset="0"/>
                <a:ea typeface="方正兰亭黑简体" pitchFamily="2" charset="-122"/>
              </a:rPr>
              <a:t> </a:t>
            </a:r>
            <a:r>
              <a:rPr lang="en-US" altLang="zh-CN" sz="1400" dirty="0" smtClean="0">
                <a:latin typeface="Lucida Sans" pitchFamily="34" charset="0"/>
                <a:ea typeface="方正兰亭黑简体" pitchFamily="2" charset="-122"/>
              </a:rPr>
              <a:t>Function Rooms: 2-16tables</a:t>
            </a:r>
          </a:p>
        </p:txBody>
      </p:sp>
    </p:spTree>
    <p:extLst>
      <p:ext uri="{BB962C8B-B14F-4D97-AF65-F5344CB8AC3E}">
        <p14:creationId xmlns:p14="http://schemas.microsoft.com/office/powerpoint/2010/main" val="13810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 calcmode="lin" valueType="num">
                                      <p:cBhvr additive="base">
                                        <p:cTn id="1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anim calcmode="lin" valueType="num">
                                      <p:cBhvr additive="base">
                                        <p:cTn id="2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anim calcmode="lin" valueType="num">
                                      <p:cBhvr additive="base">
                                        <p:cTn id="27"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10" end="10"/>
                                            </p:txEl>
                                          </p:spTgt>
                                        </p:tgtEl>
                                        <p:attrNameLst>
                                          <p:attrName>style.visibility</p:attrName>
                                        </p:attrNameLst>
                                      </p:cBhvr>
                                      <p:to>
                                        <p:strVal val="visible"/>
                                      </p:to>
                                    </p:set>
                                    <p:anim calcmode="lin" valueType="num">
                                      <p:cBhvr additive="base">
                                        <p:cTn id="31"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 calcmode="lin" valueType="num">
                                      <p:cBhvr additive="base">
                                        <p:cTn id="3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会议与宴会 </a:t>
            </a:r>
            <a: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
            </a:r>
            <a:b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br>
            <a:r>
              <a:rPr lang="en-US" altLang="zh-CN" sz="2800" b="1" dirty="0">
                <a:solidFill>
                  <a:schemeClr val="bg1"/>
                </a:solidFill>
                <a:latin typeface="Eras Medium ITC" panose="020B0602030504020804" pitchFamily="34" charset="0"/>
                <a:ea typeface="宋体" pitchFamily="2" charset="-122"/>
                <a:sym typeface="Arial" pitchFamily="34" charset="0"/>
              </a:rPr>
              <a:t>Meeting and Banquet</a:t>
            </a:r>
            <a:endParaRPr lang="zh-CN" altLang="en-US" sz="2800" b="1" dirty="0">
              <a:solidFill>
                <a:schemeClr val="bg1"/>
              </a:solidFill>
              <a:latin typeface="Eras Medium ITC" panose="020B0602030504020804" pitchFamily="34" charset="0"/>
              <a:ea typeface="宋体" pitchFamily="2" charset="-122"/>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graphicFrame>
        <p:nvGraphicFramePr>
          <p:cNvPr id="5" name="表格 4"/>
          <p:cNvGraphicFramePr>
            <a:graphicFrameLocks noGrp="1"/>
          </p:cNvGraphicFramePr>
          <p:nvPr>
            <p:extLst>
              <p:ext uri="{D42A27DB-BD31-4B8C-83A1-F6EECF244321}">
                <p14:modId xmlns:p14="http://schemas.microsoft.com/office/powerpoint/2010/main" val="859189338"/>
              </p:ext>
            </p:extLst>
          </p:nvPr>
        </p:nvGraphicFramePr>
        <p:xfrm>
          <a:off x="395536" y="1628800"/>
          <a:ext cx="8352928" cy="4301418"/>
        </p:xfrm>
        <a:graphic>
          <a:graphicData uri="http://schemas.openxmlformats.org/drawingml/2006/table">
            <a:tbl>
              <a:tblPr firstRow="1" bandRow="1">
                <a:tableStyleId>{5C22544A-7EE6-4342-B048-85BDC9FD1C3A}</a:tableStyleId>
              </a:tblPr>
              <a:tblGrid>
                <a:gridCol w="1584176"/>
                <a:gridCol w="1080120"/>
                <a:gridCol w="936104"/>
                <a:gridCol w="720080"/>
                <a:gridCol w="936104"/>
                <a:gridCol w="864096"/>
                <a:gridCol w="792088"/>
                <a:gridCol w="648072"/>
                <a:gridCol w="792088"/>
              </a:tblGrid>
              <a:tr h="615141">
                <a:tc>
                  <a:txBody>
                    <a:bodyPr/>
                    <a:lstStyle/>
                    <a:p>
                      <a:r>
                        <a:rPr lang="zh-CN" altLang="en-US" sz="1050" dirty="0" smtClean="0">
                          <a:latin typeface="方正正中黑简体" panose="02000000000000000000" pitchFamily="2" charset="-122"/>
                          <a:ea typeface="方正正中黑简体" panose="02000000000000000000" pitchFamily="2" charset="-122"/>
                        </a:rPr>
                        <a:t>宴会厅名称</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Name</a:t>
                      </a:r>
                      <a:r>
                        <a:rPr lang="en-US" altLang="zh-CN" sz="1050" baseline="0" dirty="0" smtClean="0">
                          <a:latin typeface="方正正中黑简体" panose="02000000000000000000" pitchFamily="2" charset="-122"/>
                          <a:ea typeface="方正正中黑简体" panose="02000000000000000000" pitchFamily="2" charset="-122"/>
                        </a:rPr>
                        <a:t> of Room</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平方米</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Area(Square</a:t>
                      </a:r>
                      <a:r>
                        <a:rPr lang="en-US" altLang="zh-CN" sz="1050" baseline="0" dirty="0" smtClean="0">
                          <a:latin typeface="方正正中黑简体" panose="02000000000000000000" pitchFamily="2" charset="-122"/>
                          <a:ea typeface="方正正中黑简体" panose="02000000000000000000" pitchFamily="2" charset="-122"/>
                        </a:rPr>
                        <a:t> meter</a:t>
                      </a:r>
                      <a:r>
                        <a:rPr lang="en-US" altLang="zh-CN" sz="1050" dirty="0" smtClean="0">
                          <a:latin typeface="方正正中黑简体" panose="02000000000000000000" pitchFamily="2" charset="-122"/>
                          <a:ea typeface="方正正中黑简体" panose="02000000000000000000" pitchFamily="2" charset="-122"/>
                        </a:rPr>
                        <a:t>)</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宴会式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Banquet</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剧场式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Theatre</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课堂式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Classroom</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招待会式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Reception</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en-US" altLang="zh-CN" sz="1050" dirty="0" smtClean="0">
                          <a:latin typeface="方正正中黑简体" panose="02000000000000000000" pitchFamily="2" charset="-122"/>
                          <a:ea typeface="方正正中黑简体" panose="02000000000000000000" pitchFamily="2" charset="-122"/>
                        </a:rPr>
                        <a:t>U-</a:t>
                      </a:r>
                      <a:r>
                        <a:rPr lang="zh-CN" altLang="en-US" sz="1050" dirty="0" smtClean="0">
                          <a:latin typeface="方正正中黑简体" panose="02000000000000000000" pitchFamily="2" charset="-122"/>
                          <a:ea typeface="方正正中黑简体" panose="02000000000000000000" pitchFamily="2" charset="-122"/>
                        </a:rPr>
                        <a:t>型式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U-shape</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回型</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00" dirty="0" smtClean="0">
                          <a:latin typeface="方正正中黑简体" panose="02000000000000000000" pitchFamily="2" charset="-122"/>
                          <a:ea typeface="方正正中黑简体" panose="02000000000000000000" pitchFamily="2" charset="-122"/>
                        </a:rPr>
                        <a:t>Hollow Shape</a:t>
                      </a:r>
                      <a:endParaRPr lang="zh-CN" altLang="en-US" sz="100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长型</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Board Meeting</a:t>
                      </a:r>
                      <a:endParaRPr lang="zh-CN" altLang="en-US" sz="1050" dirty="0">
                        <a:latin typeface="方正正中黑简体" panose="02000000000000000000" pitchFamily="2" charset="-122"/>
                        <a:ea typeface="方正正中黑简体" panose="02000000000000000000" pitchFamily="2" charset="-122"/>
                      </a:endParaRPr>
                    </a:p>
                  </a:txBody>
                  <a:tcPr/>
                </a:tc>
              </a:tr>
              <a:tr h="492113">
                <a:tc>
                  <a:txBody>
                    <a:bodyPr/>
                    <a:lstStyle/>
                    <a:p>
                      <a:r>
                        <a:rPr lang="zh-CN" altLang="en-US" sz="1200" baseline="0" dirty="0" smtClean="0">
                          <a:latin typeface="方正正中黑简体" panose="02000000000000000000" pitchFamily="2" charset="-122"/>
                          <a:ea typeface="方正正中黑简体" panose="02000000000000000000" pitchFamily="2" charset="-122"/>
                        </a:rPr>
                        <a:t>大宴会厅</a:t>
                      </a:r>
                      <a:endParaRPr lang="en-US" altLang="zh-CN" sz="1200" baseline="0" dirty="0" smtClean="0">
                        <a:latin typeface="方正正中黑简体" panose="02000000000000000000" pitchFamily="2" charset="-122"/>
                        <a:ea typeface="方正正中黑简体" panose="02000000000000000000" pitchFamily="2" charset="-122"/>
                      </a:endParaRPr>
                    </a:p>
                    <a:p>
                      <a:r>
                        <a:rPr lang="en-US" altLang="zh-CN" sz="1200" baseline="0" dirty="0" smtClean="0">
                          <a:latin typeface="方正正中黑简体" panose="02000000000000000000" pitchFamily="2" charset="-122"/>
                          <a:ea typeface="方正正中黑简体" panose="02000000000000000000" pitchFamily="2" charset="-122"/>
                        </a:rPr>
                        <a:t>Wanda Grand Ballroom</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1200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1000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700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r>
              <a:tr h="492113">
                <a:tc>
                  <a:txBody>
                    <a:bodyPr/>
                    <a:lstStyle/>
                    <a:p>
                      <a:r>
                        <a:rPr lang="zh-CN" altLang="en-US" sz="1200" baseline="0" dirty="0" smtClean="0">
                          <a:latin typeface="方正正中黑简体" panose="02000000000000000000" pitchFamily="2" charset="-122"/>
                          <a:ea typeface="方正正中黑简体" panose="02000000000000000000" pitchFamily="2" charset="-122"/>
                        </a:rPr>
                        <a:t>大宴会厅</a:t>
                      </a:r>
                      <a:r>
                        <a:rPr lang="en-US" altLang="zh-CN" sz="1200" baseline="0" dirty="0" smtClean="0">
                          <a:latin typeface="方正正中黑简体" panose="02000000000000000000" pitchFamily="2" charset="-122"/>
                          <a:ea typeface="方正正中黑简体" panose="02000000000000000000" pitchFamily="2" charset="-122"/>
                        </a:rPr>
                        <a:t>1</a:t>
                      </a:r>
                    </a:p>
                    <a:p>
                      <a:r>
                        <a:rPr lang="en-US" altLang="zh-CN" sz="1200" baseline="0" dirty="0" smtClean="0">
                          <a:latin typeface="方正正中黑简体" panose="02000000000000000000" pitchFamily="2" charset="-122"/>
                          <a:ea typeface="方正正中黑简体" panose="02000000000000000000" pitchFamily="2" charset="-122"/>
                        </a:rPr>
                        <a:t>Ballroom 1</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400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300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240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r>
              <a:tr h="492113">
                <a:tc>
                  <a:txBody>
                    <a:bodyPr/>
                    <a:lstStyle/>
                    <a:p>
                      <a:r>
                        <a:rPr lang="zh-CN" altLang="en-US" sz="1200" baseline="0" dirty="0" smtClean="0">
                          <a:latin typeface="方正正中黑简体" panose="02000000000000000000" pitchFamily="2" charset="-122"/>
                          <a:ea typeface="方正正中黑简体" panose="02000000000000000000" pitchFamily="2" charset="-122"/>
                        </a:rPr>
                        <a:t>大宴会厅</a:t>
                      </a:r>
                      <a:r>
                        <a:rPr lang="en-US" altLang="zh-CN" sz="1200" baseline="0" dirty="0" smtClean="0">
                          <a:latin typeface="方正正中黑简体" panose="02000000000000000000" pitchFamily="2" charset="-122"/>
                          <a:ea typeface="方正正中黑简体" panose="02000000000000000000" pitchFamily="2" charset="-122"/>
                        </a:rPr>
                        <a:t>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方正正中黑简体" panose="02000000000000000000" pitchFamily="2" charset="-122"/>
                          <a:ea typeface="方正正中黑简体" panose="02000000000000000000" pitchFamily="2" charset="-122"/>
                        </a:rPr>
                        <a:t>Ballroom 2</a:t>
                      </a:r>
                      <a:endParaRPr lang="zh-CN" altLang="en-US" sz="1200" baseline="0" dirty="0" smtClean="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400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300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240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r>
              <a:tr h="492113">
                <a:tc>
                  <a:txBody>
                    <a:bodyPr/>
                    <a:lstStyle/>
                    <a:p>
                      <a:r>
                        <a:rPr lang="zh-CN" altLang="en-US" sz="1200" baseline="0" dirty="0" smtClean="0">
                          <a:latin typeface="方正正中黑简体" panose="02000000000000000000" pitchFamily="2" charset="-122"/>
                          <a:ea typeface="方正正中黑简体" panose="02000000000000000000" pitchFamily="2" charset="-122"/>
                        </a:rPr>
                        <a:t>大宴会厅</a:t>
                      </a:r>
                      <a:r>
                        <a:rPr lang="en-US" altLang="zh-CN" sz="1200" baseline="0" dirty="0" smtClean="0">
                          <a:latin typeface="方正正中黑简体" panose="02000000000000000000" pitchFamily="2" charset="-122"/>
                          <a:ea typeface="方正正中黑简体" panose="02000000000000000000" pitchFamily="2" charset="-122"/>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方正正中黑简体" panose="02000000000000000000" pitchFamily="2" charset="-122"/>
                          <a:ea typeface="方正正中黑简体" panose="02000000000000000000" pitchFamily="2" charset="-122"/>
                        </a:rPr>
                        <a:t>Ballroom 3</a:t>
                      </a:r>
                      <a:endParaRPr lang="zh-CN" altLang="en-US" sz="1200" baseline="0" dirty="0" smtClean="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400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300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240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60</a:t>
                      </a:r>
                      <a:endParaRPr lang="zh-CN" altLang="en-US" sz="1200" baseline="0" dirty="0">
                        <a:latin typeface="方正正中黑简体" panose="02000000000000000000" pitchFamily="2" charset="-122"/>
                        <a:ea typeface="方正正中黑简体" panose="02000000000000000000" pitchFamily="2" charset="-122"/>
                      </a:endParaRPr>
                    </a:p>
                  </a:txBody>
                  <a:tcPr/>
                </a:tc>
              </a:tr>
              <a:tr h="492113">
                <a:tc>
                  <a:txBody>
                    <a:bodyPr/>
                    <a:lstStyle/>
                    <a:p>
                      <a:r>
                        <a:rPr lang="zh-CN" altLang="en-US" sz="1200" baseline="0" dirty="0" smtClean="0">
                          <a:latin typeface="方正正中黑简体" panose="02000000000000000000" pitchFamily="2" charset="-122"/>
                          <a:ea typeface="方正正中黑简体" panose="02000000000000000000" pitchFamily="2" charset="-122"/>
                        </a:rPr>
                        <a:t>大宴会厅</a:t>
                      </a:r>
                      <a:r>
                        <a:rPr lang="en-US" altLang="zh-CN" sz="1200" baseline="0" dirty="0" smtClean="0">
                          <a:latin typeface="方正正中黑简体" panose="02000000000000000000" pitchFamily="2" charset="-122"/>
                          <a:ea typeface="方正正中黑简体" panose="02000000000000000000" pitchFamily="2" charset="-122"/>
                        </a:rPr>
                        <a:t>1+2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方正正中黑简体" panose="02000000000000000000" pitchFamily="2" charset="-122"/>
                          <a:ea typeface="方正正中黑简体" panose="02000000000000000000" pitchFamily="2" charset="-122"/>
                        </a:rPr>
                        <a:t>Ballroom 1+2</a:t>
                      </a:r>
                      <a:endParaRPr lang="zh-CN" altLang="en-US" sz="1200" baseline="0" dirty="0" smtClean="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800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320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550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350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450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r>
              <a:tr h="492113">
                <a:tc>
                  <a:txBody>
                    <a:bodyPr/>
                    <a:lstStyle/>
                    <a:p>
                      <a:r>
                        <a:rPr lang="zh-CN" altLang="en-US" sz="1200" baseline="0" dirty="0" smtClean="0">
                          <a:latin typeface="方正正中黑简体" panose="02000000000000000000" pitchFamily="2" charset="-122"/>
                          <a:ea typeface="方正正中黑简体" panose="02000000000000000000" pitchFamily="2" charset="-122"/>
                        </a:rPr>
                        <a:t>大宴会厅</a:t>
                      </a:r>
                      <a:r>
                        <a:rPr lang="en-US" altLang="zh-CN" sz="1200" baseline="0" dirty="0" smtClean="0">
                          <a:latin typeface="方正正中黑简体" panose="02000000000000000000" pitchFamily="2" charset="-122"/>
                          <a:ea typeface="方正正中黑简体" panose="02000000000000000000" pitchFamily="2" charset="-122"/>
                        </a:rPr>
                        <a:t>2+3</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方正正中黑简体" panose="02000000000000000000" pitchFamily="2" charset="-122"/>
                          <a:ea typeface="方正正中黑简体" panose="02000000000000000000" pitchFamily="2" charset="-122"/>
                        </a:rPr>
                        <a:t>Ballroom 2+3</a:t>
                      </a:r>
                      <a:endParaRPr lang="zh-CN" altLang="en-US" sz="1200" baseline="0" dirty="0" smtClean="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800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320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550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350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450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r>
              <a:tr h="492113">
                <a:tc>
                  <a:txBody>
                    <a:bodyPr/>
                    <a:lstStyle/>
                    <a:p>
                      <a:r>
                        <a:rPr lang="zh-CN" altLang="en-US" sz="1200" baseline="0" dirty="0" smtClean="0">
                          <a:latin typeface="方正正中黑简体" panose="02000000000000000000" pitchFamily="2" charset="-122"/>
                          <a:ea typeface="方正正中黑简体" panose="02000000000000000000" pitchFamily="2" charset="-122"/>
                        </a:rPr>
                        <a:t>宴会前厅</a:t>
                      </a:r>
                      <a:endParaRPr lang="en-US" altLang="zh-CN" sz="1200" baseline="0" dirty="0" smtClean="0">
                        <a:latin typeface="方正正中黑简体" panose="02000000000000000000" pitchFamily="2" charset="-122"/>
                        <a:ea typeface="方正正中黑简体" panose="02000000000000000000" pitchFamily="2" charset="-122"/>
                      </a:endParaRPr>
                    </a:p>
                    <a:p>
                      <a:r>
                        <a:rPr lang="en-US" altLang="zh-CN" sz="1200" baseline="0" dirty="0" smtClean="0">
                          <a:latin typeface="方正正中黑简体" panose="02000000000000000000" pitchFamily="2" charset="-122"/>
                          <a:ea typeface="方正正中黑简体" panose="02000000000000000000" pitchFamily="2" charset="-122"/>
                        </a:rPr>
                        <a:t>Ballroom Foyer</a:t>
                      </a: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435</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270</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baseline="0" dirty="0" smtClean="0">
                          <a:latin typeface="方正正中黑简体" panose="02000000000000000000" pitchFamily="2" charset="-122"/>
                          <a:ea typeface="方正正中黑简体" panose="02000000000000000000" pitchFamily="2" charset="-122"/>
                        </a:rPr>
                        <a:t>NA</a:t>
                      </a:r>
                      <a:endParaRPr lang="zh-CN" altLang="en-US" sz="1200" baseline="0" dirty="0">
                        <a:latin typeface="方正正中黑简体" panose="02000000000000000000" pitchFamily="2" charset="-122"/>
                        <a:ea typeface="方正正中黑简体" panose="02000000000000000000" pitchFamily="2" charset="-122"/>
                      </a:endParaRPr>
                    </a:p>
                  </a:txBody>
                  <a:tcPr/>
                </a:tc>
              </a:tr>
            </a:tbl>
          </a:graphicData>
        </a:graphic>
      </p:graphicFrame>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会议与宴会 </a:t>
            </a:r>
            <a:r>
              <a:rPr lang="en-US" altLang="zh-CN" sz="2800" b="1" dirty="0">
                <a:solidFill>
                  <a:schemeClr val="bg1"/>
                </a:solidFill>
                <a:latin typeface="Arial" pitchFamily="34" charset="0"/>
                <a:ea typeface="宋体" pitchFamily="2" charset="-122"/>
                <a:sym typeface="Arial" pitchFamily="34" charset="0"/>
              </a:rPr>
              <a:t/>
            </a:r>
            <a:br>
              <a:rPr lang="en-US" altLang="zh-CN" sz="2800" b="1" dirty="0">
                <a:solidFill>
                  <a:schemeClr val="bg1"/>
                </a:solidFill>
                <a:latin typeface="Arial" pitchFamily="34" charset="0"/>
                <a:ea typeface="宋体" pitchFamily="2" charset="-122"/>
                <a:sym typeface="Arial" pitchFamily="34" charset="0"/>
              </a:rPr>
            </a:br>
            <a:r>
              <a:rPr lang="en-US" altLang="zh-CN" sz="2800" b="1" dirty="0">
                <a:solidFill>
                  <a:schemeClr val="bg1"/>
                </a:solidFill>
                <a:latin typeface="Eras Medium ITC" panose="020B0602030504020804" pitchFamily="34" charset="0"/>
                <a:ea typeface="宋体" pitchFamily="2" charset="-122"/>
                <a:sym typeface="Arial" pitchFamily="34" charset="0"/>
              </a:rPr>
              <a:t>Meeting and Banquet</a:t>
            </a:r>
            <a:endParaRPr lang="zh-CN" altLang="en-US" sz="2800" b="1" dirty="0">
              <a:solidFill>
                <a:schemeClr val="bg1"/>
              </a:solidFill>
              <a:latin typeface="Eras Medium ITC" panose="020B0602030504020804" pitchFamily="34" charset="0"/>
              <a:ea typeface="宋体" pitchFamily="2" charset="-122"/>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graphicFrame>
        <p:nvGraphicFramePr>
          <p:cNvPr id="5" name="表格 4"/>
          <p:cNvGraphicFramePr>
            <a:graphicFrameLocks noGrp="1"/>
          </p:cNvGraphicFramePr>
          <p:nvPr>
            <p:extLst>
              <p:ext uri="{D42A27DB-BD31-4B8C-83A1-F6EECF244321}">
                <p14:modId xmlns:p14="http://schemas.microsoft.com/office/powerpoint/2010/main" val="2206157822"/>
              </p:ext>
            </p:extLst>
          </p:nvPr>
        </p:nvGraphicFramePr>
        <p:xfrm>
          <a:off x="395536" y="1484784"/>
          <a:ext cx="8352928" cy="4440792"/>
        </p:xfrm>
        <a:graphic>
          <a:graphicData uri="http://schemas.openxmlformats.org/drawingml/2006/table">
            <a:tbl>
              <a:tblPr firstRow="1" bandRow="1">
                <a:tableStyleId>{5C22544A-7EE6-4342-B048-85BDC9FD1C3A}</a:tableStyleId>
              </a:tblPr>
              <a:tblGrid>
                <a:gridCol w="1584176"/>
                <a:gridCol w="1152128"/>
                <a:gridCol w="792088"/>
                <a:gridCol w="720080"/>
                <a:gridCol w="936104"/>
                <a:gridCol w="864096"/>
                <a:gridCol w="864096"/>
                <a:gridCol w="648072"/>
                <a:gridCol w="792088"/>
              </a:tblGrid>
              <a:tr h="576064">
                <a:tc>
                  <a:txBody>
                    <a:bodyPr/>
                    <a:lstStyle/>
                    <a:p>
                      <a:r>
                        <a:rPr lang="zh-CN" altLang="en-US" sz="1050" dirty="0" smtClean="0">
                          <a:latin typeface="方正正中黑简体" panose="02000000000000000000" pitchFamily="2" charset="-122"/>
                          <a:ea typeface="方正正中黑简体" panose="02000000000000000000" pitchFamily="2" charset="-122"/>
                        </a:rPr>
                        <a:t>宴会厅名称</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Name</a:t>
                      </a:r>
                      <a:r>
                        <a:rPr lang="en-US" altLang="zh-CN" sz="1050" baseline="0" dirty="0" smtClean="0">
                          <a:latin typeface="方正正中黑简体" panose="02000000000000000000" pitchFamily="2" charset="-122"/>
                          <a:ea typeface="方正正中黑简体" panose="02000000000000000000" pitchFamily="2" charset="-122"/>
                        </a:rPr>
                        <a:t> of Room</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平方米</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Area(Square</a:t>
                      </a:r>
                      <a:r>
                        <a:rPr lang="en-US" altLang="zh-CN" sz="1050" baseline="0" dirty="0" smtClean="0">
                          <a:latin typeface="方正正中黑简体" panose="02000000000000000000" pitchFamily="2" charset="-122"/>
                          <a:ea typeface="方正正中黑简体" panose="02000000000000000000" pitchFamily="2" charset="-122"/>
                        </a:rPr>
                        <a:t> meter</a:t>
                      </a:r>
                      <a:r>
                        <a:rPr lang="en-US" altLang="zh-CN" sz="1050" dirty="0" smtClean="0">
                          <a:latin typeface="方正正中黑简体" panose="02000000000000000000" pitchFamily="2" charset="-122"/>
                          <a:ea typeface="方正正中黑简体" panose="02000000000000000000" pitchFamily="2" charset="-122"/>
                        </a:rPr>
                        <a:t>)</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宴会式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Banquet</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剧场式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Theatre</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课堂式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Classroom</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招待会式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Reception</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en-US" altLang="zh-CN" sz="1050" dirty="0" smtClean="0">
                          <a:latin typeface="方正正中黑简体" panose="02000000000000000000" pitchFamily="2" charset="-122"/>
                          <a:ea typeface="方正正中黑简体" panose="02000000000000000000" pitchFamily="2" charset="-122"/>
                        </a:rPr>
                        <a:t>U-</a:t>
                      </a:r>
                      <a:r>
                        <a:rPr lang="zh-CN" altLang="en-US" sz="1050" dirty="0" smtClean="0">
                          <a:latin typeface="方正正中黑简体" panose="02000000000000000000" pitchFamily="2" charset="-122"/>
                          <a:ea typeface="方正正中黑简体" panose="02000000000000000000" pitchFamily="2" charset="-122"/>
                        </a:rPr>
                        <a:t>型式</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U-shape</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回型</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00" dirty="0" smtClean="0">
                          <a:latin typeface="方正正中黑简体" panose="02000000000000000000" pitchFamily="2" charset="-122"/>
                          <a:ea typeface="方正正中黑简体" panose="02000000000000000000" pitchFamily="2" charset="-122"/>
                        </a:rPr>
                        <a:t>Hollow</a:t>
                      </a:r>
                      <a:r>
                        <a:rPr lang="en-US" altLang="zh-CN" sz="1050" dirty="0" smtClean="0">
                          <a:latin typeface="方正正中黑简体" panose="02000000000000000000" pitchFamily="2" charset="-122"/>
                          <a:ea typeface="方正正中黑简体" panose="02000000000000000000" pitchFamily="2" charset="-122"/>
                        </a:rPr>
                        <a:t> Shape</a:t>
                      </a:r>
                      <a:endParaRPr lang="zh-CN" altLang="en-US" sz="1050" dirty="0">
                        <a:latin typeface="方正正中黑简体" panose="02000000000000000000" pitchFamily="2" charset="-122"/>
                        <a:ea typeface="方正正中黑简体" panose="02000000000000000000" pitchFamily="2" charset="-122"/>
                      </a:endParaRPr>
                    </a:p>
                  </a:txBody>
                  <a:tcPr/>
                </a:tc>
                <a:tc>
                  <a:txBody>
                    <a:bodyPr/>
                    <a:lstStyle/>
                    <a:p>
                      <a:r>
                        <a:rPr lang="zh-CN" altLang="en-US" sz="1050" dirty="0" smtClean="0">
                          <a:latin typeface="方正正中黑简体" panose="02000000000000000000" pitchFamily="2" charset="-122"/>
                          <a:ea typeface="方正正中黑简体" panose="02000000000000000000" pitchFamily="2" charset="-122"/>
                        </a:rPr>
                        <a:t>长型</a:t>
                      </a:r>
                      <a:endParaRPr lang="en-US" altLang="zh-CN" sz="1050" dirty="0" smtClean="0">
                        <a:latin typeface="方正正中黑简体" panose="02000000000000000000" pitchFamily="2" charset="-122"/>
                        <a:ea typeface="方正正中黑简体" panose="02000000000000000000" pitchFamily="2" charset="-122"/>
                      </a:endParaRPr>
                    </a:p>
                    <a:p>
                      <a:r>
                        <a:rPr lang="en-US" altLang="zh-CN" sz="1050" dirty="0" smtClean="0">
                          <a:latin typeface="方正正中黑简体" panose="02000000000000000000" pitchFamily="2" charset="-122"/>
                          <a:ea typeface="方正正中黑简体" panose="02000000000000000000" pitchFamily="2" charset="-122"/>
                        </a:rPr>
                        <a:t>Board Meeting</a:t>
                      </a:r>
                      <a:endParaRPr lang="zh-CN" altLang="en-US" sz="1050" dirty="0">
                        <a:latin typeface="方正正中黑简体" panose="02000000000000000000" pitchFamily="2" charset="-122"/>
                        <a:ea typeface="方正正中黑简体" panose="02000000000000000000" pitchFamily="2" charset="-122"/>
                      </a:endParaRPr>
                    </a:p>
                  </a:txBody>
                  <a:tcPr/>
                </a:tc>
              </a:tr>
              <a:tr h="488944">
                <a:tc>
                  <a:txBody>
                    <a:bodyPr/>
                    <a:lstStyle/>
                    <a:p>
                      <a:r>
                        <a:rPr lang="zh-CN" altLang="en-US" sz="1200" dirty="0" smtClean="0">
                          <a:latin typeface="方正正中黑简体" panose="02000000000000000000" pitchFamily="2" charset="-122"/>
                          <a:ea typeface="方正正中黑简体" panose="02000000000000000000" pitchFamily="2" charset="-122"/>
                        </a:rPr>
                        <a:t>多功能厅</a:t>
                      </a:r>
                      <a:r>
                        <a:rPr lang="en-US" altLang="zh-CN" sz="1200" dirty="0" smtClean="0">
                          <a:latin typeface="方正正中黑简体" panose="02000000000000000000" pitchFamily="2" charset="-122"/>
                          <a:ea typeface="方正正中黑简体" panose="02000000000000000000" pitchFamily="2" charset="-122"/>
                        </a:rPr>
                        <a:t>1</a:t>
                      </a:r>
                    </a:p>
                    <a:p>
                      <a:r>
                        <a:rPr lang="en-US" altLang="zh-CN" sz="1200" dirty="0" smtClean="0">
                          <a:latin typeface="方正正中黑简体" panose="02000000000000000000" pitchFamily="2" charset="-122"/>
                          <a:ea typeface="方正正中黑简体" panose="02000000000000000000" pitchFamily="2" charset="-122"/>
                        </a:rPr>
                        <a:t>Function</a:t>
                      </a:r>
                      <a:r>
                        <a:rPr lang="en-US" altLang="zh-CN" sz="1200" baseline="0" dirty="0" smtClean="0">
                          <a:latin typeface="方正正中黑简体" panose="02000000000000000000" pitchFamily="2" charset="-122"/>
                          <a:ea typeface="方正正中黑简体" panose="02000000000000000000" pitchFamily="2" charset="-122"/>
                        </a:rPr>
                        <a:t> Room 1</a:t>
                      </a:r>
                      <a:endParaRPr lang="en-US" altLang="zh-CN" sz="1200" dirty="0" smtClean="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66.7</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20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18</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18</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p>
                  </a:txBody>
                  <a:tcPr/>
                </a:tc>
              </a:tr>
              <a:tr h="488944">
                <a:tc>
                  <a:txBody>
                    <a:bodyPr/>
                    <a:lstStyle/>
                    <a:p>
                      <a:r>
                        <a:rPr lang="zh-CN" altLang="en-US" sz="1200" dirty="0" smtClean="0">
                          <a:latin typeface="方正正中黑简体" panose="02000000000000000000" pitchFamily="2" charset="-122"/>
                          <a:ea typeface="方正正中黑简体" panose="02000000000000000000" pitchFamily="2" charset="-122"/>
                        </a:rPr>
                        <a:t>多功能厅</a:t>
                      </a:r>
                      <a:r>
                        <a:rPr lang="zh-CN" altLang="en-US" sz="1200" baseline="0" dirty="0" smtClean="0">
                          <a:latin typeface="方正正中黑简体" panose="02000000000000000000" pitchFamily="2" charset="-122"/>
                          <a:ea typeface="方正正中黑简体" panose="02000000000000000000" pitchFamily="2" charset="-122"/>
                        </a:rPr>
                        <a:t> </a:t>
                      </a:r>
                      <a:r>
                        <a:rPr lang="en-US" altLang="zh-CN" sz="1200" baseline="0" dirty="0" smtClean="0">
                          <a:latin typeface="方正正中黑简体" panose="02000000000000000000" pitchFamily="2" charset="-122"/>
                          <a:ea typeface="方正正中黑简体" panose="02000000000000000000" pitchFamily="2" charset="-122"/>
                        </a:rPr>
                        <a:t>2</a:t>
                      </a:r>
                      <a:endParaRPr lang="en-US" altLang="zh-CN" sz="1200" dirty="0" smtClean="0">
                        <a:latin typeface="方正正中黑简体" panose="02000000000000000000" pitchFamily="2" charset="-122"/>
                        <a:ea typeface="方正正中黑简体" panose="02000000000000000000"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方正正中黑简体" panose="02000000000000000000" pitchFamily="2" charset="-122"/>
                          <a:ea typeface="方正正中黑简体" panose="02000000000000000000" pitchFamily="2" charset="-122"/>
                        </a:rPr>
                        <a:t>Function</a:t>
                      </a:r>
                      <a:r>
                        <a:rPr lang="en-US" altLang="zh-CN" sz="1200" baseline="0" dirty="0" smtClean="0">
                          <a:latin typeface="方正正中黑简体" panose="02000000000000000000" pitchFamily="2" charset="-122"/>
                          <a:ea typeface="方正正中黑简体" panose="02000000000000000000" pitchFamily="2" charset="-122"/>
                        </a:rPr>
                        <a:t> Room 2</a:t>
                      </a:r>
                      <a:endParaRPr lang="en-US" altLang="zh-CN" sz="1200" dirty="0" smtClean="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66.7</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20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18</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18</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p>
                  </a:txBody>
                  <a:tcPr/>
                </a:tc>
              </a:tr>
              <a:tr h="488944">
                <a:tc>
                  <a:txBody>
                    <a:bodyPr/>
                    <a:lstStyle/>
                    <a:p>
                      <a:r>
                        <a:rPr lang="zh-CN" altLang="en-US" sz="1200" dirty="0" smtClean="0">
                          <a:latin typeface="方正正中黑简体" panose="02000000000000000000" pitchFamily="2" charset="-122"/>
                          <a:ea typeface="方正正中黑简体" panose="02000000000000000000" pitchFamily="2" charset="-122"/>
                        </a:rPr>
                        <a:t>多功能厅</a:t>
                      </a:r>
                      <a:r>
                        <a:rPr lang="zh-CN" altLang="en-US" sz="1200" baseline="0" dirty="0" smtClean="0">
                          <a:latin typeface="方正正中黑简体" panose="02000000000000000000" pitchFamily="2" charset="-122"/>
                          <a:ea typeface="方正正中黑简体" panose="02000000000000000000" pitchFamily="2" charset="-122"/>
                        </a:rPr>
                        <a:t> </a:t>
                      </a:r>
                      <a:r>
                        <a:rPr lang="en-US" altLang="zh-CN" sz="1200" baseline="0" dirty="0" smtClean="0">
                          <a:latin typeface="方正正中黑简体" panose="02000000000000000000" pitchFamily="2" charset="-122"/>
                          <a:ea typeface="方正正中黑简体" panose="02000000000000000000" pitchFamily="2" charset="-122"/>
                        </a:rPr>
                        <a:t>3</a:t>
                      </a:r>
                      <a:endParaRPr lang="en-US" altLang="zh-CN" sz="1200" dirty="0" smtClean="0">
                        <a:latin typeface="方正正中黑简体" panose="02000000000000000000" pitchFamily="2" charset="-122"/>
                        <a:ea typeface="方正正中黑简体" panose="02000000000000000000"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方正正中黑简体" panose="02000000000000000000" pitchFamily="2" charset="-122"/>
                          <a:ea typeface="方正正中黑简体" panose="02000000000000000000" pitchFamily="2" charset="-122"/>
                        </a:rPr>
                        <a:t>Function Room 3</a:t>
                      </a: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65</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20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16</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16</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30</a:t>
                      </a:r>
                    </a:p>
                  </a:txBody>
                  <a:tcPr/>
                </a:tc>
              </a:tr>
              <a:tr h="488944">
                <a:tc>
                  <a:txBody>
                    <a:bodyPr/>
                    <a:lstStyle/>
                    <a:p>
                      <a:r>
                        <a:rPr lang="zh-CN" altLang="en-US" sz="1200" dirty="0" smtClean="0">
                          <a:latin typeface="方正正中黑简体" panose="02000000000000000000" pitchFamily="2" charset="-122"/>
                          <a:ea typeface="方正正中黑简体" panose="02000000000000000000" pitchFamily="2" charset="-122"/>
                        </a:rPr>
                        <a:t>多功能厅</a:t>
                      </a:r>
                      <a:r>
                        <a:rPr lang="zh-CN" altLang="en-US" sz="1200" baseline="0" dirty="0" smtClean="0">
                          <a:latin typeface="方正正中黑简体" panose="02000000000000000000" pitchFamily="2" charset="-122"/>
                          <a:ea typeface="方正正中黑简体" panose="02000000000000000000" pitchFamily="2" charset="-122"/>
                        </a:rPr>
                        <a:t> </a:t>
                      </a:r>
                      <a:r>
                        <a:rPr lang="en-US" altLang="zh-CN" sz="1200" baseline="0" dirty="0" smtClean="0">
                          <a:latin typeface="方正正中黑简体" panose="02000000000000000000" pitchFamily="2" charset="-122"/>
                          <a:ea typeface="方正正中黑简体" panose="02000000000000000000" pitchFamily="2" charset="-122"/>
                        </a:rPr>
                        <a:t>5</a:t>
                      </a:r>
                      <a:endParaRPr lang="en-US" altLang="zh-CN" sz="1200" dirty="0" smtClean="0">
                        <a:latin typeface="方正正中黑简体" panose="02000000000000000000" pitchFamily="2" charset="-122"/>
                        <a:ea typeface="方正正中黑简体" panose="02000000000000000000" pitchFamily="2" charset="-122"/>
                      </a:endParaRPr>
                    </a:p>
                    <a:p>
                      <a:r>
                        <a:rPr lang="en-US" altLang="zh-CN" sz="1200" dirty="0" smtClean="0">
                          <a:latin typeface="方正正中黑简体" panose="02000000000000000000" pitchFamily="2" charset="-122"/>
                          <a:ea typeface="方正正中黑简体" panose="02000000000000000000" pitchFamily="2" charset="-122"/>
                        </a:rPr>
                        <a:t>Function Room</a:t>
                      </a:r>
                      <a:r>
                        <a:rPr lang="en-US" altLang="zh-CN" sz="1200" baseline="0" dirty="0" smtClean="0">
                          <a:latin typeface="方正正中黑简体" panose="02000000000000000000" pitchFamily="2" charset="-122"/>
                          <a:ea typeface="方正正中黑简体" panose="02000000000000000000" pitchFamily="2" charset="-122"/>
                        </a:rPr>
                        <a:t> 5</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77.5</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24</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40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40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50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20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20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40</a:t>
                      </a:r>
                      <a:endParaRPr lang="zh-CN" altLang="en-US" sz="1200" dirty="0">
                        <a:latin typeface="方正正中黑简体" panose="02000000000000000000" pitchFamily="2" charset="-122"/>
                        <a:ea typeface="方正正中黑简体" panose="02000000000000000000" pitchFamily="2" charset="-122"/>
                      </a:endParaRPr>
                    </a:p>
                  </a:txBody>
                  <a:tcPr/>
                </a:tc>
              </a:tr>
              <a:tr h="507608">
                <a:tc>
                  <a:txBody>
                    <a:bodyPr/>
                    <a:lstStyle/>
                    <a:p>
                      <a:r>
                        <a:rPr lang="zh-CN" altLang="en-US" sz="1200" dirty="0" smtClean="0">
                          <a:latin typeface="方正正中黑简体" panose="02000000000000000000" pitchFamily="2" charset="-122"/>
                          <a:ea typeface="方正正中黑简体" panose="02000000000000000000" pitchFamily="2" charset="-122"/>
                        </a:rPr>
                        <a:t>董事会议室</a:t>
                      </a:r>
                      <a:endParaRPr lang="en-US" altLang="zh-CN" sz="1200" dirty="0" smtClean="0">
                        <a:latin typeface="方正正中黑简体" panose="02000000000000000000" pitchFamily="2" charset="-122"/>
                        <a:ea typeface="方正正中黑简体" panose="02000000000000000000" pitchFamily="2" charset="-122"/>
                      </a:endParaRPr>
                    </a:p>
                    <a:p>
                      <a:r>
                        <a:rPr lang="en-US" altLang="zh-CN" sz="1200" baseline="0" dirty="0" smtClean="0">
                          <a:latin typeface="方正正中黑简体" panose="02000000000000000000" pitchFamily="2" charset="-122"/>
                          <a:ea typeface="方正正中黑简体" panose="02000000000000000000" pitchFamily="2" charset="-122"/>
                        </a:rPr>
                        <a:t>Board Meeting</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98</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NA</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NA</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NA</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NA</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NA</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NA</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NA</a:t>
                      </a:r>
                      <a:endParaRPr lang="zh-CN" altLang="en-US" sz="1200" dirty="0">
                        <a:latin typeface="方正正中黑简体" panose="02000000000000000000" pitchFamily="2" charset="-122"/>
                        <a:ea typeface="方正正中黑简体" panose="02000000000000000000" pitchFamily="2" charset="-122"/>
                      </a:endParaRPr>
                    </a:p>
                  </a:txBody>
                  <a:tcPr/>
                </a:tc>
              </a:tr>
              <a:tr h="488944">
                <a:tc>
                  <a:txBody>
                    <a:bodyPr/>
                    <a:lstStyle/>
                    <a:p>
                      <a:r>
                        <a:rPr lang="zh-CN" altLang="en-US" sz="1200" dirty="0" smtClean="0">
                          <a:latin typeface="方正正中黑简体" panose="02000000000000000000" pitchFamily="2" charset="-122"/>
                          <a:ea typeface="方正正中黑简体" panose="02000000000000000000" pitchFamily="2" charset="-122"/>
                        </a:rPr>
                        <a:t>贵宾室</a:t>
                      </a:r>
                      <a:endParaRPr lang="en-US" altLang="zh-CN" sz="1200" dirty="0" smtClean="0">
                        <a:latin typeface="方正正中黑简体" panose="02000000000000000000" pitchFamily="2" charset="-122"/>
                        <a:ea typeface="方正正中黑简体" panose="02000000000000000000" pitchFamily="2" charset="-122"/>
                      </a:endParaRPr>
                    </a:p>
                    <a:p>
                      <a:r>
                        <a:rPr lang="en-US" altLang="zh-CN" sz="1200" dirty="0" smtClean="0">
                          <a:latin typeface="方正正中黑简体" panose="02000000000000000000" pitchFamily="2" charset="-122"/>
                          <a:ea typeface="方正正中黑简体" panose="02000000000000000000" pitchFamily="2" charset="-122"/>
                        </a:rPr>
                        <a:t>VIP</a:t>
                      </a:r>
                      <a:r>
                        <a:rPr lang="en-US" altLang="zh-CN" sz="1200" baseline="0" dirty="0" smtClean="0">
                          <a:latin typeface="方正正中黑简体" panose="02000000000000000000" pitchFamily="2" charset="-122"/>
                          <a:ea typeface="方正正中黑简体" panose="02000000000000000000" pitchFamily="2" charset="-122"/>
                        </a:rPr>
                        <a:t> Room</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143</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50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80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50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80</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36</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36</a:t>
                      </a:r>
                      <a:endParaRPr lang="zh-CN" altLang="en-US" sz="1200" dirty="0">
                        <a:latin typeface="方正正中黑简体" panose="02000000000000000000" pitchFamily="2" charset="-122"/>
                        <a:ea typeface="方正正中黑简体" panose="02000000000000000000" pitchFamily="2" charset="-122"/>
                      </a:endParaRPr>
                    </a:p>
                  </a:txBody>
                  <a:tcPr/>
                </a:tc>
                <a:tc>
                  <a:txBody>
                    <a:bodyPr/>
                    <a:lstStyle/>
                    <a:p>
                      <a:pPr algn="ctr"/>
                      <a:r>
                        <a:rPr lang="en-US" altLang="zh-CN" sz="1200" dirty="0" smtClean="0">
                          <a:latin typeface="方正正中黑简体" panose="02000000000000000000" pitchFamily="2" charset="-122"/>
                          <a:ea typeface="方正正中黑简体" panose="02000000000000000000" pitchFamily="2" charset="-122"/>
                        </a:rPr>
                        <a:t>80</a:t>
                      </a:r>
                      <a:endParaRPr lang="zh-CN" altLang="en-US" sz="1200" dirty="0">
                        <a:latin typeface="方正正中黑简体" panose="02000000000000000000" pitchFamily="2" charset="-122"/>
                        <a:ea typeface="方正正中黑简体" panose="02000000000000000000" pitchFamily="2" charset="-122"/>
                      </a:endParaRPr>
                    </a:p>
                  </a:txBody>
                  <a:tcPr/>
                </a:tc>
              </a:tr>
            </a:tbl>
          </a:graphicData>
        </a:graphic>
      </p:graphicFrame>
    </p:spTree>
    <p:extLst>
      <p:ext uri="{BB962C8B-B14F-4D97-AF65-F5344CB8AC3E}">
        <p14:creationId xmlns:p14="http://schemas.microsoft.com/office/powerpoint/2010/main" val="752721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楼层平面图 </a:t>
            </a:r>
            <a: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t/>
            </a:r>
            <a:br>
              <a:rPr lang="en-US" altLang="zh-CN" sz="2800" b="1" dirty="0">
                <a:solidFill>
                  <a:schemeClr val="bg1"/>
                </a:solidFill>
                <a:latin typeface="方正正中黑简体" panose="02000000000000000000" pitchFamily="2" charset="-122"/>
                <a:ea typeface="方正正中黑简体" panose="02000000000000000000" pitchFamily="2" charset="-122"/>
                <a:sym typeface="Arial" pitchFamily="34" charset="0"/>
              </a:rPr>
            </a:br>
            <a:r>
              <a:rPr lang="en-US" altLang="zh-CN" sz="2800" b="1" dirty="0">
                <a:solidFill>
                  <a:schemeClr val="bg1"/>
                </a:solidFill>
                <a:latin typeface="Eras Medium ITC" panose="020B0602030504020804" pitchFamily="34" charset="0"/>
                <a:ea typeface="+mj-ea"/>
                <a:cs typeface="Arial" pitchFamily="34" charset="0"/>
                <a:sym typeface="Arial" pitchFamily="34" charset="0"/>
              </a:rPr>
              <a:t>Floor Plan – </a:t>
            </a:r>
            <a:r>
              <a:rPr lang="en-US" altLang="zh-CN" sz="2800" b="1" dirty="0" smtClean="0">
                <a:solidFill>
                  <a:schemeClr val="bg1"/>
                </a:solidFill>
                <a:latin typeface="Eras Medium ITC" panose="020B0602030504020804" pitchFamily="34" charset="0"/>
                <a:ea typeface="+mj-ea"/>
                <a:cs typeface="Arial" pitchFamily="34" charset="0"/>
                <a:sym typeface="Arial" pitchFamily="34" charset="0"/>
              </a:rPr>
              <a:t>3F</a:t>
            </a:r>
            <a:endParaRPr lang="zh-CN" altLang="en-US" sz="2800" b="1" dirty="0">
              <a:solidFill>
                <a:schemeClr val="bg1"/>
              </a:solidFill>
              <a:latin typeface="Eras Medium ITC" panose="020B0602030504020804"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sp>
        <p:nvSpPr>
          <p:cNvPr id="4" name="矩形 3"/>
          <p:cNvSpPr/>
          <p:nvPr/>
        </p:nvSpPr>
        <p:spPr>
          <a:xfrm>
            <a:off x="2286000" y="3105835"/>
            <a:ext cx="4572000" cy="646331"/>
          </a:xfrm>
          <a:prstGeom prst="rect">
            <a:avLst/>
          </a:prstGeom>
        </p:spPr>
        <p:txBody>
          <a:bodyPr>
            <a:spAutoFit/>
          </a:bodyPr>
          <a:lstStyle/>
          <a:p>
            <a:pPr lvl="0">
              <a:spcBef>
                <a:spcPct val="0"/>
              </a:spcBef>
              <a:defRPr/>
            </a:pPr>
            <a:r>
              <a:rPr lang="zh-CN" altLang="en-US" b="1" dirty="0">
                <a:solidFill>
                  <a:schemeClr val="bg1"/>
                </a:solidFill>
                <a:latin typeface="Arial" pitchFamily="34" charset="0"/>
                <a:ea typeface="宋体" pitchFamily="2" charset="-122"/>
                <a:sym typeface="Arial" pitchFamily="34" charset="0"/>
              </a:rPr>
              <a:t>楼层平面图 </a:t>
            </a:r>
            <a:endParaRPr lang="en-US" altLang="zh-CN" b="1" dirty="0">
              <a:solidFill>
                <a:schemeClr val="bg1"/>
              </a:solidFill>
              <a:latin typeface="Arial" pitchFamily="34" charset="0"/>
              <a:ea typeface="宋体" pitchFamily="2" charset="-122"/>
              <a:sym typeface="Arial" pitchFamily="34" charset="0"/>
            </a:endParaRPr>
          </a:p>
          <a:p>
            <a:pPr lvl="0">
              <a:spcBef>
                <a:spcPct val="0"/>
              </a:spcBef>
              <a:defRPr/>
            </a:pPr>
            <a:r>
              <a:rPr lang="en-US" altLang="zh-CN" b="1" dirty="0">
                <a:solidFill>
                  <a:schemeClr val="bg1"/>
                </a:solidFill>
                <a:latin typeface="Arial" pitchFamily="34" charset="0"/>
                <a:ea typeface="宋体" pitchFamily="2" charset="-122"/>
                <a:sym typeface="Arial" pitchFamily="34" charset="0"/>
              </a:rPr>
              <a:t>Floor Plan – 2F</a:t>
            </a:r>
            <a:endParaRPr lang="zh-CN" altLang="en-US" b="1" dirty="0">
              <a:solidFill>
                <a:schemeClr val="bg1"/>
              </a:solidFill>
              <a:latin typeface="Arial" pitchFamily="34" charset="0"/>
              <a:ea typeface="宋体" pitchFamily="2" charset="-122"/>
              <a:sym typeface="Arial" pitchFamily="34" charset="0"/>
            </a:endParaRPr>
          </a:p>
        </p:txBody>
      </p:sp>
      <p:pic>
        <p:nvPicPr>
          <p:cNvPr id="2050" name="Picture 2" descr="C:\Users\ACFA-01\AppData\Roaming\Tencent\Users\453433022\QQ\WinTemp\RichOle\4O]3L8@((ZJKF}WNEQ(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82" y="1412776"/>
            <a:ext cx="8470590" cy="494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a:solidFill>
                  <a:schemeClr val="bg1"/>
                </a:solidFill>
                <a:latin typeface="Eras Medium ITC" panose="020B0602030504020804" pitchFamily="34" charset="0"/>
                <a:ea typeface="方正正中黑简体" panose="02000000000000000000" pitchFamily="2" charset="-122"/>
                <a:sym typeface="Arial" pitchFamily="34" charset="0"/>
              </a:rPr>
              <a:t>健身中心 </a:t>
            </a:r>
            <a:r>
              <a:rPr lang="en-US" altLang="zh-CN" sz="2800" b="1" dirty="0">
                <a:solidFill>
                  <a:schemeClr val="bg1"/>
                </a:solidFill>
                <a:latin typeface="Eras Medium ITC" panose="020B0602030504020804" pitchFamily="34" charset="0"/>
                <a:ea typeface="方正正中黑简体" panose="02000000000000000000" pitchFamily="2" charset="-122"/>
                <a:sym typeface="Arial" pitchFamily="34" charset="0"/>
              </a:rPr>
              <a:t/>
            </a:r>
            <a:br>
              <a:rPr lang="en-US" altLang="zh-CN" sz="2800" b="1" dirty="0">
                <a:solidFill>
                  <a:schemeClr val="bg1"/>
                </a:solidFill>
                <a:latin typeface="Eras Medium ITC" panose="020B0602030504020804" pitchFamily="34" charset="0"/>
                <a:ea typeface="方正正中黑简体" panose="02000000000000000000" pitchFamily="2" charset="-122"/>
                <a:sym typeface="Arial" pitchFamily="34" charset="0"/>
              </a:rPr>
            </a:br>
            <a:r>
              <a:rPr lang="en-US" altLang="zh-CN" sz="2800" b="1" dirty="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rPr>
              <a:t>Health Club  </a:t>
            </a:r>
            <a:endParaRPr lang="zh-CN" altLang="en-US" sz="2800" b="1" dirty="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latin typeface="方正正中黑简体" panose="02000000000000000000" pitchFamily="2" charset="-122"/>
              <a:ea typeface="方正正中黑简体" panose="02000000000000000000" pitchFamily="2" charset="-122"/>
            </a:endParaRPr>
          </a:p>
        </p:txBody>
      </p:sp>
      <p:pic>
        <p:nvPicPr>
          <p:cNvPr id="5" name="图片 4" descr="109723772.tif"/>
          <p:cNvPicPr>
            <a:picLocks noChangeAspect="1"/>
          </p:cNvPicPr>
          <p:nvPr/>
        </p:nvPicPr>
        <p:blipFill>
          <a:blip r:embed="rId3" cstate="screen"/>
          <a:stretch>
            <a:fillRect/>
          </a:stretch>
        </p:blipFill>
        <p:spPr>
          <a:xfrm>
            <a:off x="5148064" y="1373827"/>
            <a:ext cx="3433738" cy="2287728"/>
          </a:xfrm>
          <a:prstGeom prst="rect">
            <a:avLst/>
          </a:prstGeom>
        </p:spPr>
      </p:pic>
      <p:pic>
        <p:nvPicPr>
          <p:cNvPr id="6" name="图片 5" descr="gic5453143.tif"/>
          <p:cNvPicPr>
            <a:picLocks noChangeAspect="1"/>
          </p:cNvPicPr>
          <p:nvPr/>
        </p:nvPicPr>
        <p:blipFill>
          <a:blip r:embed="rId4" cstate="screen"/>
          <a:stretch>
            <a:fillRect/>
          </a:stretch>
        </p:blipFill>
        <p:spPr>
          <a:xfrm>
            <a:off x="3563888" y="1357298"/>
            <a:ext cx="1512168" cy="2287726"/>
          </a:xfrm>
          <a:prstGeom prst="rect">
            <a:avLst/>
          </a:prstGeom>
        </p:spPr>
      </p:pic>
      <p:sp>
        <p:nvSpPr>
          <p:cNvPr id="9" name="矩形 8"/>
          <p:cNvSpPr/>
          <p:nvPr/>
        </p:nvSpPr>
        <p:spPr>
          <a:xfrm>
            <a:off x="395536" y="4005064"/>
            <a:ext cx="4176464" cy="160043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smtClean="0">
                <a:latin typeface="Eras Medium ITC" panose="020B0602030504020804" pitchFamily="34" charset="0"/>
                <a:ea typeface="方正正中黑简体" panose="02000000000000000000" pitchFamily="2" charset="-122"/>
              </a:rPr>
              <a:t>营业时间 </a:t>
            </a:r>
            <a:r>
              <a:rPr lang="en-US" altLang="zh-CN" sz="1400" b="1" dirty="0" smtClean="0">
                <a:latin typeface="Eras Medium ITC" panose="020B0602030504020804" pitchFamily="34" charset="0"/>
                <a:ea typeface="方正正中黑简体" panose="02000000000000000000" pitchFamily="2" charset="-122"/>
              </a:rPr>
              <a:t>Operation Hours:</a:t>
            </a:r>
          </a:p>
          <a:p>
            <a:endParaRPr lang="en-US" altLang="zh-CN" sz="1400" dirty="0" smtClean="0">
              <a:latin typeface="Eras Medium ITC" panose="020B0602030504020804" pitchFamily="34" charset="0"/>
              <a:ea typeface="方正正中黑简体" panose="02000000000000000000" pitchFamily="2" charset="-122"/>
            </a:endParaRPr>
          </a:p>
          <a:p>
            <a:r>
              <a:rPr lang="zh-CN" altLang="en-US" sz="1400" dirty="0" smtClean="0">
                <a:latin typeface="Eras Medium ITC" panose="020B0602030504020804" pitchFamily="34" charset="0"/>
                <a:ea typeface="方正正中黑简体" panose="02000000000000000000" pitchFamily="2" charset="-122"/>
              </a:rPr>
              <a:t>健身中心</a:t>
            </a:r>
            <a:r>
              <a:rPr lang="en-US" altLang="zh-CN" sz="1400" dirty="0" smtClean="0">
                <a:latin typeface="Eras Medium ITC" panose="020B0602030504020804" pitchFamily="34" charset="0"/>
                <a:ea typeface="方正正中黑简体" panose="02000000000000000000" pitchFamily="2" charset="-122"/>
              </a:rPr>
              <a:t>Health Club:    6:00am – 11:00pm</a:t>
            </a:r>
          </a:p>
          <a:p>
            <a:r>
              <a:rPr lang="zh-CN" altLang="en-US" sz="1400" dirty="0" smtClean="0">
                <a:latin typeface="Eras Medium ITC" panose="020B0602030504020804" pitchFamily="34" charset="0"/>
                <a:ea typeface="方正正中黑简体" panose="02000000000000000000" pitchFamily="2" charset="-122"/>
              </a:rPr>
              <a:t>游泳池 </a:t>
            </a:r>
            <a:r>
              <a:rPr lang="en-US" altLang="zh-CN" sz="1400" dirty="0" smtClean="0">
                <a:latin typeface="Eras Medium ITC" panose="020B0602030504020804" pitchFamily="34" charset="0"/>
                <a:ea typeface="方正正中黑简体" panose="02000000000000000000" pitchFamily="2" charset="-122"/>
              </a:rPr>
              <a:t>Swimming Pool: 6:00am – 11:00pm</a:t>
            </a:r>
          </a:p>
          <a:p>
            <a:r>
              <a:rPr lang="zh-CN" altLang="en-US" sz="1400" dirty="0" smtClean="0">
                <a:latin typeface="Eras Medium ITC" panose="020B0602030504020804" pitchFamily="34" charset="0"/>
                <a:ea typeface="方正正中黑简体" panose="02000000000000000000" pitchFamily="2" charset="-122"/>
              </a:rPr>
              <a:t>美发沙龙</a:t>
            </a:r>
            <a:r>
              <a:rPr lang="en-US" altLang="zh-CN" sz="1400" dirty="0" smtClean="0">
                <a:latin typeface="Eras Medium ITC" panose="020B0602030504020804" pitchFamily="34" charset="0"/>
                <a:ea typeface="方正正中黑简体" panose="02000000000000000000" pitchFamily="2" charset="-122"/>
              </a:rPr>
              <a:t>Hair Salon:      10:00am –11:00pm</a:t>
            </a:r>
          </a:p>
          <a:p>
            <a:endParaRPr lang="en-US" altLang="zh-CN" sz="1400" dirty="0" smtClean="0">
              <a:solidFill>
                <a:srgbClr val="FF0000"/>
              </a:solidFill>
              <a:latin typeface="Eras Medium ITC" panose="020B0602030504020804" pitchFamily="34" charset="0"/>
              <a:ea typeface="方正正中黑简体" panose="02000000000000000000" pitchFamily="2" charset="-122"/>
            </a:endParaRPr>
          </a:p>
          <a:p>
            <a:r>
              <a:rPr lang="zh-CN" altLang="en-US" sz="1400" b="1" dirty="0" smtClean="0">
                <a:latin typeface="Eras Medium ITC" panose="020B0602030504020804" pitchFamily="34" charset="0"/>
                <a:ea typeface="方正正中黑简体" panose="02000000000000000000" pitchFamily="2" charset="-122"/>
              </a:rPr>
              <a:t>楼层</a:t>
            </a:r>
            <a:r>
              <a:rPr lang="en-US" altLang="zh-CN" sz="1400" b="1" dirty="0" smtClean="0">
                <a:latin typeface="Eras Medium ITC" panose="020B0602030504020804" pitchFamily="34" charset="0"/>
                <a:ea typeface="方正正中黑简体" panose="02000000000000000000" pitchFamily="2" charset="-122"/>
              </a:rPr>
              <a:t>Location: 5</a:t>
            </a:r>
            <a:r>
              <a:rPr lang="zh-CN" altLang="en-US" sz="1400" b="1" dirty="0" smtClean="0">
                <a:latin typeface="Eras Medium ITC" panose="020B0602030504020804" pitchFamily="34" charset="0"/>
                <a:ea typeface="方正正中黑简体" panose="02000000000000000000" pitchFamily="2" charset="-122"/>
              </a:rPr>
              <a:t>层</a:t>
            </a:r>
            <a:r>
              <a:rPr lang="en-US" altLang="zh-CN" sz="1400" b="1" dirty="0" smtClean="0">
                <a:latin typeface="Eras Medium ITC" panose="020B0602030504020804" pitchFamily="34" charset="0"/>
                <a:ea typeface="方正正中黑简体" panose="02000000000000000000" pitchFamily="2" charset="-122"/>
              </a:rPr>
              <a:t>/F</a:t>
            </a:r>
          </a:p>
        </p:txBody>
      </p:sp>
      <p:sp>
        <p:nvSpPr>
          <p:cNvPr id="11" name="矩形 10"/>
          <p:cNvSpPr/>
          <p:nvPr/>
        </p:nvSpPr>
        <p:spPr>
          <a:xfrm>
            <a:off x="4788024" y="4005064"/>
            <a:ext cx="4104456" cy="2062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itchFamily="34" charset="0"/>
              <a:buChar char="•"/>
            </a:pPr>
            <a:r>
              <a:rPr lang="en-US" altLang="zh-CN" sz="1600" dirty="0" smtClean="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20</a:t>
            </a:r>
            <a:r>
              <a:rPr lang="zh-CN" altLang="en-US" sz="1400" dirty="0" smtClean="0">
                <a:latin typeface="Eras Medium ITC" panose="020B0602030504020804" pitchFamily="34" charset="0"/>
                <a:ea typeface="方正正中黑简体" panose="02000000000000000000" pitchFamily="2" charset="-122"/>
              </a:rPr>
              <a:t>米室内恒温游泳池</a:t>
            </a:r>
            <a:endParaRPr lang="en-US" altLang="zh-CN" sz="1400" dirty="0" smtClean="0">
              <a:latin typeface="Eras Medium ITC" panose="020B0602030504020804" pitchFamily="34" charset="0"/>
              <a:ea typeface="方正正中黑简体" panose="02000000000000000000" pitchFamily="2" charset="-122"/>
            </a:endParaRPr>
          </a:p>
          <a:p>
            <a:r>
              <a:rPr lang="en-US" altLang="zh-CN" sz="1400" dirty="0" smtClean="0">
                <a:latin typeface="Eras Medium ITC" panose="020B0602030504020804" pitchFamily="34" charset="0"/>
                <a:ea typeface="方正正中黑简体" panose="02000000000000000000" pitchFamily="2" charset="-122"/>
              </a:rPr>
              <a:t>    20meters indoor heated swimming pool</a:t>
            </a:r>
          </a:p>
          <a:p>
            <a:pPr>
              <a:buFont typeface="Arial" pitchFamily="34" charset="0"/>
              <a:buChar char="•"/>
            </a:pPr>
            <a:r>
              <a:rPr lang="zh-CN" altLang="en-US" sz="1400" dirty="0" smtClean="0">
                <a:latin typeface="Eras Medium ITC" panose="020B0602030504020804" pitchFamily="34" charset="0"/>
                <a:ea typeface="方正正中黑简体" panose="02000000000000000000" pitchFamily="2" charset="-122"/>
              </a:rPr>
              <a:t>  泰诺健知名先进健身设施</a:t>
            </a:r>
            <a:endParaRPr lang="en-US" altLang="zh-CN" sz="1400" dirty="0" smtClean="0">
              <a:latin typeface="Eras Medium ITC" panose="020B0602030504020804" pitchFamily="34" charset="0"/>
              <a:ea typeface="方正正中黑简体" panose="02000000000000000000" pitchFamily="2" charset="-122"/>
            </a:endParaRPr>
          </a:p>
          <a:p>
            <a:r>
              <a:rPr lang="en-US" altLang="zh-CN" sz="1400" dirty="0" smtClean="0">
                <a:latin typeface="Eras Medium ITC" panose="020B0602030504020804" pitchFamily="34" charset="0"/>
                <a:ea typeface="方正正中黑简体" panose="02000000000000000000" pitchFamily="2" charset="-122"/>
              </a:rPr>
              <a:t>    Health Club by Technogym with state-of-</a:t>
            </a:r>
          </a:p>
          <a:p>
            <a:r>
              <a:rPr lang="en-US" altLang="zh-CN" sz="1400" dirty="0">
                <a:latin typeface="Eras Medium ITC" panose="020B0602030504020804" pitchFamily="34" charset="0"/>
                <a:ea typeface="方正正中黑简体" panose="02000000000000000000" pitchFamily="2" charset="-122"/>
              </a:rPr>
              <a:t> </a:t>
            </a:r>
            <a:r>
              <a:rPr lang="en-US" altLang="zh-CN" sz="1400" dirty="0" smtClean="0">
                <a:latin typeface="Eras Medium ITC" panose="020B0602030504020804" pitchFamily="34" charset="0"/>
                <a:ea typeface="方正正中黑简体" panose="02000000000000000000" pitchFamily="2" charset="-122"/>
              </a:rPr>
              <a:t>   the- art facilities</a:t>
            </a:r>
          </a:p>
          <a:p>
            <a:pPr>
              <a:buFont typeface="Arial" pitchFamily="34" charset="0"/>
              <a:buChar char="•"/>
            </a:pPr>
            <a:r>
              <a:rPr lang="zh-CN" altLang="en-US" sz="1400" dirty="0" smtClean="0">
                <a:latin typeface="Eras Medium ITC" panose="020B0602030504020804" pitchFamily="34" charset="0"/>
                <a:ea typeface="方正正中黑简体" panose="02000000000000000000" pitchFamily="2" charset="-122"/>
              </a:rPr>
              <a:t>  瑜伽室</a:t>
            </a:r>
            <a:endParaRPr lang="en-US" altLang="zh-CN" sz="1400" dirty="0" smtClean="0">
              <a:latin typeface="Eras Medium ITC" panose="020B0602030504020804" pitchFamily="34" charset="0"/>
              <a:ea typeface="方正正中黑简体" panose="02000000000000000000" pitchFamily="2" charset="-122"/>
            </a:endParaRPr>
          </a:p>
          <a:p>
            <a:r>
              <a:rPr lang="en-US" altLang="zh-CN" sz="1400" dirty="0" smtClean="0">
                <a:latin typeface="Eras Medium ITC" panose="020B0602030504020804" pitchFamily="34" charset="0"/>
                <a:ea typeface="方正正中黑简体" panose="02000000000000000000" pitchFamily="2" charset="-122"/>
              </a:rPr>
              <a:t>    Yoga</a:t>
            </a:r>
          </a:p>
          <a:p>
            <a:pPr marL="171450" indent="-171450">
              <a:buFont typeface="Arial" pitchFamily="34" charset="0"/>
              <a:buChar char="•"/>
            </a:pPr>
            <a:r>
              <a:rPr lang="zh-CN" altLang="en-US" sz="1400" dirty="0" smtClean="0">
                <a:latin typeface="Eras Medium ITC" panose="020B0602030504020804" pitchFamily="34" charset="0"/>
                <a:ea typeface="方正正中黑简体" panose="02000000000000000000" pitchFamily="2" charset="-122"/>
              </a:rPr>
              <a:t>美发沙龙</a:t>
            </a:r>
            <a:endParaRPr lang="en-US" altLang="zh-CN" sz="1400" dirty="0" smtClean="0">
              <a:latin typeface="Eras Medium ITC" panose="020B0602030504020804" pitchFamily="34" charset="0"/>
              <a:ea typeface="方正正中黑简体" panose="02000000000000000000" pitchFamily="2" charset="-122"/>
            </a:endParaRPr>
          </a:p>
          <a:p>
            <a:r>
              <a:rPr lang="en-US" altLang="zh-CN" sz="1400" dirty="0" smtClean="0">
                <a:latin typeface="Eras Medium ITC" panose="020B0602030504020804" pitchFamily="34" charset="0"/>
                <a:ea typeface="方正正中黑简体" panose="02000000000000000000" pitchFamily="2" charset="-122"/>
              </a:rPr>
              <a:t>    Hair Salon</a:t>
            </a:r>
          </a:p>
        </p:txBody>
      </p:sp>
      <p:pic>
        <p:nvPicPr>
          <p:cNvPr id="10" name="Picture 2" descr="P:\MarCom\wanda_realm_chifeng pictures\Low Res Images\_36C37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780" y="1357298"/>
            <a:ext cx="3429108" cy="228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a:xfrm>
            <a:off x="457200" y="274638"/>
            <a:ext cx="8229600" cy="994122"/>
          </a:xfrm>
        </p:spPr>
        <p:txBody>
          <a:bodyPr>
            <a:normAutofit fontScale="90000"/>
          </a:bodyPr>
          <a:lstStyle/>
          <a:p>
            <a:pPr lvl="0">
              <a:defRPr/>
            </a:pPr>
            <a:r>
              <a:rPr lang="en-US" altLang="zh-CN" sz="1800" b="1" dirty="0" smtClean="0">
                <a:solidFill>
                  <a:schemeClr val="bg1"/>
                </a:solidFill>
                <a:latin typeface="Arial" pitchFamily="34" charset="0"/>
                <a:ea typeface="宋体" pitchFamily="2" charset="-122"/>
                <a:sym typeface="Arial" pitchFamily="34" charset="0"/>
              </a:rPr>
              <a:t/>
            </a:r>
            <a:br>
              <a:rPr lang="en-US" altLang="zh-CN" sz="1800" b="1" dirty="0" smtClean="0">
                <a:solidFill>
                  <a:schemeClr val="bg1"/>
                </a:solidFill>
                <a:latin typeface="Arial" pitchFamily="34" charset="0"/>
                <a:ea typeface="宋体" pitchFamily="2" charset="-122"/>
                <a:sym typeface="Arial" pitchFamily="34" charset="0"/>
              </a:rPr>
            </a:br>
            <a:r>
              <a:rPr lang="zh-CN" altLang="en-US" sz="3100" b="1" dirty="0" smtClean="0">
                <a:solidFill>
                  <a:schemeClr val="bg1"/>
                </a:solidFill>
                <a:latin typeface="Eras Medium ITC" panose="020B0602030504020804" pitchFamily="34" charset="0"/>
                <a:ea typeface="方正正中黑简体" panose="02000000000000000000" pitchFamily="2" charset="-122"/>
                <a:sym typeface="Arial" pitchFamily="34" charset="0"/>
              </a:rPr>
              <a:t>万悦会 </a:t>
            </a:r>
            <a:r>
              <a:rPr lang="en-US" altLang="zh-CN" sz="3100" b="1" dirty="0" smtClean="0">
                <a:solidFill>
                  <a:schemeClr val="bg1"/>
                </a:solidFill>
                <a:latin typeface="Eras Medium ITC" panose="020B0602030504020804" pitchFamily="34" charset="0"/>
                <a:ea typeface="方正正中黑简体" panose="02000000000000000000" pitchFamily="2" charset="-122"/>
                <a:sym typeface="Arial" pitchFamily="34" charset="0"/>
              </a:rPr>
              <a:t/>
            </a:r>
            <a:br>
              <a:rPr lang="en-US" altLang="zh-CN" sz="3100" b="1" dirty="0" smtClean="0">
                <a:solidFill>
                  <a:schemeClr val="bg1"/>
                </a:solidFill>
                <a:latin typeface="Eras Medium ITC" panose="020B0602030504020804" pitchFamily="34" charset="0"/>
                <a:ea typeface="方正正中黑简体" panose="02000000000000000000" pitchFamily="2" charset="-122"/>
                <a:sym typeface="Arial" pitchFamily="34" charset="0"/>
              </a:rPr>
            </a:br>
            <a:r>
              <a:rPr lang="en-US" altLang="zh-CN" sz="3100" b="1" dirty="0" smtClean="0">
                <a:solidFill>
                  <a:schemeClr val="bg1"/>
                </a:solidFill>
                <a:latin typeface="Eras Medium ITC" panose="020B0602030504020804" pitchFamily="34" charset="0"/>
                <a:ea typeface="方正正中黑简体" panose="02000000000000000000" pitchFamily="2" charset="-122"/>
                <a:sym typeface="Arial" pitchFamily="34" charset="0"/>
              </a:rPr>
              <a:t>Wanda Club </a:t>
            </a:r>
            <a:endParaRPr lang="zh-CN" altLang="en-US" sz="3100" b="1" dirty="0">
              <a:solidFill>
                <a:schemeClr val="bg1"/>
              </a:solidFill>
              <a:latin typeface="Eras Medium ITC" panose="020B0602030504020804" pitchFamily="34" charset="0"/>
              <a:ea typeface="方正正中黑简体" panose="02000000000000000000" pitchFamily="2" charset="-122"/>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p:txBody>
      </p:sp>
      <p:pic>
        <p:nvPicPr>
          <p:cNvPr id="4" name="Picture 1" descr="C:\Users\user11\AppData\Roaming\Tencent\Users\196806144\QQ\WinTemp\RichOle\MSRO[I4A7IKL~V5W73U8C`2.jpg"/>
          <p:cNvPicPr>
            <a:picLocks noChangeAspect="1" noChangeArrowheads="1"/>
          </p:cNvPicPr>
          <p:nvPr/>
        </p:nvPicPr>
        <p:blipFill>
          <a:blip r:embed="rId3" cstate="screen"/>
          <a:srcRect/>
          <a:stretch>
            <a:fillRect/>
          </a:stretch>
        </p:blipFill>
        <p:spPr bwMode="auto">
          <a:xfrm>
            <a:off x="467544" y="1486901"/>
            <a:ext cx="1656184" cy="377727"/>
          </a:xfrm>
          <a:prstGeom prst="rect">
            <a:avLst/>
          </a:prstGeom>
          <a:noFill/>
        </p:spPr>
      </p:pic>
      <p:sp>
        <p:nvSpPr>
          <p:cNvPr id="6" name="矩形 5"/>
          <p:cNvSpPr/>
          <p:nvPr/>
        </p:nvSpPr>
        <p:spPr>
          <a:xfrm>
            <a:off x="539552" y="1846941"/>
            <a:ext cx="1728192" cy="261610"/>
          </a:xfrm>
          <a:prstGeom prst="rect">
            <a:avLst/>
          </a:prstGeom>
        </p:spPr>
        <p:txBody>
          <a:bodyPr wrap="square">
            <a:spAutoFit/>
          </a:bodyPr>
          <a:lstStyle/>
          <a:p>
            <a:r>
              <a:rPr lang="en-US" altLang="zh-CN" sz="1100" dirty="0" smtClean="0"/>
              <a:t>www.clubwanda.com.cn</a:t>
            </a:r>
          </a:p>
        </p:txBody>
      </p:sp>
      <p:sp>
        <p:nvSpPr>
          <p:cNvPr id="8" name="矩形 7"/>
          <p:cNvSpPr/>
          <p:nvPr/>
        </p:nvSpPr>
        <p:spPr>
          <a:xfrm>
            <a:off x="395536" y="2205328"/>
            <a:ext cx="8424936" cy="2031325"/>
          </a:xfrm>
          <a:prstGeom prst="rect">
            <a:avLst/>
          </a:prstGeom>
        </p:spPr>
        <p:txBody>
          <a:bodyPr wrap="square">
            <a:spAutoFit/>
          </a:bodyPr>
          <a:lstStyle/>
          <a:p>
            <a:pPr algn="just"/>
            <a:r>
              <a:rPr lang="zh-CN" altLang="en-US" sz="1400" dirty="0" smtClean="0">
                <a:latin typeface="方正正中黑简体" panose="02000000000000000000" pitchFamily="2" charset="-122"/>
                <a:ea typeface="方正正中黑简体" panose="02000000000000000000" pitchFamily="2" charset="-122"/>
              </a:rPr>
              <a:t>酒店客人免费登记入会后，会员在万达酒店及度假村任一酒店内的住宿、餐饮等消费均可获得积分，并可以没有任何日期限制地将其兑换成免费客房住宿、免费客房升级或者航空里程，更可专项万达集团旗下娱乐、休闲、购物场所的各类礼券兑换服务和特别礼遇。</a:t>
            </a:r>
            <a:endParaRPr lang="en-US" altLang="zh-CN" sz="1400" dirty="0" smtClean="0">
              <a:latin typeface="方正正中黑简体" panose="02000000000000000000" pitchFamily="2" charset="-122"/>
              <a:ea typeface="方正正中黑简体" panose="02000000000000000000" pitchFamily="2" charset="-122"/>
            </a:endParaRPr>
          </a:p>
          <a:p>
            <a:pPr algn="just"/>
            <a:endParaRPr lang="zh-CN" altLang="en-US" sz="1400" dirty="0" smtClean="0">
              <a:latin typeface="方正兰亭黑简体" pitchFamily="2" charset="-122"/>
              <a:ea typeface="方正兰亭黑简体" pitchFamily="2" charset="-122"/>
            </a:endParaRPr>
          </a:p>
          <a:p>
            <a:pPr algn="just"/>
            <a:r>
              <a:rPr lang="en-US" altLang="zh-CN" sz="1400" dirty="0" smtClean="0">
                <a:latin typeface="Eras Medium ITC" panose="020B0602030504020804" pitchFamily="34" charset="0"/>
                <a:ea typeface="方正兰亭黑简体" pitchFamily="2" charset="-122"/>
                <a:cs typeface="Arial" pitchFamily="34" charset="0"/>
              </a:rPr>
              <a:t>After registering for a free membership, enrollees can receive credits when spending at any hotel under Wanda Hotels &amp; Resorts, such as on accommodation or dining. These can then be redeemed for free hotel stays, free room upgrades or air miles without any time limit. Members can also take advantage of various exclusive gift certificate exchange services and special treatments in any recreational, leisure and shopping premise in the Wanda Group. </a:t>
            </a:r>
          </a:p>
        </p:txBody>
      </p:sp>
      <p:sp>
        <p:nvSpPr>
          <p:cNvPr id="13" name="矩形 12"/>
          <p:cNvSpPr/>
          <p:nvPr/>
        </p:nvSpPr>
        <p:spPr>
          <a:xfrm>
            <a:off x="35496" y="5657139"/>
            <a:ext cx="1728192" cy="338554"/>
          </a:xfrm>
          <a:prstGeom prst="rect">
            <a:avLst/>
          </a:prstGeom>
        </p:spPr>
        <p:txBody>
          <a:bodyPr wrap="square">
            <a:spAutoFit/>
          </a:bodyPr>
          <a:lstStyle/>
          <a:p>
            <a:pPr algn="ctr"/>
            <a:r>
              <a:rPr lang="zh-CN" altLang="en-US" sz="1600" dirty="0" smtClean="0">
                <a:latin typeface="方正正中黑简体" panose="02000000000000000000" pitchFamily="2" charset="-122"/>
                <a:ea typeface="方正正中黑简体" panose="02000000000000000000" pitchFamily="2" charset="-122"/>
              </a:rPr>
              <a:t>蓝卡</a:t>
            </a:r>
            <a:r>
              <a:rPr lang="zh-CN" altLang="en-US" sz="1600" dirty="0" smtClean="0">
                <a:latin typeface="方正兰亭黑简体" pitchFamily="2" charset="-122"/>
                <a:ea typeface="方正兰亭黑简体" pitchFamily="2" charset="-122"/>
              </a:rPr>
              <a:t> </a:t>
            </a:r>
            <a:r>
              <a:rPr lang="en-US" altLang="zh-CN" sz="1600" dirty="0" smtClean="0">
                <a:latin typeface="Lucida Sans" pitchFamily="34" charset="0"/>
                <a:cs typeface="Arial" pitchFamily="34" charset="0"/>
              </a:rPr>
              <a:t>SUPERIOR</a:t>
            </a:r>
          </a:p>
        </p:txBody>
      </p:sp>
      <p:sp>
        <p:nvSpPr>
          <p:cNvPr id="14" name="矩形 13"/>
          <p:cNvSpPr/>
          <p:nvPr/>
        </p:nvSpPr>
        <p:spPr>
          <a:xfrm>
            <a:off x="1835696" y="5657139"/>
            <a:ext cx="1584176" cy="338554"/>
          </a:xfrm>
          <a:prstGeom prst="rect">
            <a:avLst/>
          </a:prstGeom>
        </p:spPr>
        <p:txBody>
          <a:bodyPr wrap="square">
            <a:spAutoFit/>
          </a:bodyPr>
          <a:lstStyle/>
          <a:p>
            <a:pPr algn="ctr"/>
            <a:r>
              <a:rPr lang="zh-CN" altLang="en-US" sz="1600" dirty="0" smtClean="0">
                <a:latin typeface="方正正中黑简体" panose="02000000000000000000" pitchFamily="2" charset="-122"/>
                <a:ea typeface="方正正中黑简体" panose="02000000000000000000" pitchFamily="2" charset="-122"/>
              </a:rPr>
              <a:t>银卡</a:t>
            </a:r>
            <a:r>
              <a:rPr lang="en-US" altLang="zh-CN" sz="1600" dirty="0" smtClean="0"/>
              <a:t> </a:t>
            </a:r>
            <a:r>
              <a:rPr lang="en-US" altLang="zh-CN" sz="1600" b="1" dirty="0"/>
              <a:t>SILVER</a:t>
            </a:r>
            <a:endParaRPr lang="en-US" altLang="zh-CN" sz="1600" dirty="0" smtClean="0">
              <a:latin typeface="Lucida Sans" pitchFamily="34" charset="0"/>
              <a:cs typeface="Arial" pitchFamily="34" charset="0"/>
            </a:endParaRPr>
          </a:p>
        </p:txBody>
      </p:sp>
      <p:sp>
        <p:nvSpPr>
          <p:cNvPr id="15" name="矩形 14"/>
          <p:cNvSpPr/>
          <p:nvPr/>
        </p:nvSpPr>
        <p:spPr>
          <a:xfrm>
            <a:off x="3574908" y="5657139"/>
            <a:ext cx="2077212" cy="338554"/>
          </a:xfrm>
          <a:prstGeom prst="rect">
            <a:avLst/>
          </a:prstGeom>
        </p:spPr>
        <p:txBody>
          <a:bodyPr wrap="square">
            <a:spAutoFit/>
          </a:bodyPr>
          <a:lstStyle/>
          <a:p>
            <a:r>
              <a:rPr lang="zh-CN" altLang="en-US" sz="1600" dirty="0" smtClean="0">
                <a:latin typeface="方正正中黑简体" panose="02000000000000000000" pitchFamily="2" charset="-122"/>
                <a:ea typeface="方正正中黑简体" panose="02000000000000000000" pitchFamily="2" charset="-122"/>
              </a:rPr>
              <a:t>金卡</a:t>
            </a:r>
            <a:r>
              <a:rPr lang="en-US" altLang="zh-CN" sz="1600" b="1" dirty="0"/>
              <a:t>GOLD</a:t>
            </a:r>
            <a:endParaRPr lang="en-US" altLang="zh-CN" sz="1600" dirty="0" smtClean="0">
              <a:latin typeface="Lucida Sans" pitchFamily="34" charset="0"/>
              <a:cs typeface="Arial" pitchFamily="34" charset="0"/>
            </a:endParaRPr>
          </a:p>
        </p:txBody>
      </p:sp>
      <p:sp>
        <p:nvSpPr>
          <p:cNvPr id="16" name="矩形 15"/>
          <p:cNvSpPr/>
          <p:nvPr/>
        </p:nvSpPr>
        <p:spPr>
          <a:xfrm>
            <a:off x="5005170" y="5657139"/>
            <a:ext cx="1727070" cy="338554"/>
          </a:xfrm>
          <a:prstGeom prst="rect">
            <a:avLst/>
          </a:prstGeom>
        </p:spPr>
        <p:txBody>
          <a:bodyPr wrap="square">
            <a:spAutoFit/>
          </a:bodyPr>
          <a:lstStyle/>
          <a:p>
            <a:r>
              <a:rPr lang="zh-CN" altLang="en-US" sz="1600" b="1" dirty="0"/>
              <a:t>铂金卡</a:t>
            </a:r>
            <a:r>
              <a:rPr lang="en-US" altLang="zh-CN" sz="1600" b="1" dirty="0" smtClean="0"/>
              <a:t>PLATINUM</a:t>
            </a:r>
            <a:endParaRPr lang="en-US" altLang="zh-CN" sz="1600" dirty="0" smtClean="0">
              <a:latin typeface="Lucida Sans" pitchFamily="34" charset="0"/>
              <a:cs typeface="Arial" pitchFamily="34" charset="0"/>
            </a:endParaRPr>
          </a:p>
        </p:txBody>
      </p:sp>
      <p:sp>
        <p:nvSpPr>
          <p:cNvPr id="5" name="AutoShape 2" descr="https://mmbiz.qpic.cn/mmbiz_png/NolJpxQnRpD1qgickNZVcTGhJzOLCljjGOKNo7Sibnq7eJXjjXLUvxclG6liaCIhsrPweQ4ibA2asfzE1QUdTVhic6g/640?wx_fmt=png&amp;tp=webp&amp;wxfrom=5&amp;wx_lazy=1&amp;wx_co=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s://mmbiz.qpic.cn/mmbiz_png/NolJpxQnRpD1qgickNZVcTGhJzOLCljjGWapog8hiaGVJluFnn9FVI3VZ9ib7DmuFia3rjsQYuSkrsYicaFjYtIwcAQ/640?wx_fmt=png&amp;tp=webp&amp;wxfrom=5&amp;wx_lazy=1&amp;wx_co=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4540742"/>
            <a:ext cx="1728192" cy="1089076"/>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9668" y="4508912"/>
            <a:ext cx="1852612" cy="1159416"/>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0820" y="4540742"/>
            <a:ext cx="1731060" cy="108907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7148" y="4509120"/>
            <a:ext cx="1764932" cy="1107872"/>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1606" y="4481891"/>
            <a:ext cx="1790874" cy="1127476"/>
          </a:xfrm>
          <a:prstGeom prst="rect">
            <a:avLst/>
          </a:prstGeom>
        </p:spPr>
      </p:pic>
      <p:sp>
        <p:nvSpPr>
          <p:cNvPr id="23" name="TextBox 22"/>
          <p:cNvSpPr txBox="1"/>
          <p:nvPr/>
        </p:nvSpPr>
        <p:spPr>
          <a:xfrm>
            <a:off x="6948264" y="5661248"/>
            <a:ext cx="1790875" cy="615553"/>
          </a:xfrm>
          <a:prstGeom prst="rect">
            <a:avLst/>
          </a:prstGeom>
          <a:noFill/>
        </p:spPr>
        <p:txBody>
          <a:bodyPr wrap="none" rtlCol="0">
            <a:spAutoFit/>
          </a:bodyPr>
          <a:lstStyle/>
          <a:p>
            <a:r>
              <a:rPr lang="zh-CN" altLang="en-US" sz="1600" b="1" dirty="0"/>
              <a:t>钻石卡 </a:t>
            </a:r>
            <a:r>
              <a:rPr lang="zh-CN" altLang="en-US" sz="1600" dirty="0"/>
              <a:t> </a:t>
            </a:r>
            <a:r>
              <a:rPr lang="en-US" altLang="zh-CN" sz="1600" b="1" dirty="0" smtClean="0"/>
              <a:t>DIAMOND</a:t>
            </a:r>
            <a:endParaRPr lang="en-US" altLang="zh-CN" sz="1600" dirty="0"/>
          </a:p>
          <a:p>
            <a:endParaRPr lang="zh-CN" altLang="en-US" dirty="0"/>
          </a:p>
        </p:txBody>
      </p:sp>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a:solidFill>
                  <a:schemeClr val="bg1"/>
                </a:solidFill>
                <a:sym typeface="Arial" pitchFamily="34" charset="0"/>
              </a:rPr>
              <a:t>万悦会</a:t>
            </a:r>
            <a:r>
              <a:rPr lang="zh-CN" altLang="en-US" sz="2800" b="1" dirty="0">
                <a:solidFill>
                  <a:schemeClr val="bg1"/>
                </a:solidFill>
                <a:latin typeface="Arial" pitchFamily="34" charset="0"/>
                <a:ea typeface="宋体" pitchFamily="2" charset="-122"/>
                <a:sym typeface="Arial" pitchFamily="34" charset="0"/>
              </a:rPr>
              <a:t> </a:t>
            </a:r>
            <a:r>
              <a:rPr lang="en-US" altLang="zh-CN" sz="2800" b="1" dirty="0">
                <a:solidFill>
                  <a:schemeClr val="bg1"/>
                </a:solidFill>
                <a:latin typeface="Arial" pitchFamily="34" charset="0"/>
                <a:ea typeface="宋体" pitchFamily="2" charset="-122"/>
                <a:sym typeface="Arial" pitchFamily="34" charset="0"/>
              </a:rPr>
              <a:t/>
            </a:r>
            <a:br>
              <a:rPr lang="en-US" altLang="zh-CN" sz="2800" b="1" dirty="0">
                <a:solidFill>
                  <a:schemeClr val="bg1"/>
                </a:solidFill>
                <a:latin typeface="Arial" pitchFamily="34" charset="0"/>
                <a:ea typeface="宋体" pitchFamily="2" charset="-122"/>
                <a:sym typeface="Arial" pitchFamily="34" charset="0"/>
              </a:rPr>
            </a:br>
            <a:r>
              <a:rPr lang="en-US" altLang="zh-CN" sz="2800" b="1" dirty="0">
                <a:solidFill>
                  <a:schemeClr val="bg1"/>
                </a:solidFill>
                <a:latin typeface="Lucida Sans" pitchFamily="34" charset="0"/>
                <a:ea typeface="宋体" pitchFamily="2" charset="-122"/>
                <a:sym typeface="Arial" pitchFamily="34" charset="0"/>
              </a:rPr>
              <a:t>Wanda Club </a:t>
            </a:r>
            <a:endParaRPr lang="zh-CN" altLang="en-US" sz="2800" b="1" dirty="0">
              <a:solidFill>
                <a:schemeClr val="bg1"/>
              </a:solidFill>
              <a:latin typeface="Lucida Sans" pitchFamily="34" charset="0"/>
              <a:ea typeface="宋体" pitchFamily="2" charset="-122"/>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r>
              <a:rPr lang="en-US" altLang="zh-CN" sz="1400" dirty="0" smtClean="0"/>
              <a:t> </a:t>
            </a:r>
            <a:endParaRPr lang="en-US" altLang="zh-CN" sz="1400" dirty="0"/>
          </a:p>
        </p:txBody>
      </p:sp>
      <p:pic>
        <p:nvPicPr>
          <p:cNvPr id="5" name="Picture 1" descr="C:\Users\user11\AppData\Roaming\Tencent\Users\196806144\QQ\WinTemp\RichOle\MSRO[I4A7IKL~V5W73U8C`2.jpg"/>
          <p:cNvPicPr>
            <a:picLocks noChangeAspect="1" noChangeArrowheads="1"/>
          </p:cNvPicPr>
          <p:nvPr/>
        </p:nvPicPr>
        <p:blipFill>
          <a:blip r:embed="rId3" cstate="screen"/>
          <a:srcRect/>
          <a:stretch>
            <a:fillRect/>
          </a:stretch>
        </p:blipFill>
        <p:spPr bwMode="auto">
          <a:xfrm>
            <a:off x="251520" y="3091058"/>
            <a:ext cx="3816425" cy="870415"/>
          </a:xfrm>
          <a:prstGeom prst="rect">
            <a:avLst/>
          </a:prstGeom>
          <a:noFill/>
        </p:spPr>
      </p:pic>
      <p:sp>
        <p:nvSpPr>
          <p:cNvPr id="6" name="矩形 5"/>
          <p:cNvSpPr/>
          <p:nvPr/>
        </p:nvSpPr>
        <p:spPr>
          <a:xfrm>
            <a:off x="4499992" y="2009122"/>
            <a:ext cx="4320480" cy="3770263"/>
          </a:xfrm>
          <a:prstGeom prst="rect">
            <a:avLst/>
          </a:prstGeom>
        </p:spPr>
        <p:txBody>
          <a:bodyPr wrap="square">
            <a:spAutoFit/>
          </a:bodyPr>
          <a:lstStyle/>
          <a:p>
            <a:pPr algn="just"/>
            <a:r>
              <a:rPr lang="zh-CN" altLang="en-US" sz="1200" dirty="0" smtClean="0">
                <a:latin typeface="Eras Medium ITC" panose="020B0602030504020804" pitchFamily="34" charset="0"/>
                <a:ea typeface="方正正中黑简体" panose="02000000000000000000" pitchFamily="2" charset="-122"/>
              </a:rPr>
              <a:t>万悦会会议奖励计划适用于在万悦会所有加盟酒店组织会议者，是一个独立的奖励计划。会议组织者可通过万悦会网站或万悦会会员服务中心申请，获取会议奖励计划账户，并可享有：</a:t>
            </a:r>
            <a:endParaRPr lang="en-US" altLang="zh-CN" sz="1200" dirty="0" smtClean="0">
              <a:latin typeface="Eras Medium ITC" panose="020B0602030504020804" pitchFamily="34" charset="0"/>
              <a:ea typeface="方正正中黑简体" panose="02000000000000000000" pitchFamily="2" charset="-122"/>
            </a:endParaRPr>
          </a:p>
          <a:p>
            <a:pPr algn="just"/>
            <a:endParaRPr lang="en-US" altLang="zh-CN" sz="1200" dirty="0" smtClean="0">
              <a:latin typeface="Eras Medium ITC" panose="020B0602030504020804" pitchFamily="34" charset="0"/>
              <a:ea typeface="方正正中黑简体" panose="02000000000000000000" pitchFamily="2" charset="-122"/>
            </a:endParaRPr>
          </a:p>
          <a:p>
            <a:pPr algn="just"/>
            <a:r>
              <a:rPr lang="en-US" altLang="zh-CN" sz="1200" dirty="0" smtClean="0">
                <a:latin typeface="Eras Medium ITC" panose="020B0602030504020804" pitchFamily="34" charset="0"/>
                <a:ea typeface="方正正中黑简体" panose="02000000000000000000" pitchFamily="2" charset="-122"/>
              </a:rPr>
              <a:t>· </a:t>
            </a:r>
            <a:r>
              <a:rPr lang="zh-CN" altLang="en-US" sz="1200" dirty="0" smtClean="0">
                <a:latin typeface="Eras Medium ITC" panose="020B0602030504020804" pitchFamily="34" charset="0"/>
                <a:ea typeface="方正正中黑简体" panose="02000000000000000000" pitchFamily="2" charset="-122"/>
              </a:rPr>
              <a:t>积分永久</a:t>
            </a:r>
            <a:r>
              <a:rPr lang="en-US" altLang="zh-CN" sz="1200" dirty="0" smtClean="0">
                <a:latin typeface="Eras Medium ITC" panose="020B0602030504020804" pitchFamily="34" charset="0"/>
                <a:ea typeface="方正正中黑简体" panose="02000000000000000000" pitchFamily="2" charset="-122"/>
              </a:rPr>
              <a:t>		· </a:t>
            </a:r>
            <a:r>
              <a:rPr lang="zh-CN" altLang="en-US" sz="1200" dirty="0" smtClean="0">
                <a:latin typeface="Eras Medium ITC" panose="020B0602030504020804" pitchFamily="34" charset="0"/>
                <a:ea typeface="方正正中黑简体" panose="02000000000000000000" pitchFamily="2" charset="-122"/>
              </a:rPr>
              <a:t>积分称心兑换</a:t>
            </a:r>
            <a:endParaRPr lang="en-US" altLang="zh-CN" sz="1200" dirty="0" smtClean="0">
              <a:latin typeface="Eras Medium ITC" panose="020B0602030504020804" pitchFamily="34" charset="0"/>
              <a:ea typeface="方正正中黑简体" panose="02000000000000000000" pitchFamily="2" charset="-122"/>
            </a:endParaRPr>
          </a:p>
          <a:p>
            <a:pPr algn="just"/>
            <a:r>
              <a:rPr lang="en-US" altLang="zh-CN" sz="1200" dirty="0" smtClean="0">
                <a:latin typeface="Eras Medium ITC" panose="020B0602030504020804" pitchFamily="34" charset="0"/>
                <a:ea typeface="方正正中黑简体" panose="02000000000000000000" pitchFamily="2" charset="-122"/>
              </a:rPr>
              <a:t>· </a:t>
            </a:r>
            <a:r>
              <a:rPr lang="zh-CN" altLang="en-US" sz="1200" dirty="0" smtClean="0">
                <a:latin typeface="Eras Medium ITC" panose="020B0602030504020804" pitchFamily="34" charset="0"/>
                <a:ea typeface="方正正中黑简体" panose="02000000000000000000" pitchFamily="2" charset="-122"/>
              </a:rPr>
              <a:t>积分自由购买</a:t>
            </a:r>
            <a:r>
              <a:rPr lang="en-US" altLang="zh-CN" sz="1200" dirty="0" smtClean="0">
                <a:latin typeface="Eras Medium ITC" panose="020B0602030504020804" pitchFamily="34" charset="0"/>
                <a:ea typeface="方正正中黑简体" panose="02000000000000000000" pitchFamily="2" charset="-122"/>
              </a:rPr>
              <a:t>	· </a:t>
            </a:r>
            <a:r>
              <a:rPr lang="zh-CN" altLang="en-US" sz="1200" dirty="0" smtClean="0">
                <a:latin typeface="Eras Medium ITC" panose="020B0602030504020804" pitchFamily="34" charset="0"/>
                <a:ea typeface="方正正中黑简体" panose="02000000000000000000" pitchFamily="2" charset="-122"/>
              </a:rPr>
              <a:t>尊享预定通道</a:t>
            </a:r>
            <a:endParaRPr lang="en-US" altLang="zh-CN" sz="1200" dirty="0" smtClean="0">
              <a:latin typeface="Eras Medium ITC" panose="020B0602030504020804" pitchFamily="34" charset="0"/>
              <a:ea typeface="方正正中黑简体" panose="02000000000000000000" pitchFamily="2" charset="-122"/>
            </a:endParaRPr>
          </a:p>
          <a:p>
            <a:pPr algn="just"/>
            <a:r>
              <a:rPr lang="en-US" altLang="zh-CN" sz="1200" dirty="0" smtClean="0">
                <a:latin typeface="Eras Medium ITC" panose="020B0602030504020804" pitchFamily="34" charset="0"/>
                <a:ea typeface="方正正中黑简体" panose="02000000000000000000" pitchFamily="2" charset="-122"/>
              </a:rPr>
              <a:t>· </a:t>
            </a:r>
            <a:r>
              <a:rPr lang="zh-CN" altLang="en-US" sz="1200" dirty="0" smtClean="0">
                <a:latin typeface="Eras Medium ITC" panose="020B0602030504020804" pitchFamily="34" charset="0"/>
                <a:ea typeface="方正正中黑简体" panose="02000000000000000000" pitchFamily="2" charset="-122"/>
              </a:rPr>
              <a:t>性化积分转赠</a:t>
            </a:r>
            <a:r>
              <a:rPr lang="en-US" altLang="zh-CN" sz="1200" dirty="0" smtClean="0">
                <a:latin typeface="Eras Medium ITC" panose="020B0602030504020804" pitchFamily="34" charset="0"/>
                <a:ea typeface="方正正中黑简体" panose="02000000000000000000" pitchFamily="2" charset="-122"/>
              </a:rPr>
              <a:t>	· </a:t>
            </a:r>
            <a:r>
              <a:rPr lang="zh-CN" altLang="en-US" sz="1200" dirty="0" smtClean="0">
                <a:latin typeface="Eras Medium ITC" panose="020B0602030504020804" pitchFamily="34" charset="0"/>
                <a:ea typeface="方正正中黑简体" panose="02000000000000000000" pitchFamily="2" charset="-122"/>
              </a:rPr>
              <a:t>享受办理入住手续优先权</a:t>
            </a:r>
            <a:endParaRPr lang="en-US" altLang="zh-CN" sz="1200" dirty="0" smtClean="0">
              <a:latin typeface="Eras Medium ITC" panose="020B0602030504020804" pitchFamily="34" charset="0"/>
              <a:ea typeface="方正正中黑简体" panose="02000000000000000000" pitchFamily="2" charset="-122"/>
            </a:endParaRPr>
          </a:p>
          <a:p>
            <a:pPr algn="just"/>
            <a:endParaRPr lang="en-US" altLang="zh-CN" sz="1200" dirty="0" smtClean="0">
              <a:latin typeface="Eras Medium ITC" panose="020B0602030504020804" pitchFamily="34" charset="0"/>
              <a:ea typeface="方正正中黑简体" panose="02000000000000000000" pitchFamily="2" charset="-122"/>
              <a:cs typeface="Arial" pitchFamily="34" charset="0"/>
            </a:endParaRPr>
          </a:p>
          <a:p>
            <a:pPr algn="just"/>
            <a:r>
              <a:rPr lang="en-US" altLang="zh-CN" sz="1100" dirty="0" smtClean="0">
                <a:latin typeface="Eras Medium ITC" panose="020B0602030504020804" pitchFamily="34" charset="0"/>
                <a:ea typeface="方正正中黑简体" panose="02000000000000000000" pitchFamily="2" charset="-122"/>
                <a:cs typeface="Arial" pitchFamily="34" charset="0"/>
              </a:rPr>
              <a:t>The Wanda Club Meeting Rewards Program is available for meeting planner individuals only. The program is independent of the Wanda Hotels &amp; Resorts rewards program. Wanda Club Meeting Rewards membership may be applied for via the Wanda Club website or Wanda Club Service Center. Upon membership approval by Wanda Hotels &amp; Resorts, a Meeting Reward Program member will enjoy:</a:t>
            </a:r>
          </a:p>
          <a:p>
            <a:pPr algn="just"/>
            <a:endParaRPr lang="en-US" altLang="zh-CN" sz="1100" dirty="0" smtClean="0">
              <a:latin typeface="Eras Medium ITC" panose="020B0602030504020804" pitchFamily="34" charset="0"/>
              <a:ea typeface="方正正中黑简体" panose="02000000000000000000" pitchFamily="2" charset="-122"/>
              <a:cs typeface="Arial" pitchFamily="34" charset="0"/>
            </a:endParaRPr>
          </a:p>
          <a:p>
            <a:pPr algn="just"/>
            <a:r>
              <a:rPr lang="en-US" altLang="zh-CN" sz="1100" dirty="0">
                <a:latin typeface="Eras Medium ITC" panose="020B0602030504020804" pitchFamily="34" charset="0"/>
                <a:ea typeface="方正正中黑简体" panose="02000000000000000000" pitchFamily="2" charset="-122"/>
                <a:cs typeface="Arial" pitchFamily="34" charset="0"/>
              </a:rPr>
              <a:t>· Non-expiration </a:t>
            </a:r>
            <a:r>
              <a:rPr lang="en-US" altLang="zh-CN" sz="1100" dirty="0" smtClean="0">
                <a:latin typeface="Eras Medium ITC" panose="020B0602030504020804" pitchFamily="34" charset="0"/>
                <a:ea typeface="方正正中黑简体" panose="02000000000000000000" pitchFamily="2" charset="-122"/>
                <a:cs typeface="Arial" pitchFamily="34" charset="0"/>
              </a:rPr>
              <a:t>of points	 · Points redemption</a:t>
            </a:r>
          </a:p>
          <a:p>
            <a:pPr algn="just"/>
            <a:r>
              <a:rPr lang="en-US" altLang="zh-CN" sz="1100" dirty="0" smtClean="0">
                <a:latin typeface="Eras Medium ITC" panose="020B0602030504020804" pitchFamily="34" charset="0"/>
                <a:ea typeface="方正正中黑简体" panose="02000000000000000000" pitchFamily="2" charset="-122"/>
                <a:cs typeface="Arial" pitchFamily="34" charset="0"/>
              </a:rPr>
              <a:t>· Points purchases	 · Dedicated reservation channel </a:t>
            </a:r>
          </a:p>
          <a:p>
            <a:pPr algn="just" defTabSz="238125">
              <a:tabLst>
                <a:tab pos="1971675" algn="l"/>
                <a:tab pos="2333625" algn="l"/>
                <a:tab pos="2514600" algn="l"/>
              </a:tabLst>
            </a:pPr>
            <a:r>
              <a:rPr lang="en-US" altLang="zh-CN" sz="1100" dirty="0" smtClean="0">
                <a:latin typeface="Eras Medium ITC" panose="020B0602030504020804" pitchFamily="34" charset="0"/>
                <a:ea typeface="方正正中黑简体" panose="02000000000000000000" pitchFamily="2" charset="-122"/>
                <a:cs typeface="Arial" pitchFamily="34" charset="0"/>
              </a:rPr>
              <a:t>· Points transfers                         </a:t>
            </a:r>
            <a:r>
              <a:rPr lang="en-US" altLang="zh-CN" sz="1100" dirty="0">
                <a:latin typeface="Eras Medium ITC" panose="020B0602030504020804" pitchFamily="34" charset="0"/>
                <a:ea typeface="方正正中黑简体" panose="02000000000000000000" pitchFamily="2" charset="-122"/>
                <a:cs typeface="Arial" pitchFamily="34" charset="0"/>
              </a:rPr>
              <a:t>· </a:t>
            </a:r>
            <a:r>
              <a:rPr lang="en-US" altLang="zh-CN" sz="1100" dirty="0" smtClean="0">
                <a:latin typeface="Eras Medium ITC" panose="020B0602030504020804" pitchFamily="34" charset="0"/>
                <a:ea typeface="方正正中黑简体" panose="02000000000000000000" pitchFamily="2" charset="-122"/>
                <a:cs typeface="Arial" pitchFamily="34" charset="0"/>
              </a:rPr>
              <a:t>Exclusive staying at Wanda Club</a:t>
            </a:r>
          </a:p>
          <a:p>
            <a:pPr algn="just" defTabSz="238125">
              <a:tabLst>
                <a:tab pos="1971675" algn="l"/>
                <a:tab pos="2333625" algn="l"/>
                <a:tab pos="2514600" algn="l"/>
              </a:tabLst>
            </a:pPr>
            <a:r>
              <a:rPr lang="en-US" altLang="zh-CN" sz="1100" dirty="0">
                <a:latin typeface="Eras Medium ITC" panose="020B0602030504020804" pitchFamily="34" charset="0"/>
                <a:ea typeface="方正正中黑简体" panose="02000000000000000000" pitchFamily="2" charset="-122"/>
                <a:cs typeface="Arial" pitchFamily="34" charset="0"/>
              </a:rPr>
              <a:t> </a:t>
            </a:r>
            <a:r>
              <a:rPr lang="en-US" altLang="zh-CN" sz="1100" dirty="0" smtClean="0">
                <a:latin typeface="Eras Medium ITC" panose="020B0602030504020804" pitchFamily="34" charset="0"/>
                <a:ea typeface="方正正中黑简体" panose="02000000000000000000" pitchFamily="2" charset="-122"/>
                <a:cs typeface="Arial" pitchFamily="34" charset="0"/>
              </a:rPr>
              <a:t>                                                      Floor Priority check-in </a:t>
            </a:r>
          </a:p>
          <a:p>
            <a:pPr defTabSz="238125">
              <a:tabLst>
                <a:tab pos="1971675" algn="l"/>
                <a:tab pos="2333625" algn="l"/>
                <a:tab pos="2514600" algn="l"/>
              </a:tabLst>
            </a:pPr>
            <a:r>
              <a:rPr lang="en-US" altLang="zh-CN" sz="1100" dirty="0" smtClean="0">
                <a:latin typeface="Eras Medium ITC" panose="020B0602030504020804" pitchFamily="34" charset="0"/>
                <a:ea typeface="方正正中黑简体" panose="02000000000000000000" pitchFamily="2" charset="-122"/>
                <a:cs typeface="Arial" pitchFamily="34" charset="0"/>
              </a:rPr>
              <a:t>                           </a:t>
            </a:r>
          </a:p>
        </p:txBody>
      </p:sp>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a:solidFill>
                  <a:schemeClr val="bg1"/>
                </a:solidFill>
                <a:sym typeface="Arial" pitchFamily="34" charset="0"/>
              </a:rPr>
              <a:t>万优会</a:t>
            </a:r>
            <a:r>
              <a:rPr lang="en-US" altLang="zh-CN" sz="2800" b="1" dirty="0">
                <a:solidFill>
                  <a:schemeClr val="bg1"/>
                </a:solidFill>
                <a:latin typeface="+mj-ea"/>
                <a:ea typeface="+mj-ea"/>
                <a:sym typeface="Arial" pitchFamily="34" charset="0"/>
              </a:rPr>
              <a:t/>
            </a:r>
            <a:br>
              <a:rPr lang="en-US" altLang="zh-CN" sz="2800" b="1" dirty="0">
                <a:solidFill>
                  <a:schemeClr val="bg1"/>
                </a:solidFill>
                <a:latin typeface="+mj-ea"/>
                <a:ea typeface="+mj-ea"/>
                <a:sym typeface="Arial" pitchFamily="34" charset="0"/>
              </a:rPr>
            </a:br>
            <a:r>
              <a:rPr lang="en-US" altLang="zh-CN" sz="2800" b="1" dirty="0">
                <a:solidFill>
                  <a:schemeClr val="bg1"/>
                </a:solidFill>
                <a:latin typeface="Lucida Sans" pitchFamily="34" charset="0"/>
                <a:ea typeface="方正兰亭细黑_GBK" pitchFamily="2" charset="-122"/>
                <a:cs typeface="Arial" pitchFamily="34" charset="0"/>
                <a:sym typeface="Arial" pitchFamily="34" charset="0"/>
              </a:rPr>
              <a:t>Club One </a:t>
            </a:r>
            <a:endParaRPr lang="zh-CN" altLang="en-US" sz="2800" b="1" dirty="0">
              <a:solidFill>
                <a:schemeClr val="bg1"/>
              </a:solidFill>
              <a:latin typeface="Lucida Sans" pitchFamily="34" charset="0"/>
              <a:ea typeface="方正兰亭细黑_GBK" pitchFamily="2" charset="-122"/>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pic>
        <p:nvPicPr>
          <p:cNvPr id="4" name="Picture 6" descr="C:\Users\user11\AppData\Roaming\Tencent\Users\196806144\QQ\WinTemp\RichOle\ASQARD~QU5F_C@IS%_LO{T7.jpg"/>
          <p:cNvPicPr>
            <a:picLocks noChangeAspect="1" noChangeArrowheads="1"/>
          </p:cNvPicPr>
          <p:nvPr/>
        </p:nvPicPr>
        <p:blipFill>
          <a:blip r:embed="rId3" cstate="screen"/>
          <a:srcRect/>
          <a:stretch>
            <a:fillRect/>
          </a:stretch>
        </p:blipFill>
        <p:spPr bwMode="auto">
          <a:xfrm>
            <a:off x="384000" y="1869042"/>
            <a:ext cx="2520000" cy="1624896"/>
          </a:xfrm>
          <a:prstGeom prst="rect">
            <a:avLst/>
          </a:prstGeom>
          <a:noFill/>
        </p:spPr>
      </p:pic>
      <p:pic>
        <p:nvPicPr>
          <p:cNvPr id="5" name="图片 4" descr="138345868.tif"/>
          <p:cNvPicPr>
            <a:picLocks noChangeAspect="1"/>
          </p:cNvPicPr>
          <p:nvPr/>
        </p:nvPicPr>
        <p:blipFill>
          <a:blip r:embed="rId4" cstate="screen"/>
          <a:stretch>
            <a:fillRect/>
          </a:stretch>
        </p:blipFill>
        <p:spPr>
          <a:xfrm>
            <a:off x="384000" y="3789040"/>
            <a:ext cx="2520000" cy="1685250"/>
          </a:xfrm>
          <a:prstGeom prst="rect">
            <a:avLst/>
          </a:prstGeom>
        </p:spPr>
      </p:pic>
      <p:cxnSp>
        <p:nvCxnSpPr>
          <p:cNvPr id="6" name="直接连接符 5"/>
          <p:cNvCxnSpPr/>
          <p:nvPr/>
        </p:nvCxnSpPr>
        <p:spPr>
          <a:xfrm rot="5400000">
            <a:off x="856429" y="3714752"/>
            <a:ext cx="4429156"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5" descr="C:\Users\user11\AppData\Roaming\Tencent\Users\196806144\QQ\WinTemp\RichOle\}YC88JF})}N]J2YC(6)UP6V.jpg"/>
          <p:cNvPicPr>
            <a:picLocks noChangeAspect="1" noChangeArrowheads="1"/>
          </p:cNvPicPr>
          <p:nvPr/>
        </p:nvPicPr>
        <p:blipFill>
          <a:blip r:embed="rId5" cstate="screen"/>
          <a:srcRect/>
          <a:stretch>
            <a:fillRect/>
          </a:stretch>
        </p:blipFill>
        <p:spPr bwMode="auto">
          <a:xfrm>
            <a:off x="3214678" y="1510716"/>
            <a:ext cx="1656184" cy="560962"/>
          </a:xfrm>
          <a:prstGeom prst="rect">
            <a:avLst/>
          </a:prstGeom>
          <a:noFill/>
        </p:spPr>
      </p:pic>
      <p:sp>
        <p:nvSpPr>
          <p:cNvPr id="8" name="矩形 7"/>
          <p:cNvSpPr/>
          <p:nvPr/>
        </p:nvSpPr>
        <p:spPr>
          <a:xfrm>
            <a:off x="3131840" y="2204864"/>
            <a:ext cx="5760640" cy="3293209"/>
          </a:xfrm>
          <a:prstGeom prst="rect">
            <a:avLst/>
          </a:prstGeom>
        </p:spPr>
        <p:txBody>
          <a:bodyPr wrap="square">
            <a:spAutoFit/>
          </a:bodyPr>
          <a:lstStyle/>
          <a:p>
            <a:pPr algn="just"/>
            <a:r>
              <a:rPr lang="zh-CN" altLang="en-US" sz="1400" dirty="0" smtClean="0">
                <a:latin typeface="Eras Medium ITC" panose="020B0602030504020804" pitchFamily="34" charset="0"/>
                <a:ea typeface="方正正中黑简体" panose="02000000000000000000" pitchFamily="2" charset="-122"/>
              </a:rPr>
              <a:t>“万优会”是万达酒店及度假村管理有限公司的餐饮常客计划，作为万优会的成员，您可以享受独一无二的专属优惠，包括：</a:t>
            </a:r>
            <a:endParaRPr lang="en-US" altLang="zh-CN" sz="1400" dirty="0" smtClean="0">
              <a:latin typeface="Eras Medium ITC" panose="020B0602030504020804" pitchFamily="34" charset="0"/>
              <a:ea typeface="方正正中黑简体" panose="02000000000000000000" pitchFamily="2" charset="-122"/>
            </a:endParaRPr>
          </a:p>
          <a:p>
            <a:pPr algn="just"/>
            <a:endParaRPr lang="en-US" altLang="zh-CN" sz="1400" dirty="0" smtClean="0">
              <a:latin typeface="Eras Medium ITC" panose="020B0602030504020804" pitchFamily="34" charset="0"/>
              <a:ea typeface="方正正中黑简体" panose="02000000000000000000" pitchFamily="2" charset="-122"/>
            </a:endParaRPr>
          </a:p>
          <a:p>
            <a:pPr algn="just">
              <a:buFont typeface="Wingdings" pitchFamily="2" charset="2"/>
              <a:buChar char="ü"/>
            </a:pPr>
            <a:r>
              <a:rPr lang="zh-CN" altLang="en-US" sz="1400" dirty="0" smtClean="0">
                <a:latin typeface="Eras Medium ITC" panose="020B0602030504020804" pitchFamily="34" charset="0"/>
                <a:ea typeface="方正正中黑简体" panose="02000000000000000000" pitchFamily="2" charset="-122"/>
              </a:rPr>
              <a:t> 在参与活动的餐厅内享受无限次数的餐饮折扣</a:t>
            </a:r>
            <a:endParaRPr lang="en-US" altLang="zh-CN" sz="1400" dirty="0" smtClean="0">
              <a:latin typeface="Eras Medium ITC" panose="020B0602030504020804" pitchFamily="34" charset="0"/>
              <a:ea typeface="方正正中黑简体" panose="02000000000000000000" pitchFamily="2" charset="-122"/>
            </a:endParaRPr>
          </a:p>
          <a:p>
            <a:pPr algn="just">
              <a:buFont typeface="Wingdings" pitchFamily="2" charset="2"/>
              <a:buChar char="ü"/>
            </a:pPr>
            <a:r>
              <a:rPr lang="en-US" altLang="zh-CN" sz="1400" dirty="0" smtClean="0">
                <a:latin typeface="Eras Medium ITC" panose="020B0602030504020804" pitchFamily="34" charset="0"/>
                <a:ea typeface="方正正中黑简体" panose="02000000000000000000" pitchFamily="2" charset="-122"/>
              </a:rPr>
              <a:t> 10</a:t>
            </a:r>
            <a:r>
              <a:rPr lang="zh-CN" altLang="en-US" sz="1400" dirty="0" smtClean="0">
                <a:latin typeface="Eras Medium ITC" panose="020B0602030504020804" pitchFamily="34" charset="0"/>
                <a:ea typeface="方正正中黑简体" panose="02000000000000000000" pitchFamily="2" charset="-122"/>
              </a:rPr>
              <a:t>次最优惠房价八折的住宿礼遇</a:t>
            </a:r>
            <a:endParaRPr lang="en-US" altLang="zh-CN" sz="1400" dirty="0" smtClean="0">
              <a:latin typeface="Eras Medium ITC" panose="020B0602030504020804" pitchFamily="34" charset="0"/>
              <a:ea typeface="方正正中黑简体" panose="02000000000000000000" pitchFamily="2" charset="-122"/>
            </a:endParaRPr>
          </a:p>
          <a:p>
            <a:pPr marL="176213" indent="-176213" algn="just">
              <a:buFont typeface="Wingdings" pitchFamily="2" charset="2"/>
              <a:buChar char="ü"/>
            </a:pPr>
            <a:r>
              <a:rPr lang="zh-CN" altLang="en-US" sz="1400" dirty="0" smtClean="0">
                <a:latin typeface="Eras Medium ITC" panose="020B0602030504020804" pitchFamily="34" charset="0"/>
                <a:ea typeface="方正正中黑简体" panose="02000000000000000000" pitchFamily="2" charset="-122"/>
              </a:rPr>
              <a:t>在当地酒店享受一系列额外优惠，如免费住宿，免费自助餐，现金抵       用券以及更多超乎预期的优惠。</a:t>
            </a:r>
            <a:endParaRPr lang="en-US" altLang="zh-CN" sz="1400" dirty="0" smtClean="0">
              <a:latin typeface="Eras Medium ITC" panose="020B0602030504020804" pitchFamily="34" charset="0"/>
              <a:ea typeface="方正正中黑简体" panose="02000000000000000000" pitchFamily="2" charset="-122"/>
            </a:endParaRPr>
          </a:p>
          <a:p>
            <a:pPr algn="just"/>
            <a:endParaRPr lang="en-US" altLang="zh-CN" sz="1400" dirty="0" smtClean="0">
              <a:latin typeface="Eras Medium ITC" panose="020B0602030504020804" pitchFamily="34" charset="0"/>
              <a:ea typeface="方正正中黑简体" panose="02000000000000000000" pitchFamily="2" charset="-122"/>
            </a:endParaRPr>
          </a:p>
          <a:p>
            <a:pPr algn="just"/>
            <a:r>
              <a:rPr lang="en-US" altLang="zh-CN" sz="1200" dirty="0" smtClean="0">
                <a:latin typeface="Eras Medium ITC" panose="020B0602030504020804" pitchFamily="34" charset="0"/>
                <a:ea typeface="方正正中黑简体" panose="02000000000000000000" pitchFamily="2" charset="-122"/>
              </a:rPr>
              <a:t>Club One is paid membership that offers discount privileges for food and beverage. As a member of Club One, you will enjoy exclusive privileges including:</a:t>
            </a:r>
          </a:p>
          <a:p>
            <a:pPr algn="just"/>
            <a:endParaRPr lang="en-US" altLang="zh-CN" sz="1200" dirty="0" smtClean="0">
              <a:latin typeface="Eras Medium ITC" panose="020B0602030504020804" pitchFamily="34" charset="0"/>
              <a:ea typeface="方正正中黑简体" panose="02000000000000000000" pitchFamily="2" charset="-122"/>
            </a:endParaRPr>
          </a:p>
          <a:p>
            <a:pPr algn="just">
              <a:buFont typeface="Wingdings" pitchFamily="2" charset="2"/>
              <a:buChar char="ü"/>
            </a:pPr>
            <a:r>
              <a:rPr lang="en-US" altLang="zh-CN" sz="1200" dirty="0" smtClean="0">
                <a:latin typeface="Eras Medium ITC" panose="020B0602030504020804" pitchFamily="34" charset="0"/>
                <a:ea typeface="方正正中黑简体" panose="02000000000000000000" pitchFamily="2" charset="-122"/>
              </a:rPr>
              <a:t> Unlimited dining discounts at participating restaurants and bars.</a:t>
            </a:r>
          </a:p>
          <a:p>
            <a:pPr algn="just">
              <a:buFont typeface="Wingdings" pitchFamily="2" charset="2"/>
              <a:buChar char="ü"/>
            </a:pPr>
            <a:r>
              <a:rPr lang="en-US" altLang="zh-CN" sz="1200" dirty="0" smtClean="0">
                <a:latin typeface="Eras Medium ITC" panose="020B0602030504020804" pitchFamily="34" charset="0"/>
                <a:ea typeface="方正正中黑简体" panose="02000000000000000000" pitchFamily="2" charset="-122"/>
              </a:rPr>
              <a:t> 10 times of special 20% off Best Available Rate.</a:t>
            </a:r>
          </a:p>
          <a:p>
            <a:pPr marL="180975" indent="-180975" algn="just">
              <a:buFont typeface="Wingdings" pitchFamily="2" charset="2"/>
              <a:buChar char="ü"/>
            </a:pPr>
            <a:r>
              <a:rPr lang="en-US" altLang="zh-CN" sz="1200" dirty="0" smtClean="0">
                <a:latin typeface="Eras Medium ITC" panose="020B0602030504020804" pitchFamily="34" charset="0"/>
                <a:ea typeface="方正正中黑简体" panose="02000000000000000000" pitchFamily="2" charset="-122"/>
              </a:rPr>
              <a:t>A range of amazing bonus benefits such as free accommodation,    complimentary  buffet, cash vouchers and many more that exceed your expectation at your host hotel.</a:t>
            </a:r>
            <a:endParaRPr lang="zh-CN" altLang="en-US" sz="1200" dirty="0" smtClean="0">
              <a:latin typeface="Eras Medium ITC" panose="020B0602030504020804" pitchFamily="34" charset="0"/>
              <a:ea typeface="方正正中黑简体" panose="02000000000000000000" pitchFamily="2" charset="-122"/>
            </a:endParaRPr>
          </a:p>
        </p:txBody>
      </p:sp>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57392"/>
          </a:xfrm>
          <a:prstGeom prst="rect">
            <a:avLst/>
          </a:prstGeom>
          <a:solidFill>
            <a:srgbClr val="1D2F55"/>
          </a:solidFill>
        </p:spPr>
      </p:pic>
      <p:sp>
        <p:nvSpPr>
          <p:cNvPr id="8" name="标题 1"/>
          <p:cNvSpPr>
            <a:spLocks noGrp="1"/>
          </p:cNvSpPr>
          <p:nvPr>
            <p:ph type="title"/>
          </p:nvPr>
        </p:nvSpPr>
        <p:spPr>
          <a:xfrm>
            <a:off x="457200" y="274638"/>
            <a:ext cx="8229600" cy="1143000"/>
          </a:xfrm>
        </p:spPr>
        <p:txBody>
          <a:bodyPr>
            <a:normAutofit/>
          </a:bodyPr>
          <a:lstStyle/>
          <a:p>
            <a:pPr>
              <a:lnSpc>
                <a:spcPct val="150000"/>
              </a:lnSpc>
            </a:pPr>
            <a:r>
              <a:rPr lang="zh-CN" altLang="en-US" sz="2800" dirty="0">
                <a:solidFill>
                  <a:schemeClr val="bg1">
                    <a:lumMod val="95000"/>
                  </a:schemeClr>
                </a:solidFill>
                <a:latin typeface="方正正中黑简体" panose="02000000000000000000" pitchFamily="2" charset="-122"/>
                <a:ea typeface="方正正中黑简体" panose="02000000000000000000" pitchFamily="2" charset="-122"/>
              </a:rPr>
              <a:t>知您所需</a:t>
            </a:r>
            <a:r>
              <a:rPr lang="zh-CN" altLang="en-US" sz="2800" dirty="0" smtClean="0">
                <a:solidFill>
                  <a:schemeClr val="bg1">
                    <a:lumMod val="95000"/>
                  </a:schemeClr>
                </a:solidFill>
                <a:latin typeface="方正正中黑简体" panose="02000000000000000000" pitchFamily="2" charset="-122"/>
                <a:ea typeface="方正正中黑简体" panose="02000000000000000000" pitchFamily="2" charset="-122"/>
              </a:rPr>
              <a:t>，心安</a:t>
            </a:r>
            <a:r>
              <a:rPr lang="zh-CN" altLang="en-US" sz="2800" dirty="0">
                <a:solidFill>
                  <a:schemeClr val="bg1">
                    <a:lumMod val="95000"/>
                  </a:schemeClr>
                </a:solidFill>
                <a:latin typeface="方正正中黑简体" panose="02000000000000000000" pitchFamily="2" charset="-122"/>
                <a:ea typeface="方正正中黑简体" panose="02000000000000000000" pitchFamily="2" charset="-122"/>
              </a:rPr>
              <a:t>为嘉！</a:t>
            </a: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9792" y="1484784"/>
            <a:ext cx="3672408" cy="2547134"/>
          </a:xfrm>
          <a:prstGeom prst="rect">
            <a:avLst/>
          </a:prstGeom>
        </p:spPr>
      </p:pic>
      <p:sp>
        <p:nvSpPr>
          <p:cNvPr id="2" name="TextBox 1"/>
          <p:cNvSpPr txBox="1"/>
          <p:nvPr/>
        </p:nvSpPr>
        <p:spPr>
          <a:xfrm>
            <a:off x="395536" y="4437112"/>
            <a:ext cx="8748464" cy="1938992"/>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为商务人士创造温馨、惬意的居停感受</a:t>
            </a:r>
            <a:r>
              <a:rPr lang="zh-CN" altLang="en-US" dirty="0" smtClean="0">
                <a:latin typeface="方正正中黑简体" panose="02000000000000000000" pitchFamily="2" charset="-122"/>
                <a:ea typeface="方正正中黑简体" panose="02000000000000000000" pitchFamily="2" charset="-122"/>
              </a:rPr>
              <a:t>。</a:t>
            </a:r>
            <a:endParaRPr lang="en-US" altLang="zh-CN" dirty="0">
              <a:latin typeface="方正正中黑简体" panose="02000000000000000000" pitchFamily="2" charset="-122"/>
              <a:ea typeface="方正正中黑简体" panose="02000000000000000000" pitchFamily="2" charset="-122"/>
            </a:endParaRPr>
          </a:p>
          <a:p>
            <a:pPr algn="ctr"/>
            <a:r>
              <a:rPr lang="zh-CN" altLang="en-US" dirty="0">
                <a:latin typeface="方正正中黑简体" panose="02000000000000000000" pitchFamily="2" charset="-122"/>
                <a:ea typeface="方正正中黑简体" panose="02000000000000000000" pitchFamily="2" charset="-122"/>
              </a:rPr>
              <a:t>万达嘉华承诺：美妙的睡眠体验、独特的东方美食，定会令各方宾客难以忘怀。</a:t>
            </a:r>
            <a:endParaRPr lang="en-US" altLang="zh-CN" dirty="0">
              <a:latin typeface="方正正中黑简体" panose="02000000000000000000" pitchFamily="2" charset="-122"/>
              <a:ea typeface="方正正中黑简体" panose="02000000000000000000" pitchFamily="2" charset="-122"/>
            </a:endParaRPr>
          </a:p>
          <a:p>
            <a:pPr algn="ctr"/>
            <a:endParaRPr lang="en-US" altLang="zh-CN" dirty="0">
              <a:latin typeface="+mn-ea"/>
            </a:endParaRPr>
          </a:p>
          <a:p>
            <a:pPr algn="ctr"/>
            <a:r>
              <a:rPr lang="en-US" altLang="zh-CN" sz="1600" dirty="0" smtClean="0">
                <a:latin typeface="Lucida Sans" pitchFamily="34" charset="0"/>
                <a:cs typeface="Arial" pitchFamily="34" charset="0"/>
              </a:rPr>
              <a:t>As </a:t>
            </a:r>
            <a:r>
              <a:rPr lang="en-US" altLang="zh-CN" sz="1600" dirty="0">
                <a:latin typeface="Lucida Sans" pitchFamily="34" charset="0"/>
                <a:cs typeface="Arial" pitchFamily="34" charset="0"/>
              </a:rPr>
              <a:t>a warm and comfortable dream point for business travelers, Wanda Realm </a:t>
            </a:r>
          </a:p>
          <a:p>
            <a:pPr algn="ctr"/>
            <a:r>
              <a:rPr lang="en-US" altLang="zh-CN" sz="1600" dirty="0">
                <a:latin typeface="Lucida Sans" pitchFamily="34" charset="0"/>
                <a:cs typeface="Arial" pitchFamily="34" charset="0"/>
              </a:rPr>
              <a:t>Offers its guests an unforgettable journey and unique Oriental cuisine.</a:t>
            </a:r>
          </a:p>
          <a:p>
            <a:endParaRPr lang="en-US" altLang="zh-CN" sz="1600" dirty="0">
              <a:latin typeface="Lucida Sans" pitchFamily="34" charset="0"/>
              <a:cs typeface="Arial" pitchFamily="34" charset="0"/>
            </a:endParaRPr>
          </a:p>
          <a:p>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a:solidFill>
                  <a:schemeClr val="bg1"/>
                </a:solidFill>
                <a:latin typeface="Eras Medium ITC" panose="020B0602030504020804" pitchFamily="34" charset="0"/>
                <a:ea typeface="方正正中黑简体" panose="02000000000000000000" pitchFamily="2" charset="-122"/>
                <a:sym typeface="Arial" pitchFamily="34" charset="0"/>
              </a:rPr>
              <a:t>万达儿童基金会 </a:t>
            </a:r>
            <a:r>
              <a:rPr lang="en-US" altLang="zh-CN" sz="2800" b="1" dirty="0">
                <a:solidFill>
                  <a:schemeClr val="bg1"/>
                </a:solidFill>
                <a:latin typeface="Eras Medium ITC" panose="020B0602030504020804" pitchFamily="34" charset="0"/>
                <a:ea typeface="方正正中黑简体" panose="02000000000000000000" pitchFamily="2" charset="-122"/>
                <a:sym typeface="Arial" pitchFamily="34" charset="0"/>
              </a:rPr>
              <a:t/>
            </a:r>
            <a:br>
              <a:rPr lang="en-US" altLang="zh-CN" sz="2800" b="1" dirty="0">
                <a:solidFill>
                  <a:schemeClr val="bg1"/>
                </a:solidFill>
                <a:latin typeface="Eras Medium ITC" panose="020B0602030504020804" pitchFamily="34" charset="0"/>
                <a:ea typeface="方正正中黑简体" panose="02000000000000000000" pitchFamily="2" charset="-122"/>
                <a:sym typeface="Arial" pitchFamily="34" charset="0"/>
              </a:rPr>
            </a:br>
            <a:r>
              <a:rPr lang="en-US" altLang="zh-CN" sz="2800" b="1" dirty="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rPr>
              <a:t>Wanda Children’s Foundation</a:t>
            </a:r>
            <a:endParaRPr lang="zh-CN" altLang="en-US" sz="2800" b="1" dirty="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pic>
        <p:nvPicPr>
          <p:cNvPr id="5" name="Picture 1" descr="C:\Users\user11\AppData\Roaming\Tencent\Users\196806144\QQ\WinTemp\RichOle\[Q}MGHN7DSI`V$N{2GUR6OB.jpg"/>
          <p:cNvPicPr>
            <a:picLocks noChangeAspect="1" noChangeArrowheads="1"/>
          </p:cNvPicPr>
          <p:nvPr/>
        </p:nvPicPr>
        <p:blipFill>
          <a:blip r:embed="rId3" cstate="screen"/>
          <a:srcRect/>
          <a:stretch>
            <a:fillRect/>
          </a:stretch>
        </p:blipFill>
        <p:spPr bwMode="auto">
          <a:xfrm>
            <a:off x="428596" y="1357296"/>
            <a:ext cx="5223524" cy="2429959"/>
          </a:xfrm>
          <a:prstGeom prst="rect">
            <a:avLst/>
          </a:prstGeom>
          <a:noFill/>
        </p:spPr>
      </p:pic>
      <p:pic>
        <p:nvPicPr>
          <p:cNvPr id="6" name="Picture 2" descr="C:\Users\user11\AppData\Roaming\Tencent\Users\196806144\QQ\WinTemp\RichOle\OZ%U77J9B~9ZO6E)}1}))$3.jpg"/>
          <p:cNvPicPr>
            <a:picLocks noChangeAspect="1" noChangeArrowheads="1"/>
          </p:cNvPicPr>
          <p:nvPr/>
        </p:nvPicPr>
        <p:blipFill>
          <a:blip r:embed="rId4" cstate="screen"/>
          <a:srcRect/>
          <a:stretch>
            <a:fillRect/>
          </a:stretch>
        </p:blipFill>
        <p:spPr bwMode="auto">
          <a:xfrm>
            <a:off x="5724128" y="1340767"/>
            <a:ext cx="3024336" cy="2429959"/>
          </a:xfrm>
          <a:prstGeom prst="rect">
            <a:avLst/>
          </a:prstGeom>
          <a:noFill/>
        </p:spPr>
      </p:pic>
      <p:sp>
        <p:nvSpPr>
          <p:cNvPr id="7" name="矩形 6"/>
          <p:cNvSpPr/>
          <p:nvPr/>
        </p:nvSpPr>
        <p:spPr>
          <a:xfrm>
            <a:off x="356588" y="3861048"/>
            <a:ext cx="8391876" cy="1815882"/>
          </a:xfrm>
          <a:prstGeom prst="rect">
            <a:avLst/>
          </a:prstGeom>
        </p:spPr>
        <p:txBody>
          <a:bodyPr wrap="square">
            <a:spAutoFit/>
          </a:bodyPr>
          <a:lstStyle/>
          <a:p>
            <a:pPr algn="just"/>
            <a:r>
              <a:rPr lang="zh-CN" altLang="en-US" sz="1400" dirty="0" smtClean="0">
                <a:latin typeface="Eras Medium ITC" panose="020B0602030504020804" pitchFamily="34" charset="0"/>
                <a:ea typeface="方正正中黑简体" panose="02000000000000000000" pitchFamily="2" charset="-122"/>
              </a:rPr>
              <a:t>万达儿童基金是由万达酒店及度假村管理有限公司创立，与中华慈善总会合作，面向全球推出的针对儿童的专项公益慈善项目。万达酒店及度假村旗下各酒店邀请每位住店客人每次入住捐助人民币</a:t>
            </a:r>
            <a:r>
              <a:rPr lang="en-US" altLang="zh-CN" sz="1400" dirty="0" smtClean="0">
                <a:latin typeface="Eras Medium ITC" panose="020B0602030504020804" pitchFamily="34" charset="0"/>
                <a:ea typeface="方正正中黑简体" panose="02000000000000000000" pitchFamily="2" charset="-122"/>
              </a:rPr>
              <a:t>5</a:t>
            </a:r>
            <a:r>
              <a:rPr lang="zh-CN" altLang="en-US" sz="1400" dirty="0" smtClean="0">
                <a:latin typeface="Eras Medium ITC" panose="020B0602030504020804" pitchFamily="34" charset="0"/>
                <a:ea typeface="方正正中黑简体" panose="02000000000000000000" pitchFamily="2" charset="-122"/>
              </a:rPr>
              <a:t>月以及酒店员工的义卖捐款，汇聚点滴爱心，帮助需要帮助的儿童。</a:t>
            </a:r>
            <a:endParaRPr lang="en-US" altLang="zh-CN" sz="1400" dirty="0" smtClean="0">
              <a:latin typeface="Eras Medium ITC" panose="020B0602030504020804" pitchFamily="34" charset="0"/>
              <a:ea typeface="方正正中黑简体" panose="02000000000000000000" pitchFamily="2" charset="-122"/>
            </a:endParaRPr>
          </a:p>
          <a:p>
            <a:pPr algn="just"/>
            <a:endParaRPr lang="en-US" altLang="zh-CN" sz="1400" dirty="0" smtClean="0">
              <a:latin typeface="Eras Medium ITC" panose="020B0602030504020804" pitchFamily="34" charset="0"/>
              <a:ea typeface="方正正中黑简体" panose="02000000000000000000" pitchFamily="2" charset="-122"/>
            </a:endParaRPr>
          </a:p>
          <a:p>
            <a:pPr algn="just"/>
            <a:r>
              <a:rPr lang="en-US" altLang="zh-CN" sz="1400" dirty="0" smtClean="0">
                <a:latin typeface="Eras Medium ITC" panose="020B0602030504020804" pitchFamily="34" charset="0"/>
                <a:ea typeface="方正正中黑简体" panose="02000000000000000000" pitchFamily="2" charset="-122"/>
              </a:rPr>
              <a:t>Established by Wanda Hotels &amp; Resorts and in collaboration with the China Charity Federation, Wanda Children’s Foundation is developed as a special charity programme for children across the world.  All of our hotels are helping children in need by encouraging every guest to donate RMB 5 during each stay. Hotel associates also donate their time in hosting a charity sale.</a:t>
            </a:r>
          </a:p>
        </p:txBody>
      </p:sp>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9"/>
            <a:ext cx="9144000" cy="6977211"/>
          </a:xfrm>
          <a:prstGeom prst="rect">
            <a:avLst/>
          </a:prstGeom>
          <a:solidFill>
            <a:srgbClr val="1D2F55"/>
          </a:solidFill>
        </p:spPr>
      </p:pic>
      <p:sp>
        <p:nvSpPr>
          <p:cNvPr id="2" name="标题 1"/>
          <p:cNvSpPr>
            <a:spLocks noGrp="1"/>
          </p:cNvSpPr>
          <p:nvPr>
            <p:ph type="title"/>
          </p:nvPr>
        </p:nvSpPr>
        <p:spPr/>
        <p:txBody>
          <a:bodyPr>
            <a:normAutofit/>
          </a:bodyPr>
          <a:lstStyle/>
          <a:p>
            <a:pPr lvl="0">
              <a:defRPr/>
            </a:pPr>
            <a:r>
              <a:rPr lang="zh-CN" altLang="en-US" sz="2800" b="1" dirty="0" smtClean="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赤峰富力万达嘉华酒店 </a:t>
            </a:r>
            <a:r>
              <a:rPr lang="en-US" altLang="zh-CN"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
            </a:r>
            <a:br>
              <a:rPr lang="en-US" altLang="zh-CN"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br>
            <a:r>
              <a:rPr lang="en-US" altLang="zh-CN" sz="2800" b="1" dirty="0" smtClean="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rPr>
              <a:t>Wanda Realm Chifeng</a:t>
            </a:r>
            <a:endParaRPr lang="zh-CN" altLang="en-US" sz="2800" b="1" dirty="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endParaRPr>
          </a:p>
        </p:txBody>
      </p:sp>
      <p:sp>
        <p:nvSpPr>
          <p:cNvPr id="3" name="内容占位符 2"/>
          <p:cNvSpPr>
            <a:spLocks noGrp="1"/>
          </p:cNvSpPr>
          <p:nvPr>
            <p:ph idx="1"/>
          </p:nvPr>
        </p:nvSpPr>
        <p:spPr>
          <a:xfrm>
            <a:off x="428596" y="1124744"/>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lvl="0" indent="0">
              <a:spcBef>
                <a:spcPct val="0"/>
              </a:spcBef>
              <a:buNone/>
              <a:defRPr/>
            </a:pPr>
            <a:r>
              <a:rPr lang="zh-CN" altLang="en-US" sz="1400" b="1" dirty="0">
                <a:solidFill>
                  <a:schemeClr val="bg1"/>
                </a:solidFill>
                <a:latin typeface="Arial" pitchFamily="34" charset="0"/>
                <a:ea typeface="宋体" pitchFamily="2" charset="-122"/>
                <a:sym typeface="Arial" pitchFamily="34" charset="0"/>
              </a:rPr>
              <a:t>沈阳万达文华酒店 </a:t>
            </a:r>
            <a:endParaRPr lang="en-US" altLang="zh-CN" sz="1400" b="1" dirty="0">
              <a:solidFill>
                <a:schemeClr val="bg1"/>
              </a:solidFill>
              <a:latin typeface="Arial" pitchFamily="34" charset="0"/>
              <a:ea typeface="宋体" pitchFamily="2" charset="-122"/>
              <a:sym typeface="Arial" pitchFamily="34" charset="0"/>
            </a:endParaRPr>
          </a:p>
          <a:p>
            <a:pPr marL="0" lvl="0" indent="0">
              <a:spcBef>
                <a:spcPct val="0"/>
              </a:spcBef>
              <a:buNone/>
              <a:defRPr/>
            </a:pPr>
            <a:r>
              <a:rPr lang="en-US" altLang="zh-CN" sz="1400" b="1" dirty="0">
                <a:solidFill>
                  <a:schemeClr val="bg1"/>
                </a:solidFill>
                <a:latin typeface="Arial" pitchFamily="34" charset="0"/>
                <a:ea typeface="宋体" pitchFamily="2" charset="-122"/>
                <a:sym typeface="Arial" pitchFamily="34" charset="0"/>
              </a:rPr>
              <a:t>Wanda Vista Shenyang</a:t>
            </a:r>
            <a:endParaRPr lang="zh-CN" altLang="en-US" sz="1400" b="1" dirty="0">
              <a:solidFill>
                <a:schemeClr val="bg1"/>
              </a:solidFill>
              <a:latin typeface="Arial" pitchFamily="34" charset="0"/>
              <a:ea typeface="宋体" pitchFamily="2" charset="-122"/>
              <a:sym typeface="Arial" pitchFamily="34" charset="0"/>
            </a:endParaRPr>
          </a:p>
          <a:p>
            <a:pPr marL="0" indent="0">
              <a:buNone/>
            </a:pPr>
            <a:endParaRPr lang="en-US" altLang="zh-CN" sz="1400" dirty="0" smtClean="0"/>
          </a:p>
          <a:p>
            <a:pPr marL="0" indent="0">
              <a:buNone/>
            </a:pPr>
            <a:endParaRPr lang="en-US" altLang="zh-CN" sz="1400" dirty="0"/>
          </a:p>
        </p:txBody>
      </p:sp>
      <p:sp>
        <p:nvSpPr>
          <p:cNvPr id="4" name="TextBox 3"/>
          <p:cNvSpPr txBox="1"/>
          <p:nvPr/>
        </p:nvSpPr>
        <p:spPr>
          <a:xfrm>
            <a:off x="2906612" y="4509120"/>
            <a:ext cx="3906839" cy="707886"/>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zh-CN"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Lucida Sans" pitchFamily="34" charset="0"/>
                <a:ea typeface="宋体" pitchFamily="2" charset="-122"/>
                <a:sym typeface="Arial" pitchFamily="34" charset="0"/>
              </a:rPr>
              <a:t>Thank You</a:t>
            </a:r>
            <a:r>
              <a:rPr lang="zh-CN" alt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Lucida Sans" pitchFamily="34" charset="0"/>
                <a:ea typeface="宋体" pitchFamily="2" charset="-122"/>
                <a:sym typeface="Arial" pitchFamily="34" charset="0"/>
              </a:rPr>
              <a:t>！</a:t>
            </a:r>
            <a:endParaRPr lang="zh-CN" alt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Lucida Sans" pitchFamily="34" charset="0"/>
            </a:endParaRPr>
          </a:p>
        </p:txBody>
      </p:sp>
      <p:sp>
        <p:nvSpPr>
          <p:cNvPr id="6" name="矩形 5"/>
          <p:cNvSpPr/>
          <p:nvPr/>
        </p:nvSpPr>
        <p:spPr>
          <a:xfrm>
            <a:off x="1835694" y="5445224"/>
            <a:ext cx="583265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900" dirty="0" smtClean="0">
                <a:latin typeface="Eras Medium ITC" panose="020B0602030504020804" pitchFamily="34" charset="0"/>
                <a:ea typeface="方正正中黑简体" panose="02000000000000000000" pitchFamily="2" charset="-122"/>
              </a:rPr>
              <a:t>内蒙古赤峰市红山区西拉沐沦大街</a:t>
            </a:r>
            <a:r>
              <a:rPr lang="en-US" altLang="zh-CN" sz="900" dirty="0" smtClean="0">
                <a:latin typeface="Eras Medium ITC" panose="020B0602030504020804" pitchFamily="34" charset="0"/>
                <a:ea typeface="方正正中黑简体" panose="02000000000000000000" pitchFamily="2" charset="-122"/>
              </a:rPr>
              <a:t>12</a:t>
            </a:r>
            <a:r>
              <a:rPr lang="zh-CN" altLang="en-US" sz="900" dirty="0" smtClean="0">
                <a:latin typeface="Eras Medium ITC" panose="020B0602030504020804" pitchFamily="34" charset="0"/>
                <a:ea typeface="方正正中黑简体" panose="02000000000000000000" pitchFamily="2" charset="-122"/>
              </a:rPr>
              <a:t>号   邮编：</a:t>
            </a:r>
            <a:r>
              <a:rPr lang="en-US" altLang="zh-CN" sz="900" dirty="0" smtClean="0">
                <a:latin typeface="Eras Medium ITC" panose="020B0602030504020804" pitchFamily="34" charset="0"/>
                <a:ea typeface="方正正中黑简体" panose="02000000000000000000" pitchFamily="2" charset="-122"/>
              </a:rPr>
              <a:t>024000</a:t>
            </a:r>
          </a:p>
          <a:p>
            <a:pPr algn="ctr"/>
            <a:r>
              <a:rPr lang="en-US" altLang="zh-CN" sz="900" dirty="0">
                <a:latin typeface="Eras Medium ITC" panose="020B0602030504020804" pitchFamily="34" charset="0"/>
                <a:ea typeface="方正正中黑简体" panose="02000000000000000000" pitchFamily="2" charset="-122"/>
              </a:rPr>
              <a:t>12 </a:t>
            </a:r>
            <a:r>
              <a:rPr lang="en-US" altLang="zh-CN" sz="900" dirty="0" err="1">
                <a:latin typeface="Eras Medium ITC" panose="020B0602030504020804" pitchFamily="34" charset="0"/>
                <a:ea typeface="方正正中黑简体" panose="02000000000000000000" pitchFamily="2" charset="-122"/>
              </a:rPr>
              <a:t>Xilamulun</a:t>
            </a:r>
            <a:r>
              <a:rPr lang="en-US" altLang="zh-CN" sz="900" dirty="0">
                <a:latin typeface="Eras Medium ITC" panose="020B0602030504020804" pitchFamily="34" charset="0"/>
                <a:ea typeface="方正正中黑简体" panose="02000000000000000000" pitchFamily="2" charset="-122"/>
              </a:rPr>
              <a:t> Street </a:t>
            </a:r>
            <a:r>
              <a:rPr lang="en-US" altLang="zh-CN" sz="900" dirty="0" smtClean="0">
                <a:latin typeface="Eras Medium ITC" panose="020B0602030504020804" pitchFamily="34" charset="0"/>
                <a:ea typeface="方正正中黑简体" panose="02000000000000000000" pitchFamily="2" charset="-122"/>
              </a:rPr>
              <a:t>, </a:t>
            </a:r>
            <a:r>
              <a:rPr lang="en-US" altLang="zh-CN" sz="900" dirty="0" err="1" smtClean="0">
                <a:latin typeface="Eras Medium ITC" panose="020B0602030504020804" pitchFamily="34" charset="0"/>
                <a:ea typeface="方正正中黑简体" panose="02000000000000000000" pitchFamily="2" charset="-122"/>
              </a:rPr>
              <a:t>Hongshan</a:t>
            </a:r>
            <a:r>
              <a:rPr lang="en-US" altLang="zh-CN" sz="900" dirty="0" smtClean="0">
                <a:latin typeface="Eras Medium ITC" panose="020B0602030504020804" pitchFamily="34" charset="0"/>
                <a:ea typeface="方正正中黑简体" panose="02000000000000000000" pitchFamily="2" charset="-122"/>
              </a:rPr>
              <a:t> </a:t>
            </a:r>
            <a:r>
              <a:rPr lang="en-US" altLang="zh-CN" sz="900" dirty="0">
                <a:latin typeface="Eras Medium ITC" panose="020B0602030504020804" pitchFamily="34" charset="0"/>
                <a:ea typeface="方正正中黑简体" panose="02000000000000000000" pitchFamily="2" charset="-122"/>
              </a:rPr>
              <a:t>District, Chifeng City, Inner Mongolia 024000, </a:t>
            </a:r>
            <a:r>
              <a:rPr lang="en-US" altLang="zh-CN" sz="900" dirty="0" smtClean="0">
                <a:latin typeface="Eras Medium ITC" panose="020B0602030504020804" pitchFamily="34" charset="0"/>
                <a:ea typeface="方正正中黑简体" panose="02000000000000000000" pitchFamily="2" charset="-122"/>
              </a:rPr>
              <a:t>P.R. China</a:t>
            </a:r>
            <a:endParaRPr lang="zh-CN" altLang="zh-CN" sz="900" dirty="0">
              <a:latin typeface="Eras Medium ITC" panose="020B0602030504020804" pitchFamily="34" charset="0"/>
              <a:ea typeface="方正正中黑简体" panose="02000000000000000000" pitchFamily="2" charset="-122"/>
            </a:endParaRPr>
          </a:p>
          <a:p>
            <a:pPr algn="ctr"/>
            <a:r>
              <a:rPr lang="zh-CN" altLang="en-US" sz="900" dirty="0" smtClean="0">
                <a:latin typeface="Eras Medium ITC" panose="020B0602030504020804" pitchFamily="34" charset="0"/>
                <a:ea typeface="方正正中黑简体" panose="02000000000000000000" pitchFamily="2" charset="-122"/>
              </a:rPr>
              <a:t>电话</a:t>
            </a:r>
            <a:r>
              <a:rPr lang="en-US" altLang="zh-CN" sz="900" dirty="0" smtClean="0">
                <a:latin typeface="Eras Medium ITC" panose="020B0602030504020804" pitchFamily="34" charset="0"/>
                <a:ea typeface="方正正中黑简体" panose="02000000000000000000" pitchFamily="2" charset="-122"/>
              </a:rPr>
              <a:t>/Tel: +86 (0)476 599 8888  </a:t>
            </a:r>
            <a:r>
              <a:rPr lang="zh-CN" altLang="en-US" sz="900" dirty="0" smtClean="0">
                <a:latin typeface="Eras Medium ITC" panose="020B0602030504020804" pitchFamily="34" charset="0"/>
                <a:ea typeface="方正正中黑简体" panose="02000000000000000000" pitchFamily="2" charset="-122"/>
              </a:rPr>
              <a:t>传真</a:t>
            </a:r>
            <a:r>
              <a:rPr lang="en-US" altLang="zh-CN" sz="900" dirty="0" smtClean="0">
                <a:latin typeface="Eras Medium ITC" panose="020B0602030504020804" pitchFamily="34" charset="0"/>
                <a:ea typeface="方正正中黑简体" panose="02000000000000000000" pitchFamily="2" charset="-122"/>
              </a:rPr>
              <a:t>/Fax:+86 (0)476  599 8999 </a:t>
            </a:r>
          </a:p>
          <a:p>
            <a:pPr algn="ctr"/>
            <a:r>
              <a:rPr lang="en-US" altLang="zh-CN" sz="900" dirty="0" smtClean="0">
                <a:latin typeface="Eras Medium ITC" panose="020B0602030504020804" pitchFamily="34" charset="0"/>
                <a:ea typeface="方正正中黑简体" panose="02000000000000000000" pitchFamily="2" charset="-122"/>
              </a:rPr>
              <a:t>www.wandahotels.com</a:t>
            </a:r>
            <a:endParaRPr lang="zh-CN" altLang="en-US" sz="900" dirty="0">
              <a:latin typeface="Eras Medium ITC" panose="020B0602030504020804" pitchFamily="34" charset="0"/>
              <a:ea typeface="方正正中黑简体" panose="02000000000000000000" pitchFamily="2"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570" y="1628800"/>
            <a:ext cx="3542857" cy="2447619"/>
          </a:xfrm>
          <a:prstGeom prst="rect">
            <a:avLst/>
          </a:prstGeom>
        </p:spPr>
      </p:pic>
    </p:spTree>
    <p:extLst>
      <p:ext uri="{BB962C8B-B14F-4D97-AF65-F5344CB8AC3E}">
        <p14:creationId xmlns:p14="http://schemas.microsoft.com/office/powerpoint/2010/main" val="1530160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57392"/>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Eras Medium ITC" panose="020B0602030504020804" pitchFamily="34" charset="0"/>
                <a:ea typeface="方正正中黑简体" panose="02000000000000000000" pitchFamily="2" charset="-122"/>
                <a:sym typeface="Arial" pitchFamily="34" charset="0"/>
              </a:rPr>
              <a:t>优越的地理位置 </a:t>
            </a:r>
            <a:r>
              <a:rPr lang="en-US" altLang="zh-CN" sz="2800" b="1" dirty="0">
                <a:solidFill>
                  <a:schemeClr val="bg1"/>
                </a:solidFill>
                <a:latin typeface="Eras Medium ITC" panose="020B0602030504020804" pitchFamily="34" charset="0"/>
                <a:ea typeface="方正正中黑简体" panose="02000000000000000000" pitchFamily="2" charset="-122"/>
                <a:sym typeface="Arial" pitchFamily="34" charset="0"/>
              </a:rPr>
              <a:t/>
            </a:r>
            <a:br>
              <a:rPr lang="en-US" altLang="zh-CN" sz="2800" b="1" dirty="0">
                <a:solidFill>
                  <a:schemeClr val="bg1"/>
                </a:solidFill>
                <a:latin typeface="Eras Medium ITC" panose="020B0602030504020804" pitchFamily="34" charset="0"/>
                <a:ea typeface="方正正中黑简体" panose="02000000000000000000" pitchFamily="2" charset="-122"/>
                <a:sym typeface="Arial" pitchFamily="34" charset="0"/>
              </a:rPr>
            </a:br>
            <a:r>
              <a:rPr lang="en-US" altLang="zh-CN" sz="2800" b="1" dirty="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rPr>
              <a:t>Ideal Location</a:t>
            </a:r>
            <a:endParaRPr lang="zh-CN" altLang="en-US" sz="2800" b="1" dirty="0">
              <a:solidFill>
                <a:schemeClr val="bg1"/>
              </a:solidFill>
              <a:latin typeface="Eras Medium ITC" panose="020B0602030504020804" pitchFamily="34" charset="0"/>
              <a:ea typeface="方正正中黑简体" panose="02000000000000000000" pitchFamily="2" charset="-122"/>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sp>
        <p:nvSpPr>
          <p:cNvPr id="5" name="TextBox 4"/>
          <p:cNvSpPr txBox="1"/>
          <p:nvPr/>
        </p:nvSpPr>
        <p:spPr>
          <a:xfrm>
            <a:off x="395536" y="5229200"/>
            <a:ext cx="4608512" cy="807913"/>
          </a:xfrm>
          <a:prstGeom prst="rect">
            <a:avLst/>
          </a:prstGeom>
          <a:noFill/>
        </p:spPr>
        <p:txBody>
          <a:bodyPr wrap="square" rtlCol="0">
            <a:spAutoFit/>
          </a:bodyPr>
          <a:lstStyle/>
          <a:p>
            <a:r>
              <a:rPr lang="zh-CN" altLang="en-US" sz="105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rPr>
              <a:t>商务</a:t>
            </a:r>
            <a:r>
              <a:rPr lang="en-US" altLang="zh-CN" sz="105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rPr>
              <a:t>/</a:t>
            </a:r>
            <a:r>
              <a:rPr lang="zh-CN" altLang="en-US" sz="105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rPr>
              <a:t>会展  </a:t>
            </a:r>
            <a:r>
              <a:rPr lang="en-US" altLang="zh-CN" sz="90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rPr>
              <a:t>Business / Exhibition</a:t>
            </a:r>
          </a:p>
          <a:p>
            <a:r>
              <a:rPr lang="en-US" altLang="zh-CN" sz="900" dirty="0" smtClean="0">
                <a:latin typeface="Eras Medium ITC" panose="020B0602030504020804" pitchFamily="34" charset="0"/>
                <a:ea typeface="方正正中黑简体" panose="02000000000000000000" pitchFamily="2" charset="-122"/>
              </a:rPr>
              <a:t>1. </a:t>
            </a:r>
            <a:r>
              <a:rPr lang="zh-CN" altLang="en-US" sz="900" dirty="0" smtClean="0">
                <a:latin typeface="Eras Medium ITC" panose="020B0602030504020804" pitchFamily="34" charset="0"/>
                <a:ea typeface="方正正中黑简体" panose="02000000000000000000" pitchFamily="2" charset="-122"/>
              </a:rPr>
              <a:t>红山区政府 </a:t>
            </a:r>
            <a:r>
              <a:rPr lang="en-US" altLang="zh-CN" sz="900" dirty="0" err="1" smtClean="0">
                <a:latin typeface="Eras Medium ITC" panose="020B0602030504020804" pitchFamily="34" charset="0"/>
                <a:ea typeface="方正正中黑简体" panose="02000000000000000000" pitchFamily="2" charset="-122"/>
              </a:rPr>
              <a:t>Hongshan</a:t>
            </a:r>
            <a:r>
              <a:rPr lang="en-US" altLang="zh-CN" sz="900" dirty="0" smtClean="0">
                <a:latin typeface="Eras Medium ITC" panose="020B0602030504020804" pitchFamily="34" charset="0"/>
                <a:ea typeface="方正正中黑简体" panose="02000000000000000000" pitchFamily="2" charset="-122"/>
              </a:rPr>
              <a:t> City Hall</a:t>
            </a:r>
          </a:p>
          <a:p>
            <a:r>
              <a:rPr lang="en-US" altLang="zh-CN" sz="900" dirty="0" smtClean="0">
                <a:latin typeface="Eras Medium ITC" panose="020B0602030504020804" pitchFamily="34" charset="0"/>
                <a:ea typeface="方正正中黑简体" panose="02000000000000000000" pitchFamily="2" charset="-122"/>
              </a:rPr>
              <a:t>2. </a:t>
            </a:r>
            <a:r>
              <a:rPr lang="zh-CN" altLang="en-US" sz="900" dirty="0">
                <a:latin typeface="Eras Medium ITC" panose="020B0602030504020804" pitchFamily="34" charset="0"/>
                <a:ea typeface="方正正中黑简体" panose="02000000000000000000" pitchFamily="2" charset="-122"/>
              </a:rPr>
              <a:t>松</a:t>
            </a:r>
            <a:r>
              <a:rPr lang="zh-CN" altLang="en-US" sz="900" dirty="0" smtClean="0">
                <a:latin typeface="Eras Medium ITC" panose="020B0602030504020804" pitchFamily="34" charset="0"/>
                <a:ea typeface="方正正中黑简体" panose="02000000000000000000" pitchFamily="2" charset="-122"/>
              </a:rPr>
              <a:t>山区政府 </a:t>
            </a:r>
            <a:r>
              <a:rPr lang="en-US" altLang="zh-CN" sz="900" dirty="0" err="1" smtClean="0">
                <a:latin typeface="Eras Medium ITC" panose="020B0602030504020804" pitchFamily="34" charset="0"/>
                <a:ea typeface="方正正中黑简体" panose="02000000000000000000" pitchFamily="2" charset="-122"/>
              </a:rPr>
              <a:t>Songshan</a:t>
            </a:r>
            <a:r>
              <a:rPr lang="en-US" altLang="zh-CN" sz="900" dirty="0" smtClean="0">
                <a:latin typeface="Eras Medium ITC" panose="020B0602030504020804" pitchFamily="34" charset="0"/>
                <a:ea typeface="方正正中黑简体" panose="02000000000000000000" pitchFamily="2" charset="-122"/>
              </a:rPr>
              <a:t> City Hall</a:t>
            </a:r>
          </a:p>
          <a:p>
            <a:r>
              <a:rPr lang="en-US" altLang="zh-CN" sz="900" dirty="0" smtClean="0">
                <a:latin typeface="Eras Medium ITC" panose="020B0602030504020804" pitchFamily="34" charset="0"/>
                <a:ea typeface="方正正中黑简体" panose="02000000000000000000" pitchFamily="2" charset="-122"/>
              </a:rPr>
              <a:t>3. </a:t>
            </a:r>
            <a:r>
              <a:rPr lang="zh-CN" altLang="en-US" sz="900" dirty="0" smtClean="0">
                <a:latin typeface="Eras Medium ITC" panose="020B0602030504020804" pitchFamily="34" charset="0"/>
                <a:ea typeface="方正正中黑简体" panose="02000000000000000000" pitchFamily="2" charset="-122"/>
              </a:rPr>
              <a:t>赤峰市政府 </a:t>
            </a:r>
            <a:r>
              <a:rPr lang="en-US" altLang="zh-CN" sz="900" dirty="0" smtClean="0">
                <a:latin typeface="Eras Medium ITC" panose="020B0602030504020804" pitchFamily="34" charset="0"/>
                <a:ea typeface="方正正中黑简体" panose="02000000000000000000" pitchFamily="2" charset="-122"/>
              </a:rPr>
              <a:t>Chifeng City Hall</a:t>
            </a:r>
          </a:p>
          <a:p>
            <a:r>
              <a:rPr lang="en-US" altLang="zh-CN" sz="900" dirty="0" smtClean="0">
                <a:latin typeface="Eras Medium ITC" panose="020B0602030504020804" pitchFamily="34" charset="0"/>
                <a:ea typeface="方正正中黑简体" panose="02000000000000000000" pitchFamily="2" charset="-122"/>
              </a:rPr>
              <a:t>4. </a:t>
            </a:r>
            <a:r>
              <a:rPr lang="zh-CN" altLang="en-US" sz="900" dirty="0" smtClean="0">
                <a:latin typeface="Eras Medium ITC" panose="020B0602030504020804" pitchFamily="34" charset="0"/>
                <a:ea typeface="方正正中黑简体" panose="02000000000000000000" pitchFamily="2" charset="-122"/>
              </a:rPr>
              <a:t>赤峰市国际会展中心 </a:t>
            </a:r>
            <a:r>
              <a:rPr lang="en-US" altLang="zh-CN" sz="900" dirty="0" smtClean="0">
                <a:latin typeface="Eras Medium ITC" panose="020B0602030504020804" pitchFamily="34" charset="0"/>
                <a:ea typeface="方正正中黑简体" panose="02000000000000000000" pitchFamily="2" charset="-122"/>
              </a:rPr>
              <a:t>Chifeng International Conference and Exhibition Center</a:t>
            </a:r>
            <a:endParaRPr lang="zh-CN" altLang="en-US" sz="900" dirty="0">
              <a:latin typeface="Eras Medium ITC" panose="020B0602030504020804" pitchFamily="34" charset="0"/>
              <a:ea typeface="方正正中黑简体" panose="02000000000000000000" pitchFamily="2" charset="-122"/>
            </a:endParaRPr>
          </a:p>
        </p:txBody>
      </p:sp>
      <p:sp>
        <p:nvSpPr>
          <p:cNvPr id="6" name="TextBox 5"/>
          <p:cNvSpPr txBox="1"/>
          <p:nvPr/>
        </p:nvSpPr>
        <p:spPr>
          <a:xfrm>
            <a:off x="5152628" y="5277688"/>
            <a:ext cx="2880320" cy="815608"/>
          </a:xfrm>
          <a:prstGeom prst="rect">
            <a:avLst/>
          </a:prstGeom>
          <a:noFill/>
        </p:spPr>
        <p:txBody>
          <a:bodyPr wrap="square" rtlCol="0">
            <a:spAutoFit/>
          </a:bodyPr>
          <a:lstStyle/>
          <a:p>
            <a:r>
              <a:rPr lang="zh-CN" altLang="en-US" sz="100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rPr>
              <a:t>休闲  </a:t>
            </a:r>
            <a:r>
              <a:rPr lang="en-US" altLang="zh-CN" sz="100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rPr>
              <a:t>Leisure</a:t>
            </a:r>
          </a:p>
          <a:p>
            <a:r>
              <a:rPr lang="en-US" altLang="zh-CN" sz="1000" dirty="0" smtClean="0">
                <a:latin typeface="Eras Medium ITC" panose="020B0602030504020804" pitchFamily="34" charset="0"/>
                <a:ea typeface="方正正中黑简体" panose="02000000000000000000" pitchFamily="2" charset="-122"/>
              </a:rPr>
              <a:t>1</a:t>
            </a:r>
            <a:r>
              <a:rPr lang="en-US" altLang="zh-CN" sz="900" dirty="0" smtClean="0">
                <a:latin typeface="Eras Medium ITC" panose="020B0602030504020804" pitchFamily="34" charset="0"/>
                <a:ea typeface="方正正中黑简体" panose="02000000000000000000" pitchFamily="2" charset="-122"/>
              </a:rPr>
              <a:t>. </a:t>
            </a:r>
            <a:r>
              <a:rPr lang="zh-CN" altLang="en-US" sz="900" dirty="0" smtClean="0">
                <a:latin typeface="Eras Medium ITC" panose="020B0602030504020804" pitchFamily="34" charset="0"/>
                <a:ea typeface="方正正中黑简体" panose="02000000000000000000" pitchFamily="2" charset="-122"/>
              </a:rPr>
              <a:t>海贝尔游乐城 </a:t>
            </a:r>
            <a:r>
              <a:rPr lang="en-US" altLang="zh-CN" sz="900" dirty="0" err="1" smtClean="0">
                <a:latin typeface="Eras Medium ITC" panose="020B0602030504020804" pitchFamily="34" charset="0"/>
                <a:ea typeface="方正正中黑简体" panose="02000000000000000000" pitchFamily="2" charset="-122"/>
              </a:rPr>
              <a:t>Haibeier</a:t>
            </a:r>
            <a:r>
              <a:rPr lang="en-US" altLang="zh-CN" sz="900" dirty="0" smtClean="0">
                <a:latin typeface="Eras Medium ITC" panose="020B0602030504020804" pitchFamily="34" charset="0"/>
                <a:ea typeface="方正正中黑简体" panose="02000000000000000000" pitchFamily="2" charset="-122"/>
              </a:rPr>
              <a:t> Amusement Park</a:t>
            </a:r>
          </a:p>
          <a:p>
            <a:r>
              <a:rPr lang="en-US" altLang="zh-CN" sz="900" dirty="0" smtClean="0">
                <a:latin typeface="Eras Medium ITC" panose="020B0602030504020804" pitchFamily="34" charset="0"/>
                <a:ea typeface="方正正中黑简体" panose="02000000000000000000" pitchFamily="2" charset="-122"/>
              </a:rPr>
              <a:t>2. </a:t>
            </a:r>
            <a:r>
              <a:rPr lang="zh-CN" altLang="en-US" sz="900" dirty="0" smtClean="0">
                <a:latin typeface="Eras Medium ITC" panose="020B0602030504020804" pitchFamily="34" charset="0"/>
                <a:ea typeface="方正正中黑简体" panose="02000000000000000000" pitchFamily="2" charset="-122"/>
              </a:rPr>
              <a:t>赤峰博物馆 </a:t>
            </a:r>
            <a:r>
              <a:rPr lang="en-US" altLang="zh-CN" sz="900" dirty="0" smtClean="0">
                <a:latin typeface="Eras Medium ITC" panose="020B0602030504020804" pitchFamily="34" charset="0"/>
                <a:ea typeface="方正正中黑简体" panose="02000000000000000000" pitchFamily="2" charset="-122"/>
              </a:rPr>
              <a:t>Chifeng Museum</a:t>
            </a:r>
          </a:p>
          <a:p>
            <a:r>
              <a:rPr lang="en-US" altLang="zh-CN" sz="900" dirty="0" smtClean="0">
                <a:latin typeface="Eras Medium ITC" panose="020B0602030504020804" pitchFamily="34" charset="0"/>
                <a:ea typeface="方正正中黑简体" panose="02000000000000000000" pitchFamily="2" charset="-122"/>
              </a:rPr>
              <a:t>3. </a:t>
            </a:r>
            <a:r>
              <a:rPr lang="zh-CN" altLang="en-US" sz="900" dirty="0" smtClean="0">
                <a:latin typeface="Eras Medium ITC" panose="020B0602030504020804" pitchFamily="34" charset="0"/>
                <a:ea typeface="方正正中黑简体" panose="02000000000000000000" pitchFamily="2" charset="-122"/>
              </a:rPr>
              <a:t>赤峰体育馆 </a:t>
            </a:r>
            <a:r>
              <a:rPr lang="en-US" altLang="zh-CN" sz="900" dirty="0" smtClean="0">
                <a:latin typeface="Eras Medium ITC" panose="020B0602030504020804" pitchFamily="34" charset="0"/>
                <a:ea typeface="方正正中黑简体" panose="02000000000000000000" pitchFamily="2" charset="-122"/>
              </a:rPr>
              <a:t>Chifeng Stadium</a:t>
            </a:r>
          </a:p>
          <a:p>
            <a:r>
              <a:rPr lang="en-US" altLang="zh-CN" sz="900" dirty="0" smtClean="0">
                <a:latin typeface="Eras Medium ITC" panose="020B0602030504020804" pitchFamily="34" charset="0"/>
                <a:ea typeface="方正正中黑简体" panose="02000000000000000000" pitchFamily="2" charset="-122"/>
              </a:rPr>
              <a:t>4. </a:t>
            </a:r>
            <a:r>
              <a:rPr lang="zh-CN" altLang="en-US" sz="900" dirty="0" smtClean="0">
                <a:latin typeface="Eras Medium ITC" panose="020B0602030504020804" pitchFamily="34" charset="0"/>
                <a:ea typeface="方正正中黑简体" panose="02000000000000000000" pitchFamily="2" charset="-122"/>
              </a:rPr>
              <a:t>水上公园  </a:t>
            </a:r>
            <a:r>
              <a:rPr lang="en-US" altLang="zh-CN" sz="900" dirty="0" smtClean="0">
                <a:latin typeface="Eras Medium ITC" panose="020B0602030504020804" pitchFamily="34" charset="0"/>
                <a:ea typeface="方正正中黑简体" panose="02000000000000000000" pitchFamily="2" charset="-122"/>
              </a:rPr>
              <a:t>Water Park</a:t>
            </a:r>
            <a:endParaRPr lang="zh-CN" altLang="en-US" sz="900" dirty="0">
              <a:latin typeface="Eras Medium ITC" panose="020B0602030504020804" pitchFamily="34" charset="0"/>
              <a:ea typeface="方正正中黑简体" panose="02000000000000000000" pitchFamily="2" charset="-122"/>
            </a:endParaRPr>
          </a:p>
        </p:txBody>
      </p:sp>
      <p:sp>
        <p:nvSpPr>
          <p:cNvPr id="7" name="TextBox 6"/>
          <p:cNvSpPr txBox="1"/>
          <p:nvPr/>
        </p:nvSpPr>
        <p:spPr>
          <a:xfrm>
            <a:off x="6516216" y="1966582"/>
            <a:ext cx="1827313" cy="2754600"/>
          </a:xfrm>
          <a:prstGeom prst="rect">
            <a:avLst/>
          </a:prstGeom>
          <a:noFill/>
        </p:spPr>
        <p:txBody>
          <a:bodyPr wrap="square" rtlCol="0">
            <a:spAutoFit/>
          </a:bodyPr>
          <a:lstStyle/>
          <a:p>
            <a:r>
              <a:rPr lang="zh-CN" altLang="en-US" sz="110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rPr>
              <a:t>赤峰玉龙机场</a:t>
            </a:r>
            <a:endParaRPr lang="en-US" altLang="zh-CN" sz="1100" b="1" dirty="0" smtClean="0">
              <a:effectLst>
                <a:outerShdw blurRad="38100" dist="38100" dir="2700000" algn="tl">
                  <a:srgbClr val="000000">
                    <a:alpha val="43137"/>
                  </a:srgbClr>
                </a:outerShdw>
              </a:effectLst>
              <a:latin typeface="Eras Medium ITC" panose="020B0602030504020804" pitchFamily="34" charset="0"/>
              <a:ea typeface="方正正中黑简体" panose="02000000000000000000" pitchFamily="2" charset="-122"/>
            </a:endParaRPr>
          </a:p>
          <a:p>
            <a:r>
              <a:rPr lang="en-US" altLang="zh-CN" sz="1100" b="1" dirty="0" smtClean="0">
                <a:effectLst>
                  <a:outerShdw blurRad="38100" dist="38100" dir="2700000" algn="tl">
                    <a:srgbClr val="000000">
                      <a:alpha val="43137"/>
                    </a:srgbClr>
                  </a:outerShdw>
                </a:effectLst>
                <a:latin typeface="Eras Medium ITC" panose="020B0602030504020804" pitchFamily="34" charset="0"/>
              </a:rPr>
              <a:t>Chifeng </a:t>
            </a:r>
            <a:r>
              <a:rPr lang="en-US" altLang="zh-CN" sz="1100" b="1" dirty="0" err="1" smtClean="0">
                <a:effectLst>
                  <a:outerShdw blurRad="38100" dist="38100" dir="2700000" algn="tl">
                    <a:srgbClr val="000000">
                      <a:alpha val="43137"/>
                    </a:srgbClr>
                  </a:outerShdw>
                </a:effectLst>
                <a:latin typeface="Eras Medium ITC" panose="020B0602030504020804" pitchFamily="34" charset="0"/>
              </a:rPr>
              <a:t>Yulong</a:t>
            </a:r>
            <a:r>
              <a:rPr lang="en-US" altLang="zh-CN" sz="1100" b="1" dirty="0" smtClean="0">
                <a:effectLst>
                  <a:outerShdw blurRad="38100" dist="38100" dir="2700000" algn="tl">
                    <a:srgbClr val="000000">
                      <a:alpha val="43137"/>
                    </a:srgbClr>
                  </a:outerShdw>
                </a:effectLst>
                <a:latin typeface="Eras Medium ITC" panose="020B0602030504020804" pitchFamily="34" charset="0"/>
              </a:rPr>
              <a:t> Airport</a:t>
            </a:r>
          </a:p>
          <a:p>
            <a:endParaRPr lang="en-US" altLang="zh-CN" sz="1100" b="1" dirty="0">
              <a:effectLst>
                <a:outerShdw blurRad="38100" dist="38100" dir="2700000" algn="tl">
                  <a:srgbClr val="000000">
                    <a:alpha val="43137"/>
                  </a:srgbClr>
                </a:outerShdw>
              </a:effectLst>
            </a:endParaRPr>
          </a:p>
          <a:p>
            <a:r>
              <a:rPr lang="zh-CN" altLang="en-US" sz="1100" dirty="0">
                <a:latin typeface="Eras Medium ITC" panose="020B0602030504020804" pitchFamily="34" charset="0"/>
                <a:ea typeface="方正正中黑简体" panose="02000000000000000000" pitchFamily="2" charset="-122"/>
              </a:rPr>
              <a:t>仅</a:t>
            </a:r>
            <a:r>
              <a:rPr lang="zh-CN" altLang="en-US" sz="1100" dirty="0" smtClean="0">
                <a:latin typeface="Eras Medium ITC" panose="020B0602030504020804" pitchFamily="34" charset="0"/>
                <a:ea typeface="方正正中黑简体" panose="02000000000000000000" pitchFamily="2" charset="-122"/>
              </a:rPr>
              <a:t>需</a:t>
            </a:r>
            <a:r>
              <a:rPr lang="en-US" altLang="zh-CN" sz="1100" dirty="0" smtClean="0">
                <a:latin typeface="Eras Medium ITC" panose="020B0602030504020804" pitchFamily="34" charset="0"/>
                <a:ea typeface="方正正中黑简体" panose="02000000000000000000" pitchFamily="2" charset="-122"/>
              </a:rPr>
              <a:t>25</a:t>
            </a:r>
            <a:r>
              <a:rPr lang="zh-CN" altLang="en-US" sz="1100" dirty="0" smtClean="0">
                <a:latin typeface="Eras Medium ITC" panose="020B0602030504020804" pitchFamily="34" charset="0"/>
                <a:ea typeface="方正正中黑简体" panose="02000000000000000000" pitchFamily="2" charset="-122"/>
              </a:rPr>
              <a:t>分钟</a:t>
            </a:r>
            <a:r>
              <a:rPr lang="zh-CN" altLang="en-US" sz="1100" dirty="0">
                <a:latin typeface="Eras Medium ITC" panose="020B0602030504020804" pitchFamily="34" charset="0"/>
                <a:ea typeface="方正正中黑简体" panose="02000000000000000000" pitchFamily="2" charset="-122"/>
              </a:rPr>
              <a:t>车</a:t>
            </a:r>
            <a:r>
              <a:rPr lang="zh-CN" altLang="en-US" sz="1100" dirty="0" smtClean="0">
                <a:latin typeface="Eras Medium ITC" panose="020B0602030504020804" pitchFamily="34" charset="0"/>
                <a:ea typeface="方正正中黑简体" panose="02000000000000000000" pitchFamily="2" charset="-122"/>
              </a:rPr>
              <a:t>程</a:t>
            </a:r>
            <a:endParaRPr lang="en-US" altLang="zh-CN" sz="1100" dirty="0" smtClean="0">
              <a:latin typeface="Eras Medium ITC" panose="020B0602030504020804" pitchFamily="34" charset="0"/>
              <a:ea typeface="方正正中黑简体" panose="02000000000000000000" pitchFamily="2" charset="-122"/>
            </a:endParaRPr>
          </a:p>
          <a:p>
            <a:r>
              <a:rPr lang="en-US" altLang="zh-CN" sz="1100" dirty="0" smtClean="0">
                <a:latin typeface="Eras Medium ITC" panose="020B0602030504020804" pitchFamily="34" charset="0"/>
                <a:ea typeface="方正正中黑简体" panose="02000000000000000000" pitchFamily="2" charset="-122"/>
              </a:rPr>
              <a:t>Only 25 minutes’ drive to get  there</a:t>
            </a:r>
          </a:p>
          <a:p>
            <a:endParaRPr lang="en-US" altLang="zh-CN" sz="1100" dirty="0">
              <a:latin typeface="Lucida Sans" pitchFamily="34" charset="0"/>
            </a:endParaRPr>
          </a:p>
          <a:p>
            <a:endParaRPr lang="en-US" altLang="zh-CN" sz="1100" b="1" dirty="0" smtClean="0">
              <a:effectLst>
                <a:outerShdw blurRad="38100" dist="38100" dir="2700000" algn="tl">
                  <a:srgbClr val="000000">
                    <a:alpha val="43137"/>
                  </a:srgbClr>
                </a:outerShdw>
              </a:effectLst>
              <a:latin typeface="方正兰亭黑简体" pitchFamily="2" charset="-122"/>
              <a:ea typeface="方正兰亭黑简体" pitchFamily="2" charset="-122"/>
            </a:endParaRPr>
          </a:p>
          <a:p>
            <a:endParaRPr lang="en-US" altLang="zh-CN" sz="1100" b="1" dirty="0">
              <a:effectLst>
                <a:outerShdw blurRad="38100" dist="38100" dir="2700000" algn="tl">
                  <a:srgbClr val="000000">
                    <a:alpha val="43137"/>
                  </a:srgbClr>
                </a:outerShdw>
              </a:effectLst>
              <a:latin typeface="方正兰亭黑简体" pitchFamily="2" charset="-122"/>
              <a:ea typeface="方正兰亭黑简体" pitchFamily="2" charset="-122"/>
            </a:endParaRPr>
          </a:p>
          <a:p>
            <a:r>
              <a:rPr lang="zh-CN" altLang="en-US" sz="1100" b="1" dirty="0" smtClean="0">
                <a:effectLst>
                  <a:outerShdw blurRad="38100" dist="38100" dir="2700000" algn="tl">
                    <a:srgbClr val="000000">
                      <a:alpha val="43137"/>
                    </a:srgbClr>
                  </a:outerShdw>
                </a:effectLst>
                <a:latin typeface="方正正中黑简体" panose="02000000000000000000" pitchFamily="2" charset="-122"/>
                <a:ea typeface="方正正中黑简体" panose="02000000000000000000" pitchFamily="2" charset="-122"/>
              </a:rPr>
              <a:t>赤峰火车站</a:t>
            </a:r>
            <a:endParaRPr lang="en-US" altLang="zh-CN" sz="1100" b="1" dirty="0" smtClean="0">
              <a:effectLst>
                <a:outerShdw blurRad="38100" dist="38100" dir="2700000" algn="tl">
                  <a:srgbClr val="000000">
                    <a:alpha val="43137"/>
                  </a:srgbClr>
                </a:outerShdw>
              </a:effectLst>
              <a:latin typeface="方正正中黑简体" panose="02000000000000000000" pitchFamily="2" charset="-122"/>
              <a:ea typeface="方正正中黑简体" panose="02000000000000000000" pitchFamily="2" charset="-122"/>
            </a:endParaRPr>
          </a:p>
          <a:p>
            <a:r>
              <a:rPr lang="en-US" altLang="zh-CN" sz="1100" b="1" dirty="0" smtClean="0">
                <a:effectLst>
                  <a:outerShdw blurRad="38100" dist="38100" dir="2700000" algn="tl">
                    <a:srgbClr val="000000">
                      <a:alpha val="43137"/>
                    </a:srgbClr>
                  </a:outerShdw>
                </a:effectLst>
                <a:latin typeface="Lucida Sans" pitchFamily="34" charset="0"/>
              </a:rPr>
              <a:t>Chifeng Train Station</a:t>
            </a:r>
          </a:p>
          <a:p>
            <a:endParaRPr lang="en-US" altLang="zh-CN" sz="1100" dirty="0">
              <a:latin typeface="Lucida Sans" pitchFamily="34" charset="0"/>
            </a:endParaRPr>
          </a:p>
          <a:p>
            <a:r>
              <a:rPr lang="zh-CN" altLang="en-US" sz="1100" dirty="0" smtClean="0">
                <a:latin typeface="Eras Medium ITC" panose="020B0602030504020804" pitchFamily="34" charset="0"/>
                <a:ea typeface="方正正中黑简体" panose="02000000000000000000" pitchFamily="2" charset="-122"/>
              </a:rPr>
              <a:t>仅需</a:t>
            </a:r>
            <a:r>
              <a:rPr lang="en-US" altLang="zh-CN" sz="1100" dirty="0" smtClean="0">
                <a:latin typeface="Eras Medium ITC" panose="020B0602030504020804" pitchFamily="34" charset="0"/>
                <a:ea typeface="方正正中黑简体" panose="02000000000000000000" pitchFamily="2" charset="-122"/>
              </a:rPr>
              <a:t>15</a:t>
            </a:r>
            <a:r>
              <a:rPr lang="zh-CN" altLang="en-US" sz="1100" dirty="0" smtClean="0">
                <a:latin typeface="Eras Medium ITC" panose="020B0602030504020804" pitchFamily="34" charset="0"/>
                <a:ea typeface="方正正中黑简体" panose="02000000000000000000" pitchFamily="2" charset="-122"/>
              </a:rPr>
              <a:t>分钟车程</a:t>
            </a:r>
            <a:endParaRPr lang="en-US" altLang="zh-CN" sz="1100" dirty="0" smtClean="0">
              <a:latin typeface="Eras Medium ITC" panose="020B0602030504020804" pitchFamily="34" charset="0"/>
              <a:ea typeface="方正正中黑简体" panose="02000000000000000000" pitchFamily="2" charset="-122"/>
            </a:endParaRPr>
          </a:p>
          <a:p>
            <a:r>
              <a:rPr lang="en-US" altLang="zh-CN" sz="1100" dirty="0" smtClean="0">
                <a:latin typeface="Eras Medium ITC" panose="020B0602030504020804" pitchFamily="34" charset="0"/>
                <a:ea typeface="方正正中黑简体" panose="02000000000000000000" pitchFamily="2" charset="-122"/>
              </a:rPr>
              <a:t>Only 15 minutes’ drive from there</a:t>
            </a:r>
          </a:p>
          <a:p>
            <a:endParaRPr lang="zh-CN" altLang="en-US" sz="800" dirty="0"/>
          </a:p>
        </p:txBody>
      </p:sp>
      <p:pic>
        <p:nvPicPr>
          <p:cNvPr id="1026" name="Picture 2" descr="C:\Users\candyl\Desktop\QQ图片201903211527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26890"/>
            <a:ext cx="5112568" cy="383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048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57392"/>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rgbClr val="FF9900"/>
                </a:solidFill>
                <a:latin typeface="微软雅黑" panose="020B0503020204020204" pitchFamily="34" charset="-122"/>
                <a:ea typeface="微软雅黑" panose="020B0503020204020204" pitchFamily="34" charset="-122"/>
              </a:rPr>
              <a:t>交通</a:t>
            </a:r>
            <a:r>
              <a:rPr lang="en-US" altLang="zh-CN" sz="2800" b="1" dirty="0">
                <a:solidFill>
                  <a:srgbClr val="FF9900"/>
                </a:solidFill>
                <a:latin typeface="微软雅黑" panose="020B0503020204020204" pitchFamily="34" charset="-122"/>
                <a:ea typeface="微软雅黑" panose="020B0503020204020204" pitchFamily="34" charset="-122"/>
              </a:rPr>
              <a:t>——</a:t>
            </a:r>
            <a:r>
              <a:rPr lang="zh-CN" altLang="en-US" sz="2800" b="1" dirty="0">
                <a:solidFill>
                  <a:srgbClr val="FF9900"/>
                </a:solidFill>
                <a:latin typeface="微软雅黑" panose="020B0503020204020204" pitchFamily="34" charset="-122"/>
                <a:ea typeface="微软雅黑" panose="020B0503020204020204" pitchFamily="34" charset="-122"/>
              </a:rPr>
              <a:t>火车抵达 </a:t>
            </a:r>
            <a:r>
              <a:rPr lang="en-US" altLang="zh-CN" sz="2800" b="1" dirty="0">
                <a:solidFill>
                  <a:srgbClr val="FF9900"/>
                </a:solidFill>
                <a:latin typeface="微软雅黑" panose="020B0503020204020204" pitchFamily="34" charset="-122"/>
                <a:ea typeface="微软雅黑" panose="020B0503020204020204" pitchFamily="34" charset="-122"/>
              </a:rPr>
              <a:t>Transportation-Train</a:t>
            </a:r>
            <a:endParaRPr lang="zh-CN" altLang="en-US" sz="2800" b="1" dirty="0">
              <a:solidFill>
                <a:srgbClr val="FF9900"/>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pic>
        <p:nvPicPr>
          <p:cNvPr id="10" name="Picture 146" descr="C:\Users\tonywu\Desktop\678665_2017040423135122230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323" y="2060848"/>
            <a:ext cx="3567354" cy="2007328"/>
          </a:xfrm>
          <a:prstGeom prst="rect">
            <a:avLst/>
          </a:prstGeom>
        </p:spPr>
        <p:style>
          <a:lnRef idx="3">
            <a:schemeClr val="lt1"/>
          </a:lnRef>
          <a:fillRef idx="1">
            <a:schemeClr val="accent1"/>
          </a:fillRef>
          <a:effectRef idx="1">
            <a:schemeClr val="accent1"/>
          </a:effectRef>
          <a:fontRef idx="minor">
            <a:schemeClr val="lt1"/>
          </a:fontRef>
        </p:style>
      </p:pic>
      <p:pic>
        <p:nvPicPr>
          <p:cNvPr id="11" name="Picture 3"/>
          <p:cNvPicPr>
            <a:picLocks noChangeAspect="1" noChangeArrowheads="1"/>
          </p:cNvPicPr>
          <p:nvPr/>
        </p:nvPicPr>
        <p:blipFill>
          <a:blip r:embed="rId4"/>
          <a:srcRect/>
          <a:stretch>
            <a:fillRect/>
          </a:stretch>
        </p:blipFill>
        <p:spPr bwMode="auto">
          <a:xfrm>
            <a:off x="5820933" y="4533746"/>
            <a:ext cx="2207451" cy="1331083"/>
          </a:xfrm>
          <a:prstGeom prst="rect">
            <a:avLst/>
          </a:prstGeom>
          <a:solidFill>
            <a:schemeClr val="accent1">
              <a:lumMod val="75000"/>
            </a:schemeClr>
          </a:solidFill>
        </p:spPr>
      </p:pic>
      <p:sp>
        <p:nvSpPr>
          <p:cNvPr id="12" name="TextBox 1"/>
          <p:cNvSpPr txBox="1"/>
          <p:nvPr/>
        </p:nvSpPr>
        <p:spPr>
          <a:xfrm>
            <a:off x="1428634" y="4691593"/>
            <a:ext cx="1948207" cy="815608"/>
          </a:xfrm>
          <a:prstGeom prst="rect">
            <a:avLst/>
          </a:prstGeom>
          <a:noFill/>
        </p:spPr>
        <p:txBody>
          <a:bodyPr wrap="square" lIns="0" tIns="0" rIns="0" rtlCol="0">
            <a:spAutoFit/>
          </a:bodyPr>
          <a:lstStyle/>
          <a:p>
            <a:pPr algn="ctr">
              <a:lnSpc>
                <a:spcPts val="2000"/>
              </a:lnSpc>
            </a:pPr>
            <a:r>
              <a:rPr lang="zh-CN" altLang="en-US" sz="1400" dirty="0" smtClean="0">
                <a:latin typeface="微软雅黑" panose="020B0503020204020204" pitchFamily="34" charset="-122"/>
                <a:ea typeface="微软雅黑" panose="020B0503020204020204" pitchFamily="34" charset="-122"/>
                <a:cs typeface="方正姚体" panose="02010601030101010101" pitchFamily="18" charset="-122"/>
              </a:rPr>
              <a:t>赤峰站</a:t>
            </a:r>
            <a:r>
              <a:rPr lang="en-US" altLang="zh-CN" sz="1400" dirty="0" smtClean="0">
                <a:latin typeface="微软雅黑" panose="020B0503020204020204" pitchFamily="34" charset="-122"/>
                <a:ea typeface="微软雅黑" panose="020B0503020204020204" pitchFamily="34" charset="-122"/>
                <a:cs typeface="方正姚体" panose="02010601030101010101" pitchFamily="18" charset="-122"/>
              </a:rPr>
              <a:t>(</a:t>
            </a:r>
            <a:r>
              <a:rPr lang="zh-CN" altLang="en-US" sz="1400" dirty="0" smtClean="0">
                <a:latin typeface="微软雅黑" panose="020B0503020204020204" pitchFamily="34" charset="-122"/>
                <a:ea typeface="微软雅黑" panose="020B0503020204020204" pitchFamily="34" charset="-122"/>
                <a:cs typeface="方正姚体" panose="02010601030101010101" pitchFamily="18" charset="-122"/>
              </a:rPr>
              <a:t>高铁</a:t>
            </a:r>
            <a:r>
              <a:rPr lang="en-US" altLang="zh-CN" sz="1400" dirty="0" smtClean="0">
                <a:latin typeface="微软雅黑" panose="020B0503020204020204" pitchFamily="34" charset="-122"/>
                <a:ea typeface="微软雅黑" panose="020B0503020204020204" pitchFamily="34" charset="-122"/>
                <a:cs typeface="方正姚体" panose="02010601030101010101" pitchFamily="18" charset="-122"/>
              </a:rPr>
              <a:t>)</a:t>
            </a:r>
            <a:endParaRPr lang="en-US" altLang="zh-CN" sz="1400" dirty="0" smtClean="0">
              <a:latin typeface="微软雅黑" panose="020B0503020204020204" pitchFamily="34" charset="-122"/>
              <a:ea typeface="微软雅黑" panose="020B0503020204020204" pitchFamily="34" charset="-122"/>
              <a:cs typeface="方正姚体" panose="02010601030101010101" pitchFamily="18" charset="-122"/>
            </a:endParaRPr>
          </a:p>
          <a:p>
            <a:pPr algn="ctr">
              <a:lnSpc>
                <a:spcPts val="2000"/>
              </a:lnSpc>
            </a:pPr>
            <a:r>
              <a:rPr lang="en-US" altLang="zh-CN" sz="1400" dirty="0" smtClean="0">
                <a:latin typeface="微软雅黑" panose="020B0503020204020204" pitchFamily="34" charset="-122"/>
                <a:ea typeface="微软雅黑" panose="020B0503020204020204" pitchFamily="34" charset="-122"/>
                <a:cs typeface="方正姚体" panose="02010601030101010101" pitchFamily="18" charset="-122"/>
              </a:rPr>
              <a:t>Chifeng Station</a:t>
            </a:r>
          </a:p>
          <a:p>
            <a:pPr algn="ctr">
              <a:lnSpc>
                <a:spcPts val="2000"/>
              </a:lnSpc>
            </a:pPr>
            <a:r>
              <a:rPr lang="en-US" altLang="zh-CN" sz="1400" dirty="0" smtClean="0">
                <a:latin typeface="微软雅黑" panose="020B0503020204020204" pitchFamily="34" charset="-122"/>
                <a:ea typeface="微软雅黑" panose="020B0503020204020204" pitchFamily="34" charset="-122"/>
                <a:cs typeface="方正姚体" panose="02010601030101010101" pitchFamily="18" charset="-122"/>
              </a:rPr>
              <a:t>Normal </a:t>
            </a:r>
            <a:r>
              <a:rPr lang="en-US" altLang="zh-CN" sz="1400" dirty="0">
                <a:latin typeface="微软雅黑" panose="020B0503020204020204" pitchFamily="34" charset="-122"/>
                <a:ea typeface="微软雅黑" panose="020B0503020204020204" pitchFamily="34" charset="-122"/>
                <a:cs typeface="方正姚体" panose="02010601030101010101" pitchFamily="18" charset="-122"/>
              </a:rPr>
              <a:t>T</a:t>
            </a:r>
            <a:r>
              <a:rPr lang="en-US" altLang="zh-CN" sz="1400" dirty="0" smtClean="0">
                <a:latin typeface="微软雅黑" panose="020B0503020204020204" pitchFamily="34" charset="-122"/>
                <a:ea typeface="微软雅黑" panose="020B0503020204020204" pitchFamily="34" charset="-122"/>
                <a:cs typeface="方正姚体" panose="02010601030101010101" pitchFamily="18" charset="-122"/>
              </a:rPr>
              <a:t>rain Station</a:t>
            </a:r>
          </a:p>
        </p:txBody>
      </p:sp>
      <p:sp>
        <p:nvSpPr>
          <p:cNvPr id="13" name="TextBox 12"/>
          <p:cNvSpPr txBox="1"/>
          <p:nvPr/>
        </p:nvSpPr>
        <p:spPr>
          <a:xfrm>
            <a:off x="3690528" y="5219546"/>
            <a:ext cx="1650325" cy="584775"/>
          </a:xfrm>
          <a:prstGeom prst="rect">
            <a:avLst/>
          </a:prstGeom>
        </p:spPr>
        <p:txBody>
          <a:bodyPr wrap="square">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sz="1600" dirty="0" smtClean="0"/>
              <a:t>车程约</a:t>
            </a:r>
            <a:r>
              <a:rPr lang="en-US" altLang="zh-CN" sz="1600" dirty="0" smtClean="0"/>
              <a:t>15</a:t>
            </a:r>
            <a:r>
              <a:rPr lang="zh-CN" altLang="en-US" sz="1600" dirty="0" smtClean="0"/>
              <a:t>分钟 </a:t>
            </a:r>
            <a:r>
              <a:rPr lang="en-US" altLang="zh-CN" sz="1600" dirty="0" smtClean="0"/>
              <a:t>15 Mins</a:t>
            </a:r>
            <a:endParaRPr lang="zh-CN" altLang="en-US" sz="1600" dirty="0"/>
          </a:p>
        </p:txBody>
      </p:sp>
      <p:sp>
        <p:nvSpPr>
          <p:cNvPr id="14" name="矩形 13"/>
          <p:cNvSpPr/>
          <p:nvPr/>
        </p:nvSpPr>
        <p:spPr>
          <a:xfrm>
            <a:off x="3626130" y="4448082"/>
            <a:ext cx="1681871" cy="584775"/>
          </a:xfrm>
          <a:prstGeom prst="rect">
            <a:avLst/>
          </a:prstGeom>
        </p:spPr>
        <p:txBody>
          <a:bodyPr wrap="none">
            <a:spAutoFit/>
          </a:bodyPr>
          <a:lstStyle/>
          <a:p>
            <a:r>
              <a:rPr lang="zh-CN" altLang="en-US" sz="1600" dirty="0" smtClean="0">
                <a:latin typeface="微软雅黑" panose="020B0503020204020204" pitchFamily="34" charset="-122"/>
                <a:ea typeface="微软雅黑" panose="020B0503020204020204" pitchFamily="34" charset="-122"/>
              </a:rPr>
              <a:t>出租车抵达酒店 </a:t>
            </a:r>
            <a:endParaRPr lang="en-US" altLang="zh-CN" sz="1600" dirty="0" smtClean="0">
              <a:latin typeface="微软雅黑" panose="020B0503020204020204" pitchFamily="34" charset="-122"/>
              <a:ea typeface="微软雅黑" panose="020B0503020204020204" pitchFamily="34" charset="-122"/>
            </a:endParaRPr>
          </a:p>
          <a:p>
            <a:r>
              <a:rPr lang="en-US" altLang="zh-CN" sz="1600" dirty="0" smtClean="0">
                <a:latin typeface="微软雅黑" panose="020B0503020204020204" pitchFamily="34" charset="-122"/>
                <a:ea typeface="微软雅黑" panose="020B0503020204020204" pitchFamily="34" charset="-122"/>
              </a:rPr>
              <a:t>By taxi</a:t>
            </a:r>
            <a:endParaRPr lang="zh-CN" altLang="en-US" sz="1600" dirty="0">
              <a:latin typeface="微软雅黑" panose="020B0503020204020204" pitchFamily="34" charset="-122"/>
              <a:ea typeface="微软雅黑" panose="020B0503020204020204" pitchFamily="34" charset="-122"/>
            </a:endParaRPr>
          </a:p>
        </p:txBody>
      </p:sp>
      <p:cxnSp>
        <p:nvCxnSpPr>
          <p:cNvPr id="15" name="直接箭头连接符 14"/>
          <p:cNvCxnSpPr/>
          <p:nvPr/>
        </p:nvCxnSpPr>
        <p:spPr>
          <a:xfrm>
            <a:off x="3449874" y="5092987"/>
            <a:ext cx="2443067"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TextBox 1"/>
          <p:cNvSpPr txBox="1"/>
          <p:nvPr/>
        </p:nvSpPr>
        <p:spPr>
          <a:xfrm>
            <a:off x="5978316" y="4740469"/>
            <a:ext cx="1906164" cy="815608"/>
          </a:xfrm>
          <a:prstGeom prst="rect">
            <a:avLst/>
          </a:prstGeom>
          <a:noFill/>
        </p:spPr>
        <p:txBody>
          <a:bodyPr wrap="none" lIns="0" tIns="0" rIns="0" rtlCol="0">
            <a:spAutoFit/>
          </a:bodyPr>
          <a:lstStyle/>
          <a:p>
            <a:pPr algn="ctr">
              <a:lnSpc>
                <a:spcPts val="2000"/>
              </a:lnSpc>
            </a:pPr>
            <a:r>
              <a:rPr lang="zh-CN" altLang="en-US" sz="1600" dirty="0" smtClean="0">
                <a:latin typeface="微软雅黑" panose="020B0503020204020204" pitchFamily="34" charset="-122"/>
                <a:ea typeface="微软雅黑" panose="020B0503020204020204" pitchFamily="34" charset="-122"/>
                <a:cs typeface="方正姚体" panose="02010601030101010101" pitchFamily="18" charset="-122"/>
              </a:rPr>
              <a:t>赤峰富力</a:t>
            </a:r>
            <a:endParaRPr lang="en-US" altLang="zh-CN" sz="1600" dirty="0" smtClean="0">
              <a:latin typeface="微软雅黑" panose="020B0503020204020204" pitchFamily="34" charset="-122"/>
              <a:ea typeface="微软雅黑" panose="020B0503020204020204" pitchFamily="34" charset="-122"/>
              <a:cs typeface="方正姚体" panose="02010601030101010101" pitchFamily="18" charset="-122"/>
            </a:endParaRPr>
          </a:p>
          <a:p>
            <a:pPr algn="ctr">
              <a:lnSpc>
                <a:spcPts val="2000"/>
              </a:lnSpc>
            </a:pPr>
            <a:r>
              <a:rPr lang="en-US" altLang="zh-CN" sz="1600" dirty="0" err="1" smtClean="0">
                <a:latin typeface="微软雅黑" panose="020B0503020204020204" pitchFamily="34" charset="-122"/>
                <a:ea typeface="微软雅黑" panose="020B0503020204020204" pitchFamily="34" charset="-122"/>
                <a:cs typeface="方正姚体" panose="02010601030101010101" pitchFamily="18" charset="-122"/>
              </a:rPr>
              <a:t>万达</a:t>
            </a:r>
            <a:r>
              <a:rPr lang="zh-CN" altLang="en-US" sz="1600" dirty="0" smtClean="0">
                <a:latin typeface="微软雅黑" panose="020B0503020204020204" pitchFamily="34" charset="-122"/>
                <a:ea typeface="微软雅黑" panose="020B0503020204020204" pitchFamily="34" charset="-122"/>
                <a:cs typeface="方正姚体" panose="02010601030101010101" pitchFamily="18" charset="-122"/>
              </a:rPr>
              <a:t>嘉华酒店</a:t>
            </a:r>
            <a:endParaRPr lang="en-US" altLang="zh-CN" sz="1600" dirty="0" smtClean="0">
              <a:latin typeface="微软雅黑" panose="020B0503020204020204" pitchFamily="34" charset="-122"/>
              <a:ea typeface="微软雅黑" panose="020B0503020204020204" pitchFamily="34" charset="-122"/>
              <a:cs typeface="方正姚体" panose="02010601030101010101" pitchFamily="18" charset="-122"/>
            </a:endParaRPr>
          </a:p>
          <a:p>
            <a:pPr algn="ctr">
              <a:lnSpc>
                <a:spcPts val="2000"/>
              </a:lnSpc>
            </a:pPr>
            <a:r>
              <a:rPr lang="en-US" altLang="zh-CN" sz="1400" dirty="0" smtClean="0">
                <a:latin typeface="微软雅黑" panose="020B0503020204020204" pitchFamily="34" charset="-122"/>
                <a:ea typeface="微软雅黑" panose="020B0503020204020204" pitchFamily="34" charset="-122"/>
                <a:cs typeface="方正姚体" panose="02010601030101010101" pitchFamily="18" charset="-122"/>
              </a:rPr>
              <a:t>Wanda Realm Chifeng</a:t>
            </a:r>
          </a:p>
        </p:txBody>
      </p:sp>
    </p:spTree>
    <p:extLst>
      <p:ext uri="{BB962C8B-B14F-4D97-AF65-F5344CB8AC3E}">
        <p14:creationId xmlns:p14="http://schemas.microsoft.com/office/powerpoint/2010/main" val="3478362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57392"/>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rgbClr val="FF9900"/>
                </a:solidFill>
                <a:latin typeface="微软雅黑" panose="020B0503020204020204" pitchFamily="34" charset="-122"/>
                <a:ea typeface="微软雅黑" panose="020B0503020204020204" pitchFamily="34" charset="-122"/>
              </a:rPr>
              <a:t>交通</a:t>
            </a:r>
            <a:r>
              <a:rPr lang="en-US" altLang="zh-CN" sz="2800" b="1" dirty="0">
                <a:solidFill>
                  <a:srgbClr val="FF9900"/>
                </a:solidFill>
                <a:latin typeface="微软雅黑" panose="020B0503020204020204" pitchFamily="34" charset="-122"/>
                <a:ea typeface="微软雅黑" panose="020B0503020204020204" pitchFamily="34" charset="-122"/>
              </a:rPr>
              <a:t>——</a:t>
            </a:r>
            <a:r>
              <a:rPr lang="zh-CN" altLang="en-US" sz="2800" b="1" dirty="0">
                <a:solidFill>
                  <a:srgbClr val="FF9900"/>
                </a:solidFill>
                <a:latin typeface="微软雅黑" panose="020B0503020204020204" pitchFamily="34" charset="-122"/>
                <a:ea typeface="微软雅黑" panose="020B0503020204020204" pitchFamily="34" charset="-122"/>
              </a:rPr>
              <a:t>飞机抵达 </a:t>
            </a:r>
            <a:r>
              <a:rPr lang="en-US" altLang="zh-CN" sz="2800" b="1" dirty="0">
                <a:solidFill>
                  <a:srgbClr val="FF9900"/>
                </a:solidFill>
                <a:latin typeface="微软雅黑" panose="020B0503020204020204" pitchFamily="34" charset="-122"/>
                <a:ea typeface="微软雅黑" panose="020B0503020204020204" pitchFamily="34" charset="-122"/>
              </a:rPr>
              <a:t>Transportation-Airplane</a:t>
            </a:r>
            <a:endParaRPr lang="zh-CN" altLang="en-US" sz="2800" b="1" dirty="0">
              <a:solidFill>
                <a:srgbClr val="FF9900"/>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pic>
        <p:nvPicPr>
          <p:cNvPr id="5" name="Picture 3"/>
          <p:cNvPicPr>
            <a:picLocks noChangeAspect="1" noChangeArrowheads="1"/>
          </p:cNvPicPr>
          <p:nvPr/>
        </p:nvPicPr>
        <p:blipFill>
          <a:blip r:embed="rId3"/>
          <a:srcRect/>
          <a:stretch>
            <a:fillRect/>
          </a:stretch>
        </p:blipFill>
        <p:spPr bwMode="auto">
          <a:xfrm>
            <a:off x="6021935" y="4352511"/>
            <a:ext cx="1905000" cy="1065734"/>
          </a:xfrm>
          <a:prstGeom prst="rect">
            <a:avLst/>
          </a:prstGeom>
          <a:noFill/>
        </p:spPr>
      </p:pic>
      <p:sp>
        <p:nvSpPr>
          <p:cNvPr id="6" name="TextBox 1"/>
          <p:cNvSpPr txBox="1"/>
          <p:nvPr/>
        </p:nvSpPr>
        <p:spPr>
          <a:xfrm>
            <a:off x="6160722" y="4451303"/>
            <a:ext cx="1627433" cy="815608"/>
          </a:xfrm>
          <a:prstGeom prst="rect">
            <a:avLst/>
          </a:prstGeom>
          <a:noFill/>
        </p:spPr>
        <p:txBody>
          <a:bodyPr wrap="none" lIns="0" tIns="0" rIns="0" rtlCol="0">
            <a:spAutoFit/>
          </a:bodyPr>
          <a:lstStyle>
            <a:defPPr>
              <a:defRPr lang="en-US"/>
            </a:defPPr>
            <a:lvl1pPr algn="ctr">
              <a:lnSpc>
                <a:spcPts val="2000"/>
              </a:lnSpc>
              <a:defRPr>
                <a:latin typeface="微软雅黑" panose="020B0503020204020204" pitchFamily="34" charset="-122"/>
                <a:ea typeface="微软雅黑" panose="020B0503020204020204" pitchFamily="34" charset="-122"/>
                <a:cs typeface="方正姚体" panose="02010601030101010101" pitchFamily="18" charset="-122"/>
              </a:defRPr>
            </a:lvl1pPr>
          </a:lstStyle>
          <a:p>
            <a:r>
              <a:rPr lang="zh-CN" altLang="en-US" dirty="0" smtClean="0"/>
              <a:t>赤峰富</a:t>
            </a:r>
            <a:r>
              <a:rPr lang="zh-CN" altLang="en-US" dirty="0"/>
              <a:t>力</a:t>
            </a:r>
            <a:endParaRPr lang="en-US" altLang="zh-CN" dirty="0"/>
          </a:p>
          <a:p>
            <a:r>
              <a:rPr lang="en-US" altLang="zh-CN" dirty="0" err="1"/>
              <a:t>万达</a:t>
            </a:r>
            <a:r>
              <a:rPr lang="zh-CN" altLang="en-US" dirty="0"/>
              <a:t>嘉华</a:t>
            </a:r>
            <a:r>
              <a:rPr lang="zh-CN" altLang="en-US" dirty="0" smtClean="0"/>
              <a:t>酒店 </a:t>
            </a:r>
            <a:endParaRPr lang="en-US" altLang="zh-CN" dirty="0" smtClean="0"/>
          </a:p>
          <a:p>
            <a:r>
              <a:rPr lang="en-US" altLang="zh-CN" sz="1200" dirty="0" smtClean="0"/>
              <a:t>Wanda Realm Chifeng</a:t>
            </a:r>
            <a:endParaRPr lang="en-US" altLang="zh-CN" dirty="0"/>
          </a:p>
        </p:txBody>
      </p:sp>
      <p:pic>
        <p:nvPicPr>
          <p:cNvPr id="7" name="Picture 145" descr="C:\Users\tonywu\Desktop\17961491_083720828000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354" y="1844824"/>
            <a:ext cx="3513068" cy="1974287"/>
          </a:xfrm>
          <a:prstGeom prst="rect">
            <a:avLst/>
          </a:prstGeom>
        </p:spPr>
        <p:style>
          <a:lnRef idx="3">
            <a:schemeClr val="lt1"/>
          </a:lnRef>
          <a:fillRef idx="1">
            <a:schemeClr val="accent1"/>
          </a:fillRef>
          <a:effectRef idx="1">
            <a:schemeClr val="accent1"/>
          </a:effectRef>
          <a:fontRef idx="minor">
            <a:schemeClr val="lt1"/>
          </a:fontRef>
        </p:style>
      </p:pic>
      <p:cxnSp>
        <p:nvCxnSpPr>
          <p:cNvPr id="8" name="直接箭头连接符 7"/>
          <p:cNvCxnSpPr/>
          <p:nvPr/>
        </p:nvCxnSpPr>
        <p:spPr>
          <a:xfrm>
            <a:off x="3340521" y="4809711"/>
            <a:ext cx="2443067"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3"/>
          <a:srcRect/>
          <a:stretch>
            <a:fillRect/>
          </a:stretch>
        </p:blipFill>
        <p:spPr bwMode="auto">
          <a:xfrm>
            <a:off x="1133055" y="4353576"/>
            <a:ext cx="1905000" cy="1307671"/>
          </a:xfrm>
          <a:prstGeom prst="rect">
            <a:avLst/>
          </a:prstGeom>
          <a:noFill/>
        </p:spPr>
      </p:pic>
      <p:sp>
        <p:nvSpPr>
          <p:cNvPr id="11" name="TextBox 1"/>
          <p:cNvSpPr txBox="1"/>
          <p:nvPr/>
        </p:nvSpPr>
        <p:spPr>
          <a:xfrm>
            <a:off x="1307300" y="4451303"/>
            <a:ext cx="1556515" cy="1072088"/>
          </a:xfrm>
          <a:prstGeom prst="rect">
            <a:avLst/>
          </a:prstGeom>
          <a:noFill/>
        </p:spPr>
        <p:txBody>
          <a:bodyPr wrap="none" lIns="0" tIns="0" rIns="0" rtlCol="0">
            <a:spAutoFit/>
          </a:bodyPr>
          <a:lstStyle>
            <a:defPPr>
              <a:defRPr lang="en-US"/>
            </a:defPPr>
            <a:lvl1pPr algn="ctr">
              <a:lnSpc>
                <a:spcPts val="2000"/>
              </a:lnSpc>
              <a:defRPr>
                <a:latin typeface="微软雅黑" panose="020B0503020204020204" pitchFamily="34" charset="-122"/>
                <a:ea typeface="微软雅黑" panose="020B0503020204020204" pitchFamily="34" charset="-122"/>
                <a:cs typeface="方正姚体" panose="02010601030101010101" pitchFamily="18" charset="-122"/>
              </a:defRPr>
            </a:lvl1pPr>
          </a:lstStyle>
          <a:p>
            <a:r>
              <a:rPr lang="zh-CN" altLang="en-US" dirty="0" smtClean="0"/>
              <a:t>北京</a:t>
            </a:r>
            <a:endParaRPr lang="en-US" altLang="zh-CN" dirty="0" smtClean="0"/>
          </a:p>
          <a:p>
            <a:r>
              <a:rPr lang="zh-CN" altLang="en-US" dirty="0" smtClean="0"/>
              <a:t>首都国际机场</a:t>
            </a:r>
            <a:endParaRPr lang="en-US" altLang="zh-CN" dirty="0" smtClean="0"/>
          </a:p>
          <a:p>
            <a:r>
              <a:rPr lang="zh-CN" altLang="en-US" dirty="0" smtClean="0"/>
              <a:t> </a:t>
            </a:r>
            <a:r>
              <a:rPr lang="en-US" altLang="zh-CN" sz="1200" dirty="0" smtClean="0"/>
              <a:t>Beijing </a:t>
            </a:r>
            <a:r>
              <a:rPr lang="en-US" altLang="zh-CN" sz="1200" dirty="0"/>
              <a:t>Capital </a:t>
            </a:r>
            <a:endParaRPr lang="en-US" altLang="zh-CN" sz="1200" dirty="0" smtClean="0"/>
          </a:p>
          <a:p>
            <a:r>
              <a:rPr lang="en-US" altLang="zh-CN" sz="1200" dirty="0" smtClean="0"/>
              <a:t>International  Airport</a:t>
            </a:r>
            <a:endParaRPr lang="en-US" altLang="zh-CN" dirty="0"/>
          </a:p>
        </p:txBody>
      </p:sp>
      <p:sp>
        <p:nvSpPr>
          <p:cNvPr id="12" name="TextBox 11"/>
          <p:cNvSpPr txBox="1"/>
          <p:nvPr/>
        </p:nvSpPr>
        <p:spPr>
          <a:xfrm>
            <a:off x="3060632" y="4148736"/>
            <a:ext cx="2983881" cy="338554"/>
          </a:xfrm>
          <a:prstGeom prst="rect">
            <a:avLst/>
          </a:prstGeom>
          <a:noFill/>
        </p:spPr>
        <p:txBody>
          <a:bodyPr wrap="square" rtlCol="0">
            <a:spAutoFit/>
          </a:bodyPr>
          <a:lstStyle/>
          <a:p>
            <a:pPr algn="ctr"/>
            <a:r>
              <a:rPr lang="zh-CN" altLang="en-US" sz="1600" dirty="0" smtClean="0">
                <a:latin typeface="微软雅黑" panose="020B0503020204020204" pitchFamily="34" charset="-122"/>
                <a:ea typeface="微软雅黑" panose="020B0503020204020204" pitchFamily="34" charset="-122"/>
              </a:rPr>
              <a:t>全程</a:t>
            </a:r>
            <a:r>
              <a:rPr lang="en-US" altLang="zh-CN" sz="1600" dirty="0" smtClean="0">
                <a:latin typeface="微软雅黑" panose="020B0503020204020204" pitchFamily="34" charset="-122"/>
                <a:ea typeface="微软雅黑" panose="020B0503020204020204" pitchFamily="34" charset="-122"/>
              </a:rPr>
              <a:t>486</a:t>
            </a:r>
            <a:r>
              <a:rPr lang="zh-CN" altLang="en-US" sz="1600" dirty="0" smtClean="0">
                <a:latin typeface="微软雅黑" panose="020B0503020204020204" pitchFamily="34" charset="-122"/>
                <a:ea typeface="微软雅黑" panose="020B0503020204020204" pitchFamily="34" charset="-122"/>
              </a:rPr>
              <a:t>公里，飞行</a:t>
            </a:r>
            <a:r>
              <a:rPr lang="en-US" altLang="zh-CN" sz="1600" dirty="0" smtClean="0">
                <a:latin typeface="微软雅黑" panose="020B0503020204020204" pitchFamily="34" charset="-122"/>
                <a:ea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rPr>
              <a:t>小时</a:t>
            </a:r>
            <a:endParaRPr lang="zh-CN" altLang="en-US" sz="16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3146315" y="4953181"/>
            <a:ext cx="2831480" cy="584775"/>
          </a:xfrm>
          <a:prstGeom prst="rect">
            <a:avLst/>
          </a:prstGeom>
          <a:noFill/>
        </p:spPr>
        <p:txBody>
          <a:bodyPr wrap="square" rtlCol="0">
            <a:spAutoFit/>
          </a:bodyPr>
          <a:lstStyle/>
          <a:p>
            <a:pPr algn="ctr"/>
            <a:r>
              <a:rPr lang="en-US" altLang="zh-CN" sz="1600" dirty="0" smtClean="0"/>
              <a:t>486 Kilometers distance, 1 hours drive. </a:t>
            </a:r>
            <a:endParaRPr lang="zh-CN" altLang="en-US" sz="1600" dirty="0"/>
          </a:p>
        </p:txBody>
      </p:sp>
    </p:spTree>
    <p:extLst>
      <p:ext uri="{BB962C8B-B14F-4D97-AF65-F5344CB8AC3E}">
        <p14:creationId xmlns:p14="http://schemas.microsoft.com/office/powerpoint/2010/main" val="426207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57392"/>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rgbClr val="FF9900"/>
                </a:solidFill>
                <a:latin typeface="微软雅黑" panose="020B0503020204020204" pitchFamily="34" charset="-122"/>
                <a:ea typeface="微软雅黑" panose="020B0503020204020204" pitchFamily="34" charset="-122"/>
              </a:rPr>
              <a:t>交通</a:t>
            </a:r>
            <a:r>
              <a:rPr lang="en-US" altLang="zh-CN" sz="2800" b="1" dirty="0">
                <a:solidFill>
                  <a:srgbClr val="FF9900"/>
                </a:solidFill>
                <a:latin typeface="微软雅黑" panose="020B0503020204020204" pitchFamily="34" charset="-122"/>
                <a:ea typeface="微软雅黑" panose="020B0503020204020204" pitchFamily="34" charset="-122"/>
              </a:rPr>
              <a:t>——</a:t>
            </a:r>
            <a:r>
              <a:rPr lang="zh-CN" altLang="en-US" sz="2800" b="1" dirty="0">
                <a:solidFill>
                  <a:srgbClr val="FF9900"/>
                </a:solidFill>
                <a:latin typeface="微软雅黑" panose="020B0503020204020204" pitchFamily="34" charset="-122"/>
                <a:ea typeface="微软雅黑" panose="020B0503020204020204" pitchFamily="34" charset="-122"/>
              </a:rPr>
              <a:t>飞机抵达 </a:t>
            </a:r>
            <a:r>
              <a:rPr lang="en-US" altLang="zh-CN" sz="2800" b="1" dirty="0">
                <a:solidFill>
                  <a:srgbClr val="FF9900"/>
                </a:solidFill>
                <a:latin typeface="微软雅黑" panose="020B0503020204020204" pitchFamily="34" charset="-122"/>
                <a:ea typeface="微软雅黑" panose="020B0503020204020204" pitchFamily="34" charset="-122"/>
              </a:rPr>
              <a:t>Transportation-Airplane</a:t>
            </a:r>
            <a:endParaRPr lang="zh-CN" altLang="en-US" sz="2800" b="1" dirty="0">
              <a:solidFill>
                <a:srgbClr val="FF9900"/>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395536" y="1524000"/>
            <a:ext cx="6541909" cy="1569660"/>
          </a:xfrm>
          <a:prstGeom prst="rect">
            <a:avLst/>
          </a:prstGeom>
          <a:noFill/>
        </p:spPr>
        <p:txBody>
          <a:bodyPr wrap="square" rtlCol="0">
            <a:spAutoFit/>
          </a:bodyPr>
          <a:lstStyle/>
          <a:p>
            <a:pPr>
              <a:lnSpc>
                <a:spcPct val="200000"/>
              </a:lnSpc>
            </a:pPr>
            <a:r>
              <a:rPr lang="zh-CN" altLang="en-US" sz="1600" b="1" dirty="0" smtClean="0">
                <a:latin typeface="微软雅黑" panose="020B0503020204020204" pitchFamily="34" charset="-122"/>
                <a:ea typeface="微软雅黑" panose="020B0503020204020204" pitchFamily="34" charset="-122"/>
              </a:rPr>
              <a:t>选择一</a:t>
            </a:r>
            <a:r>
              <a:rPr lang="zh-CN" altLang="en-US" sz="1600" dirty="0" smtClean="0">
                <a:latin typeface="微软雅黑" panose="020B0503020204020204" pitchFamily="34" charset="-122"/>
                <a:ea typeface="微软雅黑" panose="020B0503020204020204" pitchFamily="34" charset="-122"/>
              </a:rPr>
              <a:t>：出租车，车程</a:t>
            </a:r>
            <a:r>
              <a:rPr lang="en-US" altLang="zh-CN" sz="1600" dirty="0" smtClean="0">
                <a:latin typeface="微软雅黑" panose="020B0503020204020204" pitchFamily="34" charset="-122"/>
                <a:ea typeface="微软雅黑" panose="020B0503020204020204" pitchFamily="34" charset="-122"/>
              </a:rPr>
              <a:t>20</a:t>
            </a:r>
            <a:r>
              <a:rPr lang="zh-CN" altLang="en-US" sz="1600" dirty="0" smtClean="0">
                <a:latin typeface="微软雅黑" panose="020B0503020204020204" pitchFamily="34" charset="-122"/>
                <a:ea typeface="微软雅黑" panose="020B0503020204020204" pitchFamily="34" charset="-122"/>
              </a:rPr>
              <a:t>分钟，费用</a:t>
            </a:r>
            <a:r>
              <a:rPr lang="en-US" altLang="zh-CN" sz="1600" dirty="0" smtClean="0">
                <a:latin typeface="微软雅黑" panose="020B0503020204020204" pitchFamily="34" charset="-122"/>
                <a:ea typeface="微软雅黑" panose="020B0503020204020204" pitchFamily="34" charset="-122"/>
              </a:rPr>
              <a:t>50</a:t>
            </a:r>
            <a:r>
              <a:rPr lang="zh-CN" altLang="en-US" sz="1600" dirty="0" smtClean="0">
                <a:latin typeface="微软雅黑" panose="020B0503020204020204" pitchFamily="34" charset="-122"/>
                <a:ea typeface="微软雅黑" panose="020B0503020204020204" pitchFamily="34" charset="-122"/>
              </a:rPr>
              <a:t>元左右</a:t>
            </a:r>
            <a:endParaRPr lang="en-US" altLang="zh-CN" sz="1600" dirty="0" smtClean="0">
              <a:latin typeface="微软雅黑" panose="020B0503020204020204" pitchFamily="34" charset="-122"/>
              <a:ea typeface="微软雅黑" panose="020B0503020204020204" pitchFamily="34" charset="-122"/>
            </a:endParaRPr>
          </a:p>
          <a:p>
            <a:pPr>
              <a:lnSpc>
                <a:spcPct val="200000"/>
              </a:lnSpc>
            </a:pPr>
            <a:r>
              <a:rPr lang="en-US" altLang="zh-CN" sz="1600" b="1" dirty="0"/>
              <a:t>Option 1</a:t>
            </a:r>
            <a:r>
              <a:rPr lang="en-US" altLang="zh-CN" sz="1600" dirty="0"/>
              <a:t>: Taxi, </a:t>
            </a:r>
            <a:r>
              <a:rPr lang="en-US" altLang="zh-CN" sz="1600" dirty="0" smtClean="0"/>
              <a:t>20 minute, </a:t>
            </a:r>
            <a:r>
              <a:rPr lang="en-US" altLang="zh-CN" sz="1600" dirty="0"/>
              <a:t>RMB </a:t>
            </a:r>
            <a:r>
              <a:rPr lang="en-US" altLang="zh-CN" sz="1600" dirty="0" smtClean="0"/>
              <a:t>50 </a:t>
            </a:r>
            <a:r>
              <a:rPr lang="en-US" altLang="zh-CN" sz="1600" dirty="0"/>
              <a:t>around.</a:t>
            </a:r>
            <a:endParaRPr lang="zh-CN" altLang="en-US" sz="1600" dirty="0"/>
          </a:p>
          <a:p>
            <a:endParaRPr lang="en-US" altLang="zh-CN" sz="1600" dirty="0" smtClean="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93578" y="3084904"/>
            <a:ext cx="8153400" cy="1107996"/>
          </a:xfrm>
          <a:prstGeom prst="rect">
            <a:avLst/>
          </a:prstGeom>
          <a:noFill/>
        </p:spPr>
        <p:txBody>
          <a:bodyPr wrap="square" rtlCol="0">
            <a:spAutoFit/>
          </a:bodyPr>
          <a:lstStyle/>
          <a:p>
            <a:pPr>
              <a:lnSpc>
                <a:spcPct val="150000"/>
              </a:lnSpc>
            </a:pPr>
            <a:r>
              <a:rPr lang="zh-CN" altLang="en-US" sz="1600" b="1" dirty="0" smtClean="0">
                <a:latin typeface="微软雅黑" panose="020B0503020204020204" pitchFamily="34" charset="-122"/>
                <a:ea typeface="微软雅黑" panose="020B0503020204020204" pitchFamily="34" charset="-122"/>
              </a:rPr>
              <a:t>选择二</a:t>
            </a:r>
            <a:r>
              <a:rPr lang="zh-CN" altLang="en-US" sz="1600" dirty="0" smtClean="0">
                <a:latin typeface="微软雅黑" panose="020B0503020204020204" pitchFamily="34" charset="-122"/>
                <a:ea typeface="微软雅黑" panose="020B0503020204020204" pitchFamily="34" charset="-122"/>
              </a:rPr>
              <a:t>：酒店提供接机服务，</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b="1" dirty="0" smtClean="0"/>
              <a:t>Option 2</a:t>
            </a:r>
            <a:r>
              <a:rPr lang="zh-CN" altLang="en-US" sz="1600" dirty="0" smtClean="0"/>
              <a:t>：</a:t>
            </a:r>
            <a:r>
              <a:rPr lang="en-US" altLang="zh-CN" sz="1600" dirty="0" smtClean="0"/>
              <a:t> Pick-up service from Chifeng airport offered by hotel. Please call</a:t>
            </a:r>
            <a:r>
              <a:rPr lang="zh-CN" altLang="en-US" sz="1600" dirty="0" smtClean="0"/>
              <a:t>：</a:t>
            </a:r>
            <a:r>
              <a:rPr lang="en-US" altLang="zh-CN" sz="1600" dirty="0" smtClean="0"/>
              <a:t>0476-599 8888</a:t>
            </a:r>
            <a:endParaRPr lang="en-US" altLang="zh-CN" dirty="0" smtClean="0"/>
          </a:p>
          <a:p>
            <a:endParaRPr lang="en-US" altLang="zh-CN" dirty="0" smtClean="0"/>
          </a:p>
        </p:txBody>
      </p:sp>
      <p:sp>
        <p:nvSpPr>
          <p:cNvPr id="17" name="TextBox 16"/>
          <p:cNvSpPr txBox="1"/>
          <p:nvPr/>
        </p:nvSpPr>
        <p:spPr>
          <a:xfrm>
            <a:off x="77268" y="4581128"/>
            <a:ext cx="8815212" cy="830997"/>
          </a:xfrm>
          <a:prstGeom prst="rect">
            <a:avLst/>
          </a:prstGeom>
          <a:noFill/>
        </p:spPr>
        <p:txBody>
          <a:bodyPr wrap="square" rtlCol="0">
            <a:spAutoFit/>
          </a:bodyPr>
          <a:lstStyle/>
          <a:p>
            <a:pPr>
              <a:lnSpc>
                <a:spcPct val="150000"/>
              </a:lnSpc>
            </a:pPr>
            <a:r>
              <a:rPr lang="zh-CN" altLang="en-US" sz="1600" b="1" dirty="0" smtClean="0">
                <a:latin typeface="微软雅黑" panose="020B0503020204020204" pitchFamily="34" charset="-122"/>
                <a:ea typeface="微软雅黑" panose="020B0503020204020204" pitchFamily="34" charset="-122"/>
              </a:rPr>
              <a:t>    选择三</a:t>
            </a:r>
            <a:r>
              <a:rPr lang="zh-CN" altLang="en-US" sz="1600" dirty="0" smtClean="0">
                <a:latin typeface="微软雅黑" panose="020B0503020204020204" pitchFamily="34" charset="-122"/>
                <a:ea typeface="微软雅黑" panose="020B0503020204020204" pitchFamily="34" charset="-122"/>
              </a:rPr>
              <a:t>：机场大巴，费用</a:t>
            </a:r>
            <a:r>
              <a:rPr lang="en-US" altLang="zh-CN" sz="1600" dirty="0" smtClean="0">
                <a:latin typeface="微软雅黑" panose="020B0503020204020204" pitchFamily="34" charset="-122"/>
                <a:ea typeface="微软雅黑" panose="020B0503020204020204" pitchFamily="34" charset="-122"/>
              </a:rPr>
              <a:t>10</a:t>
            </a:r>
            <a:r>
              <a:rPr lang="zh-CN" altLang="en-US" sz="1600" dirty="0" smtClean="0">
                <a:latin typeface="微软雅黑" panose="020B0503020204020204" pitchFamily="34" charset="-122"/>
                <a:ea typeface="微软雅黑" panose="020B0503020204020204" pitchFamily="34" charset="-122"/>
              </a:rPr>
              <a:t>元</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人</a:t>
            </a:r>
            <a:r>
              <a:rPr lang="zh-CN" altLang="en-US"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停靠赤峰富力万达嘉华酒店下车。</a:t>
            </a:r>
            <a:endParaRPr lang="en-US" altLang="zh-CN" sz="1600" dirty="0" smtClean="0">
              <a:latin typeface="微软雅黑" panose="020B0503020204020204" pitchFamily="34" charset="-122"/>
              <a:ea typeface="微软雅黑" panose="020B0503020204020204" pitchFamily="34" charset="-122"/>
            </a:endParaRPr>
          </a:p>
          <a:p>
            <a:pPr>
              <a:lnSpc>
                <a:spcPct val="150000"/>
              </a:lnSpc>
            </a:pPr>
            <a:r>
              <a:rPr lang="en-US" altLang="zh-CN" sz="1600" b="1" dirty="0" smtClean="0"/>
              <a:t>     Option 3</a:t>
            </a:r>
            <a:r>
              <a:rPr lang="zh-CN" altLang="en-US" sz="1600" dirty="0" smtClean="0"/>
              <a:t>： </a:t>
            </a:r>
            <a:r>
              <a:rPr lang="en-US" altLang="zh-CN" sz="1600" dirty="0" smtClean="0"/>
              <a:t>Airport bus, RMB 10/person. </a:t>
            </a:r>
            <a:r>
              <a:rPr lang="en-US" altLang="zh-CN" sz="1600" dirty="0"/>
              <a:t>G</a:t>
            </a:r>
            <a:r>
              <a:rPr lang="en-US" altLang="zh-CN" sz="1600" dirty="0" smtClean="0"/>
              <a:t>et off at the Wanda Realm</a:t>
            </a:r>
            <a:endParaRPr lang="zh-CN" altLang="en-US" sz="1600" dirty="0"/>
          </a:p>
        </p:txBody>
      </p:sp>
    </p:spTree>
    <p:extLst>
      <p:ext uri="{BB962C8B-B14F-4D97-AF65-F5344CB8AC3E}">
        <p14:creationId xmlns:p14="http://schemas.microsoft.com/office/powerpoint/2010/main" val="4133362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1D2F55"/>
          </a:solidFill>
        </p:spPr>
      </p:pic>
      <p:sp>
        <p:nvSpPr>
          <p:cNvPr id="2" name="标题 1"/>
          <p:cNvSpPr>
            <a:spLocks noGrp="1"/>
          </p:cNvSpPr>
          <p:nvPr>
            <p:ph type="title"/>
          </p:nvPr>
        </p:nvSpPr>
        <p:spPr/>
        <p:txBody>
          <a:bodyPr>
            <a:norm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赤峰</a:t>
            </a:r>
            <a:r>
              <a:rPr lang="zh-CN" altLang="en-US" sz="2800" b="1" dirty="0" smtClean="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市</a:t>
            </a:r>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旅游景点 </a:t>
            </a:r>
            <a:r>
              <a:rPr lang="en-US" altLang="zh-CN" sz="2800" b="1" dirty="0">
                <a:solidFill>
                  <a:schemeClr val="bg1"/>
                </a:solidFill>
                <a:cs typeface="Arial" pitchFamily="34" charset="0"/>
                <a:sym typeface="Arial" pitchFamily="34" charset="0"/>
              </a:rPr>
              <a:t/>
            </a:r>
            <a:br>
              <a:rPr lang="en-US" altLang="zh-CN" sz="2800" b="1" dirty="0">
                <a:solidFill>
                  <a:schemeClr val="bg1"/>
                </a:solidFill>
                <a:cs typeface="Arial" pitchFamily="34" charset="0"/>
                <a:sym typeface="Arial" pitchFamily="34" charset="0"/>
              </a:rPr>
            </a:br>
            <a:r>
              <a:rPr lang="en-US" altLang="zh-CN" sz="2800" b="1" dirty="0">
                <a:solidFill>
                  <a:schemeClr val="bg1"/>
                </a:solidFill>
                <a:latin typeface="Lucida Sans" pitchFamily="34" charset="0"/>
                <a:ea typeface="+mj-ea"/>
                <a:cs typeface="Arial" pitchFamily="34" charset="0"/>
              </a:rPr>
              <a:t>Tourist Attractions</a:t>
            </a:r>
            <a:endParaRPr lang="zh-CN" altLang="en-US" sz="2800" b="1" dirty="0">
              <a:solidFill>
                <a:schemeClr val="bg1"/>
              </a:solidFill>
              <a:latin typeface="Lucida Sans" pitchFamily="34" charset="0"/>
              <a:ea typeface="+mj-ea"/>
              <a:cs typeface="Arial" pitchFamily="34" charset="0"/>
              <a:sym typeface="Arial" pitchFamily="34" charset="0"/>
            </a:endParaRPr>
          </a:p>
        </p:txBody>
      </p:sp>
      <p:sp>
        <p:nvSpPr>
          <p:cNvPr id="3" name="内容占位符 2"/>
          <p:cNvSpPr>
            <a:spLocks noGrp="1"/>
          </p:cNvSpPr>
          <p:nvPr>
            <p:ph idx="1"/>
          </p:nvPr>
        </p:nvSpPr>
        <p:spPr>
          <a:xfrm>
            <a:off x="428596" y="1340768"/>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1400" dirty="0"/>
          </a:p>
        </p:txBody>
      </p:sp>
      <p:sp>
        <p:nvSpPr>
          <p:cNvPr id="7" name="TextBox 6"/>
          <p:cNvSpPr txBox="1"/>
          <p:nvPr/>
        </p:nvSpPr>
        <p:spPr>
          <a:xfrm>
            <a:off x="292813" y="5018842"/>
            <a:ext cx="2983043" cy="954107"/>
          </a:xfrm>
          <a:prstGeom prst="rect">
            <a:avLst/>
          </a:prstGeom>
          <a:noFill/>
        </p:spPr>
        <p:txBody>
          <a:bodyPr wrap="square" rtlCol="0">
            <a:spAutoFit/>
          </a:bodyPr>
          <a:lstStyle/>
          <a:p>
            <a:pPr algn="ctr"/>
            <a:r>
              <a:rPr lang="zh-CN" altLang="en-US" sz="2000" dirty="0">
                <a:latin typeface="方正正中黑简体" panose="02000000000000000000" pitchFamily="2" charset="-122"/>
                <a:ea typeface="方正正中黑简体" panose="02000000000000000000" pitchFamily="2" charset="-122"/>
              </a:rPr>
              <a:t>乌兰布</a:t>
            </a:r>
            <a:r>
              <a:rPr lang="zh-CN" altLang="en-US" sz="2000" dirty="0" smtClean="0">
                <a:latin typeface="方正正中黑简体" panose="02000000000000000000" pitchFamily="2" charset="-122"/>
                <a:ea typeface="方正正中黑简体" panose="02000000000000000000" pitchFamily="2" charset="-122"/>
              </a:rPr>
              <a:t>统坝上草原</a:t>
            </a:r>
            <a:endParaRPr lang="en-US" altLang="zh-CN" sz="2000" dirty="0" smtClean="0">
              <a:latin typeface="方正正中黑简体" panose="02000000000000000000" pitchFamily="2" charset="-122"/>
              <a:ea typeface="方正正中黑简体" panose="02000000000000000000" pitchFamily="2" charset="-122"/>
            </a:endParaRPr>
          </a:p>
          <a:p>
            <a:pPr algn="ctr"/>
            <a:r>
              <a:rPr lang="en-US" altLang="zh-CN" dirty="0">
                <a:latin typeface="Lucida Sans" pitchFamily="34" charset="0"/>
              </a:rPr>
              <a:t>The </a:t>
            </a:r>
            <a:r>
              <a:rPr lang="en-US" altLang="zh-CN" dirty="0" err="1">
                <a:latin typeface="Lucida Sans" pitchFamily="34" charset="0"/>
              </a:rPr>
              <a:t>Wulanbu</a:t>
            </a:r>
            <a:r>
              <a:rPr lang="en-US" altLang="zh-CN" dirty="0">
                <a:latin typeface="Lucida Sans" pitchFamily="34" charset="0"/>
              </a:rPr>
              <a:t> S</a:t>
            </a:r>
            <a:r>
              <a:rPr lang="en-US" altLang="zh-CN" dirty="0" smtClean="0">
                <a:latin typeface="Lucida Sans" pitchFamily="34" charset="0"/>
              </a:rPr>
              <a:t>eries Prairie</a:t>
            </a:r>
            <a:endParaRPr lang="zh-CN" altLang="en-US" dirty="0">
              <a:latin typeface="Lucida Sans" pitchFamily="34" charset="0"/>
              <a:cs typeface="Arial" pitchFamily="34" charset="0"/>
            </a:endParaRPr>
          </a:p>
        </p:txBody>
      </p:sp>
      <p:sp>
        <p:nvSpPr>
          <p:cNvPr id="8" name="TextBox 7"/>
          <p:cNvSpPr txBox="1"/>
          <p:nvPr/>
        </p:nvSpPr>
        <p:spPr>
          <a:xfrm>
            <a:off x="3275856" y="5038158"/>
            <a:ext cx="2875752" cy="646331"/>
          </a:xfrm>
          <a:prstGeom prst="rect">
            <a:avLst/>
          </a:prstGeom>
          <a:noFill/>
        </p:spPr>
        <p:txBody>
          <a:bodyPr wrap="square" rtlCol="0">
            <a:spAutoFit/>
          </a:bodyPr>
          <a:lstStyle/>
          <a:p>
            <a:pPr algn="ctr"/>
            <a:r>
              <a:rPr lang="zh-CN" altLang="en-US" dirty="0" smtClean="0">
                <a:latin typeface="方正正中黑简体" panose="02000000000000000000" pitchFamily="2" charset="-122"/>
                <a:ea typeface="方正正中黑简体" panose="02000000000000000000" pitchFamily="2" charset="-122"/>
                <a:cs typeface="Arial" pitchFamily="34" charset="0"/>
              </a:rPr>
              <a:t>召庙</a:t>
            </a:r>
            <a:endParaRPr lang="en-US" altLang="zh-CN" dirty="0" smtClean="0">
              <a:latin typeface="方正正中黑简体" panose="02000000000000000000" pitchFamily="2" charset="-122"/>
              <a:ea typeface="方正正中黑简体" panose="02000000000000000000" pitchFamily="2" charset="-122"/>
              <a:cs typeface="Arial" pitchFamily="34" charset="0"/>
            </a:endParaRPr>
          </a:p>
          <a:p>
            <a:pPr algn="ctr"/>
            <a:r>
              <a:rPr lang="en-US" altLang="zh-CN" dirty="0">
                <a:latin typeface="Lucida Sans" pitchFamily="34" charset="0"/>
              </a:rPr>
              <a:t>Zhao Temple</a:t>
            </a:r>
            <a:endParaRPr lang="en-US" altLang="zh-CN" dirty="0" smtClean="0">
              <a:latin typeface="Lucida Sans" pitchFamily="34" charset="0"/>
              <a:cs typeface="Arial" pitchFamily="34" charset="0"/>
            </a:endParaRPr>
          </a:p>
        </p:txBody>
      </p:sp>
      <p:sp>
        <p:nvSpPr>
          <p:cNvPr id="9" name="TextBox 8"/>
          <p:cNvSpPr txBox="1"/>
          <p:nvPr/>
        </p:nvSpPr>
        <p:spPr>
          <a:xfrm>
            <a:off x="6298553" y="5070528"/>
            <a:ext cx="2448272" cy="646331"/>
          </a:xfrm>
          <a:prstGeom prst="rect">
            <a:avLst/>
          </a:prstGeom>
          <a:noFill/>
        </p:spPr>
        <p:txBody>
          <a:bodyPr wrap="square" rtlCol="0">
            <a:spAutoFit/>
          </a:bodyPr>
          <a:lstStyle/>
          <a:p>
            <a:pPr algn="ctr"/>
            <a:r>
              <a:rPr lang="zh-CN" altLang="en-US" dirty="0" smtClean="0">
                <a:latin typeface="方正正中黑简体" panose="02000000000000000000" pitchFamily="2" charset="-122"/>
                <a:ea typeface="方正正中黑简体" panose="02000000000000000000" pitchFamily="2" charset="-122"/>
                <a:cs typeface="Arial" pitchFamily="34" charset="0"/>
              </a:rPr>
              <a:t>喀喇沁蒙古亲王府</a:t>
            </a:r>
            <a:endParaRPr lang="en-US" altLang="zh-CN" dirty="0" smtClean="0">
              <a:latin typeface="方正正中黑简体" panose="02000000000000000000" pitchFamily="2" charset="-122"/>
              <a:ea typeface="方正正中黑简体" panose="02000000000000000000" pitchFamily="2" charset="-122"/>
              <a:cs typeface="Arial" pitchFamily="34" charset="0"/>
            </a:endParaRPr>
          </a:p>
          <a:p>
            <a:pPr algn="ctr"/>
            <a:r>
              <a:rPr lang="en-US" altLang="zh-CN" dirty="0" smtClean="0">
                <a:latin typeface="Lucida Sans" pitchFamily="34" charset="0"/>
                <a:cs typeface="Arial" pitchFamily="34" charset="0"/>
              </a:rPr>
              <a:t>Grass Prince </a:t>
            </a:r>
            <a:r>
              <a:rPr lang="en-US" altLang="zh-CN" dirty="0">
                <a:latin typeface="Lucida Sans" pitchFamily="34" charset="0"/>
                <a:cs typeface="Arial" pitchFamily="34" charset="0"/>
              </a:rPr>
              <a:t>P</a:t>
            </a:r>
            <a:r>
              <a:rPr lang="en-US" altLang="zh-CN" dirty="0" smtClean="0">
                <a:latin typeface="Lucida Sans" pitchFamily="34" charset="0"/>
                <a:cs typeface="Arial" pitchFamily="34" charset="0"/>
              </a:rPr>
              <a:t>alace</a:t>
            </a:r>
            <a:endParaRPr lang="zh-CN" altLang="en-US" dirty="0">
              <a:latin typeface="Lucida Sans" pitchFamily="34" charset="0"/>
              <a:cs typeface="Arial" pitchFamily="34"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554" y="3782878"/>
            <a:ext cx="2448271" cy="121351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554" y="1444710"/>
            <a:ext cx="2448272" cy="2338168"/>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453094"/>
            <a:ext cx="2732186" cy="3543300"/>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856" y="3212786"/>
            <a:ext cx="2875752" cy="1783608"/>
          </a:xfrm>
          <a:prstGeom prst="rect">
            <a:avLst/>
          </a:prstGeom>
        </p:spPr>
      </p:pic>
      <p:pic>
        <p:nvPicPr>
          <p:cNvPr id="4097" name="Picture 1" descr="C:\Users\ACFA-01\AppData\Roaming\Tencent\Users\453433022\QQ\WinTemp\RichOle\0`951[VXU{T90[[E5JMTFM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1468502"/>
            <a:ext cx="2875752" cy="1756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0" y="0"/>
            <a:ext cx="9144000" cy="6858000"/>
          </a:xfrm>
          <a:prstGeom prst="rect">
            <a:avLst/>
          </a:prstGeom>
          <a:solidFill>
            <a:srgbClr val="1D2F55"/>
          </a:solidFill>
        </p:spPr>
      </p:pic>
      <p:sp>
        <p:nvSpPr>
          <p:cNvPr id="2" name="标题 1"/>
          <p:cNvSpPr>
            <a:spLocks noGrp="1"/>
          </p:cNvSpPr>
          <p:nvPr>
            <p:ph type="title"/>
          </p:nvPr>
        </p:nvSpPr>
        <p:spPr/>
        <p:txBody>
          <a:bodyPr>
            <a:noAutofit/>
          </a:bodyPr>
          <a:lstStyle/>
          <a:p>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赤峰</a:t>
            </a:r>
            <a:r>
              <a:rPr lang="zh-CN" altLang="en-US" sz="2800" b="1" dirty="0" smtClean="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市</a:t>
            </a:r>
            <a:r>
              <a:rPr lang="zh-CN" altLang="en-US" sz="2800" b="1" dirty="0">
                <a:solidFill>
                  <a:schemeClr val="bg1"/>
                </a:solidFill>
                <a:latin typeface="方正正中黑简体" panose="02000000000000000000" pitchFamily="2" charset="-122"/>
                <a:ea typeface="方正正中黑简体" panose="02000000000000000000" pitchFamily="2" charset="-122"/>
                <a:cs typeface="Arial" pitchFamily="34" charset="0"/>
                <a:sym typeface="Arial" pitchFamily="34" charset="0"/>
              </a:rPr>
              <a:t>旅游景点 </a:t>
            </a:r>
            <a:r>
              <a:rPr lang="en-US" altLang="zh-CN" sz="2800" b="1" dirty="0">
                <a:solidFill>
                  <a:schemeClr val="bg1"/>
                </a:solidFill>
                <a:latin typeface="Arial" pitchFamily="34" charset="0"/>
                <a:ea typeface="宋体" pitchFamily="2" charset="-122"/>
                <a:cs typeface="Arial" pitchFamily="34" charset="0"/>
                <a:sym typeface="Arial" pitchFamily="34" charset="0"/>
              </a:rPr>
              <a:t/>
            </a:r>
            <a:br>
              <a:rPr lang="en-US" altLang="zh-CN" sz="2800" b="1" dirty="0">
                <a:solidFill>
                  <a:schemeClr val="bg1"/>
                </a:solidFill>
                <a:latin typeface="Arial" pitchFamily="34" charset="0"/>
                <a:ea typeface="宋体" pitchFamily="2" charset="-122"/>
                <a:cs typeface="Arial" pitchFamily="34" charset="0"/>
                <a:sym typeface="Arial" pitchFamily="34" charset="0"/>
              </a:rPr>
            </a:br>
            <a:r>
              <a:rPr lang="en-US" altLang="zh-CN" sz="2800" b="1" dirty="0">
                <a:solidFill>
                  <a:schemeClr val="bg1"/>
                </a:solidFill>
                <a:latin typeface="Lucida Sans" pitchFamily="34" charset="0"/>
                <a:ea typeface="宋体" pitchFamily="2" charset="-122"/>
                <a:cs typeface="Arial" pitchFamily="34" charset="0"/>
              </a:rPr>
              <a:t>Tourist </a:t>
            </a:r>
            <a:r>
              <a:rPr lang="en-US" altLang="zh-CN" sz="2800" b="1" dirty="0">
                <a:solidFill>
                  <a:schemeClr val="bg1"/>
                </a:solidFill>
                <a:latin typeface="Lucida Sans" pitchFamily="34" charset="0"/>
                <a:cs typeface="Arial" pitchFamily="34" charset="0"/>
              </a:rPr>
              <a:t>Attractions</a:t>
            </a:r>
            <a:endParaRPr lang="zh-CN" altLang="en-US" sz="2800" b="1" dirty="0">
              <a:solidFill>
                <a:schemeClr val="bg1"/>
              </a:solidFill>
              <a:latin typeface="Lucida Sans" pitchFamily="34" charset="0"/>
              <a:sym typeface="Arial" pitchFamily="34" charset="0"/>
            </a:endParaRPr>
          </a:p>
        </p:txBody>
      </p:sp>
      <p:sp>
        <p:nvSpPr>
          <p:cNvPr id="3" name="内容占位符 2"/>
          <p:cNvSpPr>
            <a:spLocks noGrp="1"/>
          </p:cNvSpPr>
          <p:nvPr>
            <p:ph idx="1"/>
          </p:nvPr>
        </p:nvSpPr>
        <p:spPr>
          <a:xfrm>
            <a:off x="464421" y="1454022"/>
            <a:ext cx="8286808" cy="4680520"/>
          </a:xfrm>
        </p:spPr>
        <p:txBody>
          <a:bodyPr>
            <a:normAutofit/>
          </a:bodyPr>
          <a:lstStyle/>
          <a:p>
            <a:pPr marL="0" indent="0">
              <a:buNone/>
            </a:pPr>
            <a:endParaRPr lang="en-US" altLang="zh-CN" sz="1400" dirty="0" smtClean="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a:p>
          <a:p>
            <a:pPr marL="0" indent="0">
              <a:buNone/>
            </a:pPr>
            <a:endParaRPr lang="en-US" altLang="zh-CN" sz="1400" dirty="0" smtClean="0"/>
          </a:p>
          <a:p>
            <a:pPr marL="0" indent="0">
              <a:buNone/>
            </a:pPr>
            <a:endParaRPr lang="en-US" altLang="zh-CN" sz="1400" dirty="0" smtClean="0"/>
          </a:p>
          <a:p>
            <a:pPr marL="0" indent="0">
              <a:buNone/>
            </a:pPr>
            <a:endParaRPr lang="en-US" altLang="zh-CN" sz="800" dirty="0"/>
          </a:p>
        </p:txBody>
      </p:sp>
      <p:sp>
        <p:nvSpPr>
          <p:cNvPr id="8" name="TextBox 7"/>
          <p:cNvSpPr txBox="1"/>
          <p:nvPr/>
        </p:nvSpPr>
        <p:spPr>
          <a:xfrm>
            <a:off x="377280" y="5487497"/>
            <a:ext cx="2754560" cy="646331"/>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红</a:t>
            </a:r>
            <a:r>
              <a:rPr lang="zh-CN" altLang="en-US" dirty="0" smtClean="0">
                <a:latin typeface="方正正中黑简体" panose="02000000000000000000" pitchFamily="2" charset="-122"/>
                <a:ea typeface="方正正中黑简体" panose="02000000000000000000" pitchFamily="2" charset="-122"/>
              </a:rPr>
              <a:t>山公园</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dirty="0" err="1" smtClean="0">
                <a:latin typeface="Lucida Sans" pitchFamily="34" charset="0"/>
                <a:ea typeface="宋体" pitchFamily="2" charset="-122"/>
              </a:rPr>
              <a:t>Hongshan</a:t>
            </a:r>
            <a:r>
              <a:rPr lang="en-US" altLang="zh-CN" dirty="0" smtClean="0">
                <a:latin typeface="Lucida Sans" pitchFamily="34" charset="0"/>
                <a:ea typeface="宋体" pitchFamily="2" charset="-122"/>
              </a:rPr>
              <a:t> Park</a:t>
            </a:r>
          </a:p>
        </p:txBody>
      </p:sp>
      <p:sp>
        <p:nvSpPr>
          <p:cNvPr id="9" name="TextBox 8"/>
          <p:cNvSpPr txBox="1"/>
          <p:nvPr/>
        </p:nvSpPr>
        <p:spPr>
          <a:xfrm>
            <a:off x="3233771" y="5496751"/>
            <a:ext cx="2734416" cy="646331"/>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阿斯哈图</a:t>
            </a:r>
            <a:r>
              <a:rPr lang="zh-CN" altLang="en-US" dirty="0" smtClean="0">
                <a:latin typeface="方正正中黑简体" panose="02000000000000000000" pitchFamily="2" charset="-122"/>
                <a:ea typeface="方正正中黑简体" panose="02000000000000000000" pitchFamily="2" charset="-122"/>
              </a:rPr>
              <a:t>石林</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dirty="0" err="1" smtClean="0">
                <a:latin typeface="Lucida Sans" pitchFamily="34" charset="0"/>
              </a:rPr>
              <a:t>Asihatu</a:t>
            </a:r>
            <a:r>
              <a:rPr lang="en-US" altLang="zh-CN" dirty="0" smtClean="0">
                <a:latin typeface="Lucida Sans" pitchFamily="34" charset="0"/>
              </a:rPr>
              <a:t> </a:t>
            </a:r>
            <a:r>
              <a:rPr lang="en-US" altLang="zh-CN" dirty="0">
                <a:latin typeface="Lucida Sans" pitchFamily="34" charset="0"/>
              </a:rPr>
              <a:t>Stone Forest</a:t>
            </a:r>
            <a:endParaRPr lang="zh-CN" altLang="en-US" dirty="0">
              <a:latin typeface="Lucida Sans" pitchFamily="34" charset="0"/>
              <a:ea typeface="宋体" pitchFamily="2" charset="-122"/>
            </a:endParaRPr>
          </a:p>
        </p:txBody>
      </p:sp>
      <p:sp>
        <p:nvSpPr>
          <p:cNvPr id="10" name="TextBox 9"/>
          <p:cNvSpPr txBox="1"/>
          <p:nvPr/>
        </p:nvSpPr>
        <p:spPr>
          <a:xfrm>
            <a:off x="6084170" y="5580544"/>
            <a:ext cx="2808310" cy="646331"/>
          </a:xfrm>
          <a:prstGeom prst="rect">
            <a:avLst/>
          </a:prstGeom>
          <a:noFill/>
        </p:spPr>
        <p:txBody>
          <a:bodyPr wrap="square" rtlCol="0">
            <a:spAutoFit/>
          </a:bodyPr>
          <a:lstStyle/>
          <a:p>
            <a:pPr algn="ctr"/>
            <a:r>
              <a:rPr lang="zh-CN" altLang="en-US" dirty="0">
                <a:latin typeface="方正正中黑简体" panose="02000000000000000000" pitchFamily="2" charset="-122"/>
                <a:ea typeface="方正正中黑简体" panose="02000000000000000000" pitchFamily="2" charset="-122"/>
              </a:rPr>
              <a:t>美林谷</a:t>
            </a:r>
            <a:r>
              <a:rPr lang="zh-CN" altLang="en-US" dirty="0" smtClean="0">
                <a:latin typeface="方正正中黑简体" panose="02000000000000000000" pitchFamily="2" charset="-122"/>
                <a:ea typeface="方正正中黑简体" panose="02000000000000000000" pitchFamily="2" charset="-122"/>
              </a:rPr>
              <a:t>滑雪场</a:t>
            </a:r>
            <a:endParaRPr lang="en-US" altLang="zh-CN" dirty="0" smtClean="0">
              <a:latin typeface="方正正中黑简体" panose="02000000000000000000" pitchFamily="2" charset="-122"/>
              <a:ea typeface="方正正中黑简体" panose="02000000000000000000" pitchFamily="2" charset="-122"/>
            </a:endParaRPr>
          </a:p>
          <a:p>
            <a:pPr algn="ctr"/>
            <a:r>
              <a:rPr lang="en-US" altLang="zh-CN" dirty="0" err="1" smtClean="0">
                <a:latin typeface="Lucida Sans" pitchFamily="34" charset="0"/>
                <a:ea typeface="宋体" pitchFamily="2" charset="-122"/>
              </a:rPr>
              <a:t>Mylin</a:t>
            </a:r>
            <a:r>
              <a:rPr lang="en-US" altLang="zh-CN" dirty="0" smtClean="0">
                <a:latin typeface="Lucida Sans" pitchFamily="34" charset="0"/>
                <a:ea typeface="宋体" pitchFamily="2" charset="-122"/>
              </a:rPr>
              <a:t> Valley Ski Resort</a:t>
            </a:r>
            <a:endParaRPr lang="zh-CN" altLang="en-US" dirty="0">
              <a:latin typeface="Lucida Sans" pitchFamily="34" charset="0"/>
              <a:ea typeface="宋体" pitchFamily="2"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325" y="1340769"/>
            <a:ext cx="1260140" cy="18829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5" y="1340769"/>
            <a:ext cx="1260140" cy="1882900"/>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280" y="1340769"/>
            <a:ext cx="2736304" cy="2088231"/>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908" y="3429000"/>
            <a:ext cx="2736304" cy="2058498"/>
          </a:xfrm>
          <a:prstGeom prst="rect">
            <a:avLst/>
          </a:prstGeom>
        </p:spPr>
      </p:pic>
      <p:sp>
        <p:nvSpPr>
          <p:cNvPr id="17" name="矩形 16"/>
          <p:cNvSpPr/>
          <p:nvPr/>
        </p:nvSpPr>
        <p:spPr>
          <a:xfrm>
            <a:off x="2670160" y="5373216"/>
            <a:ext cx="413792" cy="114281"/>
          </a:xfrm>
          <a:prstGeom prst="rect">
            <a:avLst/>
          </a:prstGeom>
          <a:solidFill>
            <a:srgbClr val="26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7935" y="1340769"/>
            <a:ext cx="2866234" cy="2386388"/>
          </a:xfrm>
          <a:prstGeom prst="rect">
            <a:avLst/>
          </a:prstGeom>
        </p:spPr>
      </p:pic>
      <p:pic>
        <p:nvPicPr>
          <p:cNvPr id="5122" name="Picture 2" descr="c:\users\acfa-01\appdata\roaming\360se6\USERDA~1\Temp\639986~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3771" y="3727157"/>
            <a:ext cx="2850398" cy="176034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459507" y="5430354"/>
            <a:ext cx="624662" cy="5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8185" y="3212976"/>
            <a:ext cx="2520280" cy="2235255"/>
          </a:xfrm>
          <a:prstGeom prst="rect">
            <a:avLst/>
          </a:prstGeom>
        </p:spPr>
      </p:pic>
    </p:spTree>
    <p:extLst>
      <p:ext uri="{BB962C8B-B14F-4D97-AF65-F5344CB8AC3E}">
        <p14:creationId xmlns:p14="http://schemas.microsoft.com/office/powerpoint/2010/main" val="1381012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3315</TotalTime>
  <Words>3093</Words>
  <Application>Microsoft Office PowerPoint</Application>
  <PresentationFormat>全屏显示(4:3)</PresentationFormat>
  <Paragraphs>811</Paragraphs>
  <Slides>31</Slides>
  <Notes>2</Notes>
  <HiddenSlides>0</HiddenSlides>
  <MMClips>0</MMClips>
  <ScaleCrop>false</ScaleCrop>
  <HeadingPairs>
    <vt:vector size="4" baseType="variant">
      <vt:variant>
        <vt:lpstr>主题</vt:lpstr>
      </vt:variant>
      <vt:variant>
        <vt:i4>1</vt:i4>
      </vt:variant>
      <vt:variant>
        <vt:lpstr>幻灯片标题</vt:lpstr>
      </vt:variant>
      <vt:variant>
        <vt:i4>31</vt:i4>
      </vt:variant>
    </vt:vector>
  </HeadingPairs>
  <TitlesOfParts>
    <vt:vector size="32" baseType="lpstr">
      <vt:lpstr>Office 主题</vt:lpstr>
      <vt:lpstr>赤峰富力万达嘉华酒店 Wanda Realm Chifeng</vt:lpstr>
      <vt:lpstr>酒店介绍  Hotel Introduction</vt:lpstr>
      <vt:lpstr>知您所需，心安为嘉！</vt:lpstr>
      <vt:lpstr>优越的地理位置  Ideal Location</vt:lpstr>
      <vt:lpstr>交通——火车抵达 Transportation-Train</vt:lpstr>
      <vt:lpstr>交通——飞机抵达 Transportation-Airplane</vt:lpstr>
      <vt:lpstr>交通——飞机抵达 Transportation-Airplane</vt:lpstr>
      <vt:lpstr>赤峰市旅游景点  Tourist Attractions</vt:lpstr>
      <vt:lpstr>赤峰市旅游景点  Tourist Attractions</vt:lpstr>
      <vt:lpstr>赤峰市旅游景点  Tourist Attractions</vt:lpstr>
      <vt:lpstr>赤峰特色小吃 Local Cuisines</vt:lpstr>
      <vt:lpstr>酒店服务  Hotel Service</vt:lpstr>
      <vt:lpstr>客房 Guest Rooms</vt:lpstr>
      <vt:lpstr>客房设施  Guest Room Features &amp; Amenities</vt:lpstr>
      <vt:lpstr>嘉华行政酒廊  Executive Lounge</vt:lpstr>
      <vt:lpstr>嘉华行政酒廊  Executive Lounge</vt:lpstr>
      <vt:lpstr>餐饮设施 Food &amp; Beverage </vt:lpstr>
      <vt:lpstr>品珍 中餐厅  Zhen Chinese Restaurant </vt:lpstr>
      <vt:lpstr>和 日式餐厅  HE Japanese Restaurant</vt:lpstr>
      <vt:lpstr>大堂酒廊  Lobby Lounge</vt:lpstr>
      <vt:lpstr>会议与宴会  Meeting and Banquet</vt:lpstr>
      <vt:lpstr>万达浪漫婚典  Wanda Romance Wedding Ceremony</vt:lpstr>
      <vt:lpstr>会议与宴会  Meeting and Banquet</vt:lpstr>
      <vt:lpstr>会议与宴会  Meeting and Banquet</vt:lpstr>
      <vt:lpstr>楼层平面图  Floor Plan – 3F</vt:lpstr>
      <vt:lpstr>健身中心  Health Club  </vt:lpstr>
      <vt:lpstr> 万悦会  Wanda Club </vt:lpstr>
      <vt:lpstr>万悦会  Wanda Club </vt:lpstr>
      <vt:lpstr>万优会 Club One </vt:lpstr>
      <vt:lpstr>万达儿童基金会  Wanda Children’s Foundation</vt:lpstr>
      <vt:lpstr>赤峰富力万达嘉华酒店  Wanda Realm Chifeng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Catherine Zhang</cp:lastModifiedBy>
  <cp:revision>515</cp:revision>
  <dcterms:created xsi:type="dcterms:W3CDTF">2012-05-04T06:42:36Z</dcterms:created>
  <dcterms:modified xsi:type="dcterms:W3CDTF">2021-05-18T05:17:53Z</dcterms:modified>
</cp:coreProperties>
</file>