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20"/>
  </p:handoutMasterIdLst>
  <p:sldIdLst>
    <p:sldId id="274" r:id="rId3"/>
    <p:sldId id="296" r:id="rId5"/>
    <p:sldId id="259" r:id="rId6"/>
    <p:sldId id="277" r:id="rId7"/>
    <p:sldId id="298" r:id="rId8"/>
    <p:sldId id="282" r:id="rId9"/>
    <p:sldId id="301" r:id="rId10"/>
    <p:sldId id="281" r:id="rId11"/>
    <p:sldId id="306" r:id="rId12"/>
    <p:sldId id="283" r:id="rId13"/>
    <p:sldId id="284" r:id="rId14"/>
    <p:sldId id="307" r:id="rId15"/>
    <p:sldId id="305" r:id="rId16"/>
    <p:sldId id="304" r:id="rId17"/>
    <p:sldId id="349" r:id="rId18"/>
    <p:sldId id="297"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438"/>
    <a:srgbClr val="C7A978"/>
    <a:srgbClr val="BC0D20"/>
    <a:srgbClr val="999999"/>
    <a:srgbClr val="595959"/>
    <a:srgbClr val="001A0C"/>
    <a:srgbClr val="003E1C"/>
    <a:srgbClr val="38272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80" autoAdjust="0"/>
    <p:restoredTop sz="96182" autoAdjust="0"/>
  </p:normalViewPr>
  <p:slideViewPr>
    <p:cSldViewPr snapToGrid="0">
      <p:cViewPr varScale="1">
        <p:scale>
          <a:sx n="86" d="100"/>
          <a:sy n="86" d="100"/>
        </p:scale>
        <p:origin x="516" y="96"/>
      </p:cViewPr>
      <p:guideLst>
        <p:guide pos="416"/>
        <p:guide pos="7256"/>
        <p:guide orient="horz" pos="648"/>
        <p:guide orient="horz" pos="712"/>
        <p:guide orient="horz" pos="3928"/>
        <p:guide orient="horz" pos="3864"/>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userDrawn="1">
  <p:cSld name="标题幻灯片">
    <p:spTree>
      <p:nvGrpSpPr>
        <p:cNvPr id="1" name=""/>
        <p:cNvGrpSpPr/>
        <p:nvPr/>
      </p:nvGrpSpPr>
      <p:grpSpPr>
        <a:xfrm>
          <a:off x="0" y="0"/>
          <a:ext cx="0" cy="0"/>
          <a:chOff x="0" y="0"/>
          <a:chExt cx="0" cy="0"/>
        </a:xfrm>
      </p:grpSpPr>
      <p:sp>
        <p:nvSpPr>
          <p:cNvPr id="7" name="iṩ1ïdé"/>
          <p:cNvSpPr/>
          <p:nvPr userDrawn="1"/>
        </p:nvSpPr>
        <p:spPr>
          <a:xfrm>
            <a:off x="0" y="0"/>
            <a:ext cx="12192000" cy="6858000"/>
          </a:xfrm>
          <a:prstGeom prst="rect">
            <a:avLst/>
          </a:prstGeom>
          <a:blipFill>
            <a:blip r:embed="rId2" cstate="print"/>
            <a:srcRect/>
            <a:stretch>
              <a:fillRect l="-236" r="-2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ïṩľïďe"/>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副标题 9800"/>
          <p:cNvSpPr>
            <a:spLocks noGrp="1"/>
          </p:cNvSpPr>
          <p:nvPr userDrawn="1">
            <p:ph type="subTitle" idx="1"/>
          </p:nvPr>
        </p:nvSpPr>
        <p:spPr>
          <a:xfrm>
            <a:off x="673099" y="4264522"/>
            <a:ext cx="10845800" cy="348794"/>
          </a:xfrm>
        </p:spPr>
        <p:txBody>
          <a:bodyPr anchor="t">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9802" name="标题 9801"/>
          <p:cNvSpPr>
            <a:spLocks noGrp="1"/>
          </p:cNvSpPr>
          <p:nvPr userDrawn="1">
            <p:ph type="ctrTitle"/>
          </p:nvPr>
        </p:nvSpPr>
        <p:spPr>
          <a:xfrm>
            <a:off x="673099" y="1359374"/>
            <a:ext cx="10845800" cy="2905148"/>
          </a:xfrm>
        </p:spPr>
        <p:txBody>
          <a:bodyPr anchor="b">
            <a:normAutofit/>
          </a:bodyPr>
          <a:lstStyle>
            <a:lvl1pPr algn="ctr">
              <a:defRPr sz="4000">
                <a:solidFill>
                  <a:schemeClr val="bg1"/>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73099" y="4639577"/>
            <a:ext cx="10845800" cy="296271"/>
          </a:xfrm>
        </p:spPr>
        <p:txBody>
          <a:bodyPr vert="horz" anchor="ctr">
            <a:noAutofit/>
          </a:bodyPr>
          <a:lstStyle>
            <a:lvl1pPr marL="0" indent="0" algn="ctr">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13" name="文本占位符 12"/>
          <p:cNvSpPr>
            <a:spLocks noGrp="1"/>
          </p:cNvSpPr>
          <p:nvPr userDrawn="1">
            <p:ph type="body" sz="quarter" idx="11" hasCustomPrompt="1"/>
          </p:nvPr>
        </p:nvSpPr>
        <p:spPr>
          <a:xfrm>
            <a:off x="673099" y="4935848"/>
            <a:ext cx="10845800" cy="296271"/>
          </a:xfrm>
        </p:spPr>
        <p:txBody>
          <a:bodyPr vert="horz" anchor="ctr">
            <a:noAutofit/>
          </a:bodyPr>
          <a:lstStyle>
            <a:lvl1pPr marL="0" indent="0" algn="ctr">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grpSp>
        <p:nvGrpSpPr>
          <p:cNvPr id="15" name="组合 14"/>
          <p:cNvGrpSpPr/>
          <p:nvPr userDrawn="1"/>
        </p:nvGrpSpPr>
        <p:grpSpPr>
          <a:xfrm>
            <a:off x="4178299" y="1102017"/>
            <a:ext cx="3930648" cy="4653966"/>
            <a:chOff x="4178299" y="978477"/>
            <a:chExt cx="3930648" cy="4653966"/>
          </a:xfrm>
        </p:grpSpPr>
        <p:sp>
          <p:nvSpPr>
            <p:cNvPr id="16" name="îṧlïḋè"/>
            <p:cNvSpPr/>
            <p:nvPr/>
          </p:nvSpPr>
          <p:spPr>
            <a:xfrm rot="10800000" flipV="1">
              <a:off x="4870448" y="1605840"/>
              <a:ext cx="3124200" cy="3819462"/>
            </a:xfrm>
            <a:prstGeom prst="corner">
              <a:avLst>
                <a:gd name="adj1" fmla="val 4089"/>
                <a:gd name="adj2" fmla="val 45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îṡľïḓé"/>
            <p:cNvSpPr/>
            <p:nvPr/>
          </p:nvSpPr>
          <p:spPr>
            <a:xfrm rot="10800000" flipH="1">
              <a:off x="4292599" y="1230866"/>
              <a:ext cx="3124200" cy="3819462"/>
            </a:xfrm>
            <a:prstGeom prst="corner">
              <a:avLst>
                <a:gd name="adj1" fmla="val 4089"/>
                <a:gd name="adj2" fmla="val 45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flipH="1">
              <a:off x="4178299" y="4794241"/>
              <a:ext cx="838201" cy="83820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7270746" y="978477"/>
              <a:ext cx="838201" cy="83820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showMasterSp="0" userDrawn="1">
  <p:cSld name="节标题">
    <p:bg>
      <p:bgPr>
        <a:solidFill>
          <a:schemeClr val="tx1"/>
        </a:solidFill>
        <a:effectLst/>
      </p:bgPr>
    </p:bg>
    <p:spTree>
      <p:nvGrpSpPr>
        <p:cNvPr id="1" name=""/>
        <p:cNvGrpSpPr/>
        <p:nvPr/>
      </p:nvGrpSpPr>
      <p:grpSpPr>
        <a:xfrm>
          <a:off x="0" y="0"/>
          <a:ext cx="0" cy="0"/>
          <a:chOff x="0" y="0"/>
          <a:chExt cx="0" cy="0"/>
        </a:xfrm>
      </p:grpSpPr>
      <p:sp>
        <p:nvSpPr>
          <p:cNvPr id="9" name="îşḷîdè"/>
          <p:cNvSpPr/>
          <p:nvPr userDrawn="1"/>
        </p:nvSpPr>
        <p:spPr>
          <a:xfrm>
            <a:off x="0" y="0"/>
            <a:ext cx="12192000" cy="6858000"/>
          </a:xfrm>
          <a:prstGeom prst="rect">
            <a:avLst/>
          </a:prstGeom>
          <a:blipFill dpi="0" rotWithShape="1">
            <a:blip r:embed="rId2" cstate="print">
              <a:alphaModFix amt="20000"/>
            </a:blip>
            <a:srcRect/>
            <a:stretch>
              <a:fillRect l="-236" r="-2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9"/>
          <p:cNvSpPr>
            <a:spLocks noGrp="1"/>
          </p:cNvSpPr>
          <p:nvPr userDrawn="1">
            <p:ph type="title"/>
          </p:nvPr>
        </p:nvSpPr>
        <p:spPr>
          <a:xfrm>
            <a:off x="5327611" y="2533650"/>
            <a:ext cx="5419185" cy="895350"/>
          </a:xfrm>
        </p:spPr>
        <p:txBody>
          <a:bodyPr anchor="b">
            <a:normAutofit/>
          </a:bodyPr>
          <a:lstStyle>
            <a:lvl1pPr algn="l">
              <a:defRPr sz="2400" b="1">
                <a:solidFill>
                  <a:schemeClr val="bg1"/>
                </a:solidFill>
              </a:defRPr>
            </a:lvl1pPr>
          </a:lstStyle>
          <a:p>
            <a:r>
              <a:rPr lang="en-US" dirty="0"/>
              <a:t>Click to edit Master title style</a:t>
            </a:r>
            <a:endParaRPr lang="zh-CN" altLang="en-US" dirty="0"/>
          </a:p>
        </p:txBody>
      </p:sp>
      <p:sp>
        <p:nvSpPr>
          <p:cNvPr id="21" name="文本占位符 20"/>
          <p:cNvSpPr>
            <a:spLocks noGrp="1"/>
          </p:cNvSpPr>
          <p:nvPr userDrawn="1">
            <p:ph type="body" idx="1"/>
          </p:nvPr>
        </p:nvSpPr>
        <p:spPr>
          <a:xfrm>
            <a:off x="5327611" y="3429000"/>
            <a:ext cx="5419185" cy="1015623"/>
          </a:xfrm>
        </p:spPr>
        <p:txBody>
          <a:bodyPr anchor="t">
            <a:normAutofit/>
          </a:bodyPr>
          <a:lstStyle>
            <a:lvl1pPr marL="0" indent="0" algn="l">
              <a:lnSpc>
                <a:spcPct val="150000"/>
              </a:lnSpc>
              <a:spcBef>
                <a:spcPts val="0"/>
              </a:spcBef>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grpSp>
        <p:nvGrpSpPr>
          <p:cNvPr id="4" name="组合 3"/>
          <p:cNvGrpSpPr/>
          <p:nvPr userDrawn="1"/>
        </p:nvGrpSpPr>
        <p:grpSpPr>
          <a:xfrm>
            <a:off x="2040659" y="1662712"/>
            <a:ext cx="2865668" cy="3393008"/>
            <a:chOff x="4178299" y="978477"/>
            <a:chExt cx="3930648" cy="4653966"/>
          </a:xfrm>
        </p:grpSpPr>
        <p:sp>
          <p:nvSpPr>
            <p:cNvPr id="5" name="îṧ1idè"/>
            <p:cNvSpPr/>
            <p:nvPr/>
          </p:nvSpPr>
          <p:spPr>
            <a:xfrm rot="10800000" flipV="1">
              <a:off x="4870448" y="1605840"/>
              <a:ext cx="3124200" cy="3819462"/>
            </a:xfrm>
            <a:prstGeom prst="corner">
              <a:avLst>
                <a:gd name="adj1" fmla="val 4089"/>
                <a:gd name="adj2" fmla="val 45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íSľíḓe"/>
            <p:cNvSpPr/>
            <p:nvPr/>
          </p:nvSpPr>
          <p:spPr>
            <a:xfrm rot="10800000" flipH="1">
              <a:off x="4292599" y="1230866"/>
              <a:ext cx="3124200" cy="3819462"/>
            </a:xfrm>
            <a:prstGeom prst="corner">
              <a:avLst>
                <a:gd name="adj1" fmla="val 4089"/>
                <a:gd name="adj2" fmla="val 45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4178299" y="4794241"/>
              <a:ext cx="838201" cy="83820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7270746" y="978477"/>
              <a:ext cx="838201" cy="83820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r>
              <a:rPr lang="zh-CN" altLang="en-US"/>
              <a:t>请在插入菜单</a:t>
            </a:r>
            <a:r>
              <a:rPr lang="en-US" altLang="zh-CN"/>
              <a:t>—</a:t>
            </a:r>
            <a:r>
              <a:rPr lang="zh-CN" altLang="en-US"/>
              <a:t>页眉和页脚中修改此文本</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r>
              <a:rPr lang="zh-CN" altLang="en-US"/>
              <a:t>请在插入菜单</a:t>
            </a:r>
            <a:r>
              <a:rPr lang="en-US" altLang="zh-CN"/>
              <a:t>—</a:t>
            </a:r>
            <a:r>
              <a:rPr lang="zh-CN" altLang="en-US"/>
              <a:t>页眉和页脚中修改此文本</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5" name="íSľîḓè"/>
          <p:cNvSpPr/>
          <p:nvPr userDrawn="1"/>
        </p:nvSpPr>
        <p:spPr>
          <a:xfrm>
            <a:off x="0" y="0"/>
            <a:ext cx="12192000" cy="6858000"/>
          </a:xfrm>
          <a:prstGeom prst="rect">
            <a:avLst/>
          </a:prstGeom>
          <a:blipFill>
            <a:blip r:embed="rId2" cstate="print"/>
            <a:srcRect/>
            <a:stretch>
              <a:fillRect t="-17" b="-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íṡḷiḑé"/>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userDrawn="1">
            <p:ph type="ctrTitle" hasCustomPrompt="1"/>
          </p:nvPr>
        </p:nvSpPr>
        <p:spPr>
          <a:xfrm>
            <a:off x="673100" y="2061130"/>
            <a:ext cx="10845798" cy="1929780"/>
          </a:xfrm>
        </p:spPr>
        <p:txBody>
          <a:bodyPr anchor="b">
            <a:normAutofit/>
          </a:bodyPr>
          <a:lstStyle>
            <a:lvl1pPr marL="0" indent="0" algn="ctr">
              <a:buFont typeface="Arial" panose="020B0604020202020204" pitchFamily="34" charset="0"/>
              <a:buNone/>
              <a:defRPr sz="3200">
                <a:solidFill>
                  <a:schemeClr val="bg1"/>
                </a:solidFill>
              </a:defRPr>
            </a:lvl1pPr>
          </a:lstStyle>
          <a:p>
            <a:r>
              <a:rPr lang="en-US" altLang="zh-CN" dirty="0"/>
              <a:t>Conclusion</a:t>
            </a:r>
            <a:endParaRPr lang="zh-CN" altLang="en-US" dirty="0"/>
          </a:p>
        </p:txBody>
      </p:sp>
      <p:sp>
        <p:nvSpPr>
          <p:cNvPr id="15" name="文本占位符 14"/>
          <p:cNvSpPr>
            <a:spLocks noGrp="1"/>
          </p:cNvSpPr>
          <p:nvPr userDrawn="1">
            <p:ph type="body" sz="quarter" idx="18" hasCustomPrompt="1"/>
          </p:nvPr>
        </p:nvSpPr>
        <p:spPr>
          <a:xfrm>
            <a:off x="673100" y="4481409"/>
            <a:ext cx="10845798" cy="310871"/>
          </a:xfrm>
        </p:spPr>
        <p:txBody>
          <a:bodyPr vert="horz" lIns="91440" tIns="45720" rIns="91440" bIns="45720" rtlCol="0">
            <a:normAutofit/>
          </a:bodyPr>
          <a:lstStyle>
            <a:lvl1pPr marL="0" indent="0" algn="ctr">
              <a:buNone/>
              <a:defRPr lang="zh-CN" altLang="en-US" sz="14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5"/>
          <p:cNvSpPr>
            <a:spLocks noGrp="1"/>
          </p:cNvSpPr>
          <p:nvPr>
            <p:ph type="body" sz="quarter" idx="10" hasCustomPrompt="1"/>
          </p:nvPr>
        </p:nvSpPr>
        <p:spPr>
          <a:xfrm>
            <a:off x="673102" y="4185138"/>
            <a:ext cx="10845798" cy="296271"/>
          </a:xfrm>
        </p:spPr>
        <p:txBody>
          <a:bodyPr vert="horz" anchor="ctr">
            <a:noAutofit/>
          </a:bodyPr>
          <a:lstStyle>
            <a:lvl1pPr marL="0" indent="0" algn="ctr">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grpSp>
        <p:nvGrpSpPr>
          <p:cNvPr id="8" name="组合 7"/>
          <p:cNvGrpSpPr/>
          <p:nvPr userDrawn="1"/>
        </p:nvGrpSpPr>
        <p:grpSpPr>
          <a:xfrm>
            <a:off x="4130676" y="1028700"/>
            <a:ext cx="3930648" cy="4653966"/>
            <a:chOff x="4178299" y="978477"/>
            <a:chExt cx="3930648" cy="4653966"/>
          </a:xfrm>
        </p:grpSpPr>
        <p:sp>
          <p:nvSpPr>
            <p:cNvPr id="9" name="iṧḻíḓé"/>
            <p:cNvSpPr/>
            <p:nvPr/>
          </p:nvSpPr>
          <p:spPr>
            <a:xfrm rot="10800000" flipV="1">
              <a:off x="4870448" y="1605840"/>
              <a:ext cx="3124200" cy="3819462"/>
            </a:xfrm>
            <a:prstGeom prst="corner">
              <a:avLst>
                <a:gd name="adj1" fmla="val 4089"/>
                <a:gd name="adj2" fmla="val 45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ïṧḻïḍè"/>
            <p:cNvSpPr/>
            <p:nvPr/>
          </p:nvSpPr>
          <p:spPr>
            <a:xfrm rot="10800000" flipH="1">
              <a:off x="4292599" y="1230866"/>
              <a:ext cx="3124200" cy="3819462"/>
            </a:xfrm>
            <a:prstGeom prst="corner">
              <a:avLst>
                <a:gd name="adj1" fmla="val 4089"/>
                <a:gd name="adj2" fmla="val 45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flipH="1">
              <a:off x="4178299" y="4794241"/>
              <a:ext cx="838201" cy="83820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270746" y="978477"/>
              <a:ext cx="838201" cy="83820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57D9279-59C7-470C-B6F1-6951CBB1FC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D4887C-C41D-497A-9FA0-6AD110BCACC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7"/>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endParaRPr lang="zh-CN" altLang="en-US"/>
          </a:p>
        </p:txBody>
      </p:sp>
      <p:sp>
        <p:nvSpPr>
          <p:cNvPr id="9" name="页脚占位符 8"/>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zh-CN" altLang="en-US"/>
              <a:t>请在插入菜单</a:t>
            </a:r>
            <a:r>
              <a:rPr lang="en-US" altLang="zh-CN"/>
              <a:t>—</a:t>
            </a:r>
            <a:r>
              <a:rPr lang="zh-CN" altLang="en-US"/>
              <a:t>页眉和页脚中修改此文本</a:t>
            </a:r>
            <a:endParaRPr lang="zh-CN" altLang="en-US" dirty="0"/>
          </a:p>
        </p:txBody>
      </p:sp>
      <p:sp>
        <p:nvSpPr>
          <p:cNvPr id="10" name="灯片编号占位符 9"/>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xml"/><Relationship Id="rId3" Type="http://schemas.openxmlformats.org/officeDocument/2006/relationships/themeOverride" Target="../theme/themeOverride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7.xml"/><Relationship Id="rId7" Type="http://schemas.openxmlformats.org/officeDocument/2006/relationships/image" Target="../media/image46.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5.pn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6546651" y="659660"/>
            <a:ext cx="4625662" cy="721466"/>
          </a:xfrm>
          <a:prstGeom prst="rect">
            <a:avLst/>
          </a:prstGeom>
        </p:spPr>
      </p:pic>
      <p:cxnSp>
        <p:nvCxnSpPr>
          <p:cNvPr id="13" name="直接连接符 12"/>
          <p:cNvCxnSpPr/>
          <p:nvPr/>
        </p:nvCxnSpPr>
        <p:spPr>
          <a:xfrm flipH="1">
            <a:off x="526427" y="321265"/>
            <a:ext cx="3155314" cy="0"/>
          </a:xfrm>
          <a:prstGeom prst="line">
            <a:avLst/>
          </a:prstGeom>
          <a:ln w="254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113590" y="6631804"/>
            <a:ext cx="8768907" cy="0"/>
          </a:xfrm>
          <a:prstGeom prst="line">
            <a:avLst/>
          </a:prstGeom>
          <a:ln w="254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363144" y="157981"/>
            <a:ext cx="326567" cy="326567"/>
          </a:xfrm>
          <a:prstGeom prst="ellipse">
            <a:avLst/>
          </a:prstGeom>
          <a:noFill/>
          <a:ln w="412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16" name="椭圆 15"/>
          <p:cNvSpPr/>
          <p:nvPr/>
        </p:nvSpPr>
        <p:spPr>
          <a:xfrm>
            <a:off x="11719213" y="6456945"/>
            <a:ext cx="326567" cy="326567"/>
          </a:xfrm>
          <a:prstGeom prst="ellipse">
            <a:avLst/>
          </a:prstGeom>
          <a:noFill/>
          <a:ln w="412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cxnSp>
        <p:nvCxnSpPr>
          <p:cNvPr id="17" name="直接连接符 16"/>
          <p:cNvCxnSpPr/>
          <p:nvPr/>
        </p:nvCxnSpPr>
        <p:spPr>
          <a:xfrm>
            <a:off x="7756836" y="231518"/>
            <a:ext cx="31641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26428" y="321265"/>
            <a:ext cx="0" cy="9615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882497" y="5483632"/>
            <a:ext cx="0" cy="112502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26428" y="2284322"/>
            <a:ext cx="0" cy="14078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574369" y="1013476"/>
            <a:ext cx="0" cy="10858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0920950" y="231518"/>
            <a:ext cx="670016" cy="7819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Freeform 5"/>
          <p:cNvSpPr/>
          <p:nvPr/>
        </p:nvSpPr>
        <p:spPr bwMode="auto">
          <a:xfrm rot="10800000">
            <a:off x="10322557" y="5369073"/>
            <a:ext cx="1268409" cy="1070943"/>
          </a:xfrm>
          <a:custGeom>
            <a:avLst/>
            <a:gdLst>
              <a:gd name="T0" fmla="*/ 0 w 1172"/>
              <a:gd name="T1" fmla="*/ 1915 h 1915"/>
              <a:gd name="T2" fmla="*/ 0 w 1172"/>
              <a:gd name="T3" fmla="*/ 0 h 1915"/>
              <a:gd name="T4" fmla="*/ 1172 w 1172"/>
              <a:gd name="T5" fmla="*/ 0 h 1915"/>
            </a:gdLst>
            <a:ahLst/>
            <a:cxnLst>
              <a:cxn ang="0">
                <a:pos x="T0" y="T1"/>
              </a:cxn>
              <a:cxn ang="0">
                <a:pos x="T2" y="T3"/>
              </a:cxn>
              <a:cxn ang="0">
                <a:pos x="T4" y="T5"/>
              </a:cxn>
            </a:cxnLst>
            <a:rect l="0" t="0" r="r" b="b"/>
            <a:pathLst>
              <a:path w="1172" h="1915">
                <a:moveTo>
                  <a:pt x="0" y="1915"/>
                </a:moveTo>
                <a:lnTo>
                  <a:pt x="0" y="0"/>
                </a:lnTo>
                <a:lnTo>
                  <a:pt x="1172" y="0"/>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35" name="Freeform 5"/>
          <p:cNvSpPr/>
          <p:nvPr/>
        </p:nvSpPr>
        <p:spPr bwMode="auto">
          <a:xfrm>
            <a:off x="743353" y="594829"/>
            <a:ext cx="1268409" cy="961572"/>
          </a:xfrm>
          <a:custGeom>
            <a:avLst/>
            <a:gdLst>
              <a:gd name="T0" fmla="*/ 0 w 1172"/>
              <a:gd name="T1" fmla="*/ 1915 h 1915"/>
              <a:gd name="T2" fmla="*/ 0 w 1172"/>
              <a:gd name="T3" fmla="*/ 0 h 1915"/>
              <a:gd name="T4" fmla="*/ 1172 w 1172"/>
              <a:gd name="T5" fmla="*/ 0 h 1915"/>
            </a:gdLst>
            <a:ahLst/>
            <a:cxnLst>
              <a:cxn ang="0">
                <a:pos x="T0" y="T1"/>
              </a:cxn>
              <a:cxn ang="0">
                <a:pos x="T2" y="T3"/>
              </a:cxn>
              <a:cxn ang="0">
                <a:pos x="T4" y="T5"/>
              </a:cxn>
            </a:cxnLst>
            <a:rect l="0" t="0" r="r" b="b"/>
            <a:pathLst>
              <a:path w="1172" h="1915">
                <a:moveTo>
                  <a:pt x="0" y="1915"/>
                </a:moveTo>
                <a:lnTo>
                  <a:pt x="0" y="0"/>
                </a:lnTo>
                <a:lnTo>
                  <a:pt x="1172" y="0"/>
                </a:lnTo>
              </a:path>
            </a:pathLst>
          </a:custGeom>
          <a:noFill/>
          <a:ln w="285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9" name="文本框 8"/>
          <p:cNvSpPr txBox="1"/>
          <p:nvPr/>
        </p:nvSpPr>
        <p:spPr>
          <a:xfrm>
            <a:off x="2489648" y="2490282"/>
            <a:ext cx="7212705" cy="1877437"/>
          </a:xfrm>
          <a:prstGeom prst="rect">
            <a:avLst/>
          </a:prstGeom>
          <a:solidFill>
            <a:schemeClr val="tx1">
              <a:lumMod val="95000"/>
              <a:lumOff val="5000"/>
              <a:alpha val="31000"/>
            </a:schemeClr>
          </a:solidFill>
        </p:spPr>
        <p:txBody>
          <a:bodyPr wrap="square" rtlCol="0">
            <a:spAutoFit/>
          </a:bodyPr>
          <a:lstStyle/>
          <a:p>
            <a:pPr algn="ctr"/>
            <a:r>
              <a:rPr lang="zh-CN" altLang="en-US" sz="72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宴 会 会 议 手 册</a:t>
            </a:r>
            <a:endParaRPr lang="en-US" altLang="zh-CN" sz="72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r>
              <a:rPr lang="en-US" altLang="zh-CN" sz="4400">
                <a:solidFill>
                  <a:schemeClr val="bg1"/>
                </a:solidFill>
                <a:latin typeface="Arial Narrow" panose="020B0606020202030204" pitchFamily="34" charset="0"/>
                <a:cs typeface="Arial" panose="020B0604020202020204" pitchFamily="34" charset="0"/>
                <a:sym typeface="Arial Narrow" panose="020B0606020202030204" pitchFamily="34" charset="0"/>
              </a:rPr>
              <a:t>Conference Manual</a:t>
            </a:r>
            <a:endParaRPr lang="zh-CN" altLang="en-US" sz="4400"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145276"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自助餐厅</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Buffet Restaurant</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95043"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5043676" y="232477"/>
            <a:ext cx="0" cy="646331"/>
          </a:xfrm>
          <a:prstGeom prst="line">
            <a:avLst/>
          </a:prstGeom>
        </p:spPr>
        <p:style>
          <a:lnRef idx="1">
            <a:schemeClr val="dk1"/>
          </a:lnRef>
          <a:fillRef idx="0">
            <a:schemeClr val="dk1"/>
          </a:fillRef>
          <a:effectRef idx="0">
            <a:schemeClr val="dk1"/>
          </a:effectRef>
          <a:fontRef idx="minor">
            <a:schemeClr val="tx1"/>
          </a:fontRef>
        </p:style>
      </p:cxnSp>
      <p:sp>
        <p:nvSpPr>
          <p:cNvPr id="33" name="文本框 12"/>
          <p:cNvSpPr>
            <a:spLocks noChangeArrowheads="1"/>
          </p:cNvSpPr>
          <p:nvPr/>
        </p:nvSpPr>
        <p:spPr bwMode="auto">
          <a:xfrm>
            <a:off x="6368207" y="1115736"/>
            <a:ext cx="5391150" cy="70788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000" b="1" dirty="0">
                <a:latin typeface="Arial Narrow" panose="020B0606020202030204" pitchFamily="34" charset="0"/>
                <a:cs typeface="Arial" panose="020B0604020202020204" pitchFamily="34" charset="0"/>
                <a:sym typeface="Arial Narrow" panose="020B0606020202030204" pitchFamily="34" charset="0"/>
              </a:rPr>
              <a:t>动物世界大酒店</a:t>
            </a:r>
            <a:r>
              <a:rPr lang="en-US" altLang="zh-CN" sz="2000" b="1" dirty="0">
                <a:latin typeface="Arial Narrow" panose="020B0606020202030204" pitchFamily="34" charset="0"/>
                <a:cs typeface="Arial" panose="020B0604020202020204" pitchFamily="34" charset="0"/>
                <a:sym typeface="Arial Narrow" panose="020B0606020202030204" pitchFamily="34" charset="0"/>
              </a:rPr>
              <a:t>27F</a:t>
            </a:r>
            <a:r>
              <a:rPr lang="zh-CN" altLang="en-US" sz="2000" b="1" dirty="0">
                <a:latin typeface="Arial Narrow" panose="020B0606020202030204" pitchFamily="34" charset="0"/>
                <a:cs typeface="Arial" panose="020B0604020202020204" pitchFamily="34" charset="0"/>
                <a:sym typeface="Arial Narrow" panose="020B0606020202030204" pitchFamily="34" charset="0"/>
              </a:rPr>
              <a:t>全日制自助餐厅</a:t>
            </a:r>
            <a:endParaRPr lang="zh-CN" altLang="en-US" sz="2000" b="1" dirty="0">
              <a:latin typeface="Arial Narrow" panose="020B0606020202030204" pitchFamily="34" charset="0"/>
              <a:cs typeface="Arial" panose="020B0604020202020204" pitchFamily="34" charset="0"/>
              <a:sym typeface="Arial Narrow" panose="020B0606020202030204" pitchFamily="34" charset="0"/>
            </a:endParaRPr>
          </a:p>
          <a:p>
            <a:r>
              <a:rPr lang="en-US" altLang="zh-CN" sz="2000" b="1" dirty="0">
                <a:solidFill>
                  <a:schemeClr val="tx1">
                    <a:lumMod val="75000"/>
                    <a:lumOff val="25000"/>
                  </a:schemeClr>
                </a:solidFill>
                <a:latin typeface="Arial Narrow" panose="020B0606020202030204" pitchFamily="34" charset="0"/>
                <a:cs typeface="Arial" panose="020B0604020202020204" pitchFamily="34" charset="0"/>
                <a:sym typeface="Arial Narrow" panose="020B0606020202030204" pitchFamily="34" charset="0"/>
              </a:rPr>
              <a:t>Animal World Hotel 27F Buffet Full-time Restaurant</a:t>
            </a:r>
            <a:endParaRPr lang="en-US" altLang="zh-CN" sz="2000" b="1" dirty="0">
              <a:solidFill>
                <a:schemeClr val="tx1">
                  <a:lumMod val="75000"/>
                  <a:lumOff val="25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34" name="文本框 13"/>
          <p:cNvSpPr>
            <a:spLocks noChangeArrowheads="1"/>
          </p:cNvSpPr>
          <p:nvPr/>
        </p:nvSpPr>
        <p:spPr bwMode="auto">
          <a:xfrm>
            <a:off x="6366557" y="1893523"/>
            <a:ext cx="5392800" cy="246221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zh-CN" altLang="en-US" sz="1600" dirty="0">
                <a:latin typeface="Arial Narrow" panose="020B0606020202030204" pitchFamily="34" charset="0"/>
                <a:cs typeface="Arial" panose="020B0604020202020204" pitchFamily="34" charset="0"/>
                <a:sym typeface="Arial Narrow" panose="020B0606020202030204" pitchFamily="34" charset="0"/>
              </a:rPr>
              <a:t>楼顶的全日制餐厅，两座塔楼可同时容纳</a:t>
            </a:r>
            <a:r>
              <a:rPr lang="en-US" altLang="zh-CN" sz="1600" dirty="0">
                <a:latin typeface="Arial Narrow" panose="020B0606020202030204" pitchFamily="34" charset="0"/>
                <a:cs typeface="Arial" panose="020B0604020202020204" pitchFamily="34" charset="0"/>
                <a:sym typeface="Arial Narrow" panose="020B0606020202030204" pitchFamily="34" charset="0"/>
              </a:rPr>
              <a:t>1600</a:t>
            </a:r>
            <a:r>
              <a:rPr lang="zh-CN" altLang="en-US" sz="1600" dirty="0">
                <a:latin typeface="Arial Narrow" panose="020B0606020202030204" pitchFamily="34" charset="0"/>
                <a:cs typeface="Arial" panose="020B0604020202020204" pitchFamily="34" charset="0"/>
                <a:sym typeface="Arial Narrow" panose="020B0606020202030204" pitchFamily="34" charset="0"/>
              </a:rPr>
              <a:t>人用餐，清新自然的装修风格，好似在森林中体验动物主题餐厅，享受美食同时俯览动物世界全态，远眺太湖美景，全园景色尽收眼底。</a:t>
            </a:r>
            <a:endParaRPr lang="zh-CN" altLang="en-US" sz="1600" dirty="0">
              <a:latin typeface="Arial Narrow" panose="020B0606020202030204" pitchFamily="34" charset="0"/>
              <a:cs typeface="Arial" panose="020B0604020202020204" pitchFamily="34" charset="0"/>
              <a:sym typeface="Arial Narrow" panose="020B0606020202030204" pitchFamily="34" charset="0"/>
            </a:endParaRPr>
          </a:p>
          <a:p>
            <a:r>
              <a:rPr lang="en-US" altLang="zh-CN"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rPr>
              <a:t>The full-day dining restaurant on the rooftop, with two towers that can accommodate up to 1,600 people at a time, which is decorated in a fresh and natural style, like an animal-themed restaurant in the middle of the forest, with a panoramic view of the animal world and the </a:t>
            </a:r>
            <a:r>
              <a:rPr lang="en-US" altLang="zh-CN" dirty="0" err="1">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rPr>
              <a:t>Taihu</a:t>
            </a:r>
            <a:r>
              <a:rPr lang="en-US" altLang="zh-CN"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rPr>
              <a:t> Lake.</a:t>
            </a:r>
            <a:endParaRPr lang="en-US"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nvGrpSpPr>
          <p:cNvPr id="16" name="组合 15"/>
          <p:cNvGrpSpPr/>
          <p:nvPr/>
        </p:nvGrpSpPr>
        <p:grpSpPr>
          <a:xfrm rot="16200000">
            <a:off x="10243596" y="-1173933"/>
            <a:ext cx="270067" cy="3505950"/>
            <a:chOff x="11211353" y="3042545"/>
            <a:chExt cx="270067" cy="3505950"/>
          </a:xfrm>
          <a:solidFill>
            <a:schemeClr val="accent1"/>
          </a:solidFill>
        </p:grpSpPr>
        <p:cxnSp>
          <p:nvCxnSpPr>
            <p:cNvPr id="17" name="直接连接符 16"/>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9" name="等腰三角形 18"/>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0" name="等腰三角形 19"/>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23" name="图片 22" descr="动物世界大酒店logofinalV3.png"/>
          <p:cNvPicPr>
            <a:picLocks noChangeAspect="1"/>
          </p:cNvPicPr>
          <p:nvPr/>
        </p:nvPicPr>
        <p:blipFill>
          <a:blip r:embed="rId1" cstate="print"/>
          <a:srcRect r="79851" b="-6818"/>
          <a:stretch>
            <a:fillRect/>
          </a:stretch>
        </p:blipFill>
        <p:spPr>
          <a:xfrm>
            <a:off x="415286" y="47625"/>
            <a:ext cx="1184914" cy="979744"/>
          </a:xfrm>
          <a:prstGeom prst="rect">
            <a:avLst/>
          </a:prstGeom>
        </p:spPr>
      </p:pic>
      <p:pic>
        <p:nvPicPr>
          <p:cNvPr id="15" name="图片 14" descr="微信图片_20200609120926.jpg"/>
          <p:cNvPicPr/>
          <p:nvPr/>
        </p:nvPicPr>
        <p:blipFill>
          <a:blip r:embed="rId2" cstate="print"/>
          <a:stretch>
            <a:fillRect/>
          </a:stretch>
        </p:blipFill>
        <p:spPr>
          <a:xfrm>
            <a:off x="6201759" y="4496499"/>
            <a:ext cx="2700000" cy="1800000"/>
          </a:xfrm>
          <a:prstGeom prst="rect">
            <a:avLst/>
          </a:prstGeom>
        </p:spPr>
      </p:pic>
      <p:pic>
        <p:nvPicPr>
          <p:cNvPr id="24" name="图片 23" descr="微信图片_20200609120950.jpg"/>
          <p:cNvPicPr>
            <a:picLocks noChangeAspect="1"/>
          </p:cNvPicPr>
          <p:nvPr/>
        </p:nvPicPr>
        <p:blipFill>
          <a:blip r:embed="rId3" cstate="print"/>
          <a:stretch>
            <a:fillRect/>
          </a:stretch>
        </p:blipFill>
        <p:spPr>
          <a:xfrm>
            <a:off x="486561" y="1115736"/>
            <a:ext cx="5760000" cy="3240000"/>
          </a:xfrm>
          <a:prstGeom prst="rect">
            <a:avLst/>
          </a:prstGeom>
        </p:spPr>
      </p:pic>
      <p:pic>
        <p:nvPicPr>
          <p:cNvPr id="25" name="图片 24" descr="微信图片_20200609121006.jpg"/>
          <p:cNvPicPr/>
          <p:nvPr/>
        </p:nvPicPr>
        <p:blipFill>
          <a:blip r:embed="rId4" cstate="print"/>
          <a:stretch>
            <a:fillRect/>
          </a:stretch>
        </p:blipFill>
        <p:spPr>
          <a:xfrm>
            <a:off x="9059357" y="4496499"/>
            <a:ext cx="2700000" cy="1800000"/>
          </a:xfrm>
          <a:prstGeom prst="rect">
            <a:avLst/>
          </a:prstGeom>
        </p:spPr>
      </p:pic>
      <p:pic>
        <p:nvPicPr>
          <p:cNvPr id="29" name="图片 28" descr="微信图片_20200609121032.jpg"/>
          <p:cNvPicPr/>
          <p:nvPr/>
        </p:nvPicPr>
        <p:blipFill>
          <a:blip r:embed="rId5" cstate="print"/>
          <a:stretch>
            <a:fillRect/>
          </a:stretch>
        </p:blipFill>
        <p:spPr>
          <a:xfrm>
            <a:off x="3344160" y="4496499"/>
            <a:ext cx="2700000" cy="1800000"/>
          </a:xfrm>
          <a:prstGeom prst="rect">
            <a:avLst/>
          </a:prstGeom>
        </p:spPr>
      </p:pic>
      <p:pic>
        <p:nvPicPr>
          <p:cNvPr id="30" name="图片 29" descr="微信图片_20200609120934.jpg"/>
          <p:cNvPicPr/>
          <p:nvPr/>
        </p:nvPicPr>
        <p:blipFill>
          <a:blip r:embed="rId6" cstate="print"/>
          <a:stretch>
            <a:fillRect/>
          </a:stretch>
        </p:blipFill>
        <p:spPr>
          <a:xfrm>
            <a:off x="486561" y="4496499"/>
            <a:ext cx="2700000" cy="180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09130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酒店宴会厅</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Conference Center</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4106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989701" y="232477"/>
            <a:ext cx="0" cy="646331"/>
          </a:xfrm>
          <a:prstGeom prst="line">
            <a:avLst/>
          </a:prstGeom>
        </p:spPr>
        <p:style>
          <a:lnRef idx="1">
            <a:schemeClr val="dk1"/>
          </a:lnRef>
          <a:fillRef idx="0">
            <a:schemeClr val="dk1"/>
          </a:fillRef>
          <a:effectRef idx="0">
            <a:schemeClr val="dk1"/>
          </a:effectRef>
          <a:fontRef idx="minor">
            <a:schemeClr val="tx1"/>
          </a:fontRef>
        </p:style>
      </p:cxnSp>
      <p:sp>
        <p:nvSpPr>
          <p:cNvPr id="13" name="文本框 17"/>
          <p:cNvSpPr>
            <a:spLocks noChangeArrowheads="1"/>
          </p:cNvSpPr>
          <p:nvPr/>
        </p:nvSpPr>
        <p:spPr bwMode="auto">
          <a:xfrm>
            <a:off x="5800725" y="4657575"/>
            <a:ext cx="5295900" cy="12384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1600" dirty="0">
                <a:latin typeface="Arial Narrow" panose="020B0606020202030204" pitchFamily="34" charset="0"/>
                <a:cs typeface="Arial" panose="020B0604020202020204" pitchFamily="34" charset="0"/>
                <a:sym typeface="Arial Narrow" panose="020B0606020202030204" pitchFamily="34" charset="0"/>
              </a:rPr>
              <a:t>酒店设有</a:t>
            </a:r>
            <a:r>
              <a:rPr lang="en-US" altLang="zh-CN" sz="1600" dirty="0">
                <a:latin typeface="Arial Narrow" panose="020B0606020202030204" pitchFamily="34" charset="0"/>
                <a:cs typeface="Arial" panose="020B0604020202020204" pitchFamily="34" charset="0"/>
                <a:sym typeface="Arial Narrow" panose="020B0606020202030204" pitchFamily="34" charset="0"/>
              </a:rPr>
              <a:t>2</a:t>
            </a:r>
            <a:r>
              <a:rPr lang="zh-CN" altLang="en-US" sz="1600" dirty="0">
                <a:latin typeface="Arial Narrow" panose="020B0606020202030204" pitchFamily="34" charset="0"/>
                <a:cs typeface="Arial" panose="020B0604020202020204" pitchFamily="34" charset="0"/>
                <a:sym typeface="Arial Narrow" panose="020B0606020202030204" pitchFamily="34" charset="0"/>
              </a:rPr>
              <a:t>个宴会厅，总面积</a:t>
            </a:r>
            <a:r>
              <a:rPr lang="en-US" altLang="zh-CN" sz="1600" dirty="0">
                <a:latin typeface="Arial Narrow" panose="020B0606020202030204" pitchFamily="34" charset="0"/>
                <a:cs typeface="Arial" panose="020B0604020202020204" pitchFamily="34" charset="0"/>
                <a:sym typeface="Arial Narrow" panose="020B0606020202030204" pitchFamily="34" charset="0"/>
              </a:rPr>
              <a:t>2560</a:t>
            </a:r>
            <a:r>
              <a:rPr lang="zh-CN" altLang="en-US" sz="1600" dirty="0">
                <a:latin typeface="Arial Narrow" panose="020B0606020202030204" pitchFamily="34" charset="0"/>
                <a:cs typeface="Arial" panose="020B0604020202020204" pitchFamily="34" charset="0"/>
                <a:sym typeface="Arial Narrow" panose="020B0606020202030204" pitchFamily="34" charset="0"/>
              </a:rPr>
              <a:t>平方米，可根据需求拆分成</a:t>
            </a:r>
            <a:r>
              <a:rPr lang="en-US" altLang="zh-CN" sz="1600" dirty="0">
                <a:latin typeface="Arial Narrow" panose="020B0606020202030204" pitchFamily="34" charset="0"/>
                <a:cs typeface="Arial" panose="020B0604020202020204" pitchFamily="34" charset="0"/>
                <a:sym typeface="Arial Narrow" panose="020B0606020202030204" pitchFamily="34" charset="0"/>
              </a:rPr>
              <a:t>6</a:t>
            </a:r>
            <a:r>
              <a:rPr lang="zh-CN" altLang="en-US" sz="1600" dirty="0">
                <a:latin typeface="Arial Narrow" panose="020B0606020202030204" pitchFamily="34" charset="0"/>
                <a:cs typeface="Arial" panose="020B0604020202020204" pitchFamily="34" charset="0"/>
                <a:sym typeface="Arial Narrow" panose="020B0606020202030204" pitchFamily="34" charset="0"/>
              </a:rPr>
              <a:t>个宴会厅。</a:t>
            </a:r>
            <a:endParaRPr lang="en-US" altLang="zh-CN" sz="1600" dirty="0">
              <a:latin typeface="Arial Narrow" panose="020B0606020202030204" pitchFamily="34" charset="0"/>
              <a:cs typeface="Arial" panose="020B0604020202020204" pitchFamily="34" charset="0"/>
              <a:sym typeface="Arial Narrow" panose="020B0606020202030204" pitchFamily="34" charset="0"/>
            </a:endParaRPr>
          </a:p>
          <a:p>
            <a:r>
              <a:rPr lang="en-US" altLang="zh-CN" sz="1600" dirty="0">
                <a:solidFill>
                  <a:schemeClr val="accent4"/>
                </a:solidFill>
                <a:latin typeface="Arial Narrow" panose="020B0606020202030204" pitchFamily="34" charset="0"/>
                <a:cs typeface="Arial" panose="020B0604020202020204" pitchFamily="34" charset="0"/>
                <a:sym typeface="Arial Narrow" panose="020B0606020202030204" pitchFamily="34" charset="0"/>
              </a:rPr>
              <a:t>The hotel has 2 banquet halls with a total area of 2560 square meters, and can be divided into 6 multi-function halls according to the demand.</a:t>
            </a:r>
            <a:endParaRPr lang="en-US" altLang="zh-CN" sz="1600" dirty="0">
              <a:solidFill>
                <a:schemeClr val="accent4"/>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4" name="文本框 18"/>
          <p:cNvSpPr>
            <a:spLocks noChangeArrowheads="1"/>
          </p:cNvSpPr>
          <p:nvPr/>
        </p:nvSpPr>
        <p:spPr bwMode="auto">
          <a:xfrm>
            <a:off x="714727" y="4658346"/>
            <a:ext cx="4905023" cy="1237629"/>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400" b="1" dirty="0">
                <a:latin typeface="Arial Narrow" panose="020B0606020202030204" pitchFamily="34" charset="0"/>
                <a:cs typeface="Arial" panose="020B0604020202020204" pitchFamily="34" charset="0"/>
                <a:sym typeface="Arial Narrow" panose="020B0606020202030204" pitchFamily="34" charset="0"/>
              </a:rPr>
              <a:t>动物世界大酒店 </a:t>
            </a:r>
            <a:r>
              <a:rPr lang="en-US" altLang="zh-CN" sz="2400" b="1" dirty="0">
                <a:latin typeface="Arial Narrow" panose="020B0606020202030204" pitchFamily="34" charset="0"/>
                <a:cs typeface="Arial" panose="020B0604020202020204" pitchFamily="34" charset="0"/>
                <a:sym typeface="Arial Narrow" panose="020B0606020202030204" pitchFamily="34" charset="0"/>
              </a:rPr>
              <a:t>2F </a:t>
            </a:r>
            <a:r>
              <a:rPr lang="zh-CN" altLang="en-US" sz="2400" b="1" dirty="0">
                <a:latin typeface="Arial Narrow" panose="020B0606020202030204" pitchFamily="34" charset="0"/>
                <a:cs typeface="Arial" panose="020B0604020202020204" pitchFamily="34" charset="0"/>
                <a:sym typeface="Arial Narrow" panose="020B0606020202030204" pitchFamily="34" charset="0"/>
              </a:rPr>
              <a:t>宴会厅</a:t>
            </a:r>
            <a:endParaRPr lang="en-US" altLang="zh-CN" sz="2400" b="1" dirty="0">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Animal World Hotel 2F </a:t>
            </a:r>
            <a:endParaRPr lang="en-US" altLang="zh-CN" sz="24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Conference Center</a:t>
            </a:r>
            <a:endParaRPr lang="zh-CN" altLang="en-US" sz="24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nvGrpSpPr>
          <p:cNvPr id="22" name="组合 21"/>
          <p:cNvGrpSpPr/>
          <p:nvPr/>
        </p:nvGrpSpPr>
        <p:grpSpPr>
          <a:xfrm rot="16200000">
            <a:off x="10243596" y="-1173933"/>
            <a:ext cx="270067" cy="3505950"/>
            <a:chOff x="11211353" y="3042545"/>
            <a:chExt cx="270067" cy="3505950"/>
          </a:xfrm>
          <a:solidFill>
            <a:schemeClr val="accent1"/>
          </a:solidFill>
        </p:grpSpPr>
        <p:cxnSp>
          <p:nvCxnSpPr>
            <p:cNvPr id="23" name="直接连接符 22"/>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4" name="等腰三角形 23"/>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5" name="等腰三角形 24"/>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30" name="图片 29" descr="动物世界大酒店logofinalV3.png"/>
          <p:cNvPicPr>
            <a:picLocks noChangeAspect="1"/>
          </p:cNvPicPr>
          <p:nvPr/>
        </p:nvPicPr>
        <p:blipFill>
          <a:blip r:embed="rId1" cstate="print"/>
          <a:srcRect r="79851" b="-6818"/>
          <a:stretch>
            <a:fillRect/>
          </a:stretch>
        </p:blipFill>
        <p:spPr>
          <a:xfrm>
            <a:off x="415286" y="47625"/>
            <a:ext cx="1184914" cy="979744"/>
          </a:xfrm>
          <a:prstGeom prst="rect">
            <a:avLst/>
          </a:prstGeom>
        </p:spPr>
      </p:pic>
      <p:pic>
        <p:nvPicPr>
          <p:cNvPr id="42" name="图片 41" descr="7fd5d063038483000a83d01477a5c98.png"/>
          <p:cNvPicPr>
            <a:picLocks noChangeAspect="1"/>
          </p:cNvPicPr>
          <p:nvPr/>
        </p:nvPicPr>
        <p:blipFill>
          <a:blip r:embed="rId2" cstate="print"/>
          <a:stretch>
            <a:fillRect/>
          </a:stretch>
        </p:blipFill>
        <p:spPr>
          <a:xfrm>
            <a:off x="714727" y="1512727"/>
            <a:ext cx="5661889" cy="2954497"/>
          </a:xfrm>
          <a:prstGeom prst="rect">
            <a:avLst/>
          </a:prstGeom>
          <a:ln>
            <a:solidFill>
              <a:schemeClr val="tx1"/>
            </a:solidFill>
          </a:ln>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9140" t="8444" r="9106" b="21740"/>
          <a:stretch>
            <a:fillRect/>
          </a:stretch>
        </p:blipFill>
        <p:spPr>
          <a:xfrm>
            <a:off x="6531416" y="1557871"/>
            <a:ext cx="4805956" cy="27569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09130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酒店宴会厅</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Conference Center</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4106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989701" y="232477"/>
            <a:ext cx="0" cy="646331"/>
          </a:xfrm>
          <a:prstGeom prst="line">
            <a:avLst/>
          </a:prstGeom>
        </p:spPr>
        <p:style>
          <a:lnRef idx="1">
            <a:schemeClr val="dk1"/>
          </a:lnRef>
          <a:fillRef idx="0">
            <a:schemeClr val="dk1"/>
          </a:fillRef>
          <a:effectRef idx="0">
            <a:schemeClr val="dk1"/>
          </a:effectRef>
          <a:fontRef idx="minor">
            <a:schemeClr val="tx1"/>
          </a:fontRef>
        </p:style>
      </p:cxnSp>
      <p:grpSp>
        <p:nvGrpSpPr>
          <p:cNvPr id="2" name="组合 21"/>
          <p:cNvGrpSpPr/>
          <p:nvPr/>
        </p:nvGrpSpPr>
        <p:grpSpPr>
          <a:xfrm rot="16200000">
            <a:off x="10243596" y="-1173933"/>
            <a:ext cx="270067" cy="3505950"/>
            <a:chOff x="11211353" y="3042545"/>
            <a:chExt cx="270067" cy="3505950"/>
          </a:xfrm>
          <a:solidFill>
            <a:schemeClr val="accent1"/>
          </a:solidFill>
        </p:grpSpPr>
        <p:cxnSp>
          <p:nvCxnSpPr>
            <p:cNvPr id="23" name="直接连接符 22"/>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4" name="等腰三角形 23"/>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5" name="等腰三角形 24"/>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30" name="图片 29" descr="动物世界大酒店logofinalV3.png"/>
          <p:cNvPicPr>
            <a:picLocks noChangeAspect="1"/>
          </p:cNvPicPr>
          <p:nvPr/>
        </p:nvPicPr>
        <p:blipFill>
          <a:blip r:embed="rId1" cstate="print"/>
          <a:srcRect r="79851" b="-6818"/>
          <a:stretch>
            <a:fillRect/>
          </a:stretch>
        </p:blipFill>
        <p:spPr>
          <a:xfrm>
            <a:off x="415286" y="47625"/>
            <a:ext cx="1184914" cy="979744"/>
          </a:xfrm>
          <a:prstGeom prst="rect">
            <a:avLst/>
          </a:prstGeom>
        </p:spPr>
      </p:pic>
      <p:pic>
        <p:nvPicPr>
          <p:cNvPr id="31" name="图片 30" descr="3.jpg"/>
          <p:cNvPicPr/>
          <p:nvPr/>
        </p:nvPicPr>
        <p:blipFill>
          <a:blip r:embed="rId2" cstate="print"/>
          <a:stretch>
            <a:fillRect/>
          </a:stretch>
        </p:blipFill>
        <p:spPr>
          <a:xfrm>
            <a:off x="7936388" y="3802800"/>
            <a:ext cx="3420000" cy="2340000"/>
          </a:xfrm>
          <a:prstGeom prst="rect">
            <a:avLst/>
          </a:prstGeom>
        </p:spPr>
      </p:pic>
      <p:pic>
        <p:nvPicPr>
          <p:cNvPr id="33" name="图片 32" descr="4.jpg"/>
          <p:cNvPicPr/>
          <p:nvPr/>
        </p:nvPicPr>
        <p:blipFill>
          <a:blip r:embed="rId3" cstate="print"/>
          <a:stretch>
            <a:fillRect/>
          </a:stretch>
        </p:blipFill>
        <p:spPr>
          <a:xfrm>
            <a:off x="4375417" y="3802800"/>
            <a:ext cx="3420000" cy="2340000"/>
          </a:xfrm>
          <a:prstGeom prst="rect">
            <a:avLst/>
          </a:prstGeom>
        </p:spPr>
      </p:pic>
      <p:pic>
        <p:nvPicPr>
          <p:cNvPr id="36" name="图片 35" descr="5.jpg"/>
          <p:cNvPicPr/>
          <p:nvPr/>
        </p:nvPicPr>
        <p:blipFill>
          <a:blip r:embed="rId4" cstate="print"/>
          <a:stretch>
            <a:fillRect/>
          </a:stretch>
        </p:blipFill>
        <p:spPr>
          <a:xfrm>
            <a:off x="814446" y="3802800"/>
            <a:ext cx="3420000" cy="2340000"/>
          </a:xfrm>
          <a:prstGeom prst="rect">
            <a:avLst/>
          </a:prstGeom>
        </p:spPr>
      </p:pic>
      <p:pic>
        <p:nvPicPr>
          <p:cNvPr id="37" name="图片 36" descr="17.jpg"/>
          <p:cNvPicPr/>
          <p:nvPr/>
        </p:nvPicPr>
        <p:blipFill>
          <a:blip r:embed="rId5" cstate="print"/>
          <a:stretch>
            <a:fillRect/>
          </a:stretch>
        </p:blipFill>
        <p:spPr>
          <a:xfrm>
            <a:off x="814446" y="1335750"/>
            <a:ext cx="3420000" cy="2340000"/>
          </a:xfrm>
          <a:prstGeom prst="rect">
            <a:avLst/>
          </a:prstGeom>
        </p:spPr>
      </p:pic>
      <p:pic>
        <p:nvPicPr>
          <p:cNvPr id="38" name="图片 37" descr="18.jpg"/>
          <p:cNvPicPr/>
          <p:nvPr/>
        </p:nvPicPr>
        <p:blipFill>
          <a:blip r:embed="rId6" cstate="print"/>
          <a:stretch>
            <a:fillRect/>
          </a:stretch>
        </p:blipFill>
        <p:spPr>
          <a:xfrm>
            <a:off x="4375417" y="1335750"/>
            <a:ext cx="3420000" cy="2340000"/>
          </a:xfrm>
          <a:prstGeom prst="rect">
            <a:avLst/>
          </a:prstGeom>
        </p:spPr>
      </p:pic>
      <p:pic>
        <p:nvPicPr>
          <p:cNvPr id="39" name="图片 38" descr="19.jpg"/>
          <p:cNvPicPr/>
          <p:nvPr/>
        </p:nvPicPr>
        <p:blipFill>
          <a:blip r:embed="rId7" cstate="print"/>
          <a:stretch>
            <a:fillRect/>
          </a:stretch>
        </p:blipFill>
        <p:spPr>
          <a:xfrm>
            <a:off x="7936388" y="1335750"/>
            <a:ext cx="3420000" cy="234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09130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酒店会议室</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Conference Room</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4106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989701" y="232477"/>
            <a:ext cx="0" cy="646331"/>
          </a:xfrm>
          <a:prstGeom prst="line">
            <a:avLst/>
          </a:prstGeom>
        </p:spPr>
        <p:style>
          <a:lnRef idx="1">
            <a:schemeClr val="dk1"/>
          </a:lnRef>
          <a:fillRef idx="0">
            <a:schemeClr val="dk1"/>
          </a:fillRef>
          <a:effectRef idx="0">
            <a:schemeClr val="dk1"/>
          </a:effectRef>
          <a:fontRef idx="minor">
            <a:schemeClr val="tx1"/>
          </a:fontRef>
        </p:style>
      </p:cxnSp>
      <p:grpSp>
        <p:nvGrpSpPr>
          <p:cNvPr id="22" name="组合 21"/>
          <p:cNvGrpSpPr/>
          <p:nvPr/>
        </p:nvGrpSpPr>
        <p:grpSpPr>
          <a:xfrm rot="16200000">
            <a:off x="10243596" y="-1173933"/>
            <a:ext cx="270067" cy="3505950"/>
            <a:chOff x="11211353" y="3042545"/>
            <a:chExt cx="270067" cy="3505950"/>
          </a:xfrm>
          <a:solidFill>
            <a:schemeClr val="accent1"/>
          </a:solidFill>
        </p:grpSpPr>
        <p:cxnSp>
          <p:nvCxnSpPr>
            <p:cNvPr id="23" name="直接连接符 22"/>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4" name="等腰三角形 23"/>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5" name="等腰三角形 24"/>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30" name="图片 29" descr="动物世界大酒店logofinalV3.png"/>
          <p:cNvPicPr>
            <a:picLocks noChangeAspect="1"/>
          </p:cNvPicPr>
          <p:nvPr/>
        </p:nvPicPr>
        <p:blipFill>
          <a:blip r:embed="rId1" cstate="print"/>
          <a:srcRect r="79851" b="-6818"/>
          <a:stretch>
            <a:fillRect/>
          </a:stretch>
        </p:blipFill>
        <p:spPr>
          <a:xfrm>
            <a:off x="415286" y="47625"/>
            <a:ext cx="1184914" cy="979744"/>
          </a:xfrm>
          <a:prstGeom prst="rect">
            <a:avLst/>
          </a:prstGeom>
        </p:spPr>
      </p:pic>
      <p:pic>
        <p:nvPicPr>
          <p:cNvPr id="19" name="图片 18" descr="15.jpg"/>
          <p:cNvPicPr/>
          <p:nvPr/>
        </p:nvPicPr>
        <p:blipFill>
          <a:blip r:embed="rId2" cstate="print"/>
          <a:stretch>
            <a:fillRect/>
          </a:stretch>
        </p:blipFill>
        <p:spPr>
          <a:xfrm>
            <a:off x="828907" y="4865053"/>
            <a:ext cx="2520000" cy="1800000"/>
          </a:xfrm>
          <a:prstGeom prst="rect">
            <a:avLst/>
          </a:prstGeom>
        </p:spPr>
      </p:pic>
      <p:sp>
        <p:nvSpPr>
          <p:cNvPr id="20" name="文本框 17"/>
          <p:cNvSpPr>
            <a:spLocks noChangeArrowheads="1"/>
          </p:cNvSpPr>
          <p:nvPr/>
        </p:nvSpPr>
        <p:spPr bwMode="auto">
          <a:xfrm>
            <a:off x="5657904" y="1134774"/>
            <a:ext cx="568401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1600" dirty="0">
                <a:latin typeface="Arial Narrow" panose="020B0606020202030204" pitchFamily="34" charset="0"/>
                <a:cs typeface="Arial" panose="020B0604020202020204" pitchFamily="34" charset="0"/>
                <a:sym typeface="Arial Narrow" panose="020B0606020202030204" pitchFamily="34" charset="0"/>
              </a:rPr>
              <a:t>酒店南北塔楼分别设有</a:t>
            </a:r>
            <a:r>
              <a:rPr lang="en-US" altLang="zh-CN" sz="1600" dirty="0">
                <a:latin typeface="Arial Narrow" panose="020B0606020202030204" pitchFamily="34" charset="0"/>
                <a:cs typeface="Arial" panose="020B0604020202020204" pitchFamily="34" charset="0"/>
                <a:sym typeface="Arial Narrow" panose="020B0606020202030204" pitchFamily="34" charset="0"/>
              </a:rPr>
              <a:t>3</a:t>
            </a:r>
            <a:r>
              <a:rPr lang="zh-CN" altLang="en-US" sz="1600" dirty="0">
                <a:latin typeface="Arial Narrow" panose="020B0606020202030204" pitchFamily="34" charset="0"/>
                <a:cs typeface="Arial" panose="020B0604020202020204" pitchFamily="34" charset="0"/>
                <a:sym typeface="Arial Narrow" panose="020B0606020202030204" pitchFamily="34" charset="0"/>
              </a:rPr>
              <a:t>个会议室与</a:t>
            </a:r>
            <a:r>
              <a:rPr lang="en-US" altLang="zh-CN" sz="1600" dirty="0">
                <a:latin typeface="Arial Narrow" panose="020B0606020202030204" pitchFamily="34" charset="0"/>
                <a:cs typeface="Arial" panose="020B0604020202020204" pitchFamily="34" charset="0"/>
                <a:sym typeface="Arial Narrow" panose="020B0606020202030204" pitchFamily="34" charset="0"/>
              </a:rPr>
              <a:t>1</a:t>
            </a:r>
            <a:r>
              <a:rPr lang="zh-CN" altLang="en-US" sz="1600" dirty="0">
                <a:latin typeface="Arial Narrow" panose="020B0606020202030204" pitchFamily="34" charset="0"/>
                <a:cs typeface="Arial" panose="020B0604020202020204" pitchFamily="34" charset="0"/>
                <a:sym typeface="Arial Narrow" panose="020B0606020202030204" pitchFamily="34" charset="0"/>
              </a:rPr>
              <a:t>个包厢。</a:t>
            </a:r>
            <a:endParaRPr lang="en-US" altLang="zh-CN" sz="1600" dirty="0">
              <a:latin typeface="Arial Narrow" panose="020B0606020202030204" pitchFamily="34" charset="0"/>
              <a:cs typeface="Arial" panose="020B0604020202020204" pitchFamily="34" charset="0"/>
              <a:sym typeface="Arial Narrow" panose="020B0606020202030204" pitchFamily="34" charset="0"/>
            </a:endParaRPr>
          </a:p>
          <a:p>
            <a:r>
              <a:rPr lang="en-US" altLang="zh-CN" sz="1600" dirty="0">
                <a:solidFill>
                  <a:schemeClr val="accent4"/>
                </a:solidFill>
                <a:latin typeface="Arial Narrow" panose="020B0606020202030204" pitchFamily="34" charset="0"/>
                <a:cs typeface="Arial" panose="020B0604020202020204" pitchFamily="34" charset="0"/>
                <a:sym typeface="Arial Narrow" panose="020B0606020202030204" pitchFamily="34" charset="0"/>
              </a:rPr>
              <a:t>There are three meeting rooms and one box in both the north and south tower of the hotel.</a:t>
            </a:r>
            <a:endParaRPr lang="en-US" altLang="zh-CN" sz="1600" dirty="0">
              <a:solidFill>
                <a:schemeClr val="accent4"/>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1" name="文本框 18"/>
          <p:cNvSpPr>
            <a:spLocks noChangeArrowheads="1"/>
          </p:cNvSpPr>
          <p:nvPr/>
        </p:nvSpPr>
        <p:spPr bwMode="auto">
          <a:xfrm>
            <a:off x="828907" y="1127850"/>
            <a:ext cx="4662671" cy="830997"/>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400" b="1" dirty="0">
                <a:latin typeface="Arial Narrow" panose="020B0606020202030204" pitchFamily="34" charset="0"/>
                <a:cs typeface="Arial" panose="020B0604020202020204" pitchFamily="34" charset="0"/>
                <a:sym typeface="Arial Narrow" panose="020B0606020202030204" pitchFamily="34" charset="0"/>
              </a:rPr>
              <a:t>动物世界大酒店 </a:t>
            </a:r>
            <a:r>
              <a:rPr lang="en-US" altLang="zh-CN" sz="2400" b="1" dirty="0">
                <a:latin typeface="Arial Narrow" panose="020B0606020202030204" pitchFamily="34" charset="0"/>
                <a:cs typeface="Arial" panose="020B0604020202020204" pitchFamily="34" charset="0"/>
                <a:sym typeface="Arial Narrow" panose="020B0606020202030204" pitchFamily="34" charset="0"/>
              </a:rPr>
              <a:t>2F </a:t>
            </a:r>
            <a:r>
              <a:rPr lang="zh-CN" altLang="en-US" sz="2400" b="1" dirty="0">
                <a:latin typeface="Arial Narrow" panose="020B0606020202030204" pitchFamily="34" charset="0"/>
                <a:cs typeface="Arial" panose="020B0604020202020204" pitchFamily="34" charset="0"/>
                <a:sym typeface="Arial Narrow" panose="020B0606020202030204" pitchFamily="34" charset="0"/>
              </a:rPr>
              <a:t>会议室</a:t>
            </a:r>
            <a:endParaRPr lang="en-US" altLang="zh-CN" sz="2400" b="1" dirty="0">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Animal World Hotel 2F Meeting Room</a:t>
            </a:r>
            <a:endParaRPr lang="zh-CN" altLang="en-US" sz="24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endParaRPr>
          </a:p>
        </p:txBody>
      </p:sp>
      <p:pic>
        <p:nvPicPr>
          <p:cNvPr id="29" name="图片 28" descr="7fd5d063038483000a83d01477a5c98.png"/>
          <p:cNvPicPr>
            <a:picLocks noChangeAspect="1"/>
          </p:cNvPicPr>
          <p:nvPr/>
        </p:nvPicPr>
        <p:blipFill>
          <a:blip r:embed="rId3" cstate="print"/>
          <a:stretch>
            <a:fillRect/>
          </a:stretch>
        </p:blipFill>
        <p:spPr>
          <a:xfrm>
            <a:off x="5680055" y="2196302"/>
            <a:ext cx="5661860" cy="2438220"/>
          </a:xfrm>
          <a:prstGeom prst="rect">
            <a:avLst/>
          </a:prstGeom>
          <a:ln>
            <a:solidFill>
              <a:schemeClr val="tx1"/>
            </a:solidFill>
          </a:ln>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l="9140" t="8444" r="9106" b="21740"/>
          <a:stretch>
            <a:fillRect/>
          </a:stretch>
        </p:blipFill>
        <p:spPr>
          <a:xfrm>
            <a:off x="828907" y="2074765"/>
            <a:ext cx="4662000" cy="2674371"/>
          </a:xfrm>
          <a:prstGeom prst="rect">
            <a:avLst/>
          </a:prstGeom>
        </p:spPr>
      </p:pic>
      <p:pic>
        <p:nvPicPr>
          <p:cNvPr id="32" name="图片 31" descr="12.jpg"/>
          <p:cNvPicPr/>
          <p:nvPr/>
        </p:nvPicPr>
        <p:blipFill>
          <a:blip r:embed="rId5" cstate="print"/>
          <a:stretch>
            <a:fillRect/>
          </a:stretch>
        </p:blipFill>
        <p:spPr>
          <a:xfrm>
            <a:off x="8821915" y="4865053"/>
            <a:ext cx="2520000" cy="1800000"/>
          </a:xfrm>
          <a:prstGeom prst="rect">
            <a:avLst/>
          </a:prstGeom>
        </p:spPr>
      </p:pic>
      <p:pic>
        <p:nvPicPr>
          <p:cNvPr id="33" name="图片 32" descr="13.jpg"/>
          <p:cNvPicPr/>
          <p:nvPr/>
        </p:nvPicPr>
        <p:blipFill>
          <a:blip r:embed="rId6" cstate="print"/>
          <a:stretch>
            <a:fillRect/>
          </a:stretch>
        </p:blipFill>
        <p:spPr>
          <a:xfrm>
            <a:off x="6157579" y="4865053"/>
            <a:ext cx="2520000" cy="1800000"/>
          </a:xfrm>
          <a:prstGeom prst="rect">
            <a:avLst/>
          </a:prstGeom>
        </p:spPr>
      </p:pic>
      <p:pic>
        <p:nvPicPr>
          <p:cNvPr id="34" name="图片 33" descr="14.jpg"/>
          <p:cNvPicPr/>
          <p:nvPr/>
        </p:nvPicPr>
        <p:blipFill>
          <a:blip r:embed="rId7" cstate="print"/>
          <a:stretch>
            <a:fillRect/>
          </a:stretch>
        </p:blipFill>
        <p:spPr>
          <a:xfrm>
            <a:off x="3493243" y="4865053"/>
            <a:ext cx="2520000" cy="180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4676113" y="36480"/>
            <a:ext cx="6480198" cy="1077218"/>
          </a:xfrm>
          <a:prstGeom prst="rect">
            <a:avLst/>
          </a:prstGeom>
          <a:noFill/>
        </p:spPr>
        <p:txBody>
          <a:bodyPr wrap="square" rtlCol="0">
            <a:spAutoFit/>
          </a:bodyPr>
          <a:lstStyle/>
          <a:p>
            <a:pPr>
              <a:defRPr/>
            </a:pPr>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会议礼仪服务</a:t>
            </a:r>
            <a:endParaRPr lang="en-US" altLang="zh-CN" sz="4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pPr>
              <a:defRPr/>
            </a:pPr>
            <a:r>
              <a:rPr lang="en-US" altLang="zh-CN" sz="2400"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International Conference Center 2F</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31543"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International Conference Center</a:t>
            </a:r>
            <a:endParaRPr lang="en-US" altLang="zh-CN"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504259" y="232477"/>
            <a:ext cx="0" cy="646331"/>
          </a:xfrm>
          <a:prstGeom prst="line">
            <a:avLst/>
          </a:prstGeom>
        </p:spPr>
        <p:style>
          <a:lnRef idx="1">
            <a:schemeClr val="dk1"/>
          </a:lnRef>
          <a:fillRef idx="0">
            <a:schemeClr val="dk1"/>
          </a:fillRef>
          <a:effectRef idx="0">
            <a:schemeClr val="dk1"/>
          </a:effectRef>
          <a:fontRef idx="minor">
            <a:schemeClr val="tx1"/>
          </a:fontRef>
        </p:style>
      </p:cxnSp>
      <p:sp>
        <p:nvSpPr>
          <p:cNvPr id="19" name="文本框 38"/>
          <p:cNvSpPr>
            <a:spLocks noChangeArrowheads="1"/>
          </p:cNvSpPr>
          <p:nvPr/>
        </p:nvSpPr>
        <p:spPr bwMode="auto">
          <a:xfrm>
            <a:off x="364429" y="1196024"/>
            <a:ext cx="11523151"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太湖龙之梦乐园礼仪队提供高水准礼仪增值服务</a:t>
            </a:r>
            <a:endParaRPr lang="en-US" altLang="zh-CN"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r>
              <a:rPr lang="en-US" altLang="zh-CN"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The </a:t>
            </a:r>
            <a:r>
              <a:rPr lang="en-US" altLang="zh-CN" b="1" dirty="0" err="1">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Taihu</a:t>
            </a:r>
            <a:r>
              <a:rPr lang="en-US" altLang="zh-CN"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 lake </a:t>
            </a:r>
            <a:r>
              <a:rPr lang="en-US" altLang="zh-CN" b="1" dirty="0" err="1">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 Paradise Etiquette Team provides high standard etiquette value-added services</a:t>
            </a:r>
            <a:endParaRPr lang="en-US" altLang="zh-CN"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nvGrpSpPr>
          <p:cNvPr id="3" name="组合 32"/>
          <p:cNvGrpSpPr/>
          <p:nvPr/>
        </p:nvGrpSpPr>
        <p:grpSpPr>
          <a:xfrm rot="16200000">
            <a:off x="10526502" y="-890799"/>
            <a:ext cx="470391" cy="2860605"/>
            <a:chOff x="11211353" y="3042545"/>
            <a:chExt cx="270067" cy="3505950"/>
          </a:xfrm>
          <a:solidFill>
            <a:schemeClr val="accent1"/>
          </a:solidFill>
        </p:grpSpPr>
        <p:cxnSp>
          <p:nvCxnSpPr>
            <p:cNvPr id="34" name="直接连接符 33"/>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5" name="等腰三角形 34"/>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36" name="等腰三角形 35"/>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5" name="图片 4"/>
          <p:cNvPicPr/>
          <p:nvPr/>
        </p:nvPicPr>
        <p:blipFill>
          <a:blip r:embed="rId1" cstate="print"/>
          <a:stretch>
            <a:fillRect/>
          </a:stretch>
        </p:blipFill>
        <p:spPr>
          <a:xfrm>
            <a:off x="364430" y="4473137"/>
            <a:ext cx="3096000" cy="2052000"/>
          </a:xfrm>
          <a:prstGeom prst="rect">
            <a:avLst/>
          </a:prstGeom>
          <a:ln>
            <a:noFill/>
          </a:ln>
          <a:effectLst>
            <a:outerShdw blurRad="292100" dist="139700" dir="2700000" algn="tl" rotWithShape="0">
              <a:srgbClr val="333333">
                <a:alpha val="65000"/>
              </a:srgbClr>
            </a:outerShdw>
          </a:effectLst>
        </p:spPr>
      </p:pic>
      <p:pic>
        <p:nvPicPr>
          <p:cNvPr id="6" name="图片 5"/>
          <p:cNvPicPr/>
          <p:nvPr/>
        </p:nvPicPr>
        <p:blipFill>
          <a:blip r:embed="rId2" cstate="print"/>
          <a:stretch>
            <a:fillRect/>
          </a:stretch>
        </p:blipFill>
        <p:spPr>
          <a:xfrm>
            <a:off x="8791584" y="4473137"/>
            <a:ext cx="3096000" cy="2052000"/>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3" cstate="print"/>
          <a:stretch>
            <a:fillRect/>
          </a:stretch>
        </p:blipFill>
        <p:spPr>
          <a:xfrm>
            <a:off x="3618714" y="2598822"/>
            <a:ext cx="5006941" cy="3409092"/>
          </a:xfrm>
          <a:prstGeom prst="rect">
            <a:avLst/>
          </a:prstGeom>
          <a:ln>
            <a:noFill/>
          </a:ln>
          <a:effectLst>
            <a:outerShdw blurRad="292100" dist="139700" dir="2700000" algn="tl" rotWithShape="0">
              <a:srgbClr val="333333">
                <a:alpha val="65000"/>
              </a:srgbClr>
            </a:outerShdw>
          </a:effectLst>
        </p:spPr>
      </p:pic>
      <p:pic>
        <p:nvPicPr>
          <p:cNvPr id="8" name="图片 7"/>
          <p:cNvPicPr/>
          <p:nvPr/>
        </p:nvPicPr>
        <p:blipFill>
          <a:blip r:embed="rId4" cstate="print"/>
          <a:stretch>
            <a:fillRect/>
          </a:stretch>
        </p:blipFill>
        <p:spPr>
          <a:xfrm>
            <a:off x="364430" y="1952139"/>
            <a:ext cx="3096000" cy="2052000"/>
          </a:xfrm>
          <a:prstGeom prst="rect">
            <a:avLst/>
          </a:prstGeom>
          <a:ln>
            <a:noFill/>
          </a:ln>
          <a:effectLst>
            <a:outerShdw blurRad="292100" dist="139700" dir="2700000" algn="tl" rotWithShape="0">
              <a:srgbClr val="333333">
                <a:alpha val="65000"/>
              </a:srgbClr>
            </a:outerShdw>
          </a:effectLst>
        </p:spPr>
      </p:pic>
      <p:pic>
        <p:nvPicPr>
          <p:cNvPr id="9" name="图片 8"/>
          <p:cNvPicPr/>
          <p:nvPr/>
        </p:nvPicPr>
        <p:blipFill>
          <a:blip r:embed="rId5" cstate="print"/>
          <a:stretch>
            <a:fillRect/>
          </a:stretch>
        </p:blipFill>
        <p:spPr>
          <a:xfrm>
            <a:off x="8791584" y="1952139"/>
            <a:ext cx="3096000" cy="2052000"/>
          </a:xfrm>
          <a:prstGeom prst="rect">
            <a:avLst/>
          </a:prstGeom>
          <a:ln>
            <a:noFill/>
          </a:ln>
          <a:effectLst>
            <a:outerShdw blurRad="292100" dist="139700" dir="2700000" algn="tl" rotWithShape="0">
              <a:srgbClr val="333333">
                <a:alpha val="65000"/>
              </a:srgbClr>
            </a:outerShdw>
          </a:effectLst>
        </p:spPr>
      </p:pic>
      <p:pic>
        <p:nvPicPr>
          <p:cNvPr id="17" name="图片 16" descr="动物世界大酒店logofinalV3.png"/>
          <p:cNvPicPr>
            <a:picLocks noChangeAspect="1"/>
          </p:cNvPicPr>
          <p:nvPr/>
        </p:nvPicPr>
        <p:blipFill>
          <a:blip r:embed="rId6" cstate="print"/>
          <a:srcRect r="79851" b="-6818"/>
          <a:stretch>
            <a:fillRect/>
          </a:stretch>
        </p:blipFill>
        <p:spPr>
          <a:xfrm>
            <a:off x="415286" y="47625"/>
            <a:ext cx="1184914" cy="9797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079719" y="47810"/>
            <a:ext cx="6480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C7A978"/>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太湖龙之梦乐园</a:t>
            </a:r>
            <a:r>
              <a:rPr lang="zh-CN" altLang="en-US" sz="3600" b="1">
                <a:solidFill>
                  <a:srgbClr val="C7A978"/>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开放</a:t>
            </a:r>
            <a:r>
              <a:rPr kumimoji="0" lang="zh-CN" altLang="en-US" sz="3600" b="1" i="0" u="none" strike="noStrike" kern="1200" cap="none" spc="0" normalizeH="0" baseline="0" noProof="0">
                <a:ln>
                  <a:noFill/>
                </a:ln>
                <a:solidFill>
                  <a:srgbClr val="C7A978"/>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业</a:t>
            </a:r>
            <a:r>
              <a:rPr kumimoji="0" lang="zh-CN" altLang="en-US" sz="3600" b="1" i="0" u="none" strike="noStrike" kern="1200" cap="none" spc="0" normalizeH="0" baseline="0" noProof="0" dirty="0">
                <a:ln>
                  <a:noFill/>
                </a:ln>
                <a:solidFill>
                  <a:srgbClr val="C7A978"/>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态</a:t>
            </a:r>
            <a:endParaRPr kumimoji="0" lang="en-US" altLang="zh-CN" sz="3600" b="0" i="0" u="none" strike="noStrike" kern="1200" cap="none" spc="0" normalizeH="0" baseline="0" noProof="0" dirty="0">
              <a:ln>
                <a:noFill/>
              </a:ln>
              <a:solidFill>
                <a:srgbClr val="C7A978"/>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rgbClr val="CCCCCC">
                    <a:lumMod val="75000"/>
                  </a:srgbClr>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Taihu</a:t>
            </a:r>
            <a:r>
              <a:rPr kumimoji="0" lang="en-US" altLang="zh-CN" sz="2400" b="0" i="0" u="none" strike="noStrike" kern="1200" cap="none" spc="0" normalizeH="0" baseline="0" noProof="0" dirty="0">
                <a:ln>
                  <a:noFill/>
                </a:ln>
                <a:solidFill>
                  <a:srgbClr val="CCCCCC">
                    <a:lumMod val="75000"/>
                  </a:srgbClr>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 Lake </a:t>
            </a:r>
            <a:r>
              <a:rPr kumimoji="0" lang="en-US" altLang="zh-CN" sz="2400" b="0" i="0" u="none" strike="noStrike" kern="1200" cap="none" spc="0" normalizeH="0" baseline="0" noProof="0" dirty="0" err="1">
                <a:ln>
                  <a:noFill/>
                </a:ln>
                <a:solidFill>
                  <a:srgbClr val="CCCCCC">
                    <a:lumMod val="75000"/>
                  </a:srgbClr>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Longemont</a:t>
            </a:r>
            <a:r>
              <a:rPr kumimoji="0" lang="en-US" altLang="zh-CN" sz="2400" b="0" i="0" u="none" strike="noStrike" kern="1200" cap="none" spc="0" normalizeH="0" baseline="0" noProof="0" dirty="0">
                <a:ln>
                  <a:noFill/>
                </a:ln>
                <a:solidFill>
                  <a:srgbClr val="CCCCCC">
                    <a:lumMod val="75000"/>
                  </a:srgbClr>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 Paradis </a:t>
            </a:r>
            <a:r>
              <a:rPr kumimoji="0" lang="en-US" altLang="zh-CN" sz="2400" b="0" i="0" u="none" strike="noStrike" kern="1200" cap="none" spc="0" normalizeH="0" baseline="0" noProof="0" dirty="0">
                <a:ln>
                  <a:noFill/>
                </a:ln>
                <a:solidFill>
                  <a:srgbClr val="999999"/>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Business Scale</a:t>
            </a:r>
            <a:endParaRPr kumimoji="0" lang="en-US" altLang="zh-CN" sz="2400" b="0" i="0" u="none" strike="noStrike" kern="1200" cap="none" spc="0" normalizeH="0" baseline="0" noProof="0" dirty="0">
              <a:ln>
                <a:noFill/>
              </a:ln>
              <a:solidFill>
                <a:srgbClr val="999999"/>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p:txBody>
      </p:sp>
      <p:grpSp>
        <p:nvGrpSpPr>
          <p:cNvPr id="33" name="组合 32"/>
          <p:cNvGrpSpPr/>
          <p:nvPr/>
        </p:nvGrpSpPr>
        <p:grpSpPr>
          <a:xfrm rot="16200000">
            <a:off x="11075706" y="-281199"/>
            <a:ext cx="444992" cy="1717604"/>
            <a:chOff x="11211353" y="3042545"/>
            <a:chExt cx="270067" cy="3505950"/>
          </a:xfrm>
          <a:solidFill>
            <a:schemeClr val="accent1"/>
          </a:solidFill>
        </p:grpSpPr>
        <p:cxnSp>
          <p:nvCxnSpPr>
            <p:cNvPr id="34" name="直接连接符 33"/>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5" name="等腰三角形 34"/>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p:txBody>
        </p:sp>
        <p:sp>
          <p:nvSpPr>
            <p:cNvPr id="36" name="等腰三角形 35"/>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p:txBody>
        </p:sp>
      </p:grpSp>
      <p:grpSp>
        <p:nvGrpSpPr>
          <p:cNvPr id="11" name="组合 10"/>
          <p:cNvGrpSpPr/>
          <p:nvPr/>
        </p:nvGrpSpPr>
        <p:grpSpPr>
          <a:xfrm>
            <a:off x="693087" y="1316003"/>
            <a:ext cx="4898070" cy="4854412"/>
            <a:chOff x="6889863" y="1404630"/>
            <a:chExt cx="4898070" cy="4854412"/>
          </a:xfrm>
        </p:grpSpPr>
        <p:sp>
          <p:nvSpPr>
            <p:cNvPr id="2" name="文本框 1"/>
            <p:cNvSpPr txBox="1"/>
            <p:nvPr/>
          </p:nvSpPr>
          <p:spPr>
            <a:xfrm>
              <a:off x="6889863" y="1404630"/>
              <a:ext cx="2116930" cy="338554"/>
            </a:xfrm>
            <a:prstGeom prst="rect">
              <a:avLst/>
            </a:prstGeom>
            <a:solidFill>
              <a:schemeClr val="accent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已开放乐园游乐项目</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6889863" y="1808205"/>
              <a:ext cx="2116930" cy="2492990"/>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龙之梦动物世界</a:t>
              </a:r>
              <a:endParaRPr kumimoji="0" lang="en-US" altLang="zh-CN" sz="13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占地</a:t>
              </a:r>
              <a:r>
                <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1600</a:t>
              </a: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亩，分步行区、车行区两个游览区域</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数百种野生动物，与动物零距离接触</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五大动物科普秀，寓教于乐</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充满童趣的儿童乐园，八大项目畅玩</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参观</a:t>
              </a:r>
              <a:r>
                <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5000</a:t>
              </a: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平米的古森林博物馆</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p:cNvSpPr/>
            <p:nvPr/>
          </p:nvSpPr>
          <p:spPr>
            <a:xfrm>
              <a:off x="6890286" y="4366216"/>
              <a:ext cx="2116507" cy="1892826"/>
            </a:xfrm>
            <a:prstGeom prst="rect">
              <a:avLst/>
            </a:prstGeom>
            <a:ln>
              <a:solidFill>
                <a:schemeClr val="tx2"/>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龙之梦图影湿地公园</a:t>
              </a:r>
              <a:endParaRPr kumimoji="0" lang="en-US" altLang="zh-CN" sz="13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国家</a:t>
              </a:r>
              <a:r>
                <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4A</a:t>
              </a: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级景区，需乘船上岛</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面朝太湖，三面环山</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腹拥湿地，依山为图，映水为影</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原生态展示农耕文化，旅游观光民俗风情体验</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24113" y="1411522"/>
              <a:ext cx="2663820" cy="1499016"/>
            </a:xfrm>
            <a:prstGeom prst="rect">
              <a:avLst/>
            </a:prstGeom>
          </p:spPr>
        </p:pic>
        <p:pic>
          <p:nvPicPr>
            <p:cNvPr id="23" name="图片 22"/>
            <p:cNvPicPr>
              <a:picLocks noChangeAspect="1"/>
            </p:cNvPicPr>
            <p:nvPr/>
          </p:nvPicPr>
          <p:blipFill rotWithShape="1">
            <a:blip r:embed="rId2" cstate="print"/>
            <a:srcRect r="3974"/>
            <a:stretch>
              <a:fillRect/>
            </a:stretch>
          </p:blipFill>
          <p:spPr>
            <a:xfrm>
              <a:off x="9129714" y="4766967"/>
              <a:ext cx="2652618" cy="1492075"/>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113" y="2950812"/>
              <a:ext cx="2663820" cy="1775880"/>
            </a:xfrm>
            <a:prstGeom prst="rect">
              <a:avLst/>
            </a:prstGeom>
          </p:spPr>
        </p:pic>
      </p:grpSp>
      <p:cxnSp>
        <p:nvCxnSpPr>
          <p:cNvPr id="30" name="直接连接符 29"/>
          <p:cNvCxnSpPr/>
          <p:nvPr/>
        </p:nvCxnSpPr>
        <p:spPr>
          <a:xfrm>
            <a:off x="5018609" y="232477"/>
            <a:ext cx="0" cy="646331"/>
          </a:xfrm>
          <a:prstGeom prst="line">
            <a:avLst/>
          </a:prstGeom>
        </p:spPr>
        <p:style>
          <a:lnRef idx="1">
            <a:schemeClr val="dk1"/>
          </a:lnRef>
          <a:fillRef idx="0">
            <a:schemeClr val="dk1"/>
          </a:fillRef>
          <a:effectRef idx="0">
            <a:schemeClr val="dk1"/>
          </a:effectRef>
          <a:fontRef idx="minor">
            <a:schemeClr val="tx1"/>
          </a:fontRef>
        </p:style>
      </p:cxn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793" b="36280"/>
          <a:stretch>
            <a:fillRect/>
          </a:stretch>
        </p:blipFill>
        <p:spPr>
          <a:xfrm>
            <a:off x="985674" y="0"/>
            <a:ext cx="3740195" cy="1049408"/>
          </a:xfrm>
          <a:prstGeom prst="rect">
            <a:avLst/>
          </a:prstGeom>
        </p:spPr>
      </p:pic>
      <p:grpSp>
        <p:nvGrpSpPr>
          <p:cNvPr id="17" name="组合 16"/>
          <p:cNvGrpSpPr/>
          <p:nvPr/>
        </p:nvGrpSpPr>
        <p:grpSpPr>
          <a:xfrm>
            <a:off x="6267239" y="1329893"/>
            <a:ext cx="2116930" cy="4654357"/>
            <a:chOff x="6889863" y="1404630"/>
            <a:chExt cx="2116930" cy="4654357"/>
          </a:xfrm>
        </p:grpSpPr>
        <p:sp>
          <p:nvSpPr>
            <p:cNvPr id="18" name="文本框 17"/>
            <p:cNvSpPr txBox="1"/>
            <p:nvPr/>
          </p:nvSpPr>
          <p:spPr>
            <a:xfrm>
              <a:off x="6889863" y="1404630"/>
              <a:ext cx="2116930" cy="338554"/>
            </a:xfrm>
            <a:prstGeom prst="rect">
              <a:avLst/>
            </a:prstGeom>
            <a:solidFill>
              <a:schemeClr val="accent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已开放乐园游乐项目</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a:xfrm>
              <a:off x="6889863" y="1808205"/>
              <a:ext cx="2116930" cy="2492990"/>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龙之梦太湖古镇</a:t>
              </a:r>
              <a:endParaRPr kumimoji="0" lang="en-US" altLang="zh-CN" sz="13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总建筑面积</a:t>
              </a:r>
              <a:r>
                <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66</a:t>
              </a: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万方，分东西两个片区</a:t>
              </a: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规划建设有</a:t>
              </a:r>
              <a:r>
                <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个大型剧院，</a:t>
              </a:r>
              <a:r>
                <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20000</a:t>
              </a: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个演艺席位，</a:t>
              </a:r>
              <a:r>
                <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公里长的老街</a:t>
              </a:r>
              <a:endPar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buFont typeface="Arial" panose="020B0604020202020204" pitchFamily="34" charset="0"/>
                <a:buChar char="•"/>
                <a:defRPr/>
              </a:pP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打造成国民演艺之都，让游客一眼看遍天下戏</a:t>
              </a:r>
              <a:endPar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buFont typeface="Arial" panose="020B0604020202020204" pitchFamily="34" charset="0"/>
                <a:buChar char="•"/>
                <a:defRPr/>
              </a:pP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目前</a:t>
              </a: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每晚两场水舞秀，声光水影的视听盛宴免费供游客观看</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p:cNvSpPr/>
            <p:nvPr/>
          </p:nvSpPr>
          <p:spPr>
            <a:xfrm>
              <a:off x="6890286" y="4366216"/>
              <a:ext cx="2116507" cy="1692771"/>
            </a:xfrm>
            <a:prstGeom prst="rect">
              <a:avLst/>
            </a:prstGeom>
            <a:ln>
              <a:solidFill>
                <a:schemeClr val="tx2"/>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龙之梦嬉水世界</a:t>
              </a:r>
              <a:endParaRPr kumimoji="0" lang="en-US" altLang="zh-CN" sz="13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占地面积</a:t>
              </a:r>
              <a:r>
                <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246</a:t>
              </a: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亩，分成室内、室外两个部分</a:t>
              </a:r>
              <a:endPar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目前已开放室外部分，合计拥有</a:t>
              </a:r>
              <a:r>
                <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大游玩设施、十大精彩演艺</a:t>
              </a:r>
              <a:endParaRPr lang="en-US" altLang="zh-CN" sz="13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室外部分每年</a:t>
              </a:r>
              <a:r>
                <a:rPr kumimoji="0" lang="en-US"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6-9</a:t>
              </a:r>
              <a:r>
                <a:rPr kumimoji="0" lang="zh-CN" altLang="en-US"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月开放</a:t>
              </a:r>
              <a:endParaRPr kumimoji="0" lang="zh-CN" altLang="zh-CN" sz="1300" b="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5" name="图片 4"/>
          <p:cNvPicPr>
            <a:picLocks noChangeAspect="1"/>
          </p:cNvPicPr>
          <p:nvPr/>
        </p:nvPicPr>
        <p:blipFill>
          <a:blip r:embed="rId5"/>
          <a:stretch>
            <a:fillRect/>
          </a:stretch>
        </p:blipFill>
        <p:spPr>
          <a:xfrm>
            <a:off x="8501487" y="4477643"/>
            <a:ext cx="2652617" cy="1692772"/>
          </a:xfrm>
          <a:prstGeom prst="rect">
            <a:avLst/>
          </a:prstGeom>
        </p:spPr>
      </p:pic>
      <p:pic>
        <p:nvPicPr>
          <p:cNvPr id="8" name="图片 7"/>
          <p:cNvPicPr>
            <a:picLocks noChangeAspect="1"/>
          </p:cNvPicPr>
          <p:nvPr/>
        </p:nvPicPr>
        <p:blipFill rotWithShape="1">
          <a:blip r:embed="rId6"/>
          <a:srcRect t="6757" b="-1886"/>
          <a:stretch>
            <a:fillRect/>
          </a:stretch>
        </p:blipFill>
        <p:spPr>
          <a:xfrm>
            <a:off x="8507088" y="2821911"/>
            <a:ext cx="2652618" cy="1655732"/>
          </a:xfrm>
          <a:prstGeom prst="rect">
            <a:avLst/>
          </a:prstGeom>
        </p:spPr>
      </p:pic>
      <p:pic>
        <p:nvPicPr>
          <p:cNvPr id="9" name="图片 8"/>
          <p:cNvPicPr>
            <a:picLocks noChangeAspect="1"/>
          </p:cNvPicPr>
          <p:nvPr/>
        </p:nvPicPr>
        <p:blipFill>
          <a:blip r:embed="rId7"/>
          <a:stretch>
            <a:fillRect/>
          </a:stretch>
        </p:blipFill>
        <p:spPr>
          <a:xfrm>
            <a:off x="8507089" y="1329892"/>
            <a:ext cx="2663820" cy="147282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8416"/>
            <a:ext cx="12192000" cy="6847366"/>
          </a:xfrm>
          <a:prstGeom prst="rect">
            <a:avLst/>
          </a:prstGeom>
          <a:solidFill>
            <a:schemeClr val="dk1">
              <a:alpha val="4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5" name="灯片编号占位符 4"/>
          <p:cNvSpPr>
            <a:spLocks noGrp="1"/>
          </p:cNvSpPr>
          <p:nvPr>
            <p:ph type="sldNum" sz="quarter" idx="12"/>
          </p:nvPr>
        </p:nvSpPr>
        <p:spPr/>
        <p:txBody>
          <a:bodyPr/>
          <a:lstStyle/>
          <a:p>
            <a:fld id="{37D4887C-C41D-497A-9FA0-6AD110BCACC1}" type="slidenum">
              <a:rPr lang="zh-CN" altLang="en-US" smtClean="0">
                <a:latin typeface="Arial Narrow" panose="020B0606020202030204" pitchFamily="34" charset="0"/>
                <a:cs typeface="Arial" panose="020B0604020202020204" pitchFamily="34" charset="0"/>
                <a:sym typeface="Arial Narrow" panose="020B0606020202030204" pitchFamily="34" charset="0"/>
              </a:rPr>
            </a:fld>
            <a:endParaRPr lang="zh-CN" altLang="en-US" dirty="0">
              <a:latin typeface="Arial Narrow" panose="020B0606020202030204" pitchFamily="34" charset="0"/>
              <a:cs typeface="Arial" panose="020B0604020202020204" pitchFamily="34" charset="0"/>
              <a:sym typeface="Arial Narrow" panose="020B0606020202030204" pitchFamily="34" charset="0"/>
            </a:endParaRPr>
          </a:p>
        </p:txBody>
      </p:sp>
      <p:grpSp>
        <p:nvGrpSpPr>
          <p:cNvPr id="4" name="组合 3"/>
          <p:cNvGrpSpPr/>
          <p:nvPr/>
        </p:nvGrpSpPr>
        <p:grpSpPr>
          <a:xfrm>
            <a:off x="618190" y="1063845"/>
            <a:ext cx="10955621" cy="4730311"/>
            <a:chOff x="764051" y="1033659"/>
            <a:chExt cx="10955621" cy="4730311"/>
          </a:xfrm>
        </p:grpSpPr>
        <p:sp>
          <p:nvSpPr>
            <p:cNvPr id="6" name="ïṩḷïḋe"/>
            <p:cNvSpPr txBox="1"/>
            <p:nvPr/>
          </p:nvSpPr>
          <p:spPr>
            <a:xfrm>
              <a:off x="764051" y="2662285"/>
              <a:ext cx="10955621" cy="192978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altLang="zh-CN" sz="7300" dirty="0">
                  <a:solidFill>
                    <a:schemeClr val="bg1"/>
                  </a:solidFill>
                  <a:latin typeface="Arial Narrow" panose="020B0606020202030204" pitchFamily="34" charset="0"/>
                  <a:cs typeface="Arial" panose="020B0604020202020204" pitchFamily="34" charset="0"/>
                  <a:sym typeface="Arial Narrow" panose="020B0606020202030204" pitchFamily="34" charset="0"/>
                </a:rPr>
                <a:t>THANKS FOR YOUR ATTENTION</a:t>
              </a:r>
              <a:br>
                <a:rPr lang="en-US" altLang="zh-CN" dirty="0">
                  <a:solidFill>
                    <a:schemeClr val="bg1"/>
                  </a:solidFill>
                  <a:latin typeface="Arial Narrow" panose="020B0606020202030204" pitchFamily="34" charset="0"/>
                  <a:cs typeface="Arial" panose="020B0604020202020204" pitchFamily="34" charset="0"/>
                  <a:sym typeface="Arial Narrow" panose="020B0606020202030204" pitchFamily="34" charset="0"/>
                </a:rPr>
              </a:br>
              <a:r>
                <a:rPr lang="zh-CN" altLang="en-US" sz="5300" dirty="0">
                  <a:solidFill>
                    <a:schemeClr val="bg1"/>
                  </a:solidFill>
                  <a:latin typeface="Arial Narrow" panose="020B0606020202030204" pitchFamily="34" charset="0"/>
                  <a:cs typeface="Arial" panose="020B0604020202020204" pitchFamily="34" charset="0"/>
                  <a:sym typeface="Arial Narrow" panose="020B0606020202030204" pitchFamily="34" charset="0"/>
                </a:rPr>
                <a:t>期待与您合作</a:t>
              </a:r>
              <a:endParaRPr lang="zh-CN" altLang="en-US" sz="2500" b="0" spc="300"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8" name="矩形 7"/>
            <p:cNvSpPr/>
            <p:nvPr/>
          </p:nvSpPr>
          <p:spPr>
            <a:xfrm>
              <a:off x="4053950" y="4685116"/>
              <a:ext cx="4375821" cy="830997"/>
            </a:xfrm>
            <a:prstGeom prst="rect">
              <a:avLst/>
            </a:prstGeom>
          </p:spPr>
          <p:txBody>
            <a:bodyPr wrap="square">
              <a:spAutoFit/>
            </a:bodyPr>
            <a:lstStyle/>
            <a:p>
              <a:pPr algn="ct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地址：</a:t>
              </a:r>
              <a:r>
                <a:rPr lang="zh-CN"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浙江省湖州市长兴县太湖图影旅游度假区</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313000</a:t>
              </a:r>
              <a:endParaRPr lang="zh-CN"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r>
                <a:rPr lang="en-US" altLang="zh-CN" sz="1200"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Taihutuying</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Holiday </a:t>
              </a:r>
              <a:r>
                <a:rPr lang="en-US" altLang="zh-CN" sz="1200"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Resort,Changxing</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Count,Huzhou</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City,Zhejiang</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Province,China</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313000</a:t>
              </a:r>
              <a:endPar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电话</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/T:</a:t>
              </a: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4006177878</a:t>
              </a: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+86</a:t>
              </a: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0572-6666199 </a:t>
              </a: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传真</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/Fax:</a:t>
              </a:r>
              <a:r>
                <a:rPr lang="zh-CN" altLang="en-US"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rPr>
                <a:t>+86 0572-6099800</a:t>
              </a:r>
              <a:endParaRPr lang="en-US" altLang="zh-CN" sz="1200"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0" name="selecting-square-tool_19766"/>
            <p:cNvSpPr>
              <a:spLocks noChangeAspect="1"/>
            </p:cNvSpPr>
            <p:nvPr/>
          </p:nvSpPr>
          <p:spPr bwMode="auto">
            <a:xfrm>
              <a:off x="3873124" y="1033659"/>
              <a:ext cx="4737475" cy="4730311"/>
            </a:xfrm>
            <a:custGeom>
              <a:avLst/>
              <a:gdLst>
                <a:gd name="connsiteX0" fmla="*/ 584699 w 606580"/>
                <a:gd name="connsiteY0" fmla="*/ 366587 h 605663"/>
                <a:gd name="connsiteX1" fmla="*/ 606580 w 606580"/>
                <a:gd name="connsiteY1" fmla="*/ 366587 h 605663"/>
                <a:gd name="connsiteX2" fmla="*/ 606580 w 606580"/>
                <a:gd name="connsiteY2" fmla="*/ 427371 h 605663"/>
                <a:gd name="connsiteX3" fmla="*/ 606580 w 606580"/>
                <a:gd name="connsiteY3" fmla="*/ 605663 h 605663"/>
                <a:gd name="connsiteX4" fmla="*/ 367152 w 606580"/>
                <a:gd name="connsiteY4" fmla="*/ 605663 h 605663"/>
                <a:gd name="connsiteX5" fmla="*/ 367152 w 606580"/>
                <a:gd name="connsiteY5" fmla="*/ 583814 h 605663"/>
                <a:gd name="connsiteX6" fmla="*/ 584699 w 606580"/>
                <a:gd name="connsiteY6" fmla="*/ 583814 h 605663"/>
                <a:gd name="connsiteX7" fmla="*/ 584699 w 606580"/>
                <a:gd name="connsiteY7" fmla="*/ 427371 h 605663"/>
                <a:gd name="connsiteX8" fmla="*/ 0 w 606580"/>
                <a:gd name="connsiteY8" fmla="*/ 366587 h 605663"/>
                <a:gd name="connsiteX9" fmla="*/ 21881 w 606580"/>
                <a:gd name="connsiteY9" fmla="*/ 366587 h 605663"/>
                <a:gd name="connsiteX10" fmla="*/ 21881 w 606580"/>
                <a:gd name="connsiteY10" fmla="*/ 583814 h 605663"/>
                <a:gd name="connsiteX11" fmla="*/ 239428 w 606580"/>
                <a:gd name="connsiteY11" fmla="*/ 583814 h 605663"/>
                <a:gd name="connsiteX12" fmla="*/ 239428 w 606580"/>
                <a:gd name="connsiteY12" fmla="*/ 605663 h 605663"/>
                <a:gd name="connsiteX13" fmla="*/ 0 w 606580"/>
                <a:gd name="connsiteY13" fmla="*/ 605663 h 605663"/>
                <a:gd name="connsiteX14" fmla="*/ 367152 w 606580"/>
                <a:gd name="connsiteY14" fmla="*/ 0 h 605663"/>
                <a:gd name="connsiteX15" fmla="*/ 606580 w 606580"/>
                <a:gd name="connsiteY15" fmla="*/ 0 h 605663"/>
                <a:gd name="connsiteX16" fmla="*/ 606580 w 606580"/>
                <a:gd name="connsiteY16" fmla="*/ 239146 h 605663"/>
                <a:gd name="connsiteX17" fmla="*/ 584699 w 606580"/>
                <a:gd name="connsiteY17" fmla="*/ 239146 h 605663"/>
                <a:gd name="connsiteX18" fmla="*/ 584699 w 606580"/>
                <a:gd name="connsiteY18" fmla="*/ 21855 h 605663"/>
                <a:gd name="connsiteX19" fmla="*/ 367152 w 606580"/>
                <a:gd name="connsiteY19" fmla="*/ 21855 h 605663"/>
                <a:gd name="connsiteX20" fmla="*/ 0 w 606580"/>
                <a:gd name="connsiteY20" fmla="*/ 0 h 605663"/>
                <a:gd name="connsiteX21" fmla="*/ 144513 w 606580"/>
                <a:gd name="connsiteY21" fmla="*/ 0 h 605663"/>
                <a:gd name="connsiteX22" fmla="*/ 239499 w 606580"/>
                <a:gd name="connsiteY22" fmla="*/ 0 h 605663"/>
                <a:gd name="connsiteX23" fmla="*/ 239499 w 606580"/>
                <a:gd name="connsiteY23" fmla="*/ 21855 h 605663"/>
                <a:gd name="connsiteX24" fmla="*/ 144513 w 606580"/>
                <a:gd name="connsiteY24" fmla="*/ 21855 h 605663"/>
                <a:gd name="connsiteX25" fmla="*/ 21887 w 606580"/>
                <a:gd name="connsiteY25" fmla="*/ 21855 h 605663"/>
                <a:gd name="connsiteX26" fmla="*/ 21887 w 606580"/>
                <a:gd name="connsiteY26" fmla="*/ 239146 h 605663"/>
                <a:gd name="connsiteX27" fmla="*/ 0 w 606580"/>
                <a:gd name="connsiteY27" fmla="*/ 239146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5663">
                  <a:moveTo>
                    <a:pt x="584699" y="366587"/>
                  </a:moveTo>
                  <a:lnTo>
                    <a:pt x="606580" y="366587"/>
                  </a:lnTo>
                  <a:lnTo>
                    <a:pt x="606580" y="427371"/>
                  </a:lnTo>
                  <a:lnTo>
                    <a:pt x="606580" y="605663"/>
                  </a:lnTo>
                  <a:lnTo>
                    <a:pt x="367152" y="605663"/>
                  </a:lnTo>
                  <a:lnTo>
                    <a:pt x="367152" y="583814"/>
                  </a:lnTo>
                  <a:lnTo>
                    <a:pt x="584699" y="583814"/>
                  </a:lnTo>
                  <a:lnTo>
                    <a:pt x="584699" y="427371"/>
                  </a:lnTo>
                  <a:close/>
                  <a:moveTo>
                    <a:pt x="0" y="366587"/>
                  </a:moveTo>
                  <a:lnTo>
                    <a:pt x="21881" y="366587"/>
                  </a:lnTo>
                  <a:lnTo>
                    <a:pt x="21881" y="583814"/>
                  </a:lnTo>
                  <a:lnTo>
                    <a:pt x="239428" y="583814"/>
                  </a:lnTo>
                  <a:lnTo>
                    <a:pt x="239428" y="605663"/>
                  </a:lnTo>
                  <a:lnTo>
                    <a:pt x="0" y="605663"/>
                  </a:lnTo>
                  <a:close/>
                  <a:moveTo>
                    <a:pt x="367152" y="0"/>
                  </a:moveTo>
                  <a:lnTo>
                    <a:pt x="606580" y="0"/>
                  </a:lnTo>
                  <a:lnTo>
                    <a:pt x="606580" y="239146"/>
                  </a:lnTo>
                  <a:lnTo>
                    <a:pt x="584699" y="239146"/>
                  </a:lnTo>
                  <a:lnTo>
                    <a:pt x="584699" y="21855"/>
                  </a:lnTo>
                  <a:lnTo>
                    <a:pt x="367152" y="21855"/>
                  </a:lnTo>
                  <a:close/>
                  <a:moveTo>
                    <a:pt x="0" y="0"/>
                  </a:moveTo>
                  <a:lnTo>
                    <a:pt x="144513" y="0"/>
                  </a:lnTo>
                  <a:lnTo>
                    <a:pt x="239499" y="0"/>
                  </a:lnTo>
                  <a:lnTo>
                    <a:pt x="239499" y="21855"/>
                  </a:lnTo>
                  <a:lnTo>
                    <a:pt x="144513" y="21855"/>
                  </a:lnTo>
                  <a:lnTo>
                    <a:pt x="21887" y="21855"/>
                  </a:lnTo>
                  <a:lnTo>
                    <a:pt x="21887" y="239146"/>
                  </a:lnTo>
                  <a:lnTo>
                    <a:pt x="0" y="239146"/>
                  </a:lnTo>
                  <a:close/>
                </a:path>
              </a:pathLst>
            </a:custGeom>
            <a:solidFill>
              <a:schemeClr val="accent1"/>
            </a:solidFill>
            <a:ln>
              <a:noFill/>
            </a:ln>
          </p:spPr>
          <p:txBody>
            <a:bodyPr/>
            <a:lstStyle/>
            <a:p>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803" y="1768948"/>
              <a:ext cx="2962114" cy="893336"/>
            </a:xfrm>
            <a:prstGeom prst="rect">
              <a:avLst/>
            </a:prstGeom>
          </p:spPr>
        </p:pic>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532" y="4285705"/>
            <a:ext cx="1496180" cy="14407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a:xfrm>
            <a:off x="8442819" y="5803710"/>
            <a:ext cx="2909888" cy="206381"/>
          </a:xfrm>
        </p:spPr>
        <p:txBody>
          <a:bodyPr/>
          <a:lstStyle/>
          <a:p>
            <a:fld id="{37D4887C-C41D-497A-9FA0-6AD110BCACC1}" type="slidenum">
              <a:rPr lang="zh-CN" altLang="en-US" smtClean="0">
                <a:latin typeface="Arial Narrow" panose="020B0606020202030204" pitchFamily="34" charset="0"/>
                <a:cs typeface="Arial" panose="020B0604020202020204" pitchFamily="34" charset="0"/>
                <a:sym typeface="Arial Narrow" panose="020B0606020202030204" pitchFamily="34" charset="0"/>
              </a:rPr>
            </a:fld>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3" name="矩形 22"/>
          <p:cNvSpPr/>
          <p:nvPr/>
        </p:nvSpPr>
        <p:spPr>
          <a:xfrm>
            <a:off x="0" y="19023"/>
            <a:ext cx="12192000" cy="6847366"/>
          </a:xfrm>
          <a:prstGeom prst="rect">
            <a:avLst/>
          </a:prstGeom>
          <a:solidFill>
            <a:schemeClr val="dk1">
              <a:alpha val="4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6" name="íṧ1îḍe"/>
          <p:cNvSpPr txBox="1"/>
          <p:nvPr/>
        </p:nvSpPr>
        <p:spPr>
          <a:xfrm>
            <a:off x="1499866" y="2749832"/>
            <a:ext cx="2104105" cy="1405479"/>
          </a:xfrm>
          <a:prstGeom prst="rect">
            <a:avLst/>
          </a:prstGeom>
          <a:noFill/>
          <a:ln w="117475">
            <a:noFill/>
          </a:ln>
        </p:spPr>
        <p:txBody>
          <a:bodyPr wrap="none" rtlCol="0">
            <a:prstTxWarp prst="textPlain">
              <a:avLst/>
            </a:prstTxWarp>
            <a:spAutoFit/>
          </a:bodyPr>
          <a:lstStyle/>
          <a:p>
            <a:pPr algn="ctr"/>
            <a:r>
              <a:rPr lang="zh-CN" altLang="en-US" b="1" dirty="0">
                <a:solidFill>
                  <a:srgbClr val="C7A978"/>
                </a:solidFill>
                <a:latin typeface="Arial Narrow" panose="020B0606020202030204" pitchFamily="34" charset="0"/>
                <a:cs typeface="Arial" panose="020B0604020202020204" pitchFamily="34" charset="0"/>
                <a:sym typeface="Arial Narrow" panose="020B0606020202030204" pitchFamily="34" charset="0"/>
              </a:rPr>
              <a:t>目录</a:t>
            </a:r>
            <a:endParaRPr lang="en-US" altLang="zh-CN" b="1" dirty="0">
              <a:solidFill>
                <a:srgbClr val="C7A978"/>
              </a:solidFill>
              <a:latin typeface="Arial Narrow" panose="020B0606020202030204" pitchFamily="34" charset="0"/>
              <a:cs typeface="Arial" panose="020B0604020202020204" pitchFamily="34" charset="0"/>
              <a:sym typeface="Arial Narrow" panose="020B0606020202030204" pitchFamily="34" charset="0"/>
            </a:endParaRPr>
          </a:p>
          <a:p>
            <a:pPr algn="ctr"/>
            <a:r>
              <a:rPr lang="en-US" altLang="zh-CN" b="1" dirty="0">
                <a:solidFill>
                  <a:schemeClr val="accent5">
                    <a:lumMod val="20000"/>
                    <a:lumOff val="80000"/>
                  </a:schemeClr>
                </a:solidFill>
                <a:latin typeface="Arial Narrow" panose="020B0606020202030204" pitchFamily="34" charset="0"/>
                <a:cs typeface="Arial" panose="020B0604020202020204" pitchFamily="34" charset="0"/>
                <a:sym typeface="Arial Narrow" panose="020B0606020202030204" pitchFamily="34" charset="0"/>
              </a:rPr>
              <a:t>Contents</a:t>
            </a:r>
            <a:endParaRPr lang="en-US" altLang="zh-CN" b="1" dirty="0">
              <a:solidFill>
                <a:schemeClr val="accent5">
                  <a:lumMod val="20000"/>
                  <a:lumOff val="80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1" name="selecting-square-tool_19766"/>
          <p:cNvSpPr>
            <a:spLocks noChangeAspect="1"/>
          </p:cNvSpPr>
          <p:nvPr/>
        </p:nvSpPr>
        <p:spPr bwMode="auto">
          <a:xfrm>
            <a:off x="1096819" y="1976101"/>
            <a:ext cx="2910198" cy="2905797"/>
          </a:xfrm>
          <a:custGeom>
            <a:avLst/>
            <a:gdLst>
              <a:gd name="connsiteX0" fmla="*/ 584699 w 606580"/>
              <a:gd name="connsiteY0" fmla="*/ 366587 h 605663"/>
              <a:gd name="connsiteX1" fmla="*/ 606580 w 606580"/>
              <a:gd name="connsiteY1" fmla="*/ 366587 h 605663"/>
              <a:gd name="connsiteX2" fmla="*/ 606580 w 606580"/>
              <a:gd name="connsiteY2" fmla="*/ 427371 h 605663"/>
              <a:gd name="connsiteX3" fmla="*/ 606580 w 606580"/>
              <a:gd name="connsiteY3" fmla="*/ 605663 h 605663"/>
              <a:gd name="connsiteX4" fmla="*/ 367152 w 606580"/>
              <a:gd name="connsiteY4" fmla="*/ 605663 h 605663"/>
              <a:gd name="connsiteX5" fmla="*/ 367152 w 606580"/>
              <a:gd name="connsiteY5" fmla="*/ 583814 h 605663"/>
              <a:gd name="connsiteX6" fmla="*/ 584699 w 606580"/>
              <a:gd name="connsiteY6" fmla="*/ 583814 h 605663"/>
              <a:gd name="connsiteX7" fmla="*/ 584699 w 606580"/>
              <a:gd name="connsiteY7" fmla="*/ 427371 h 605663"/>
              <a:gd name="connsiteX8" fmla="*/ 0 w 606580"/>
              <a:gd name="connsiteY8" fmla="*/ 366587 h 605663"/>
              <a:gd name="connsiteX9" fmla="*/ 21881 w 606580"/>
              <a:gd name="connsiteY9" fmla="*/ 366587 h 605663"/>
              <a:gd name="connsiteX10" fmla="*/ 21881 w 606580"/>
              <a:gd name="connsiteY10" fmla="*/ 583814 h 605663"/>
              <a:gd name="connsiteX11" fmla="*/ 239428 w 606580"/>
              <a:gd name="connsiteY11" fmla="*/ 583814 h 605663"/>
              <a:gd name="connsiteX12" fmla="*/ 239428 w 606580"/>
              <a:gd name="connsiteY12" fmla="*/ 605663 h 605663"/>
              <a:gd name="connsiteX13" fmla="*/ 0 w 606580"/>
              <a:gd name="connsiteY13" fmla="*/ 605663 h 605663"/>
              <a:gd name="connsiteX14" fmla="*/ 367152 w 606580"/>
              <a:gd name="connsiteY14" fmla="*/ 0 h 605663"/>
              <a:gd name="connsiteX15" fmla="*/ 606580 w 606580"/>
              <a:gd name="connsiteY15" fmla="*/ 0 h 605663"/>
              <a:gd name="connsiteX16" fmla="*/ 606580 w 606580"/>
              <a:gd name="connsiteY16" fmla="*/ 239146 h 605663"/>
              <a:gd name="connsiteX17" fmla="*/ 584699 w 606580"/>
              <a:gd name="connsiteY17" fmla="*/ 239146 h 605663"/>
              <a:gd name="connsiteX18" fmla="*/ 584699 w 606580"/>
              <a:gd name="connsiteY18" fmla="*/ 21855 h 605663"/>
              <a:gd name="connsiteX19" fmla="*/ 367152 w 606580"/>
              <a:gd name="connsiteY19" fmla="*/ 21855 h 605663"/>
              <a:gd name="connsiteX20" fmla="*/ 0 w 606580"/>
              <a:gd name="connsiteY20" fmla="*/ 0 h 605663"/>
              <a:gd name="connsiteX21" fmla="*/ 144513 w 606580"/>
              <a:gd name="connsiteY21" fmla="*/ 0 h 605663"/>
              <a:gd name="connsiteX22" fmla="*/ 239499 w 606580"/>
              <a:gd name="connsiteY22" fmla="*/ 0 h 605663"/>
              <a:gd name="connsiteX23" fmla="*/ 239499 w 606580"/>
              <a:gd name="connsiteY23" fmla="*/ 21855 h 605663"/>
              <a:gd name="connsiteX24" fmla="*/ 144513 w 606580"/>
              <a:gd name="connsiteY24" fmla="*/ 21855 h 605663"/>
              <a:gd name="connsiteX25" fmla="*/ 21887 w 606580"/>
              <a:gd name="connsiteY25" fmla="*/ 21855 h 605663"/>
              <a:gd name="connsiteX26" fmla="*/ 21887 w 606580"/>
              <a:gd name="connsiteY26" fmla="*/ 239146 h 605663"/>
              <a:gd name="connsiteX27" fmla="*/ 0 w 606580"/>
              <a:gd name="connsiteY27" fmla="*/ 239146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5663">
                <a:moveTo>
                  <a:pt x="584699" y="366587"/>
                </a:moveTo>
                <a:lnTo>
                  <a:pt x="606580" y="366587"/>
                </a:lnTo>
                <a:lnTo>
                  <a:pt x="606580" y="427371"/>
                </a:lnTo>
                <a:lnTo>
                  <a:pt x="606580" y="605663"/>
                </a:lnTo>
                <a:lnTo>
                  <a:pt x="367152" y="605663"/>
                </a:lnTo>
                <a:lnTo>
                  <a:pt x="367152" y="583814"/>
                </a:lnTo>
                <a:lnTo>
                  <a:pt x="584699" y="583814"/>
                </a:lnTo>
                <a:lnTo>
                  <a:pt x="584699" y="427371"/>
                </a:lnTo>
                <a:close/>
                <a:moveTo>
                  <a:pt x="0" y="366587"/>
                </a:moveTo>
                <a:lnTo>
                  <a:pt x="21881" y="366587"/>
                </a:lnTo>
                <a:lnTo>
                  <a:pt x="21881" y="583814"/>
                </a:lnTo>
                <a:lnTo>
                  <a:pt x="239428" y="583814"/>
                </a:lnTo>
                <a:lnTo>
                  <a:pt x="239428" y="605663"/>
                </a:lnTo>
                <a:lnTo>
                  <a:pt x="0" y="605663"/>
                </a:lnTo>
                <a:close/>
                <a:moveTo>
                  <a:pt x="367152" y="0"/>
                </a:moveTo>
                <a:lnTo>
                  <a:pt x="606580" y="0"/>
                </a:lnTo>
                <a:lnTo>
                  <a:pt x="606580" y="239146"/>
                </a:lnTo>
                <a:lnTo>
                  <a:pt x="584699" y="239146"/>
                </a:lnTo>
                <a:lnTo>
                  <a:pt x="584699" y="21855"/>
                </a:lnTo>
                <a:lnTo>
                  <a:pt x="367152" y="21855"/>
                </a:lnTo>
                <a:close/>
                <a:moveTo>
                  <a:pt x="0" y="0"/>
                </a:moveTo>
                <a:lnTo>
                  <a:pt x="144513" y="0"/>
                </a:lnTo>
                <a:lnTo>
                  <a:pt x="239499" y="0"/>
                </a:lnTo>
                <a:lnTo>
                  <a:pt x="239499" y="21855"/>
                </a:lnTo>
                <a:lnTo>
                  <a:pt x="144513" y="21855"/>
                </a:lnTo>
                <a:lnTo>
                  <a:pt x="21887" y="21855"/>
                </a:lnTo>
                <a:lnTo>
                  <a:pt x="21887" y="239146"/>
                </a:lnTo>
                <a:lnTo>
                  <a:pt x="0" y="239146"/>
                </a:lnTo>
                <a:close/>
              </a:path>
            </a:pathLst>
          </a:custGeom>
          <a:solidFill>
            <a:schemeClr val="accent1"/>
          </a:solidFill>
          <a:ln>
            <a:noFill/>
          </a:ln>
        </p:spPr>
        <p:txBody>
          <a:bodyPr/>
          <a:lstStyle/>
          <a:p>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 name="矩形 1"/>
          <p:cNvSpPr/>
          <p:nvPr/>
        </p:nvSpPr>
        <p:spPr>
          <a:xfrm>
            <a:off x="5859366" y="1636794"/>
            <a:ext cx="5029985" cy="193899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r>
              <a:rPr lang="zh-CN" altLang="en-US" sz="20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介绍</a:t>
            </a:r>
            <a:r>
              <a:rPr lang="zh-CN" altLang="en-US"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2000" dirty="0">
                <a:latin typeface="Arial Narrow" panose="020B0606020202030204" pitchFamily="34" charset="0"/>
                <a:cs typeface="Arial" panose="020B0604020202020204" pitchFamily="34" charset="0"/>
                <a:sym typeface="Arial Narrow" panose="020B0606020202030204" pitchFamily="34" charset="0"/>
              </a:rPr>
              <a:t>Introduction</a:t>
            </a:r>
            <a:endPar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zh-CN" altLang="en-US" sz="20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坐标 </a:t>
            </a:r>
            <a:r>
              <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Location</a:t>
            </a:r>
            <a:endPar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zh-CN" altLang="en-US" sz="20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设施 </a:t>
            </a:r>
            <a:r>
              <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Facility</a:t>
            </a:r>
            <a:endPar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zh-CN" altLang="en-US" sz="20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客房 </a:t>
            </a:r>
            <a:r>
              <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Room</a:t>
            </a:r>
            <a:endPar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zh-CN" altLang="en-US" sz="20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餐饮</a:t>
            </a:r>
            <a:r>
              <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 Catering</a:t>
            </a:r>
            <a:endPar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zh-CN" altLang="en-US" sz="20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会议室</a:t>
            </a:r>
            <a:r>
              <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  Conference Room</a:t>
            </a:r>
            <a:endParaRPr lang="en-US" altLang="zh-CN" sz="20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8" name="îṩ1îdê"/>
          <p:cNvSpPr/>
          <p:nvPr/>
        </p:nvSpPr>
        <p:spPr>
          <a:xfrm>
            <a:off x="4630863" y="651779"/>
            <a:ext cx="1097828" cy="74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01</a:t>
            </a:r>
            <a:endParaRPr lang="zh-CN" altLang="en-US" sz="5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5" name="îsľíḋé"/>
          <p:cNvSpPr/>
          <p:nvPr/>
        </p:nvSpPr>
        <p:spPr>
          <a:xfrm flipH="1">
            <a:off x="5859366" y="651779"/>
            <a:ext cx="5453299" cy="747366"/>
          </a:xfrm>
          <a:prstGeom prst="rect">
            <a:avLst/>
          </a:prstGeom>
          <a:noFill/>
        </p:spPr>
        <p:txBody>
          <a:bodyPr wrap="square" lIns="90000" tIns="90000" rIns="90000" bIns="90000" anchor="t" anchorCtr="0">
            <a:noAutofit/>
          </a:bodyPr>
          <a:lstStyle/>
          <a:p>
            <a:pPr>
              <a:defRPr/>
            </a:pPr>
            <a:r>
              <a:rPr lang="zh-CN" altLang="en-US" sz="2400" b="1"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龙之梦动物世界大酒店</a:t>
            </a:r>
            <a:endParaRPr lang="en-US" altLang="zh-CN" sz="24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err="1">
                <a:solidFill>
                  <a:schemeClr val="accent1"/>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6" name="îšļïḍè"/>
          <p:cNvSpPr/>
          <p:nvPr/>
        </p:nvSpPr>
        <p:spPr>
          <a:xfrm flipH="1">
            <a:off x="4583238" y="3918210"/>
            <a:ext cx="1097828" cy="74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accent5">
                    <a:lumMod val="20000"/>
                    <a:lumOff val="80000"/>
                  </a:schemeClr>
                </a:solidFill>
                <a:latin typeface="Arial Narrow" panose="020B0606020202030204" pitchFamily="34" charset="0"/>
                <a:cs typeface="Arial" panose="020B0604020202020204" pitchFamily="34" charset="0"/>
                <a:sym typeface="Arial Narrow" panose="020B0606020202030204" pitchFamily="34" charset="0"/>
              </a:rPr>
              <a:t>02</a:t>
            </a:r>
            <a:endParaRPr lang="zh-CN" altLang="en-US" sz="5400" b="1" dirty="0">
              <a:solidFill>
                <a:schemeClr val="accent5">
                  <a:lumMod val="20000"/>
                  <a:lumOff val="80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3" name="ïṥ1íḑê"/>
          <p:cNvSpPr/>
          <p:nvPr/>
        </p:nvSpPr>
        <p:spPr>
          <a:xfrm>
            <a:off x="5859366" y="3918210"/>
            <a:ext cx="5453299" cy="747367"/>
          </a:xfrm>
          <a:prstGeom prst="rect">
            <a:avLst/>
          </a:prstGeom>
          <a:noFill/>
        </p:spPr>
        <p:txBody>
          <a:bodyPr wrap="square" lIns="90000" tIns="90000" rIns="90000" bIns="90000" anchor="t" anchorCtr="0">
            <a:noAutofit/>
          </a:bodyPr>
          <a:lstStyle/>
          <a:p>
            <a:pPr>
              <a:defRPr/>
            </a:pPr>
            <a:r>
              <a:rPr lang="zh-CN" altLang="en-US"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会议礼仪服务</a:t>
            </a:r>
            <a:endParaRPr lang="en-US" altLang="zh-CN" sz="2400"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pPr>
              <a:defRPr/>
            </a:pPr>
            <a:r>
              <a:rPr lang="en-US" altLang="zh-CN" sz="2400" b="1"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Conference Etiquette Service</a:t>
            </a:r>
            <a:endParaRPr lang="en-US" altLang="zh-CN" sz="2400" b="1"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0" name="îṩ1îdê"/>
          <p:cNvSpPr/>
          <p:nvPr/>
        </p:nvSpPr>
        <p:spPr>
          <a:xfrm>
            <a:off x="4678488" y="5027050"/>
            <a:ext cx="1097828" cy="74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03</a:t>
            </a:r>
            <a:endParaRPr lang="zh-CN" altLang="en-US" sz="5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4" name="îsľíḋé"/>
          <p:cNvSpPr/>
          <p:nvPr/>
        </p:nvSpPr>
        <p:spPr>
          <a:xfrm flipH="1">
            <a:off x="5859366" y="5027050"/>
            <a:ext cx="5453299" cy="747366"/>
          </a:xfrm>
          <a:prstGeom prst="rect">
            <a:avLst/>
          </a:prstGeom>
          <a:noFill/>
        </p:spPr>
        <p:txBody>
          <a:bodyPr wrap="square" lIns="90000" tIns="90000" rIns="90000" bIns="90000" anchor="t" anchorCtr="0">
            <a:noAutofit/>
          </a:bodyPr>
          <a:lstStyle/>
          <a:p>
            <a:pPr>
              <a:defRPr/>
            </a:pPr>
            <a:r>
              <a:rPr lang="zh-CN" altLang="en-US" sz="2400" b="1"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rPr>
              <a:t>太湖龙之梦乐园整体业态</a:t>
            </a:r>
            <a:endParaRPr lang="en-US" altLang="zh-CN" sz="2400" dirty="0">
              <a:solidFill>
                <a:schemeClr val="bg1">
                  <a:lumMod val="9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err="1">
                <a:solidFill>
                  <a:schemeClr val="accent1"/>
                </a:solidFill>
                <a:latin typeface="Arial Narrow" panose="020B0606020202030204" pitchFamily="34" charset="0"/>
                <a:cs typeface="Arial" panose="020B0604020202020204" pitchFamily="34" charset="0"/>
                <a:sym typeface="Arial Narrow" panose="020B0606020202030204" pitchFamily="34" charset="0"/>
              </a:rPr>
              <a:t>Taihu</a:t>
            </a:r>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 Lake </a:t>
            </a:r>
            <a:r>
              <a:rPr lang="en-US" altLang="zh-CN" sz="2400" b="1" dirty="0" err="1">
                <a:solidFill>
                  <a:schemeClr val="accent1"/>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 Paradis</a:t>
            </a:r>
            <a:endParaRPr lang="zh-CN" altLang="en-US"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13415" y="1196670"/>
            <a:ext cx="11614007" cy="114390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1600"/>
              </a:lnSpc>
              <a:spcBef>
                <a:spcPts val="600"/>
              </a:spcBef>
            </a:pP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太湖龙之梦乐园位于湖州长兴，地处</a:t>
            </a:r>
            <a:r>
              <a:rPr lang="zh-CN" altLang="en-US"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三省交界</a:t>
            </a: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长三角几何中心</a:t>
            </a: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，区位优势明显 </a:t>
            </a:r>
            <a:endParaRPr lang="en-US" altLang="zh-CN" sz="1600" dirty="0">
              <a:solidFill>
                <a:prstClr val="black"/>
              </a:solidFill>
              <a:latin typeface="Arial Narrow" panose="020B0606020202030204" pitchFamily="34" charset="0"/>
              <a:cs typeface="Arial" panose="020B0604020202020204" pitchFamily="34" charset="0"/>
              <a:sym typeface="Arial Narrow" panose="020B0606020202030204" pitchFamily="34" charset="0"/>
            </a:endParaRPr>
          </a:p>
          <a:p>
            <a:pPr>
              <a:lnSpc>
                <a:spcPts val="1600"/>
              </a:lnSpc>
              <a:spcBef>
                <a:spcPts val="600"/>
              </a:spcBef>
            </a:pPr>
            <a:r>
              <a:rPr lang="en-US" altLang="zh-CN" sz="1600" dirty="0" err="1">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Changxing</a:t>
            </a:r>
            <a:r>
              <a:rPr lang="en-US" altLang="zh-CN" sz="16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Huzhou, sitting in the middle of the Yangtze River Delta</a:t>
            </a:r>
            <a:endParaRPr lang="en-US" altLang="zh-CN" sz="1600" dirty="0">
              <a:solidFill>
                <a:prstClr val="black"/>
              </a:solidFill>
              <a:latin typeface="Arial Narrow" panose="020B0606020202030204" pitchFamily="34" charset="0"/>
              <a:cs typeface="Arial" panose="020B0604020202020204" pitchFamily="34" charset="0"/>
              <a:sym typeface="Arial Narrow" panose="020B0606020202030204" pitchFamily="34" charset="0"/>
            </a:endParaRPr>
          </a:p>
          <a:p>
            <a:pPr lvl="0">
              <a:lnSpc>
                <a:spcPts val="1600"/>
              </a:lnSpc>
              <a:spcBef>
                <a:spcPts val="600"/>
              </a:spcBef>
            </a:pP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高速公路：二横一纵，</a:t>
            </a:r>
            <a:r>
              <a:rPr lang="en-US" altLang="zh-CN"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2</a:t>
            </a:r>
            <a:r>
              <a:rPr lang="zh-CN" altLang="en-US"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小时</a:t>
            </a: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直达长三角主要城市，</a:t>
            </a:r>
            <a:r>
              <a:rPr lang="en-US" altLang="zh-CN"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G25</a:t>
            </a: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杭宁高速、</a:t>
            </a:r>
            <a:r>
              <a:rPr lang="en-US" altLang="zh-CN"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G50</a:t>
            </a: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沪渝高速、</a:t>
            </a:r>
            <a:r>
              <a:rPr lang="en-US" altLang="zh-CN" sz="1600" b="1" dirty="0">
                <a:solidFill>
                  <a:prstClr val="black"/>
                </a:solidFill>
                <a:latin typeface="Arial Narrow" panose="020B0606020202030204" pitchFamily="34" charset="0"/>
                <a:cs typeface="Arial" panose="020B0604020202020204" pitchFamily="34" charset="0"/>
                <a:sym typeface="Arial Narrow" panose="020B0606020202030204" pitchFamily="34" charset="0"/>
              </a:rPr>
              <a:t>S12</a:t>
            </a:r>
            <a:r>
              <a:rPr lang="zh-CN" altLang="en-US" sz="1600" dirty="0">
                <a:solidFill>
                  <a:prstClr val="black"/>
                </a:solidFill>
                <a:latin typeface="Arial Narrow" panose="020B0606020202030204" pitchFamily="34" charset="0"/>
                <a:cs typeface="Arial" panose="020B0604020202020204" pitchFamily="34" charset="0"/>
                <a:sym typeface="Arial Narrow" panose="020B0606020202030204" pitchFamily="34" charset="0"/>
              </a:rPr>
              <a:t>申嘉湖高速 在此交汇</a:t>
            </a:r>
            <a:endParaRPr lang="en-US" altLang="zh-CN" sz="1600" dirty="0">
              <a:solidFill>
                <a:prstClr val="black"/>
              </a:solidFill>
              <a:latin typeface="Arial Narrow" panose="020B0606020202030204" pitchFamily="34" charset="0"/>
              <a:cs typeface="Arial" panose="020B0604020202020204" pitchFamily="34" charset="0"/>
              <a:sym typeface="Arial Narrow" panose="020B0606020202030204" pitchFamily="34" charset="0"/>
            </a:endParaRPr>
          </a:p>
          <a:p>
            <a:pPr lvl="0">
              <a:lnSpc>
                <a:spcPts val="1600"/>
              </a:lnSpc>
              <a:spcBef>
                <a:spcPts val="600"/>
              </a:spcBef>
            </a:pPr>
            <a:r>
              <a:rPr lang="en-US" altLang="zh-CN" sz="16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Intersection of 3 highways: G25, G50, S12, 2 hours to all Yangtze River Delta main cities</a:t>
            </a:r>
            <a:endParaRPr lang="zh-CN" altLang="en-US" sz="16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17" name="文本框 16"/>
          <p:cNvSpPr txBox="1"/>
          <p:nvPr/>
        </p:nvSpPr>
        <p:spPr>
          <a:xfrm>
            <a:off x="2748237" y="-709"/>
            <a:ext cx="2627038"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酒店坐标</a:t>
            </a:r>
            <a:endParaRPr lang="en-US" altLang="zh-CN"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Location</a:t>
            </a:r>
            <a:endParaRPr lang="zh-CN" altLang="en-US"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 name="矩形 1"/>
          <p:cNvSpPr/>
          <p:nvPr/>
        </p:nvSpPr>
        <p:spPr>
          <a:xfrm>
            <a:off x="1615668" y="232477"/>
            <a:ext cx="1234633"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Location</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4" name="直接连接符 3"/>
          <p:cNvCxnSpPr/>
          <p:nvPr/>
        </p:nvCxnSpPr>
        <p:spPr>
          <a:xfrm>
            <a:off x="2667214" y="208339"/>
            <a:ext cx="0" cy="646331"/>
          </a:xfrm>
          <a:prstGeom prst="line">
            <a:avLst/>
          </a:prstGeom>
        </p:spPr>
        <p:style>
          <a:lnRef idx="1">
            <a:schemeClr val="dk1"/>
          </a:lnRef>
          <a:fillRef idx="0">
            <a:schemeClr val="dk1"/>
          </a:fillRef>
          <a:effectRef idx="0">
            <a:schemeClr val="dk1"/>
          </a:effectRef>
          <a:fontRef idx="minor">
            <a:schemeClr val="tx1"/>
          </a:fontRef>
        </p:style>
      </p:cxnSp>
      <p:grpSp>
        <p:nvGrpSpPr>
          <p:cNvPr id="30" name="29313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213415" y="5019246"/>
            <a:ext cx="11614007" cy="1761924"/>
            <a:chOff x="660400" y="2459231"/>
            <a:chExt cx="8658878" cy="2026205"/>
          </a:xfrm>
        </p:grpSpPr>
        <p:grpSp>
          <p:nvGrpSpPr>
            <p:cNvPr id="31" name="ísļíďe"/>
            <p:cNvGrpSpPr/>
            <p:nvPr/>
          </p:nvGrpSpPr>
          <p:grpSpPr>
            <a:xfrm>
              <a:off x="660400" y="2459232"/>
              <a:ext cx="2037560" cy="2026204"/>
              <a:chOff x="660400" y="2459232"/>
              <a:chExt cx="2492003" cy="2026204"/>
            </a:xfrm>
          </p:grpSpPr>
          <p:sp>
            <p:nvSpPr>
              <p:cNvPr id="59" name="iŝḻïḓê"/>
              <p:cNvSpPr/>
              <p:nvPr/>
            </p:nvSpPr>
            <p:spPr>
              <a:xfrm>
                <a:off x="660400" y="2563700"/>
                <a:ext cx="2482850" cy="746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Narrow" panose="020B0606020202030204" pitchFamily="34" charset="0"/>
                  <a:cs typeface="Arial" panose="020B0604020202020204" pitchFamily="34" charset="0"/>
                  <a:sym typeface="Arial Narrow" panose="020B0606020202030204" pitchFamily="34" charset="0"/>
                </a:endParaRPr>
              </a:p>
            </p:txBody>
          </p:sp>
          <p:sp>
            <p:nvSpPr>
              <p:cNvPr id="61" name="îṥļïḋé"/>
              <p:cNvSpPr/>
              <p:nvPr/>
            </p:nvSpPr>
            <p:spPr>
              <a:xfrm>
                <a:off x="669553" y="2459232"/>
                <a:ext cx="2482850" cy="967268"/>
              </a:xfrm>
              <a:prstGeom prst="rect">
                <a:avLst/>
              </a:prstGeom>
              <a:noFill/>
              <a:ln>
                <a:noFill/>
              </a:ln>
            </p:spPr>
            <p:txBody>
              <a:bodyPr wrap="square" lIns="91440" tIns="45720" rIns="91440" bIns="45720" anchor="ctr" anchorCtr="0">
                <a:noAutofit/>
              </a:bodyPr>
              <a:lstStyle/>
              <a:p>
                <a:pPr lvl="0"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湖州</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长兴</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上海</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lvl="0"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600" b="1"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Changxing</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 Shanghai</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62" name="îṣḻîḑè"/>
              <p:cNvSpPr txBox="1"/>
              <p:nvPr/>
            </p:nvSpPr>
            <p:spPr bwMode="auto">
              <a:xfrm>
                <a:off x="669554" y="3394034"/>
                <a:ext cx="2473696" cy="109140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ts val="1500"/>
                  </a:lnSpc>
                  <a:spcBef>
                    <a:spcPts val="600"/>
                  </a:spcBef>
                </a:pPr>
                <a:r>
                  <a:rPr lang="zh-CN" altLang="en-US" sz="1500" dirty="0">
                    <a:latin typeface="Arial Narrow" panose="020B0606020202030204" pitchFamily="34" charset="0"/>
                    <a:cs typeface="Arial" panose="020B0604020202020204" pitchFamily="34" charset="0"/>
                    <a:sym typeface="Arial Narrow" panose="020B0606020202030204" pitchFamily="34" charset="0"/>
                  </a:rPr>
                  <a:t>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150</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公里，驾车约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2</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小时，高铁</a:t>
                </a:r>
                <a:r>
                  <a:rPr lang="en-US" altLang="zh-CN" sz="1500" dirty="0">
                    <a:latin typeface="Arial Narrow" panose="020B0606020202030204" pitchFamily="34" charset="0"/>
                    <a:cs typeface="Arial" panose="020B0604020202020204" pitchFamily="34" charset="0"/>
                    <a:sym typeface="Arial Narrow" panose="020B0606020202030204" pitchFamily="34" charset="0"/>
                  </a:rPr>
                  <a:t>1.5</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小时，浦东机场</a:t>
                </a:r>
                <a:r>
                  <a:rPr lang="en-US" altLang="zh-CN" sz="1500" dirty="0">
                    <a:latin typeface="Arial Narrow" panose="020B0606020202030204" pitchFamily="34" charset="0"/>
                    <a:cs typeface="Arial" panose="020B0604020202020204" pitchFamily="34" charset="0"/>
                    <a:sym typeface="Arial Narrow" panose="020B0606020202030204" pitchFamily="34" charset="0"/>
                  </a:rPr>
                  <a:t>190</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a:t>
                </a:r>
                <a:endParaRPr lang="en-US" altLang="zh-CN" sz="1500" dirty="0">
                  <a:latin typeface="Arial Narrow" panose="020B0606020202030204" pitchFamily="34" charset="0"/>
                  <a:cs typeface="Arial" panose="020B0604020202020204" pitchFamily="34" charset="0"/>
                  <a:sym typeface="Arial Narrow" panose="020B0606020202030204" pitchFamily="34" charset="0"/>
                </a:endParaRPr>
              </a:p>
              <a:p>
                <a:pPr lvl="0" algn="ctr">
                  <a:lnSpc>
                    <a:spcPts val="1500"/>
                  </a:lnSpc>
                  <a:spcBef>
                    <a:spcPts val="600"/>
                  </a:spcBef>
                </a:pP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150KM,</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2-hour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drive,</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1.5-hour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high-speed</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train,</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PVG 190KM</a:t>
                </a:r>
                <a:endPar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grpSp>
          <p:nvGrpSpPr>
            <p:cNvPr id="33" name="ïṩľíḋè"/>
            <p:cNvGrpSpPr/>
            <p:nvPr/>
          </p:nvGrpSpPr>
          <p:grpSpPr>
            <a:xfrm>
              <a:off x="5074612" y="2459231"/>
              <a:ext cx="2037560" cy="2026205"/>
              <a:chOff x="660400" y="2459231"/>
              <a:chExt cx="2492003" cy="2026205"/>
            </a:xfrm>
          </p:grpSpPr>
          <p:sp>
            <p:nvSpPr>
              <p:cNvPr id="53" name="ïşļïḑe"/>
              <p:cNvSpPr/>
              <p:nvPr/>
            </p:nvSpPr>
            <p:spPr>
              <a:xfrm>
                <a:off x="660400" y="2563699"/>
                <a:ext cx="2482850" cy="746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Narrow" panose="020B0606020202030204" pitchFamily="34" charset="0"/>
                  <a:cs typeface="Arial" panose="020B0604020202020204" pitchFamily="34" charset="0"/>
                  <a:sym typeface="Arial Narrow" panose="020B0606020202030204" pitchFamily="34" charset="0"/>
                </a:endParaRPr>
              </a:p>
            </p:txBody>
          </p:sp>
          <p:sp>
            <p:nvSpPr>
              <p:cNvPr id="55" name="ïşľïḍe"/>
              <p:cNvSpPr/>
              <p:nvPr/>
            </p:nvSpPr>
            <p:spPr>
              <a:xfrm>
                <a:off x="669553" y="2459231"/>
                <a:ext cx="2482850" cy="967268"/>
              </a:xfrm>
              <a:prstGeom prst="rect">
                <a:avLst/>
              </a:prstGeom>
              <a:noFill/>
              <a:ln>
                <a:noFill/>
              </a:ln>
            </p:spPr>
            <p:txBody>
              <a:bodyPr wrap="square" lIns="91440" tIns="45720" rIns="91440" bIns="45720" anchor="ctr" anchorCtr="0">
                <a:noAutofit/>
              </a:bodyPr>
              <a:lstStyle/>
              <a:p>
                <a:pPr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湖州</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长兴</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南京</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600" b="1"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Changxing</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 Nanjing</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56" name="ïṡľiḍê"/>
              <p:cNvSpPr txBox="1"/>
              <p:nvPr/>
            </p:nvSpPr>
            <p:spPr bwMode="auto">
              <a:xfrm>
                <a:off x="669553" y="3394034"/>
                <a:ext cx="2473697" cy="109140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ts val="1500"/>
                  </a:lnSpc>
                  <a:spcBef>
                    <a:spcPts val="600"/>
                  </a:spcBef>
                </a:pPr>
                <a:r>
                  <a:rPr lang="zh-CN" altLang="en-US" sz="1500" dirty="0">
                    <a:latin typeface="Arial Narrow" panose="020B0606020202030204" pitchFamily="34" charset="0"/>
                    <a:cs typeface="Arial" panose="020B0604020202020204" pitchFamily="34" charset="0"/>
                    <a:sym typeface="Arial Narrow" panose="020B0606020202030204" pitchFamily="34" charset="0"/>
                  </a:rPr>
                  <a:t>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200</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公里，驾车约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2.5</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小时，高铁</a:t>
                </a:r>
                <a:r>
                  <a:rPr lang="en-US" altLang="zh-CN" sz="1500" dirty="0">
                    <a:latin typeface="Arial Narrow" panose="020B0606020202030204" pitchFamily="34" charset="0"/>
                    <a:cs typeface="Arial" panose="020B0604020202020204" pitchFamily="34" charset="0"/>
                    <a:sym typeface="Arial Narrow" panose="020B0606020202030204" pitchFamily="34" charset="0"/>
                  </a:rPr>
                  <a:t>1</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小时，禄口机场</a:t>
                </a:r>
                <a:r>
                  <a:rPr lang="en-US" altLang="zh-CN" sz="1500" dirty="0">
                    <a:latin typeface="Arial Narrow" panose="020B0606020202030204" pitchFamily="34" charset="0"/>
                    <a:cs typeface="Arial" panose="020B0604020202020204" pitchFamily="34" charset="0"/>
                    <a:sym typeface="Arial Narrow" panose="020B0606020202030204" pitchFamily="34" charset="0"/>
                  </a:rPr>
                  <a:t>168</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a:t>
                </a:r>
                <a:endParaRPr lang="en-US" altLang="zh-CN" sz="1500" dirty="0">
                  <a:latin typeface="Arial Narrow" panose="020B0606020202030204" pitchFamily="34" charset="0"/>
                  <a:cs typeface="Arial" panose="020B0604020202020204" pitchFamily="34" charset="0"/>
                  <a:sym typeface="Arial Narrow" panose="020B0606020202030204" pitchFamily="34" charset="0"/>
                </a:endParaRPr>
              </a:p>
              <a:p>
                <a:pPr algn="ctr">
                  <a:lnSpc>
                    <a:spcPts val="1500"/>
                  </a:lnSpc>
                  <a:spcBef>
                    <a:spcPts val="600"/>
                  </a:spcBef>
                </a:pP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200KM,</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2.5-hour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drive,</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1-hour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high-speed</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train, NKG 168KM</a:t>
                </a:r>
                <a:endPar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grpSp>
          <p:nvGrpSpPr>
            <p:cNvPr id="35" name="ïṧḷíḋe"/>
            <p:cNvGrpSpPr/>
            <p:nvPr/>
          </p:nvGrpSpPr>
          <p:grpSpPr>
            <a:xfrm>
              <a:off x="2867506" y="2459232"/>
              <a:ext cx="2037559" cy="2026204"/>
              <a:chOff x="660400" y="2459232"/>
              <a:chExt cx="2492002" cy="2026204"/>
            </a:xfrm>
          </p:grpSpPr>
          <p:sp>
            <p:nvSpPr>
              <p:cNvPr id="47" name="iśľiḍê"/>
              <p:cNvSpPr/>
              <p:nvPr/>
            </p:nvSpPr>
            <p:spPr>
              <a:xfrm>
                <a:off x="660400" y="2563700"/>
                <a:ext cx="2482850" cy="746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Narrow" panose="020B0606020202030204" pitchFamily="34" charset="0"/>
                  <a:cs typeface="Arial" panose="020B0604020202020204" pitchFamily="34" charset="0"/>
                  <a:sym typeface="Arial Narrow" panose="020B0606020202030204" pitchFamily="34" charset="0"/>
                </a:endParaRPr>
              </a:p>
            </p:txBody>
          </p:sp>
          <p:sp>
            <p:nvSpPr>
              <p:cNvPr id="49" name="íšḷïḓé"/>
              <p:cNvSpPr/>
              <p:nvPr/>
            </p:nvSpPr>
            <p:spPr>
              <a:xfrm>
                <a:off x="669552" y="2459232"/>
                <a:ext cx="2482850" cy="967268"/>
              </a:xfrm>
              <a:prstGeom prst="rect">
                <a:avLst/>
              </a:prstGeom>
              <a:noFill/>
              <a:ln>
                <a:noFill/>
              </a:ln>
            </p:spPr>
            <p:txBody>
              <a:bodyPr wrap="square" lIns="91440" tIns="45720" rIns="91440" bIns="45720" anchor="ctr" anchorCtr="0">
                <a:noAutofit/>
              </a:bodyPr>
              <a:lstStyle/>
              <a:p>
                <a:pPr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湖州</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长兴</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杭州</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600" b="1"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Changxing</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 Hangzhou</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50" name="íśḻíḋè"/>
              <p:cNvSpPr txBox="1"/>
              <p:nvPr/>
            </p:nvSpPr>
            <p:spPr bwMode="auto">
              <a:xfrm>
                <a:off x="669554" y="3394034"/>
                <a:ext cx="2473696" cy="109140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ts val="1500"/>
                  </a:lnSpc>
                  <a:spcBef>
                    <a:spcPts val="600"/>
                  </a:spcBef>
                </a:pPr>
                <a:r>
                  <a:rPr lang="zh-CN" altLang="en-US" sz="1500" dirty="0">
                    <a:latin typeface="Arial Narrow" panose="020B0606020202030204" pitchFamily="34" charset="0"/>
                    <a:cs typeface="Arial" panose="020B0604020202020204" pitchFamily="34" charset="0"/>
                    <a:sym typeface="Arial Narrow" panose="020B0606020202030204" pitchFamily="34" charset="0"/>
                  </a:rPr>
                  <a:t>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100</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公里，驾车</a:t>
                </a:r>
                <a:r>
                  <a:rPr lang="en-US" altLang="zh-CN" sz="1500" dirty="0">
                    <a:latin typeface="Arial Narrow" panose="020B0606020202030204" pitchFamily="34" charset="0"/>
                    <a:cs typeface="Arial" panose="020B0604020202020204" pitchFamily="34" charset="0"/>
                    <a:sym typeface="Arial Narrow" panose="020B0606020202030204" pitchFamily="34" charset="0"/>
                  </a:rPr>
                  <a:t>1.5</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小时，高铁</a:t>
                </a:r>
                <a:r>
                  <a:rPr lang="en-US" altLang="zh-CN" sz="1500" dirty="0">
                    <a:latin typeface="Arial Narrow" panose="020B0606020202030204" pitchFamily="34" charset="0"/>
                    <a:cs typeface="Arial" panose="020B0604020202020204" pitchFamily="34" charset="0"/>
                    <a:sym typeface="Arial Narrow" panose="020B0606020202030204" pitchFamily="34" charset="0"/>
                  </a:rPr>
                  <a:t>30</a:t>
                </a:r>
                <a:r>
                  <a:rPr lang="zh-CN" altLang="en-US" sz="1500" dirty="0">
                    <a:latin typeface="Arial Narrow" panose="020B0606020202030204" pitchFamily="34" charset="0"/>
                    <a:cs typeface="Arial" panose="020B0604020202020204" pitchFamily="34" charset="0"/>
                    <a:sym typeface="Arial Narrow" panose="020B0606020202030204" pitchFamily="34" charset="0"/>
                  </a:rPr>
                  <a:t>分钟，萧山机场</a:t>
                </a:r>
                <a:r>
                  <a:rPr lang="en-US" altLang="zh-CN" sz="1500" dirty="0">
                    <a:latin typeface="Arial Narrow" panose="020B0606020202030204" pitchFamily="34" charset="0"/>
                    <a:cs typeface="Arial" panose="020B0604020202020204" pitchFamily="34" charset="0"/>
                    <a:sym typeface="Arial Narrow" panose="020B0606020202030204" pitchFamily="34" charset="0"/>
                  </a:rPr>
                  <a:t>126</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a:t>
                </a:r>
                <a:endParaRPr lang="en-US" altLang="zh-CN" sz="1500" dirty="0">
                  <a:latin typeface="Arial Narrow" panose="020B0606020202030204" pitchFamily="34" charset="0"/>
                  <a:cs typeface="Arial" panose="020B0604020202020204" pitchFamily="34" charset="0"/>
                  <a:sym typeface="Arial Narrow" panose="020B0606020202030204" pitchFamily="34" charset="0"/>
                </a:endParaRPr>
              </a:p>
              <a:p>
                <a:pPr algn="ctr">
                  <a:lnSpc>
                    <a:spcPts val="1500"/>
                  </a:lnSpc>
                  <a:spcBef>
                    <a:spcPts val="600"/>
                  </a:spcBef>
                </a:pP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100KM,</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1.5-hour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drive,</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30-min</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high-speed</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train, ZSHC 126KM</a:t>
                </a:r>
                <a:endPar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grpSp>
          <p:nvGrpSpPr>
            <p:cNvPr id="37" name="íṥlîḋê"/>
            <p:cNvGrpSpPr/>
            <p:nvPr/>
          </p:nvGrpSpPr>
          <p:grpSpPr>
            <a:xfrm>
              <a:off x="7281718" y="2459231"/>
              <a:ext cx="2037560" cy="2026205"/>
              <a:chOff x="660400" y="2459231"/>
              <a:chExt cx="2492003" cy="2026205"/>
            </a:xfrm>
          </p:grpSpPr>
          <p:sp>
            <p:nvSpPr>
              <p:cNvPr id="41" name="íṩļíḓé"/>
              <p:cNvSpPr/>
              <p:nvPr/>
            </p:nvSpPr>
            <p:spPr>
              <a:xfrm>
                <a:off x="660400" y="2563699"/>
                <a:ext cx="2482850" cy="746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Narrow" panose="020B0606020202030204" pitchFamily="34" charset="0"/>
                  <a:cs typeface="Arial" panose="020B0604020202020204" pitchFamily="34" charset="0"/>
                  <a:sym typeface="Arial Narrow" panose="020B0606020202030204" pitchFamily="34" charset="0"/>
                </a:endParaRPr>
              </a:p>
            </p:txBody>
          </p:sp>
          <p:sp>
            <p:nvSpPr>
              <p:cNvPr id="43" name="îslïďe"/>
              <p:cNvSpPr/>
              <p:nvPr/>
            </p:nvSpPr>
            <p:spPr>
              <a:xfrm>
                <a:off x="669553" y="2459231"/>
                <a:ext cx="2482850" cy="967268"/>
              </a:xfrm>
              <a:prstGeom prst="rect">
                <a:avLst/>
              </a:prstGeom>
              <a:noFill/>
              <a:ln>
                <a:noFill/>
              </a:ln>
            </p:spPr>
            <p:txBody>
              <a:bodyPr wrap="square" lIns="91440" tIns="45720" rIns="91440" bIns="45720" anchor="ctr" anchorCtr="0">
                <a:noAutofit/>
              </a:bodyPr>
              <a:lstStyle/>
              <a:p>
                <a:pPr algn="ctr">
                  <a:spcBef>
                    <a:spcPts val="600"/>
                  </a:spcBef>
                </a:pP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湖州</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长兴</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a:t>
                </a:r>
                <a:r>
                  <a:rPr lang="zh-CN" altLang="en-US"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芜湖</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a:p>
                <a:pPr algn="ctr">
                  <a:spcBef>
                    <a:spcPts val="600"/>
                  </a:spcBef>
                </a:pPr>
                <a:r>
                  <a:rPr lang="en-US" altLang="zh-CN" sz="1600" b="1" dirty="0" err="1">
                    <a:solidFill>
                      <a:schemeClr val="bg1"/>
                    </a:solidFill>
                    <a:latin typeface="Arial Narrow" panose="020B0606020202030204" pitchFamily="34" charset="0"/>
                    <a:cs typeface="Arial" panose="020B0604020202020204" pitchFamily="34" charset="0"/>
                    <a:sym typeface="Arial Narrow" panose="020B0606020202030204" pitchFamily="34" charset="0"/>
                  </a:rPr>
                  <a:t>Changxing</a:t>
                </a:r>
                <a:r>
                  <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rPr>
                  <a:t> - Wuhu</a:t>
                </a:r>
                <a:endParaRPr lang="en-US" altLang="zh-CN" sz="1600" b="1" dirty="0">
                  <a:solidFill>
                    <a:schemeClr val="bg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44" name="ïṣļíḍé"/>
              <p:cNvSpPr txBox="1"/>
              <p:nvPr/>
            </p:nvSpPr>
            <p:spPr bwMode="auto">
              <a:xfrm>
                <a:off x="669553" y="3394034"/>
                <a:ext cx="2473697" cy="109140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ts val="1500"/>
                  </a:lnSpc>
                  <a:spcBef>
                    <a:spcPts val="600"/>
                  </a:spcBef>
                </a:pPr>
                <a:r>
                  <a:rPr lang="zh-CN" altLang="en-US" sz="1500" dirty="0">
                    <a:latin typeface="Arial Narrow" panose="020B0606020202030204" pitchFamily="34" charset="0"/>
                    <a:cs typeface="Arial" panose="020B0604020202020204" pitchFamily="34" charset="0"/>
                    <a:sym typeface="Arial Narrow" panose="020B0606020202030204" pitchFamily="34" charset="0"/>
                  </a:rPr>
                  <a:t>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210</a:t>
                </a:r>
                <a:r>
                  <a:rPr lang="zh-CN" altLang="en-US" sz="1500" dirty="0">
                    <a:latin typeface="Arial Narrow" panose="020B0606020202030204" pitchFamily="34" charset="0"/>
                    <a:cs typeface="Arial" panose="020B0604020202020204" pitchFamily="34" charset="0"/>
                    <a:sym typeface="Arial Narrow" panose="020B0606020202030204" pitchFamily="34" charset="0"/>
                  </a:rPr>
                  <a:t>公里，驾车约</a:t>
                </a:r>
                <a:r>
                  <a:rPr lang="en-US" altLang="zh-CN" sz="1500" dirty="0">
                    <a:latin typeface="Arial Narrow" panose="020B0606020202030204" pitchFamily="34" charset="0"/>
                    <a:cs typeface="Arial" panose="020B0604020202020204" pitchFamily="34" charset="0"/>
                    <a:sym typeface="Arial Narrow" panose="020B0606020202030204" pitchFamily="34" charset="0"/>
                  </a:rPr>
                  <a:t>2.5</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小时，高铁</a:t>
                </a:r>
                <a:r>
                  <a:rPr lang="en-US" altLang="zh-CN" sz="1500" dirty="0">
                    <a:latin typeface="Arial Narrow" panose="020B0606020202030204" pitchFamily="34" charset="0"/>
                    <a:cs typeface="Arial" panose="020B0604020202020204" pitchFamily="34" charset="0"/>
                    <a:sym typeface="Arial Narrow" panose="020B0606020202030204" pitchFamily="34" charset="0"/>
                  </a:rPr>
                  <a:t>2</a:t>
                </a:r>
                <a:r>
                  <a:rPr lang="zh-CN" altLang="en-US" sz="1500" dirty="0">
                    <a:latin typeface="Arial Narrow" panose="020B0606020202030204" pitchFamily="34" charset="0"/>
                    <a:cs typeface="Arial" panose="020B0604020202020204" pitchFamily="34" charset="0"/>
                    <a:sym typeface="Arial Narrow" panose="020B0606020202030204" pitchFamily="34" charset="0"/>
                  </a:rPr>
                  <a:t>小时</a:t>
                </a:r>
                <a:endParaRPr lang="en-US" altLang="zh-CN" sz="1500" dirty="0">
                  <a:latin typeface="Arial Narrow" panose="020B0606020202030204" pitchFamily="34" charset="0"/>
                  <a:cs typeface="Arial" panose="020B0604020202020204" pitchFamily="34" charset="0"/>
                  <a:sym typeface="Arial Narrow" panose="020B0606020202030204" pitchFamily="34" charset="0"/>
                </a:endParaRPr>
              </a:p>
              <a:p>
                <a:pPr algn="ctr">
                  <a:lnSpc>
                    <a:spcPts val="1500"/>
                  </a:lnSpc>
                </a:pP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210KM,</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2.5-hour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drive ,</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2</a:t>
                </a:r>
                <a:r>
                  <a:rPr lang="en-US" altLang="zh-CN" sz="150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-hour</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high-speed</a:t>
                </a:r>
                <a:r>
                  <a:rPr lang="zh-CN" altLang="en-US"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 </a:t>
                </a:r>
                <a:r>
                  <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rPr>
                  <a:t>train,</a:t>
                </a:r>
                <a:endParaRPr lang="en-US" altLang="zh-CN" sz="1500" dirty="0">
                  <a:solidFill>
                    <a:schemeClr val="tx1">
                      <a:lumMod val="65000"/>
                      <a:lumOff val="35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grpSp>
      <p:pic>
        <p:nvPicPr>
          <p:cNvPr id="2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86" r="31511" b="14791"/>
          <a:stretch>
            <a:fillRect/>
          </a:stretch>
        </p:blipFill>
        <p:spPr bwMode="auto">
          <a:xfrm>
            <a:off x="7960347" y="2441365"/>
            <a:ext cx="3867075" cy="2576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5839" r="4060"/>
          <a:stretch>
            <a:fillRect/>
          </a:stretch>
        </p:blipFill>
        <p:spPr>
          <a:xfrm>
            <a:off x="207090" y="2441365"/>
            <a:ext cx="3726979" cy="2578070"/>
          </a:xfrm>
          <a:prstGeom prst="rect">
            <a:avLst/>
          </a:prstGeom>
        </p:spPr>
      </p:pic>
      <p:pic>
        <p:nvPicPr>
          <p:cNvPr id="34" name="图片 33"/>
          <p:cNvPicPr>
            <a:picLocks noChangeAspect="1"/>
          </p:cNvPicPr>
          <p:nvPr/>
        </p:nvPicPr>
        <p:blipFill rotWithShape="1">
          <a:blip r:embed="rId4" cstate="print"/>
          <a:srcRect l="10475" r="13334"/>
          <a:stretch>
            <a:fillRect/>
          </a:stretch>
        </p:blipFill>
        <p:spPr>
          <a:xfrm>
            <a:off x="4202287" y="2442761"/>
            <a:ext cx="3489842" cy="2576485"/>
          </a:xfrm>
          <a:prstGeom prst="rect">
            <a:avLst/>
          </a:prstGeom>
        </p:spPr>
      </p:pic>
      <p:grpSp>
        <p:nvGrpSpPr>
          <p:cNvPr id="45" name="组合 44"/>
          <p:cNvGrpSpPr/>
          <p:nvPr/>
        </p:nvGrpSpPr>
        <p:grpSpPr>
          <a:xfrm rot="16200000">
            <a:off x="10243596" y="-1173933"/>
            <a:ext cx="270067" cy="3505950"/>
            <a:chOff x="11211353" y="3042545"/>
            <a:chExt cx="270067" cy="3505950"/>
          </a:xfrm>
          <a:solidFill>
            <a:schemeClr val="accent1"/>
          </a:solidFill>
        </p:grpSpPr>
        <p:cxnSp>
          <p:nvCxnSpPr>
            <p:cNvPr id="46" name="直接连接符 45"/>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51" name="等腰三角形 50"/>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52" name="等腰三角形 51"/>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38" name="图片 37" descr="动物世界大酒店logofinalV3.png"/>
          <p:cNvPicPr>
            <a:picLocks noChangeAspect="1"/>
          </p:cNvPicPr>
          <p:nvPr/>
        </p:nvPicPr>
        <p:blipFill>
          <a:blip r:embed="rId5" cstate="print"/>
          <a:srcRect r="79851" b="-6818"/>
          <a:stretch>
            <a:fillRect/>
          </a:stretch>
        </p:blipFill>
        <p:spPr>
          <a:xfrm>
            <a:off x="415286" y="47625"/>
            <a:ext cx="1184914" cy="9797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09130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酒店简介</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Introduction</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4106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989701" y="232477"/>
            <a:ext cx="0" cy="646331"/>
          </a:xfrm>
          <a:prstGeom prst="line">
            <a:avLst/>
          </a:prstGeom>
        </p:spPr>
        <p:style>
          <a:lnRef idx="1">
            <a:schemeClr val="dk1"/>
          </a:lnRef>
          <a:fillRef idx="0">
            <a:schemeClr val="dk1"/>
          </a:fillRef>
          <a:effectRef idx="0">
            <a:schemeClr val="dk1"/>
          </a:effectRef>
          <a:fontRef idx="minor">
            <a:schemeClr val="tx1"/>
          </a:fontRef>
        </p:style>
      </p:cxnSp>
      <p:sp>
        <p:nvSpPr>
          <p:cNvPr id="31" name="文本框 30"/>
          <p:cNvSpPr txBox="1"/>
          <p:nvPr/>
        </p:nvSpPr>
        <p:spPr>
          <a:xfrm>
            <a:off x="5009608" y="2011137"/>
            <a:ext cx="6286500" cy="4247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latin typeface="Arial Narrow" panose="020B0606020202030204" pitchFamily="34" charset="0"/>
                <a:cs typeface="Arial" panose="020B0604020202020204" pitchFamily="34" charset="0"/>
                <a:sym typeface="Arial Narrow" panose="020B0606020202030204" pitchFamily="34" charset="0"/>
              </a:rPr>
              <a:t>龙之梦动物世界大酒店是一家五星级的亲子特色主题酒店，分大象、犀牛、长颈鹿、斑马、猴子、老虎六个主题，共拥有客房</a:t>
            </a:r>
            <a:r>
              <a:rPr lang="en-US" altLang="zh-CN" dirty="0">
                <a:latin typeface="Arial Narrow" panose="020B0606020202030204" pitchFamily="34" charset="0"/>
                <a:cs typeface="Arial" panose="020B0604020202020204" pitchFamily="34" charset="0"/>
                <a:sym typeface="Arial Narrow" panose="020B0606020202030204" pitchFamily="34" charset="0"/>
              </a:rPr>
              <a:t>3252</a:t>
            </a:r>
            <a:r>
              <a:rPr lang="zh-CN" altLang="en-US" dirty="0">
                <a:latin typeface="Arial Narrow" panose="020B0606020202030204" pitchFamily="34" charset="0"/>
                <a:cs typeface="Arial" panose="020B0604020202020204" pitchFamily="34" charset="0"/>
                <a:sym typeface="Arial Narrow" panose="020B0606020202030204" pitchFamily="34" charset="0"/>
              </a:rPr>
              <a:t>间，</a:t>
            </a:r>
            <a:r>
              <a:rPr lang="en-US" altLang="zh-CN" dirty="0">
                <a:latin typeface="Arial Narrow" panose="020B0606020202030204" pitchFamily="34" charset="0"/>
                <a:cs typeface="Arial" panose="020B0604020202020204" pitchFamily="34" charset="0"/>
                <a:sym typeface="Arial Narrow" panose="020B0606020202030204" pitchFamily="34" charset="0"/>
              </a:rPr>
              <a:t>6085</a:t>
            </a:r>
            <a:r>
              <a:rPr lang="zh-CN" altLang="en-US" dirty="0">
                <a:latin typeface="Arial Narrow" panose="020B0606020202030204" pitchFamily="34" charset="0"/>
                <a:cs typeface="Arial" panose="020B0604020202020204" pitchFamily="34" charset="0"/>
                <a:sym typeface="Arial Narrow" panose="020B0606020202030204" pitchFamily="34" charset="0"/>
              </a:rPr>
              <a:t>个床位，</a:t>
            </a:r>
            <a:r>
              <a:rPr lang="en-US" altLang="zh-CN" dirty="0">
                <a:latin typeface="Arial Narrow" panose="020B0606020202030204" pitchFamily="34" charset="0"/>
                <a:cs typeface="Arial" panose="020B0604020202020204" pitchFamily="34" charset="0"/>
                <a:sym typeface="Arial Narrow" panose="020B0606020202030204" pitchFamily="34" charset="0"/>
              </a:rPr>
              <a:t>2</a:t>
            </a:r>
            <a:r>
              <a:rPr lang="zh-CN" altLang="en-US" dirty="0">
                <a:latin typeface="Arial Narrow" panose="020B0606020202030204" pitchFamily="34" charset="0"/>
                <a:cs typeface="Arial" panose="020B0604020202020204" pitchFamily="34" charset="0"/>
                <a:sym typeface="Arial Narrow" panose="020B0606020202030204" pitchFamily="34" charset="0"/>
              </a:rPr>
              <a:t>个大型宴会会议厅，总面积达</a:t>
            </a:r>
            <a:r>
              <a:rPr lang="en-US" altLang="zh-CN" dirty="0">
                <a:latin typeface="Arial Narrow" panose="020B0606020202030204" pitchFamily="34" charset="0"/>
                <a:cs typeface="Arial" panose="020B0604020202020204" pitchFamily="34" charset="0"/>
                <a:sym typeface="Arial Narrow" panose="020B0606020202030204" pitchFamily="34" charset="0"/>
              </a:rPr>
              <a:t>3784</a:t>
            </a:r>
            <a:r>
              <a:rPr lang="zh-CN" altLang="en-US" dirty="0">
                <a:latin typeface="Arial Narrow" panose="020B0606020202030204" pitchFamily="34" charset="0"/>
                <a:cs typeface="Arial" panose="020B0604020202020204" pitchFamily="34" charset="0"/>
                <a:sym typeface="Arial Narrow" panose="020B0606020202030204" pitchFamily="34" charset="0"/>
              </a:rPr>
              <a:t>平方米。酒店边的动物世界占地</a:t>
            </a:r>
            <a:r>
              <a:rPr lang="en-US" altLang="zh-CN" dirty="0">
                <a:latin typeface="Arial Narrow" panose="020B0606020202030204" pitchFamily="34" charset="0"/>
                <a:cs typeface="Arial" panose="020B0604020202020204" pitchFamily="34" charset="0"/>
                <a:sym typeface="Arial Narrow" panose="020B0606020202030204" pitchFamily="34" charset="0"/>
              </a:rPr>
              <a:t>1600</a:t>
            </a:r>
            <a:r>
              <a:rPr lang="zh-CN" altLang="en-US" dirty="0">
                <a:latin typeface="Arial Narrow" panose="020B0606020202030204" pitchFamily="34" charset="0"/>
                <a:cs typeface="Arial" panose="020B0604020202020204" pitchFamily="34" charset="0"/>
                <a:sym typeface="Arial Narrow" panose="020B0606020202030204" pitchFamily="34" charset="0"/>
              </a:rPr>
              <a:t>亩，划分为</a:t>
            </a:r>
            <a:r>
              <a:rPr lang="en-US" altLang="zh-CN" dirty="0">
                <a:latin typeface="Arial Narrow" panose="020B0606020202030204" pitchFamily="34" charset="0"/>
                <a:cs typeface="Arial" panose="020B0604020202020204" pitchFamily="34" charset="0"/>
                <a:sym typeface="Arial Narrow" panose="020B0606020202030204" pitchFamily="34" charset="0"/>
              </a:rPr>
              <a:t>7</a:t>
            </a:r>
            <a:r>
              <a:rPr lang="zh-CN" altLang="en-US" dirty="0">
                <a:latin typeface="Arial Narrow" panose="020B0606020202030204" pitchFamily="34" charset="0"/>
                <a:cs typeface="Arial" panose="020B0604020202020204" pitchFamily="34" charset="0"/>
                <a:sym typeface="Arial Narrow" panose="020B0606020202030204" pitchFamily="34" charset="0"/>
              </a:rPr>
              <a:t>公里长的车行区和</a:t>
            </a:r>
            <a:r>
              <a:rPr lang="en-US" altLang="zh-CN" dirty="0">
                <a:latin typeface="Arial Narrow" panose="020B0606020202030204" pitchFamily="34" charset="0"/>
                <a:cs typeface="Arial" panose="020B0604020202020204" pitchFamily="34" charset="0"/>
                <a:sym typeface="Arial Narrow" panose="020B0606020202030204" pitchFamily="34" charset="0"/>
              </a:rPr>
              <a:t>6</a:t>
            </a:r>
            <a:r>
              <a:rPr lang="zh-CN" altLang="en-US" dirty="0">
                <a:latin typeface="Arial Narrow" panose="020B0606020202030204" pitchFamily="34" charset="0"/>
                <a:cs typeface="Arial" panose="020B0604020202020204" pitchFamily="34" charset="0"/>
                <a:sym typeface="Arial Narrow" panose="020B0606020202030204" pitchFamily="34" charset="0"/>
              </a:rPr>
              <a:t>公里长的步行区，园区内二十多项互动项目，可让游客与来自世界各地的动物近距离接触。</a:t>
            </a:r>
            <a:endParaRPr lang="en-US" altLang="zh-CN" dirty="0">
              <a:latin typeface="Arial Narrow" panose="020B0606020202030204" pitchFamily="34" charset="0"/>
              <a:cs typeface="Arial" panose="020B0604020202020204" pitchFamily="34" charset="0"/>
              <a:sym typeface="Arial Narrow" panose="020B0606020202030204" pitchFamily="34" charset="0"/>
            </a:endParaRPr>
          </a:p>
          <a:p>
            <a:endParaRPr lang="en-US" altLang="zh-CN" dirty="0">
              <a:latin typeface="Arial Narrow" panose="020B0606020202030204" pitchFamily="34" charset="0"/>
              <a:cs typeface="Arial" panose="020B0604020202020204" pitchFamily="34" charset="0"/>
              <a:sym typeface="Arial Narrow" panose="020B0606020202030204" pitchFamily="34" charset="0"/>
            </a:endParaRPr>
          </a:p>
          <a:p>
            <a:r>
              <a:rPr lang="en-US" altLang="zh-CN"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rPr>
              <a:t>Dragon Dream Animal World Hotel is a five-star family character theme hotel, divided into six themes of elephant, rhinoceros, giraffe, zebra, monkey, tiger. A total of 3,252 rooms, 6,085 beds, two banquet meeting rooms, with a whole area of 3,784 square meters. The animal world beside the hotel covers an area of 1,600 acres, divided into a 7-kilometer-long driving area and a 6-kilometer-long walking area, with more than 20 interactive activities in the park, allowing visitors to have close contact with animals from all over the world.</a:t>
            </a:r>
            <a:endParaRPr lang="en-US" altLang="zh-CN"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endParaRPr>
          </a:p>
        </p:txBody>
      </p:sp>
      <p:pic>
        <p:nvPicPr>
          <p:cNvPr id="5" name="图片 4"/>
          <p:cNvPicPr/>
          <p:nvPr/>
        </p:nvPicPr>
        <p:blipFill>
          <a:blip r:embed="rId1" cstate="print"/>
          <a:stretch>
            <a:fillRect/>
          </a:stretch>
        </p:blipFill>
        <p:spPr>
          <a:xfrm>
            <a:off x="894636" y="3834203"/>
            <a:ext cx="3960000" cy="2520000"/>
          </a:xfrm>
          <a:prstGeom prst="rect">
            <a:avLst/>
          </a:prstGeom>
        </p:spPr>
      </p:pic>
      <p:pic>
        <p:nvPicPr>
          <p:cNvPr id="10" name="图片 9"/>
          <p:cNvPicPr/>
          <p:nvPr/>
        </p:nvPicPr>
        <p:blipFill>
          <a:blip r:embed="rId2" cstate="print"/>
          <a:stretch>
            <a:fillRect/>
          </a:stretch>
        </p:blipFill>
        <p:spPr>
          <a:xfrm>
            <a:off x="894636" y="1164320"/>
            <a:ext cx="3960000" cy="2520000"/>
          </a:xfrm>
          <a:prstGeom prst="rect">
            <a:avLst/>
          </a:prstGeom>
          <a:noFill/>
        </p:spPr>
      </p:pic>
      <p:grpSp>
        <p:nvGrpSpPr>
          <p:cNvPr id="12" name="组合 11"/>
          <p:cNvGrpSpPr/>
          <p:nvPr/>
        </p:nvGrpSpPr>
        <p:grpSpPr>
          <a:xfrm rot="16200000">
            <a:off x="10243596" y="-1173933"/>
            <a:ext cx="270067" cy="3505950"/>
            <a:chOff x="11211353" y="3042545"/>
            <a:chExt cx="270067" cy="3505950"/>
          </a:xfrm>
          <a:solidFill>
            <a:schemeClr val="accent1"/>
          </a:solidFill>
        </p:grpSpPr>
        <p:cxnSp>
          <p:nvCxnSpPr>
            <p:cNvPr id="13" name="直接连接符 12"/>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4" name="等腰三角形 13"/>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15" name="等腰三角形 14"/>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18" name="图片 17" descr="动物世界大酒店logofinalV3.png"/>
          <p:cNvPicPr>
            <a:picLocks noChangeAspect="1"/>
          </p:cNvPicPr>
          <p:nvPr/>
        </p:nvPicPr>
        <p:blipFill>
          <a:blip r:embed="rId3" cstate="print"/>
          <a:srcRect r="79851" b="-6818"/>
          <a:stretch>
            <a:fillRect/>
          </a:stretch>
        </p:blipFill>
        <p:spPr>
          <a:xfrm>
            <a:off x="415286" y="47625"/>
            <a:ext cx="1184914" cy="979744"/>
          </a:xfrm>
          <a:prstGeom prst="rect">
            <a:avLst/>
          </a:prstGeom>
        </p:spPr>
      </p:pic>
      <p:sp>
        <p:nvSpPr>
          <p:cNvPr id="19" name="文本框 12"/>
          <p:cNvSpPr>
            <a:spLocks noChangeArrowheads="1"/>
          </p:cNvSpPr>
          <p:nvPr/>
        </p:nvSpPr>
        <p:spPr bwMode="auto">
          <a:xfrm>
            <a:off x="5001219" y="1164320"/>
            <a:ext cx="6286500" cy="70788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000" b="1" dirty="0">
                <a:latin typeface="Arial Narrow" panose="020B0606020202030204" pitchFamily="34" charset="0"/>
                <a:cs typeface="Arial" panose="020B0604020202020204" pitchFamily="34" charset="0"/>
                <a:sym typeface="Arial Narrow" panose="020B0606020202030204" pitchFamily="34" charset="0"/>
              </a:rPr>
              <a:t>动物主题、亲子房型、临近动物园</a:t>
            </a:r>
            <a:endParaRPr lang="en-US" altLang="zh-CN" sz="2000" b="1" dirty="0">
              <a:latin typeface="Arial Narrow" panose="020B0606020202030204" pitchFamily="34" charset="0"/>
              <a:cs typeface="Arial" panose="020B0604020202020204" pitchFamily="34" charset="0"/>
              <a:sym typeface="Arial Narrow" panose="020B0606020202030204" pitchFamily="34" charset="0"/>
            </a:endParaRPr>
          </a:p>
          <a:p>
            <a:r>
              <a:rPr lang="en-US" altLang="zh-CN" sz="20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Animal themed, Family room, Right next to the Animal world</a:t>
            </a:r>
            <a:endParaRPr lang="zh-CN" altLang="en-US" sz="20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37D4887C-C41D-497A-9FA0-6AD110BCACC1}" type="slidenum">
              <a:rPr lang="zh-CN" altLang="en-US" smtClean="0">
                <a:latin typeface="Arial Narrow" panose="020B0606020202030204" pitchFamily="34" charset="0"/>
                <a:cs typeface="Arial" panose="020B0604020202020204" pitchFamily="34" charset="0"/>
                <a:sym typeface="Arial Narrow" panose="020B0606020202030204" pitchFamily="34" charset="0"/>
              </a:rPr>
            </a:fld>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8" name="文本框 7"/>
          <p:cNvSpPr txBox="1"/>
          <p:nvPr/>
        </p:nvSpPr>
        <p:spPr>
          <a:xfrm>
            <a:off x="511670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酒店设施</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Facility</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9" name="矩形 8"/>
          <p:cNvSpPr/>
          <p:nvPr/>
        </p:nvSpPr>
        <p:spPr>
          <a:xfrm>
            <a:off x="166646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10" name="直接连接符 9"/>
          <p:cNvCxnSpPr/>
          <p:nvPr/>
        </p:nvCxnSpPr>
        <p:spPr>
          <a:xfrm>
            <a:off x="5015101" y="232477"/>
            <a:ext cx="0" cy="646331"/>
          </a:xfrm>
          <a:prstGeom prst="line">
            <a:avLst/>
          </a:prstGeom>
        </p:spPr>
        <p:style>
          <a:lnRef idx="1">
            <a:schemeClr val="dk1"/>
          </a:lnRef>
          <a:fillRef idx="0">
            <a:schemeClr val="dk1"/>
          </a:fillRef>
          <a:effectRef idx="0">
            <a:schemeClr val="dk1"/>
          </a:effectRef>
          <a:fontRef idx="minor">
            <a:schemeClr val="tx1"/>
          </a:fontRef>
        </p:style>
      </p:cxnSp>
      <p:grpSp>
        <p:nvGrpSpPr>
          <p:cNvPr id="14" name="组合 13"/>
          <p:cNvGrpSpPr/>
          <p:nvPr/>
        </p:nvGrpSpPr>
        <p:grpSpPr>
          <a:xfrm rot="16200000">
            <a:off x="10243596" y="-1173933"/>
            <a:ext cx="270067" cy="3505950"/>
            <a:chOff x="11211353" y="3042545"/>
            <a:chExt cx="270067" cy="3505950"/>
          </a:xfrm>
          <a:solidFill>
            <a:schemeClr val="accent1"/>
          </a:solidFill>
        </p:grpSpPr>
        <p:cxnSp>
          <p:nvCxnSpPr>
            <p:cNvPr id="15" name="直接连接符 14"/>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6" name="等腰三角形 15"/>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17" name="等腰三角形 16"/>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graphicFrame>
        <p:nvGraphicFramePr>
          <p:cNvPr id="13" name="表格 12"/>
          <p:cNvGraphicFramePr>
            <a:graphicFrameLocks noGrp="1"/>
          </p:cNvGraphicFramePr>
          <p:nvPr/>
        </p:nvGraphicFramePr>
        <p:xfrm>
          <a:off x="506985" y="1266748"/>
          <a:ext cx="11178029" cy="5245150"/>
        </p:xfrm>
        <a:graphic>
          <a:graphicData uri="http://schemas.openxmlformats.org/drawingml/2006/table">
            <a:tbl>
              <a:tblPr>
                <a:tableStyleId>{3B4B98B0-60AC-42C2-AFA5-B58CD77FA1E5}</a:tableStyleId>
              </a:tblPr>
              <a:tblGrid>
                <a:gridCol w="3832353"/>
                <a:gridCol w="4176012"/>
                <a:gridCol w="3169664"/>
              </a:tblGrid>
              <a:tr h="579631">
                <a:tc>
                  <a:txBody>
                    <a:bodyPr/>
                    <a:lstStyle/>
                    <a:p>
                      <a:pPr algn="l" fontAlgn="ctr"/>
                      <a:r>
                        <a:rPr lang="zh-CN" altLang="en-US" sz="180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　</a:t>
                      </a:r>
                      <a:endParaRPr lang="zh-CN" altLang="en-US" sz="1800" b="0"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l" fontAlgn="ctr"/>
                      <a:r>
                        <a:rPr lang="zh-CN" altLang="en-US" sz="180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设施 </a:t>
                      </a:r>
                      <a:r>
                        <a:rPr lang="en-US" sz="180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Facility</a:t>
                      </a:r>
                      <a:endParaRPr lang="en-US" sz="1800" b="0"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a:noFill/>
                    </a:lnL>
                    <a:lnR>
                      <a:noFill/>
                    </a:lnR>
                    <a:lnT w="285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l" fontAlgn="ctr"/>
                      <a:r>
                        <a:rPr lang="zh-CN" altLang="en-US" sz="180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规模 </a:t>
                      </a:r>
                      <a:r>
                        <a:rPr lang="en-US" sz="180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Scale</a:t>
                      </a:r>
                      <a:endParaRPr lang="en-US" sz="1800" b="0"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r>
              <a:tr h="518391">
                <a:tc rowSpan="2">
                  <a:txBody>
                    <a:bodyPr/>
                    <a:lstStyle/>
                    <a:p>
                      <a:pPr algn="ctr"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酒店客房</a:t>
                      </a:r>
                      <a:b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b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Hotel room</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w="28575" cap="flat" cmpd="sng" algn="ctr">
                      <a:solidFill>
                        <a:schemeClr val="accent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房间数 </a:t>
                      </a: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Room Quantity</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a:noFill/>
                    </a:lnL>
                    <a:lnR>
                      <a:noFill/>
                    </a:lnR>
                    <a:lnT>
                      <a:noFill/>
                    </a:lnT>
                    <a:lnB>
                      <a:noFill/>
                    </a:lnB>
                    <a:lnTlToBr w="12700" cmpd="sng">
                      <a:noFill/>
                      <a:prstDash val="solid"/>
                    </a:lnTlToBr>
                    <a:lnBlToTr w="12700" cmpd="sng">
                      <a:noFill/>
                      <a:prstDash val="solid"/>
                    </a:lnBlToTr>
                  </a:tcPr>
                </a:tc>
                <a:tc>
                  <a:txBody>
                    <a:bodyPr/>
                    <a:lstStyle/>
                    <a:p>
                      <a:pPr algn="l" fontAlgn="ctr"/>
                      <a:r>
                        <a:rPr lang="en-US" altLang="zh-CN"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3252</a:t>
                      </a: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个</a:t>
                      </a:r>
                      <a:endParaRPr lang="zh-CN" alt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518391">
                <a:tc vMerge="1">
                  <a:tcPr/>
                </a:tc>
                <a:tc>
                  <a:txBody>
                    <a:bodyPr/>
                    <a:lstStyle/>
                    <a:p>
                      <a:pPr algn="l"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床位数 </a:t>
                      </a: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Bed Quantity</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a:noFill/>
                    </a:lnL>
                    <a:lnR>
                      <a:noFill/>
                    </a:lnR>
                    <a:lnT>
                      <a:noFill/>
                    </a:lnT>
                    <a:lnB>
                      <a:noFill/>
                    </a:lnB>
                    <a:lnTlToBr w="12700" cmpd="sng">
                      <a:noFill/>
                      <a:prstDash val="solid"/>
                    </a:lnTlToBr>
                    <a:lnBlToTr w="12700" cmpd="sng">
                      <a:noFill/>
                      <a:prstDash val="solid"/>
                    </a:lnBlToTr>
                  </a:tcPr>
                </a:tc>
                <a:tc>
                  <a:txBody>
                    <a:bodyPr/>
                    <a:lstStyle/>
                    <a:p>
                      <a:pPr algn="l" fontAlgn="ctr"/>
                      <a:r>
                        <a:rPr lang="en-US" altLang="zh-CN"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6085</a:t>
                      </a: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个</a:t>
                      </a:r>
                      <a:endParaRPr lang="zh-CN" alt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518391">
                <a:tc rowSpan="2">
                  <a:txBody>
                    <a:bodyPr/>
                    <a:lstStyle/>
                    <a:p>
                      <a:pPr algn="ctr"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宴会会议厅</a:t>
                      </a:r>
                      <a:b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b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Ballroom</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w="28575" cap="flat" cmpd="sng" algn="ctr">
                      <a:solidFill>
                        <a:schemeClr val="accent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会议厅 </a:t>
                      </a:r>
                      <a:r>
                        <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Conference Room</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n-US" altLang="zh-CN"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14</a:t>
                      </a:r>
                      <a:r>
                        <a:rPr lang="zh-CN" alt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个</a:t>
                      </a:r>
                      <a:endParaRPr lang="zh-CN" alt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20000"/>
                        <a:lumOff val="80000"/>
                      </a:schemeClr>
                    </a:solidFill>
                  </a:tcPr>
                </a:tc>
              </a:tr>
              <a:tr h="518391">
                <a:tc vMerge="1">
                  <a:tcPr/>
                </a:tc>
                <a:tc>
                  <a:txBody>
                    <a:bodyPr/>
                    <a:lstStyle/>
                    <a:p>
                      <a:pPr algn="l" fontAlgn="ct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总面积 </a:t>
                      </a:r>
                      <a:r>
                        <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Area</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3784m²</a:t>
                      </a:r>
                      <a:endParaRPr 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20000"/>
                        <a:lumOff val="80000"/>
                      </a:schemeClr>
                    </a:solidFill>
                  </a:tcPr>
                </a:tc>
              </a:tr>
              <a:tr h="518391">
                <a:tc rowSpan="2">
                  <a:txBody>
                    <a:bodyPr/>
                    <a:lstStyle/>
                    <a:p>
                      <a:pPr algn="ctr"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停车场 </a:t>
                      </a:r>
                      <a:endParaRPr lang="en-US" altLang="zh-CN"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p>
                      <a:pPr algn="ctr" fontAlgn="ct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Parking</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w="28575" cap="flat" cmpd="sng" algn="ctr">
                      <a:solidFill>
                        <a:schemeClr val="accent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ct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地下停车场 </a:t>
                      </a:r>
                      <a:r>
                        <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Underground Parking</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ctr"/>
                      <a:r>
                        <a:rPr lang="en-US" altLang="zh-CN"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4000</a:t>
                      </a:r>
                      <a:r>
                        <a:rPr lang="zh-CN" alt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个停车位</a:t>
                      </a:r>
                      <a:endParaRPr lang="zh-CN" alt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r>
              <a:tr h="518391">
                <a:tc vMerge="1">
                  <a:tcPr/>
                </a:tc>
                <a:tc>
                  <a:txBody>
                    <a:bodyPr/>
                    <a:lstStyle/>
                    <a:p>
                      <a:pPr algn="l" fontAlgn="ct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露天停车场 </a:t>
                      </a:r>
                      <a:r>
                        <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Parking Ground</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ctr"/>
                      <a:r>
                        <a:rPr lang="en-US" altLang="zh-CN"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288</a:t>
                      </a:r>
                      <a:r>
                        <a:rPr lang="zh-CN" alt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rPr>
                        <a:t>个停车位</a:t>
                      </a:r>
                      <a:endParaRPr lang="zh-CN" altLang="en-US" sz="1400" b="0" i="0" u="none" strike="noStrike" dirty="0">
                        <a:solidFill>
                          <a:schemeClr val="tx1"/>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r>
              <a:tr h="518391">
                <a:tc rowSpan="2">
                  <a:txBody>
                    <a:bodyPr/>
                    <a:lstStyle/>
                    <a:p>
                      <a:pPr algn="ctr"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酒店餐饮</a:t>
                      </a:r>
                      <a:b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b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Food &amp; Beverage</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w="28575" cap="flat" cmpd="sng" algn="ctr">
                      <a:solidFill>
                        <a:schemeClr val="accent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2</a:t>
                      </a: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楼餐厅 </a:t>
                      </a: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2</a:t>
                      </a:r>
                      <a:r>
                        <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F Restaurant</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1800</a:t>
                      </a: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个餐位</a:t>
                      </a:r>
                      <a:endPar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20000"/>
                        <a:lumOff val="80000"/>
                      </a:schemeClr>
                    </a:solidFill>
                  </a:tcPr>
                </a:tc>
              </a:tr>
              <a:tr h="518391">
                <a:tc vMerge="1">
                  <a:tcPr/>
                </a:tc>
                <a:tc>
                  <a:txBody>
                    <a:bodyPr/>
                    <a:lstStyle/>
                    <a:p>
                      <a:pPr algn="l" fontAlgn="ct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27</a:t>
                      </a: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楼自助餐厅 </a:t>
                      </a: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27</a:t>
                      </a:r>
                      <a:r>
                        <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F Buffet Restaurant</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1600</a:t>
                      </a: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个餐位</a:t>
                      </a:r>
                      <a:endPar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20000"/>
                        <a:lumOff val="80000"/>
                      </a:schemeClr>
                    </a:solidFill>
                  </a:tcPr>
                </a:tc>
              </a:tr>
              <a:tr h="518391">
                <a:tc>
                  <a:txBody>
                    <a:bodyPr/>
                    <a:lstStyle/>
                    <a:p>
                      <a:pPr algn="ctr" fontAlgn="ctr"/>
                      <a: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观赏区</a:t>
                      </a:r>
                      <a:br>
                        <a:rPr lang="zh-CN" alt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br>
                      <a:r>
                        <a:rPr lang="en-US" sz="14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Viewing Area</a:t>
                      </a:r>
                      <a:endParaRPr lang="en-US" sz="14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6747" marR="6747" marT="6747" marB="0" anchor="ctr">
                    <a:lnL w="28575" cap="flat" cmpd="sng" algn="ctr">
                      <a:solidFill>
                        <a:schemeClr val="accent1"/>
                      </a:solidFill>
                      <a:prstDash val="solid"/>
                      <a:round/>
                      <a:headEnd type="none" w="med" len="med"/>
                      <a:tailEnd type="none" w="med" len="med"/>
                    </a:lnL>
                    <a:lnR>
                      <a:noFill/>
                    </a:lnR>
                    <a:lnT>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fontAlgn="ct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1</a:t>
                      </a: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楼小动物互动区，</a:t>
                      </a:r>
                      <a:r>
                        <a:rPr lang="en-US" altLang="zh-CN"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2</a:t>
                      </a:r>
                      <a:r>
                        <a:rPr lang="zh-CN" alt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rPr>
                        <a:t>楼餐厅非洲狮、东北虎观赏区</a:t>
                      </a:r>
                      <a:endParaRPr lang="en-US" sz="1400" b="0" i="0" u="none" strike="noStrike" dirty="0">
                        <a:solidFill>
                          <a:srgbClr val="000000"/>
                        </a:solidFill>
                        <a:effectLst/>
                        <a:latin typeface="Arial Narrow" panose="020B0606020202030204" pitchFamily="34" charset="0"/>
                        <a:ea typeface="微软雅黑" panose="020B0503020204020204" pitchFamily="34" charset="-122"/>
                        <a:sym typeface="Arial Narrow" panose="020B0606020202030204" pitchFamily="34" charset="0"/>
                      </a:endParaRPr>
                    </a:p>
                  </a:txBody>
                  <a:tcPr marL="7620" marR="7620" marT="7620" marB="0" anchor="ctr">
                    <a:lnL>
                      <a:noFill/>
                    </a:lnL>
                    <a:lnR w="28575" cap="flat" cmpd="sng" algn="ctr">
                      <a:solidFill>
                        <a:schemeClr val="accent1"/>
                      </a:solidFill>
                      <a:prstDash val="solid"/>
                      <a:round/>
                      <a:headEnd type="none" w="med" len="med"/>
                      <a:tailEnd type="none" w="med" len="med"/>
                    </a:lnR>
                    <a:lnT>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cPr/>
                </a:tc>
              </a:tr>
            </a:tbl>
          </a:graphicData>
        </a:graphic>
      </p:graphicFrame>
      <p:pic>
        <p:nvPicPr>
          <p:cNvPr id="18" name="图片 17" descr="动物世界大酒店logofinalV3.png"/>
          <p:cNvPicPr>
            <a:picLocks noChangeAspect="1"/>
          </p:cNvPicPr>
          <p:nvPr/>
        </p:nvPicPr>
        <p:blipFill>
          <a:blip r:embed="rId1" cstate="print"/>
          <a:srcRect r="79851" b="-6818"/>
          <a:stretch>
            <a:fillRect/>
          </a:stretch>
        </p:blipFill>
        <p:spPr>
          <a:xfrm>
            <a:off x="415286" y="47625"/>
            <a:ext cx="1184914" cy="9797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100826"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酒店大堂</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Lobby</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50593"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999226" y="232477"/>
            <a:ext cx="0" cy="646331"/>
          </a:xfrm>
          <a:prstGeom prst="line">
            <a:avLst/>
          </a:prstGeom>
        </p:spPr>
        <p:style>
          <a:lnRef idx="1">
            <a:schemeClr val="dk1"/>
          </a:lnRef>
          <a:fillRef idx="0">
            <a:schemeClr val="dk1"/>
          </a:fillRef>
          <a:effectRef idx="0">
            <a:schemeClr val="dk1"/>
          </a:effectRef>
          <a:fontRef idx="minor">
            <a:schemeClr val="tx1"/>
          </a:fontRef>
        </p:style>
      </p:cxnSp>
      <p:pic>
        <p:nvPicPr>
          <p:cNvPr id="19" name="图片 18"/>
          <p:cNvPicPr>
            <a:picLocks noChangeAspect="1"/>
          </p:cNvPicPr>
          <p:nvPr/>
        </p:nvPicPr>
        <p:blipFill>
          <a:blip r:embed="rId1" cstate="print"/>
          <a:srcRect b="11273"/>
          <a:stretch>
            <a:fillRect/>
          </a:stretch>
        </p:blipFill>
        <p:spPr>
          <a:xfrm>
            <a:off x="705985" y="1205422"/>
            <a:ext cx="4420272" cy="2612118"/>
          </a:xfrm>
          <a:prstGeom prst="rect">
            <a:avLst/>
          </a:prstGeom>
        </p:spPr>
      </p:pic>
      <p:pic>
        <p:nvPicPr>
          <p:cNvPr id="20" name="图片 19"/>
          <p:cNvPicPr/>
          <p:nvPr/>
        </p:nvPicPr>
        <p:blipFill>
          <a:blip r:embed="rId2" cstate="print"/>
          <a:stretch>
            <a:fillRect/>
          </a:stretch>
        </p:blipFill>
        <p:spPr>
          <a:xfrm>
            <a:off x="8813476" y="4963607"/>
            <a:ext cx="2484000" cy="1728000"/>
          </a:xfrm>
          <a:prstGeom prst="rect">
            <a:avLst/>
          </a:prstGeom>
        </p:spPr>
      </p:pic>
      <p:sp>
        <p:nvSpPr>
          <p:cNvPr id="25" name="文本框 12"/>
          <p:cNvSpPr>
            <a:spLocks noChangeArrowheads="1"/>
          </p:cNvSpPr>
          <p:nvPr/>
        </p:nvSpPr>
        <p:spPr bwMode="auto">
          <a:xfrm>
            <a:off x="5312338" y="1205422"/>
            <a:ext cx="3335406" cy="70788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000" b="1" dirty="0">
                <a:latin typeface="Arial Narrow" panose="020B0606020202030204" pitchFamily="34" charset="0"/>
                <a:cs typeface="Arial" panose="020B0604020202020204" pitchFamily="34" charset="0"/>
                <a:sym typeface="Arial Narrow" panose="020B0606020202030204" pitchFamily="34" charset="0"/>
              </a:rPr>
              <a:t>动物世界大酒店大堂</a:t>
            </a:r>
            <a:endParaRPr lang="en-US" altLang="zh-CN" sz="2000" b="1" dirty="0">
              <a:latin typeface="Arial Narrow" panose="020B0606020202030204" pitchFamily="34" charset="0"/>
              <a:cs typeface="Arial" panose="020B0604020202020204" pitchFamily="34" charset="0"/>
              <a:sym typeface="Arial Narrow" panose="020B0606020202030204" pitchFamily="34" charset="0"/>
            </a:endParaRPr>
          </a:p>
          <a:p>
            <a:r>
              <a:rPr lang="en-US" altLang="zh-CN" sz="20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Animal World Hotel Lobby</a:t>
            </a:r>
            <a:r>
              <a:rPr lang="zh-CN" altLang="en-US" sz="20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rPr>
              <a:t> </a:t>
            </a:r>
            <a:endParaRPr lang="zh-CN" altLang="en-US" sz="2000" b="1" dirty="0">
              <a:solidFill>
                <a:schemeClr val="tx1">
                  <a:lumMod val="85000"/>
                  <a:lumOff val="15000"/>
                </a:schemeClr>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9" name="文本框 13"/>
          <p:cNvSpPr>
            <a:spLocks noChangeArrowheads="1"/>
          </p:cNvSpPr>
          <p:nvPr/>
        </p:nvSpPr>
        <p:spPr bwMode="auto">
          <a:xfrm>
            <a:off x="5312338" y="2089825"/>
            <a:ext cx="3306417" cy="270843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zh-CN" altLang="en-US" sz="1600" dirty="0">
                <a:latin typeface="Arial Narrow" panose="020B0606020202030204" pitchFamily="34" charset="0"/>
                <a:cs typeface="Arial" panose="020B0604020202020204" pitchFamily="34" charset="0"/>
                <a:sym typeface="Arial Narrow" panose="020B0606020202030204" pitchFamily="34" charset="0"/>
              </a:rPr>
              <a:t>酒店大堂足足有两个足球场那么大，大堂内外成群的动物欢迎游客的光临。纪念品商店前的小丑表演深受儿童喜爱。</a:t>
            </a:r>
            <a:endParaRPr lang="en-US" altLang="zh-CN" sz="1600" dirty="0">
              <a:latin typeface="Arial Narrow" panose="020B0606020202030204" pitchFamily="34" charset="0"/>
              <a:cs typeface="Arial" panose="020B0604020202020204" pitchFamily="34" charset="0"/>
              <a:sym typeface="Arial Narrow" panose="020B0606020202030204" pitchFamily="34" charset="0"/>
            </a:endParaRPr>
          </a:p>
          <a:p>
            <a:endParaRPr lang="en-US" altLang="zh-CN" sz="1600" dirty="0">
              <a:latin typeface="Arial Narrow" panose="020B0606020202030204" pitchFamily="34" charset="0"/>
              <a:cs typeface="Arial" panose="020B0604020202020204" pitchFamily="34" charset="0"/>
              <a:sym typeface="Arial Narrow" panose="020B0606020202030204" pitchFamily="34" charset="0"/>
            </a:endParaRPr>
          </a:p>
          <a:p>
            <a:r>
              <a:rPr lang="en-US"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rPr>
              <a:t>The lobby is the size of two football fields and herds of animals welcome visitors inside and outside. The clown show in front of the souvenir shop is popular with children.</a:t>
            </a:r>
            <a:endParaRPr lang="en-US"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endParaRPr>
          </a:p>
        </p:txBody>
      </p:sp>
      <p:pic>
        <p:nvPicPr>
          <p:cNvPr id="3" name="图片 2"/>
          <p:cNvPicPr/>
          <p:nvPr/>
        </p:nvPicPr>
        <p:blipFill>
          <a:blip r:embed="rId3" cstate="print"/>
          <a:srcRect b="11449"/>
          <a:stretch>
            <a:fillRect/>
          </a:stretch>
        </p:blipFill>
        <p:spPr>
          <a:xfrm>
            <a:off x="707557" y="4044352"/>
            <a:ext cx="4420800" cy="2613600"/>
          </a:xfrm>
          <a:prstGeom prst="rect">
            <a:avLst/>
          </a:prstGeom>
        </p:spPr>
      </p:pic>
      <p:grpSp>
        <p:nvGrpSpPr>
          <p:cNvPr id="32" name="组合 31"/>
          <p:cNvGrpSpPr/>
          <p:nvPr/>
        </p:nvGrpSpPr>
        <p:grpSpPr>
          <a:xfrm rot="16200000">
            <a:off x="10243596" y="-1173933"/>
            <a:ext cx="270067" cy="3505950"/>
            <a:chOff x="11211353" y="3042545"/>
            <a:chExt cx="270067" cy="3505950"/>
          </a:xfrm>
          <a:solidFill>
            <a:schemeClr val="accent1"/>
          </a:solidFill>
        </p:grpSpPr>
        <p:cxnSp>
          <p:nvCxnSpPr>
            <p:cNvPr id="33" name="直接连接符 32"/>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4" name="等腰三角形 33"/>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35" name="等腰三角形 34"/>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22" name="图片 21" descr="动物世界大酒店logofinalV3.png"/>
          <p:cNvPicPr>
            <a:picLocks noChangeAspect="1"/>
          </p:cNvPicPr>
          <p:nvPr/>
        </p:nvPicPr>
        <p:blipFill>
          <a:blip r:embed="rId4" cstate="print"/>
          <a:srcRect r="79851" b="-6818"/>
          <a:stretch>
            <a:fillRect/>
          </a:stretch>
        </p:blipFill>
        <p:spPr>
          <a:xfrm>
            <a:off x="415286" y="47625"/>
            <a:ext cx="1184914" cy="979744"/>
          </a:xfrm>
          <a:prstGeom prst="rect">
            <a:avLst/>
          </a:prstGeom>
        </p:spPr>
      </p:pic>
      <p:pic>
        <p:nvPicPr>
          <p:cNvPr id="18" name="图片 17" descr="微信图片_202010191640162.png"/>
          <p:cNvPicPr/>
          <p:nvPr/>
        </p:nvPicPr>
        <p:blipFill>
          <a:blip r:embed="rId5" cstate="print"/>
          <a:stretch>
            <a:fillRect/>
          </a:stretch>
        </p:blipFill>
        <p:spPr>
          <a:xfrm>
            <a:off x="8813476" y="3090089"/>
            <a:ext cx="2484000" cy="1728000"/>
          </a:xfrm>
          <a:prstGeom prst="rect">
            <a:avLst/>
          </a:prstGeom>
        </p:spPr>
      </p:pic>
      <p:pic>
        <p:nvPicPr>
          <p:cNvPr id="23" name="图片 22" descr="微信图片_202010191640163.png"/>
          <p:cNvPicPr/>
          <p:nvPr/>
        </p:nvPicPr>
        <p:blipFill>
          <a:blip r:embed="rId6" cstate="print"/>
          <a:stretch>
            <a:fillRect/>
          </a:stretch>
        </p:blipFill>
        <p:spPr>
          <a:xfrm>
            <a:off x="8813476" y="1205422"/>
            <a:ext cx="2484000" cy="1728000"/>
          </a:xfrm>
          <a:prstGeom prst="rect">
            <a:avLst/>
          </a:prstGeom>
        </p:spPr>
      </p:pic>
      <p:pic>
        <p:nvPicPr>
          <p:cNvPr id="24" name="图片 23" descr="微信图片_20201019164016.png"/>
          <p:cNvPicPr>
            <a:picLocks noChangeAspect="1"/>
          </p:cNvPicPr>
          <p:nvPr/>
        </p:nvPicPr>
        <p:blipFill rotWithShape="1">
          <a:blip r:embed="rId7" cstate="print"/>
          <a:srcRect t="14963" b="8770"/>
          <a:stretch>
            <a:fillRect/>
          </a:stretch>
        </p:blipFill>
        <p:spPr>
          <a:xfrm>
            <a:off x="5312338" y="5005552"/>
            <a:ext cx="3306417" cy="1652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18020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酒店客房</a:t>
            </a:r>
            <a:endParaRPr lang="zh-CN" altLang="en-US" sz="4000" b="1" dirty="0">
              <a:solidFill>
                <a:schemeClr val="accent1"/>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Hotel  Room</a:t>
            </a:r>
            <a:endParaRPr lang="en-US" altLang="zh-CN" sz="2400" b="1" dirty="0">
              <a:solidFill>
                <a:schemeClr val="accent1"/>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p:txBody>
      </p:sp>
      <p:sp>
        <p:nvSpPr>
          <p:cNvPr id="27" name="矩形 26"/>
          <p:cNvSpPr/>
          <p:nvPr/>
        </p:nvSpPr>
        <p:spPr>
          <a:xfrm>
            <a:off x="172996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5078601" y="232477"/>
            <a:ext cx="0" cy="646331"/>
          </a:xfrm>
          <a:prstGeom prst="line">
            <a:avLst/>
          </a:prstGeom>
        </p:spPr>
        <p:style>
          <a:lnRef idx="1">
            <a:schemeClr val="dk1"/>
          </a:lnRef>
          <a:fillRef idx="0">
            <a:schemeClr val="dk1"/>
          </a:fillRef>
          <a:effectRef idx="0">
            <a:schemeClr val="dk1"/>
          </a:effectRef>
          <a:fontRef idx="minor">
            <a:schemeClr val="tx1"/>
          </a:fontRef>
        </p:style>
      </p:cxnSp>
      <p:pic>
        <p:nvPicPr>
          <p:cNvPr id="9" name="图片 8"/>
          <p:cNvPicPr/>
          <p:nvPr/>
        </p:nvPicPr>
        <p:blipFill>
          <a:blip r:embed="rId1" cstate="print"/>
          <a:stretch>
            <a:fillRect/>
          </a:stretch>
        </p:blipFill>
        <p:spPr>
          <a:xfrm>
            <a:off x="7838284" y="3996794"/>
            <a:ext cx="3661200" cy="2437200"/>
          </a:xfrm>
          <a:prstGeom prst="rect">
            <a:avLst/>
          </a:prstGeom>
        </p:spPr>
      </p:pic>
      <p:pic>
        <p:nvPicPr>
          <p:cNvPr id="10" name="图片 9"/>
          <p:cNvPicPr/>
          <p:nvPr/>
        </p:nvPicPr>
        <p:blipFill>
          <a:blip r:embed="rId2" cstate="print"/>
          <a:stretch>
            <a:fillRect/>
          </a:stretch>
        </p:blipFill>
        <p:spPr>
          <a:xfrm>
            <a:off x="4599037" y="2361578"/>
            <a:ext cx="2952000" cy="1980000"/>
          </a:xfrm>
          <a:prstGeom prst="rect">
            <a:avLst/>
          </a:prstGeom>
        </p:spPr>
      </p:pic>
      <p:pic>
        <p:nvPicPr>
          <p:cNvPr id="12" name="图片 11"/>
          <p:cNvPicPr/>
          <p:nvPr/>
        </p:nvPicPr>
        <p:blipFill>
          <a:blip r:embed="rId3" cstate="print"/>
          <a:stretch>
            <a:fillRect/>
          </a:stretch>
        </p:blipFill>
        <p:spPr>
          <a:xfrm>
            <a:off x="685855" y="2365723"/>
            <a:ext cx="3661200" cy="2437200"/>
          </a:xfrm>
          <a:prstGeom prst="rect">
            <a:avLst/>
          </a:prstGeom>
        </p:spPr>
      </p:pic>
      <p:pic>
        <p:nvPicPr>
          <p:cNvPr id="13" name="图片 12"/>
          <p:cNvPicPr/>
          <p:nvPr/>
        </p:nvPicPr>
        <p:blipFill>
          <a:blip r:embed="rId4" cstate="print"/>
          <a:stretch>
            <a:fillRect/>
          </a:stretch>
        </p:blipFill>
        <p:spPr>
          <a:xfrm>
            <a:off x="4603307" y="4500794"/>
            <a:ext cx="2952000" cy="1980000"/>
          </a:xfrm>
          <a:prstGeom prst="rect">
            <a:avLst/>
          </a:prstGeom>
        </p:spPr>
      </p:pic>
      <p:graphicFrame>
        <p:nvGraphicFramePr>
          <p:cNvPr id="2" name="表格 1"/>
          <p:cNvGraphicFramePr>
            <a:graphicFrameLocks noGrp="1"/>
          </p:cNvGraphicFramePr>
          <p:nvPr/>
        </p:nvGraphicFramePr>
        <p:xfrm>
          <a:off x="669077" y="1166042"/>
          <a:ext cx="10848111" cy="1036320"/>
        </p:xfrm>
        <a:graphic>
          <a:graphicData uri="http://schemas.openxmlformats.org/drawingml/2006/table">
            <a:tbl>
              <a:tblPr>
                <a:tableStyleId>{3B4B98B0-60AC-42C2-AFA5-B58CD77FA1E5}</a:tableStyleId>
              </a:tblPr>
              <a:tblGrid>
                <a:gridCol w="5091376"/>
                <a:gridCol w="2540399"/>
                <a:gridCol w="3216336"/>
              </a:tblGrid>
              <a:tr h="242391">
                <a:tc>
                  <a:txBody>
                    <a:bodyPr/>
                    <a:lstStyle/>
                    <a:p>
                      <a:pPr algn="l" fontAlgn="ctr"/>
                      <a:r>
                        <a:rPr lang="zh-CN" altLang="en-US" sz="18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客房房型 </a:t>
                      </a:r>
                      <a:r>
                        <a:rPr lang="en-US" sz="18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Room Type</a:t>
                      </a:r>
                      <a:endParaRPr lang="en-US" sz="1800" b="1"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solidFill>
                      <a:schemeClr val="accent1"/>
                    </a:solidFill>
                  </a:tcPr>
                </a:tc>
                <a:tc>
                  <a:txBody>
                    <a:bodyPr/>
                    <a:lstStyle/>
                    <a:p>
                      <a:pPr algn="ctr" fontAlgn="ctr"/>
                      <a:r>
                        <a:rPr lang="zh-CN" altLang="en-US" sz="18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楼层 </a:t>
                      </a:r>
                      <a:r>
                        <a:rPr lang="en-US" sz="18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Floor</a:t>
                      </a:r>
                      <a:endParaRPr lang="en-US" sz="1800" b="1"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T w="28575" cap="flat" cmpd="sng" algn="ctr">
                      <a:solidFill>
                        <a:schemeClr val="accent1"/>
                      </a:solidFill>
                      <a:prstDash val="solid"/>
                      <a:round/>
                      <a:headEnd type="none" w="med" len="med"/>
                      <a:tailEnd type="none" w="med" len="med"/>
                    </a:lnT>
                    <a:solidFill>
                      <a:schemeClr val="accent1"/>
                    </a:solidFill>
                  </a:tcPr>
                </a:tc>
                <a:tc>
                  <a:txBody>
                    <a:bodyPr/>
                    <a:lstStyle/>
                    <a:p>
                      <a:pPr algn="ctr" fontAlgn="ctr"/>
                      <a:r>
                        <a:rPr lang="zh-CN" altLang="en-US" sz="18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间数 </a:t>
                      </a:r>
                      <a:r>
                        <a:rPr lang="en-US" sz="18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Room Quantity</a:t>
                      </a:r>
                      <a:endParaRPr lang="en-US" sz="1800" b="1"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solidFill>
                      <a:schemeClr val="accent1"/>
                    </a:solidFill>
                  </a:tcPr>
                </a:tc>
              </a:tr>
              <a:tr h="242391">
                <a:tc>
                  <a:txBody>
                    <a:bodyPr/>
                    <a:lstStyle/>
                    <a:p>
                      <a:pPr algn="l"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高级主题大床房</a:t>
                      </a:r>
                      <a:r>
                        <a:rPr lang="en-US" altLang="zh-CN" sz="1600" u="none" strike="noStrike" baseline="0"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 </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Deluxe themed king-size room</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L w="28575" cap="flat" cmpd="sng" algn="ctr">
                      <a:solidFill>
                        <a:schemeClr val="accent1"/>
                      </a:solidFill>
                      <a:prstDash val="solid"/>
                      <a:round/>
                      <a:headEnd type="none" w="med" len="med"/>
                      <a:tailEnd type="none" w="med" len="med"/>
                    </a:lnL>
                  </a:tcPr>
                </a:tc>
                <a:tc>
                  <a:txBody>
                    <a:bodyPr/>
                    <a:lstStyle/>
                    <a:p>
                      <a:pPr algn="ctr" fontAlgn="ct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3F-26F</a:t>
                      </a:r>
                      <a:endParaRPr lang="en-US" altLang="zh-CN"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fontAlgn="ctr"/>
                      <a:r>
                        <a:rPr lang="en-US" altLang="zh-CN"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1139</a:t>
                      </a:r>
                      <a:endParaRPr lang="zh-CN" alt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R w="28575" cap="flat" cmpd="sng" algn="ctr">
                      <a:solidFill>
                        <a:schemeClr val="accent1"/>
                      </a:solidFill>
                      <a:prstDash val="solid"/>
                      <a:round/>
                      <a:headEnd type="none" w="med" len="med"/>
                      <a:tailEnd type="none" w="med" len="med"/>
                    </a:lnR>
                  </a:tcPr>
                </a:tc>
              </a:tr>
              <a:tr h="242391">
                <a:tc>
                  <a:txBody>
                    <a:bodyPr/>
                    <a:lstStyle/>
                    <a:p>
                      <a:pPr algn="l"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高级主题双床房 </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Deluxe themed twin room</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L w="28575" cap="flat" cmpd="sng" algn="ctr">
                      <a:solidFill>
                        <a:schemeClr val="accent1"/>
                      </a:solidFill>
                      <a:prstDash val="solid"/>
                      <a:round/>
                      <a:headEnd type="none" w="med" len="med"/>
                      <a:tailEnd type="none" w="med" len="med"/>
                    </a:lnL>
                    <a:solidFill>
                      <a:schemeClr val="accent5">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3F-26F</a:t>
                      </a:r>
                      <a:endParaRPr lang="en-US" altLang="zh-CN"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solidFill>
                      <a:schemeClr val="accent5">
                        <a:lumMod val="20000"/>
                        <a:lumOff val="80000"/>
                      </a:schemeClr>
                    </a:solidFill>
                  </a:tcPr>
                </a:tc>
                <a:tc>
                  <a:txBody>
                    <a:bodyPr/>
                    <a:lstStyle/>
                    <a:p>
                      <a:pPr algn="ctr" fontAlgn="ctr"/>
                      <a:r>
                        <a:rPr lang="en-US" altLang="zh-CN"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1393</a:t>
                      </a:r>
                      <a:endParaRPr lang="zh-CN" alt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R w="28575" cap="flat" cmpd="sng" algn="ctr">
                      <a:solidFill>
                        <a:schemeClr val="accent1"/>
                      </a:solidFill>
                      <a:prstDash val="solid"/>
                      <a:round/>
                      <a:headEnd type="none" w="med" len="med"/>
                      <a:tailEnd type="none" w="med" len="med"/>
                    </a:lnR>
                    <a:solidFill>
                      <a:schemeClr val="accent5">
                        <a:lumMod val="20000"/>
                        <a:lumOff val="80000"/>
                      </a:schemeClr>
                    </a:solidFill>
                  </a:tcPr>
                </a:tc>
              </a:tr>
              <a:tr h="242391">
                <a:tc>
                  <a:txBody>
                    <a:bodyPr/>
                    <a:lstStyle/>
                    <a:p>
                      <a:pPr algn="l"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豪华主题家庭房</a:t>
                      </a:r>
                      <a:r>
                        <a:rPr lang="en-US" altLang="zh-CN" sz="1600" u="none" strike="noStrike" baseline="0"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 Luxury themed family room</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L w="28575" cap="flat" cmpd="sng" algn="ctr">
                      <a:solidFill>
                        <a:schemeClr val="accent1"/>
                      </a:solidFill>
                      <a:prstDash val="solid"/>
                      <a:round/>
                      <a:headEnd type="none" w="med" len="med"/>
                      <a:tailEnd type="none" w="med" len="med"/>
                    </a:ln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3F-26F</a:t>
                      </a:r>
                      <a:endParaRPr lang="en-US" altLang="zh-CN"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fontAlgn="ctr"/>
                      <a:r>
                        <a:rPr lang="en-US" altLang="zh-CN"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720</a:t>
                      </a:r>
                      <a:endParaRPr lang="zh-CN" alt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lnR w="28575" cap="flat" cmpd="sng" algn="ctr">
                      <a:solidFill>
                        <a:schemeClr val="accent1"/>
                      </a:solidFill>
                      <a:prstDash val="solid"/>
                      <a:round/>
                      <a:headEnd type="none" w="med" len="med"/>
                      <a:tailEnd type="none" w="med" len="med"/>
                    </a:lnR>
                  </a:tcPr>
                </a:tc>
              </a:tr>
            </a:tbl>
          </a:graphicData>
        </a:graphic>
      </p:graphicFrame>
      <p:graphicFrame>
        <p:nvGraphicFramePr>
          <p:cNvPr id="6" name="表格 5"/>
          <p:cNvGraphicFramePr>
            <a:graphicFrameLocks noGrp="1"/>
          </p:cNvGraphicFramePr>
          <p:nvPr/>
        </p:nvGraphicFramePr>
        <p:xfrm>
          <a:off x="7819798" y="2369961"/>
          <a:ext cx="3697390" cy="1459233"/>
        </p:xfrm>
        <a:graphic>
          <a:graphicData uri="http://schemas.openxmlformats.org/drawingml/2006/table">
            <a:tbl>
              <a:tblPr>
                <a:tableStyleId>{0E3FDE45-AF77-4B5C-9715-49D594BDF05E}</a:tableStyleId>
              </a:tblPr>
              <a:tblGrid>
                <a:gridCol w="1848695"/>
                <a:gridCol w="1848695"/>
              </a:tblGrid>
              <a:tr h="605626">
                <a:tc gridSpan="2">
                  <a:txBody>
                    <a:bodyPr/>
                    <a:lstStyle/>
                    <a:p>
                      <a:pPr algn="ctr" rtl="0" fontAlgn="ctr"/>
                      <a:r>
                        <a:rPr lang="zh-CN" altLang="en-US"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高级主题双床房</a:t>
                      </a:r>
                      <a:endParaRPr lang="en-US" altLang="zh-CN"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Deluxe Themed Twin Room</a:t>
                      </a:r>
                      <a:endParaRPr lang="en-US" altLang="zh-CN" sz="1600" b="1"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solidFill>
                      <a:schemeClr val="tx1">
                        <a:lumMod val="65000"/>
                        <a:lumOff val="35000"/>
                      </a:schemeClr>
                    </a:solidFill>
                  </a:tcPr>
                </a:tc>
                <a:tc hMerge="1">
                  <a:tcPr/>
                </a:tc>
              </a:tr>
              <a:tr h="455107">
                <a:tc>
                  <a:txBody>
                    <a:bodyPr/>
                    <a:lstStyle/>
                    <a:p>
                      <a:pPr algn="ctr" rtl="0"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面积 </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Area</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rtl="0"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床型 </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Bed size</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r>
              <a:tr h="398500">
                <a:tc>
                  <a:txBody>
                    <a:bodyPr/>
                    <a:lstStyle/>
                    <a:p>
                      <a:pPr algn="ctr" rtl="0" fontAlgn="ct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42</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m²</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rtl="0" fontAlgn="ct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1.35</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m*2m</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r>
            </a:tbl>
          </a:graphicData>
        </a:graphic>
      </p:graphicFrame>
      <p:graphicFrame>
        <p:nvGraphicFramePr>
          <p:cNvPr id="25" name="表格 24"/>
          <p:cNvGraphicFramePr>
            <a:graphicFrameLocks noGrp="1"/>
          </p:cNvGraphicFramePr>
          <p:nvPr/>
        </p:nvGraphicFramePr>
        <p:xfrm>
          <a:off x="685854" y="4966284"/>
          <a:ext cx="3651254" cy="1467710"/>
        </p:xfrm>
        <a:graphic>
          <a:graphicData uri="http://schemas.openxmlformats.org/drawingml/2006/table">
            <a:tbl>
              <a:tblPr>
                <a:tableStyleId>{0E3FDE45-AF77-4B5C-9715-49D594BDF05E}</a:tableStyleId>
              </a:tblPr>
              <a:tblGrid>
                <a:gridCol w="1825627"/>
                <a:gridCol w="1825627"/>
              </a:tblGrid>
              <a:tr h="609144">
                <a:tc gridSpan="2">
                  <a:txBody>
                    <a:bodyPr/>
                    <a:lstStyle/>
                    <a:p>
                      <a:pPr algn="ctr" rtl="0" fontAlgn="ctr"/>
                      <a:r>
                        <a:rPr lang="zh-CN" altLang="en-US"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高级主题大床房</a:t>
                      </a:r>
                      <a:br>
                        <a:rPr lang="zh-CN" altLang="en-US"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br>
                      <a:r>
                        <a:rPr lang="en-US" altLang="zh-CN"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Deluxe Themed King-size</a:t>
                      </a:r>
                      <a:r>
                        <a:rPr lang="en-US" sz="1600" b="1"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 Room</a:t>
                      </a:r>
                      <a:endParaRPr lang="en-US" sz="1600" b="1" i="0" u="none" strike="noStrike" dirty="0">
                        <a:solidFill>
                          <a:schemeClr val="bg1"/>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solidFill>
                      <a:schemeClr val="tx1">
                        <a:lumMod val="65000"/>
                        <a:lumOff val="35000"/>
                      </a:schemeClr>
                    </a:solidFill>
                  </a:tcPr>
                </a:tc>
                <a:tc hMerge="1">
                  <a:tcPr/>
                </a:tc>
              </a:tr>
              <a:tr h="457751">
                <a:tc>
                  <a:txBody>
                    <a:bodyPr/>
                    <a:lstStyle/>
                    <a:p>
                      <a:pPr algn="ctr" rtl="0"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面积 </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Area</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rtl="0" fontAlgn="ctr"/>
                      <a:r>
                        <a:rPr lang="zh-CN" alt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床型 </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Bed size</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r>
              <a:tr h="400815">
                <a:tc>
                  <a:txBody>
                    <a:bodyPr/>
                    <a:lstStyle/>
                    <a:p>
                      <a:pPr algn="ctr" rtl="0" fontAlgn="ct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42</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m²</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fontAlgn="ct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1.</a:t>
                      </a: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8</a:t>
                      </a:r>
                      <a:r>
                        <a:rPr lang="en-US"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m*2m</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r>
            </a:tbl>
          </a:graphicData>
        </a:graphic>
      </p:graphicFrame>
      <p:grpSp>
        <p:nvGrpSpPr>
          <p:cNvPr id="32" name="组合 31"/>
          <p:cNvGrpSpPr/>
          <p:nvPr/>
        </p:nvGrpSpPr>
        <p:grpSpPr>
          <a:xfrm rot="16200000">
            <a:off x="10243596" y="-1173933"/>
            <a:ext cx="270067" cy="3505950"/>
            <a:chOff x="11211353" y="3042545"/>
            <a:chExt cx="270067" cy="3505950"/>
          </a:xfrm>
          <a:solidFill>
            <a:schemeClr val="accent1"/>
          </a:solidFill>
        </p:grpSpPr>
        <p:cxnSp>
          <p:nvCxnSpPr>
            <p:cNvPr id="34" name="直接连接符 33"/>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5" name="等腰三角形 34"/>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p:txBody>
        </p:sp>
        <p:sp>
          <p:nvSpPr>
            <p:cNvPr id="36" name="等腰三角形 35"/>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p:txBody>
        </p:sp>
      </p:grpSp>
      <p:pic>
        <p:nvPicPr>
          <p:cNvPr id="18" name="图片 17" descr="动物世界大酒店logofinalV3.png"/>
          <p:cNvPicPr>
            <a:picLocks noChangeAspect="1"/>
          </p:cNvPicPr>
          <p:nvPr/>
        </p:nvPicPr>
        <p:blipFill>
          <a:blip r:embed="rId5" cstate="print"/>
          <a:srcRect r="79851" b="-6818"/>
          <a:stretch>
            <a:fillRect/>
          </a:stretch>
        </p:blipFill>
        <p:spPr>
          <a:xfrm>
            <a:off x="415286" y="47625"/>
            <a:ext cx="1184914" cy="9797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059551"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酒店客房</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Hotel  Room</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09318"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4957951" y="232477"/>
            <a:ext cx="0" cy="646331"/>
          </a:xfrm>
          <a:prstGeom prst="line">
            <a:avLst/>
          </a:prstGeom>
        </p:spPr>
        <p:style>
          <a:lnRef idx="1">
            <a:schemeClr val="dk1"/>
          </a:lnRef>
          <a:fillRef idx="0">
            <a:schemeClr val="dk1"/>
          </a:fillRef>
          <a:effectRef idx="0">
            <a:schemeClr val="dk1"/>
          </a:effectRef>
          <a:fontRef idx="minor">
            <a:schemeClr val="tx1"/>
          </a:fontRef>
        </p:style>
      </p:cxnSp>
      <p:pic>
        <p:nvPicPr>
          <p:cNvPr id="39" name="图片 38"/>
          <p:cNvPicPr>
            <a:picLocks noChangeAspect="1"/>
          </p:cNvPicPr>
          <p:nvPr/>
        </p:nvPicPr>
        <p:blipFill>
          <a:blip r:embed="rId1" cstate="print"/>
          <a:stretch>
            <a:fillRect/>
          </a:stretch>
        </p:blipFill>
        <p:spPr>
          <a:xfrm>
            <a:off x="654934" y="1167419"/>
            <a:ext cx="5467347" cy="3753207"/>
          </a:xfrm>
          <a:prstGeom prst="rect">
            <a:avLst/>
          </a:prstGeom>
        </p:spPr>
      </p:pic>
      <p:pic>
        <p:nvPicPr>
          <p:cNvPr id="15" name="图片 14"/>
          <p:cNvPicPr>
            <a:picLocks noChangeAspect="1"/>
          </p:cNvPicPr>
          <p:nvPr/>
        </p:nvPicPr>
        <p:blipFill>
          <a:blip r:embed="rId2" cstate="print"/>
          <a:stretch>
            <a:fillRect/>
          </a:stretch>
        </p:blipFill>
        <p:spPr>
          <a:xfrm>
            <a:off x="6367291" y="1167419"/>
            <a:ext cx="2484741" cy="1656000"/>
          </a:xfrm>
          <a:prstGeom prst="rect">
            <a:avLst/>
          </a:prstGeom>
        </p:spPr>
      </p:pic>
      <p:graphicFrame>
        <p:nvGraphicFramePr>
          <p:cNvPr id="16" name="表格 15"/>
          <p:cNvGraphicFramePr>
            <a:graphicFrameLocks noGrp="1"/>
          </p:cNvGraphicFramePr>
          <p:nvPr/>
        </p:nvGraphicFramePr>
        <p:xfrm>
          <a:off x="654934" y="5158191"/>
          <a:ext cx="3396570" cy="1336649"/>
        </p:xfrm>
        <a:graphic>
          <a:graphicData uri="http://schemas.openxmlformats.org/drawingml/2006/table">
            <a:tbl>
              <a:tblPr>
                <a:tableStyleId>{0E3FDE45-AF77-4B5C-9715-49D594BDF05E}</a:tableStyleId>
              </a:tblPr>
              <a:tblGrid>
                <a:gridCol w="1698285"/>
                <a:gridCol w="1698285"/>
              </a:tblGrid>
              <a:tr h="554750">
                <a:tc gridSpan="2">
                  <a:txBody>
                    <a:bodyPr/>
                    <a:lstStyle/>
                    <a:p>
                      <a:pPr algn="ctr" rtl="0" fontAlgn="ctr"/>
                      <a:r>
                        <a:rPr lang="zh-CN" altLang="en-US" sz="1600" b="1" u="none" strike="noStrike" dirty="0">
                          <a:solidFill>
                            <a:schemeClr val="bg1"/>
                          </a:solidFill>
                          <a:effectLst/>
                          <a:latin typeface="Arial Narrow" panose="020B0606020202030204" pitchFamily="34" charset="0"/>
                          <a:cs typeface="Arial" panose="020B0604020202020204" pitchFamily="34" charset="0"/>
                          <a:sym typeface="Arial Narrow" panose="020B0606020202030204" pitchFamily="34" charset="0"/>
                        </a:rPr>
                        <a:t>豪华主题家庭房</a:t>
                      </a:r>
                      <a:endParaRPr lang="en-US" altLang="zh-CN" sz="1600" b="1" u="none" strike="noStrike" dirty="0">
                        <a:solidFill>
                          <a:schemeClr val="bg1"/>
                        </a:solidFill>
                        <a:effectLst/>
                        <a:latin typeface="Arial Narrow" panose="020B0606020202030204" pitchFamily="34" charset="0"/>
                        <a:cs typeface="Arial" panose="020B0604020202020204" pitchFamily="34" charset="0"/>
                        <a:sym typeface="Arial Narrow" panose="020B0606020202030204" pitchFamily="34" charset="0"/>
                      </a:endParaRPr>
                    </a:p>
                    <a:p>
                      <a:pPr algn="ctr" rtl="0" fontAlgn="ctr"/>
                      <a:r>
                        <a:rPr lang="zh-CN" altLang="en-US" sz="1600" b="1" u="none" strike="noStrike" kern="1200" dirty="0">
                          <a:solidFill>
                            <a:schemeClr val="bg1"/>
                          </a:solidFill>
                          <a:effectLst/>
                          <a:latin typeface="Arial Narrow" panose="020B0606020202030204" pitchFamily="34" charset="0"/>
                          <a:ea typeface="+mn-ea"/>
                          <a:cs typeface="Arial" panose="020B0604020202020204" pitchFamily="34" charset="0"/>
                          <a:sym typeface="Arial Narrow" panose="020B0606020202030204" pitchFamily="34" charset="0"/>
                        </a:rPr>
                        <a:t> </a:t>
                      </a:r>
                      <a:r>
                        <a:rPr lang="en-US" altLang="zh-CN" sz="1600" b="1" u="none" strike="noStrike" kern="1200" dirty="0">
                          <a:solidFill>
                            <a:schemeClr val="bg1"/>
                          </a:solidFill>
                          <a:effectLst/>
                          <a:latin typeface="Arial Narrow" panose="020B0606020202030204" pitchFamily="34" charset="0"/>
                          <a:ea typeface="+mn-ea"/>
                          <a:cs typeface="Arial" panose="020B0604020202020204" pitchFamily="34" charset="0"/>
                          <a:sym typeface="Arial Narrow" panose="020B0606020202030204" pitchFamily="34" charset="0"/>
                        </a:rPr>
                        <a:t>Luxury Themed Family room</a:t>
                      </a:r>
                      <a:endParaRPr lang="en-US" altLang="en-US" sz="1600" b="1" u="none" strike="noStrike" kern="1200" dirty="0">
                        <a:solidFill>
                          <a:schemeClr val="bg1"/>
                        </a:solidFill>
                        <a:effectLst/>
                        <a:latin typeface="Arial Narrow" panose="020B0606020202030204" pitchFamily="34" charset="0"/>
                        <a:ea typeface="+mn-ea"/>
                        <a:cs typeface="Arial" panose="020B0604020202020204" pitchFamily="34" charset="0"/>
                        <a:sym typeface="Arial Narrow" panose="020B0606020202030204" pitchFamily="34" charset="0"/>
                      </a:endParaRPr>
                    </a:p>
                  </a:txBody>
                  <a:tcPr marL="7620" marR="7620" marT="7620" marB="0" anchor="ctr">
                    <a:solidFill>
                      <a:schemeClr val="tx1">
                        <a:lumMod val="65000"/>
                        <a:lumOff val="35000"/>
                      </a:schemeClr>
                    </a:solidFill>
                  </a:tcPr>
                </a:tc>
                <a:tc hMerge="1">
                  <a:tcPr/>
                </a:tc>
              </a:tr>
              <a:tr h="416876">
                <a:tc>
                  <a:txBody>
                    <a:bodyPr/>
                    <a:lstStyle/>
                    <a:p>
                      <a:pPr algn="ctr" rtl="0" fontAlgn="ctr"/>
                      <a:r>
                        <a:rPr lang="zh-CN" alt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面积 </a:t>
                      </a:r>
                      <a:r>
                        <a:rPr 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Area</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c>
                  <a:txBody>
                    <a:bodyPr/>
                    <a:lstStyle/>
                    <a:p>
                      <a:pPr algn="ctr" rtl="0" fontAlgn="ctr"/>
                      <a:r>
                        <a:rPr lang="zh-CN" alt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床型 </a:t>
                      </a:r>
                      <a:r>
                        <a:rPr 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Bed size</a:t>
                      </a:r>
                      <a:endParaRPr lang="en-US" sz="1600" b="0" i="0" u="none" strike="noStrike" dirty="0">
                        <a:solidFill>
                          <a:srgbClr val="000000"/>
                        </a:solidFill>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endParaRPr>
                    </a:p>
                  </a:txBody>
                  <a:tcPr marL="7620" marR="7620" marT="7620" marB="0" anchor="ctr"/>
                </a:tc>
              </a:tr>
              <a:tr h="365023">
                <a:tc>
                  <a:txBody>
                    <a:bodyPr/>
                    <a:lstStyle/>
                    <a:p>
                      <a:pPr algn="ctr" rtl="0" fontAlgn="ctr"/>
                      <a:r>
                        <a:rPr lang="en-US" altLang="zh-CN" sz="1600" u="none" strike="noStrike" dirty="0">
                          <a:effectLst/>
                          <a:latin typeface="Arial Narrow" panose="020B0606020202030204" pitchFamily="34" charset="0"/>
                          <a:ea typeface="微软雅黑" panose="020B0503020204020204" pitchFamily="34" charset="-122"/>
                          <a:cs typeface="Arial" panose="020B0604020202020204" pitchFamily="34" charset="0"/>
                          <a:sym typeface="Arial Narrow" panose="020B0606020202030204" pitchFamily="34" charset="0"/>
                        </a:rPr>
                        <a:t>42</a:t>
                      </a:r>
                      <a:r>
                        <a:rPr 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m²</a:t>
                      </a:r>
                      <a:endParaRPr lang="en-US" sz="1600" b="0" i="0" u="none" strike="noStrike" dirty="0">
                        <a:solidFill>
                          <a:srgbClr val="000000"/>
                        </a:solidFill>
                        <a:effectLst/>
                        <a:latin typeface="Arial Narrow" panose="020B0606020202030204" pitchFamily="34" charset="0"/>
                        <a:ea typeface="等线" panose="02010600030101010101" pitchFamily="2" charset="-122"/>
                        <a:cs typeface="Arial" panose="020B0604020202020204" pitchFamily="34" charset="0"/>
                        <a:sym typeface="Arial Narrow" panose="020B0606020202030204" pitchFamily="34" charset="0"/>
                      </a:endParaRPr>
                    </a:p>
                  </a:txBody>
                  <a:tcPr marL="7620" marR="7620" marT="7620" marB="0" anchor="ctr"/>
                </a:tc>
                <a:tc>
                  <a:txBody>
                    <a:bodyPr/>
                    <a:lstStyle/>
                    <a:p>
                      <a:pPr algn="ctr" fontAlgn="ctr"/>
                      <a:r>
                        <a:rPr lang="en-US" altLang="zh-CN" sz="1600" u="none" strike="noStrike" dirty="0">
                          <a:effectLst/>
                          <a:latin typeface="Arial Narrow" panose="020B0606020202030204" pitchFamily="34" charset="0"/>
                          <a:cs typeface="Arial" panose="020B0604020202020204" pitchFamily="34" charset="0"/>
                          <a:sym typeface="Arial Narrow" panose="020B0606020202030204" pitchFamily="34" charset="0"/>
                        </a:rPr>
                        <a:t>1.8</a:t>
                      </a:r>
                      <a:r>
                        <a:rPr 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m*2m</a:t>
                      </a:r>
                      <a:r>
                        <a:rPr lang="en-US" altLang="zh-CN" sz="1600" u="none" strike="noStrike" dirty="0">
                          <a:effectLst/>
                          <a:latin typeface="Arial Narrow" panose="020B0606020202030204" pitchFamily="34" charset="0"/>
                          <a:cs typeface="Arial" panose="020B0604020202020204" pitchFamily="34" charset="0"/>
                          <a:sym typeface="Arial Narrow" panose="020B0606020202030204" pitchFamily="34" charset="0"/>
                        </a:rPr>
                        <a:t>+</a:t>
                      </a:r>
                      <a:r>
                        <a:rPr lang="zh-CN" altLang="en-US" sz="1600" u="none" strike="noStrike" dirty="0">
                          <a:effectLst/>
                          <a:latin typeface="Arial Narrow" panose="020B0606020202030204" pitchFamily="34" charset="0"/>
                          <a:cs typeface="Arial" panose="020B0604020202020204" pitchFamily="34" charset="0"/>
                          <a:sym typeface="Arial Narrow" panose="020B0606020202030204" pitchFamily="34" charset="0"/>
                        </a:rPr>
                        <a:t>高低铺床</a:t>
                      </a:r>
                      <a:endParaRPr lang="en-US" sz="1600" b="0" i="0" u="none" strike="noStrike" dirty="0">
                        <a:solidFill>
                          <a:srgbClr val="000000"/>
                        </a:solidFill>
                        <a:effectLst/>
                        <a:latin typeface="Arial Narrow" panose="020B0606020202030204" pitchFamily="34" charset="0"/>
                        <a:ea typeface="等线" panose="02010600030101010101" pitchFamily="2" charset="-122"/>
                        <a:cs typeface="Arial" panose="020B0604020202020204" pitchFamily="34" charset="0"/>
                        <a:sym typeface="Arial Narrow" panose="020B0606020202030204" pitchFamily="34" charset="0"/>
                      </a:endParaRPr>
                    </a:p>
                  </a:txBody>
                  <a:tcPr marL="7620" marR="7620" marT="7620" marB="0" anchor="ctr"/>
                </a:tc>
              </a:tr>
            </a:tbl>
          </a:graphicData>
        </a:graphic>
      </p:graphicFrame>
      <p:grpSp>
        <p:nvGrpSpPr>
          <p:cNvPr id="18" name="组合 17"/>
          <p:cNvGrpSpPr/>
          <p:nvPr/>
        </p:nvGrpSpPr>
        <p:grpSpPr>
          <a:xfrm rot="16200000">
            <a:off x="10243596" y="-1173933"/>
            <a:ext cx="270067" cy="3505950"/>
            <a:chOff x="11211353" y="3042545"/>
            <a:chExt cx="270067" cy="3505950"/>
          </a:xfrm>
          <a:solidFill>
            <a:schemeClr val="accent1"/>
          </a:solidFill>
        </p:grpSpPr>
        <p:cxnSp>
          <p:nvCxnSpPr>
            <p:cNvPr id="19" name="直接连接符 18"/>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0" name="等腰三角形 19"/>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1" name="等腰三角形 20"/>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17" name="图片 16"/>
          <p:cNvPicPr>
            <a:picLocks noChangeAspect="1"/>
          </p:cNvPicPr>
          <p:nvPr/>
        </p:nvPicPr>
        <p:blipFill>
          <a:blip r:embed="rId3" cstate="print"/>
          <a:stretch>
            <a:fillRect/>
          </a:stretch>
        </p:blipFill>
        <p:spPr>
          <a:xfrm>
            <a:off x="4132286" y="5168273"/>
            <a:ext cx="1989998" cy="1326567"/>
          </a:xfrm>
          <a:prstGeom prst="rect">
            <a:avLst/>
          </a:prstGeom>
        </p:spPr>
      </p:pic>
      <p:pic>
        <p:nvPicPr>
          <p:cNvPr id="25" name="图片 24"/>
          <p:cNvPicPr>
            <a:picLocks noChangeAspect="1"/>
          </p:cNvPicPr>
          <p:nvPr/>
        </p:nvPicPr>
        <p:blipFill>
          <a:blip r:embed="rId4" cstate="print"/>
          <a:stretch>
            <a:fillRect/>
          </a:stretch>
        </p:blipFill>
        <p:spPr>
          <a:xfrm>
            <a:off x="9066898" y="1167419"/>
            <a:ext cx="2488832" cy="1656000"/>
          </a:xfrm>
          <a:prstGeom prst="rect">
            <a:avLst/>
          </a:prstGeom>
        </p:spPr>
      </p:pic>
      <p:pic>
        <p:nvPicPr>
          <p:cNvPr id="29" name="图片 28" descr="动物世界大酒店logofinalV3.png"/>
          <p:cNvPicPr>
            <a:picLocks noChangeAspect="1"/>
          </p:cNvPicPr>
          <p:nvPr/>
        </p:nvPicPr>
        <p:blipFill>
          <a:blip r:embed="rId5" cstate="print"/>
          <a:srcRect r="79851" b="-6818"/>
          <a:stretch>
            <a:fillRect/>
          </a:stretch>
        </p:blipFill>
        <p:spPr>
          <a:xfrm>
            <a:off x="415286" y="47625"/>
            <a:ext cx="1184914" cy="979744"/>
          </a:xfrm>
          <a:prstGeom prst="rect">
            <a:avLst/>
          </a:prstGeom>
        </p:spPr>
      </p:pic>
      <p:pic>
        <p:nvPicPr>
          <p:cNvPr id="30" name="图片 29" descr="长颈鹿亲子.jpg"/>
          <p:cNvPicPr>
            <a:picLocks noChangeAspect="1"/>
          </p:cNvPicPr>
          <p:nvPr/>
        </p:nvPicPr>
        <p:blipFill>
          <a:blip r:embed="rId6" cstate="print"/>
          <a:stretch>
            <a:fillRect/>
          </a:stretch>
        </p:blipFill>
        <p:spPr>
          <a:xfrm>
            <a:off x="6367291" y="2990508"/>
            <a:ext cx="5234400" cy="348908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145276" y="26370"/>
            <a:ext cx="5468305" cy="1077218"/>
          </a:xfrm>
          <a:prstGeom prst="rect">
            <a:avLst/>
          </a:prstGeom>
          <a:noFill/>
        </p:spPr>
        <p:txBody>
          <a:bodyPr wrap="square" rtlCol="0">
            <a:spAutoFit/>
          </a:bodyPr>
          <a:lstStyle/>
          <a:p>
            <a:r>
              <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自助早餐厅</a:t>
            </a:r>
            <a:endParaRPr lang="zh-CN" altLang="en-US" sz="40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rPr>
              <a:t>Buffet Breakfast Restaurant</a:t>
            </a:r>
            <a:endParaRPr lang="en-US" altLang="zh-CN" sz="2400" b="1" dirty="0">
              <a:solidFill>
                <a:schemeClr val="accent1"/>
              </a:solidFill>
              <a:latin typeface="Arial Narrow" panose="020B0606020202030204" pitchFamily="34" charset="0"/>
              <a:cs typeface="Arial" panose="020B0604020202020204" pitchFamily="34" charset="0"/>
              <a:sym typeface="Arial Narrow" panose="020B0606020202030204" pitchFamily="34" charset="0"/>
            </a:endParaRPr>
          </a:p>
        </p:txBody>
      </p:sp>
      <p:sp>
        <p:nvSpPr>
          <p:cNvPr id="27" name="矩形 26"/>
          <p:cNvSpPr/>
          <p:nvPr/>
        </p:nvSpPr>
        <p:spPr>
          <a:xfrm>
            <a:off x="1695043" y="232477"/>
            <a:ext cx="3736097" cy="646331"/>
          </a:xfrm>
          <a:prstGeom prst="rect">
            <a:avLst/>
          </a:prstGeom>
        </p:spPr>
        <p:txBody>
          <a:bodyPr wrap="square">
            <a:spAutoFit/>
          </a:bodyPr>
          <a:lstStyle/>
          <a:p>
            <a:pPr>
              <a:defRPr/>
            </a:pP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PART II</a:t>
            </a:r>
            <a:endPar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a:p>
            <a:r>
              <a:rPr lang="en-US" altLang="zh-CN" dirty="0" err="1">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Longemont</a:t>
            </a:r>
            <a:r>
              <a:rPr lang="en-US" altLang="zh-CN"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rPr>
              <a:t> Animal World Hotel</a:t>
            </a:r>
            <a:endParaRPr lang="zh-CN" altLang="en-US" dirty="0">
              <a:solidFill>
                <a:schemeClr val="accent6">
                  <a:lumMod val="75000"/>
                </a:schemeClr>
              </a:solidFill>
              <a:latin typeface="Arial Narrow" panose="020B0606020202030204" pitchFamily="34" charset="0"/>
              <a:cs typeface="Arial" panose="020B0604020202020204" pitchFamily="34" charset="0"/>
              <a:sym typeface="Arial Narrow" panose="020B0606020202030204" pitchFamily="34" charset="0"/>
            </a:endParaRPr>
          </a:p>
        </p:txBody>
      </p:sp>
      <p:cxnSp>
        <p:nvCxnSpPr>
          <p:cNvPr id="28" name="直接连接符 27"/>
          <p:cNvCxnSpPr/>
          <p:nvPr/>
        </p:nvCxnSpPr>
        <p:spPr>
          <a:xfrm>
            <a:off x="5043676" y="232477"/>
            <a:ext cx="0" cy="646331"/>
          </a:xfrm>
          <a:prstGeom prst="line">
            <a:avLst/>
          </a:prstGeom>
        </p:spPr>
        <p:style>
          <a:lnRef idx="1">
            <a:schemeClr val="dk1"/>
          </a:lnRef>
          <a:fillRef idx="0">
            <a:schemeClr val="dk1"/>
          </a:fillRef>
          <a:effectRef idx="0">
            <a:schemeClr val="dk1"/>
          </a:effectRef>
          <a:fontRef idx="minor">
            <a:schemeClr val="tx1"/>
          </a:fontRef>
        </p:style>
      </p:cxnSp>
      <p:sp>
        <p:nvSpPr>
          <p:cNvPr id="33" name="文本框 12"/>
          <p:cNvSpPr>
            <a:spLocks noChangeArrowheads="1"/>
          </p:cNvSpPr>
          <p:nvPr/>
        </p:nvSpPr>
        <p:spPr bwMode="auto">
          <a:xfrm>
            <a:off x="6161995" y="1147676"/>
            <a:ext cx="5518800" cy="70788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000" b="1" dirty="0">
                <a:latin typeface="Arial Narrow" panose="020B0606020202030204" pitchFamily="34" charset="0"/>
                <a:cs typeface="Arial" panose="020B0604020202020204" pitchFamily="34" charset="0"/>
                <a:sym typeface="Arial Narrow" panose="020B0606020202030204" pitchFamily="34" charset="0"/>
              </a:rPr>
              <a:t>动物世界大酒店</a:t>
            </a:r>
            <a:r>
              <a:rPr lang="en-US" altLang="zh-CN" sz="2000" b="1" dirty="0">
                <a:latin typeface="Arial Narrow" panose="020B0606020202030204" pitchFamily="34" charset="0"/>
                <a:cs typeface="Arial" panose="020B0604020202020204" pitchFamily="34" charset="0"/>
                <a:sym typeface="Arial Narrow" panose="020B0606020202030204" pitchFamily="34" charset="0"/>
              </a:rPr>
              <a:t>2F</a:t>
            </a:r>
            <a:r>
              <a:rPr lang="zh-CN" altLang="en-US" sz="2000" b="1" dirty="0">
                <a:latin typeface="Arial Narrow" panose="020B0606020202030204" pitchFamily="34" charset="0"/>
                <a:cs typeface="Arial" panose="020B0604020202020204" pitchFamily="34" charset="0"/>
                <a:sym typeface="Arial Narrow" panose="020B0606020202030204" pitchFamily="34" charset="0"/>
              </a:rPr>
              <a:t>自助早餐厅</a:t>
            </a:r>
            <a:endParaRPr lang="en-US" altLang="zh-CN" sz="2000" b="1" dirty="0">
              <a:latin typeface="Arial Narrow" panose="020B0606020202030204" pitchFamily="34" charset="0"/>
              <a:cs typeface="Arial" panose="020B0604020202020204" pitchFamily="34" charset="0"/>
              <a:sym typeface="Arial Narrow" panose="020B0606020202030204" pitchFamily="34" charset="0"/>
            </a:endParaRPr>
          </a:p>
          <a:p>
            <a:r>
              <a:rPr lang="en-US" altLang="zh-CN" sz="2000" b="1" dirty="0">
                <a:solidFill>
                  <a:schemeClr val="tx1">
                    <a:lumMod val="75000"/>
                    <a:lumOff val="25000"/>
                  </a:schemeClr>
                </a:solidFill>
                <a:latin typeface="Arial Narrow" panose="020B0606020202030204" pitchFamily="34" charset="0"/>
                <a:cs typeface="Arial" panose="020B0604020202020204" pitchFamily="34" charset="0"/>
                <a:sym typeface="Arial Narrow" panose="020B0606020202030204" pitchFamily="34" charset="0"/>
              </a:rPr>
              <a:t>Animal World Hotel 2F Buffet Breakfast Restaurant</a:t>
            </a:r>
            <a:endParaRPr lang="en-US" altLang="zh-CN" sz="2000" b="1" dirty="0">
              <a:latin typeface="Arial Narrow" panose="020B0606020202030204" pitchFamily="34" charset="0"/>
              <a:cs typeface="Arial" panose="020B0604020202020204" pitchFamily="34" charset="0"/>
              <a:sym typeface="Arial Narrow" panose="020B0606020202030204" pitchFamily="34" charset="0"/>
            </a:endParaRPr>
          </a:p>
        </p:txBody>
      </p:sp>
      <p:sp>
        <p:nvSpPr>
          <p:cNvPr id="34" name="文本框 13"/>
          <p:cNvSpPr>
            <a:spLocks noChangeArrowheads="1"/>
          </p:cNvSpPr>
          <p:nvPr/>
        </p:nvSpPr>
        <p:spPr bwMode="auto">
          <a:xfrm>
            <a:off x="6161995" y="1986138"/>
            <a:ext cx="5518800" cy="89255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1600" dirty="0">
                <a:latin typeface="Arial Narrow" panose="020B0606020202030204" pitchFamily="34" charset="0"/>
                <a:cs typeface="Arial" panose="020B0604020202020204" pitchFamily="34" charset="0"/>
                <a:sym typeface="Arial Narrow" panose="020B0606020202030204" pitchFamily="34" charset="0"/>
              </a:rPr>
              <a:t>2</a:t>
            </a:r>
            <a:r>
              <a:rPr lang="zh-CN" altLang="en-US" sz="1600" dirty="0">
                <a:latin typeface="Arial Narrow" panose="020B0606020202030204" pitchFamily="34" charset="0"/>
                <a:cs typeface="Arial" panose="020B0604020202020204" pitchFamily="34" charset="0"/>
                <a:sym typeface="Arial Narrow" panose="020B0606020202030204" pitchFamily="34" charset="0"/>
              </a:rPr>
              <a:t>楼自助早餐厅，可容纳</a:t>
            </a:r>
            <a:r>
              <a:rPr lang="en-US" altLang="zh-CN" sz="1600" dirty="0">
                <a:latin typeface="Arial Narrow" panose="020B0606020202030204" pitchFamily="34" charset="0"/>
                <a:cs typeface="Arial" panose="020B0604020202020204" pitchFamily="34" charset="0"/>
                <a:sym typeface="Arial Narrow" panose="020B0606020202030204" pitchFamily="34" charset="0"/>
              </a:rPr>
              <a:t>1800</a:t>
            </a:r>
            <a:r>
              <a:rPr lang="zh-CN" altLang="en-US" sz="1600" dirty="0">
                <a:latin typeface="Arial Narrow" panose="020B0606020202030204" pitchFamily="34" charset="0"/>
                <a:cs typeface="Arial" panose="020B0604020202020204" pitchFamily="34" charset="0"/>
                <a:sym typeface="Arial Narrow" panose="020B0606020202030204" pitchFamily="34" charset="0"/>
              </a:rPr>
              <a:t>位住客。</a:t>
            </a:r>
            <a:endParaRPr lang="en-US" altLang="zh-CN" sz="1600" dirty="0">
              <a:latin typeface="Arial Narrow" panose="020B0606020202030204" pitchFamily="34" charset="0"/>
              <a:cs typeface="Arial" panose="020B0604020202020204" pitchFamily="34" charset="0"/>
              <a:sym typeface="Arial Narrow" panose="020B0606020202030204" pitchFamily="34" charset="0"/>
            </a:endParaRPr>
          </a:p>
          <a:p>
            <a:r>
              <a:rPr lang="en-US" altLang="zh-CN"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rPr>
              <a:t>The breakfast buffet on the 2nd floor can accommodate 1800 guests.</a:t>
            </a:r>
            <a:endParaRPr lang="en-US" altLang="zh-CN" dirty="0">
              <a:solidFill>
                <a:schemeClr val="tx1">
                  <a:lumMod val="50000"/>
                  <a:lumOff val="50000"/>
                </a:schemeClr>
              </a:solidFill>
              <a:latin typeface="Arial Narrow" panose="020B0606020202030204" pitchFamily="34" charset="0"/>
              <a:cs typeface="Arial" panose="020B0604020202020204" pitchFamily="34" charset="0"/>
              <a:sym typeface="Arial Narrow" panose="020B0606020202030204" pitchFamily="34" charset="0"/>
            </a:endParaRPr>
          </a:p>
        </p:txBody>
      </p:sp>
      <p:grpSp>
        <p:nvGrpSpPr>
          <p:cNvPr id="2" name="组合 15"/>
          <p:cNvGrpSpPr/>
          <p:nvPr/>
        </p:nvGrpSpPr>
        <p:grpSpPr>
          <a:xfrm rot="16200000">
            <a:off x="10243596" y="-1173933"/>
            <a:ext cx="270067" cy="3505950"/>
            <a:chOff x="11211353" y="3042545"/>
            <a:chExt cx="270067" cy="3505950"/>
          </a:xfrm>
          <a:solidFill>
            <a:schemeClr val="accent1"/>
          </a:solidFill>
        </p:grpSpPr>
        <p:cxnSp>
          <p:nvCxnSpPr>
            <p:cNvPr id="17" name="直接连接符 16"/>
            <p:cNvCxnSpPr/>
            <p:nvPr/>
          </p:nvCxnSpPr>
          <p:spPr>
            <a:xfrm>
              <a:off x="11346386" y="3830320"/>
              <a:ext cx="0" cy="271817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9" name="等腰三角形 18"/>
            <p:cNvSpPr/>
            <p:nvPr/>
          </p:nvSpPr>
          <p:spPr>
            <a:xfrm>
              <a:off x="11211353" y="3423683"/>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sp>
          <p:nvSpPr>
            <p:cNvPr id="20" name="等腰三角形 19"/>
            <p:cNvSpPr/>
            <p:nvPr/>
          </p:nvSpPr>
          <p:spPr>
            <a:xfrm>
              <a:off x="11211353" y="3042545"/>
              <a:ext cx="270067" cy="279487"/>
            </a:xfrm>
            <a:prstGeom prst="triangle">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Arial Narrow" panose="020B0606020202030204" pitchFamily="34" charset="0"/>
                <a:cs typeface="Arial" panose="020B0604020202020204" pitchFamily="34" charset="0"/>
                <a:sym typeface="Arial Narrow" panose="020B0606020202030204" pitchFamily="34" charset="0"/>
              </a:endParaRPr>
            </a:p>
          </p:txBody>
        </p:sp>
      </p:grpSp>
      <p:pic>
        <p:nvPicPr>
          <p:cNvPr id="23" name="图片 22" descr="动物世界大酒店logofinalV3.png"/>
          <p:cNvPicPr>
            <a:picLocks noChangeAspect="1"/>
          </p:cNvPicPr>
          <p:nvPr/>
        </p:nvPicPr>
        <p:blipFill>
          <a:blip r:embed="rId1" cstate="print"/>
          <a:srcRect r="79851" b="-6818"/>
          <a:stretch>
            <a:fillRect/>
          </a:stretch>
        </p:blipFill>
        <p:spPr>
          <a:xfrm>
            <a:off x="415286" y="47625"/>
            <a:ext cx="1184914" cy="979744"/>
          </a:xfrm>
          <a:prstGeom prst="rect">
            <a:avLst/>
          </a:prstGeom>
        </p:spPr>
      </p:pic>
      <p:pic>
        <p:nvPicPr>
          <p:cNvPr id="16" name="图片 15" descr="7.jpg"/>
          <p:cNvPicPr>
            <a:picLocks noChangeAspect="1"/>
          </p:cNvPicPr>
          <p:nvPr/>
        </p:nvPicPr>
        <p:blipFill>
          <a:blip r:embed="rId2" cstate="print"/>
          <a:stretch>
            <a:fillRect/>
          </a:stretch>
        </p:blipFill>
        <p:spPr>
          <a:xfrm>
            <a:off x="6163321" y="3009267"/>
            <a:ext cx="5517474" cy="3672000"/>
          </a:xfrm>
          <a:prstGeom prst="rect">
            <a:avLst/>
          </a:prstGeom>
        </p:spPr>
      </p:pic>
      <p:pic>
        <p:nvPicPr>
          <p:cNvPr id="21" name="图片 20" descr="8.jpg"/>
          <p:cNvPicPr>
            <a:picLocks noChangeAspect="1"/>
          </p:cNvPicPr>
          <p:nvPr/>
        </p:nvPicPr>
        <p:blipFill>
          <a:blip r:embed="rId3" cstate="print"/>
          <a:stretch>
            <a:fillRect/>
          </a:stretch>
        </p:blipFill>
        <p:spPr>
          <a:xfrm>
            <a:off x="529292" y="1147676"/>
            <a:ext cx="5516833" cy="3672000"/>
          </a:xfrm>
          <a:prstGeom prst="rect">
            <a:avLst/>
          </a:prstGeom>
        </p:spPr>
      </p:pic>
      <p:pic>
        <p:nvPicPr>
          <p:cNvPr id="24" name="图片 23" descr="9.jpg"/>
          <p:cNvPicPr>
            <a:picLocks noChangeAspect="1"/>
          </p:cNvPicPr>
          <p:nvPr/>
        </p:nvPicPr>
        <p:blipFill>
          <a:blip r:embed="rId4" cstate="print"/>
          <a:stretch>
            <a:fillRect/>
          </a:stretch>
        </p:blipFill>
        <p:spPr>
          <a:xfrm>
            <a:off x="3343702" y="4947649"/>
            <a:ext cx="2702423" cy="1800000"/>
          </a:xfrm>
          <a:prstGeom prst="rect">
            <a:avLst/>
          </a:prstGeom>
        </p:spPr>
      </p:pic>
      <p:pic>
        <p:nvPicPr>
          <p:cNvPr id="25" name="图片 24" descr="11.jpg"/>
          <p:cNvPicPr>
            <a:picLocks noChangeAspect="1"/>
          </p:cNvPicPr>
          <p:nvPr/>
        </p:nvPicPr>
        <p:blipFill>
          <a:blip r:embed="rId5" cstate="print"/>
          <a:stretch>
            <a:fillRect/>
          </a:stretch>
        </p:blipFill>
        <p:spPr>
          <a:xfrm>
            <a:off x="520547" y="4947649"/>
            <a:ext cx="2704039" cy="1800000"/>
          </a:xfrm>
          <a:prstGeom prst="rect">
            <a:avLst/>
          </a:prstGeom>
        </p:spPr>
      </p:pic>
    </p:spTree>
  </p:cSld>
  <p:clrMapOvr>
    <a:masterClrMapping/>
  </p:clrMapOvr>
</p:sld>
</file>

<file path=ppt/tags/tag1.xml><?xml version="1.0" encoding="utf-8"?>
<p:tagLst xmlns:p="http://schemas.openxmlformats.org/presentationml/2006/main">
  <p:tag name="ISLIDE.DIAGRAM" val="293134"/>
</p:tagLst>
</file>

<file path=ppt/tags/tag2.xml><?xml version="1.0" encoding="utf-8"?>
<p:tagLst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THINKCELLUNDODONOTDELETE" val="0"/>
  <p:tag name="ISLIDE.THEME" val="08854f80-fbc7-48d4-917a-ab958b8e3d69"/>
  <p:tag name="ISLIDE.GUIDESSETTING" val="{&quot;Id&quot;:null,&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主题5">
  <a:themeElements>
    <a:clrScheme name="房利美">
      <a:dk1>
        <a:srgbClr val="000000"/>
      </a:dk1>
      <a:lt1>
        <a:srgbClr val="FFFFFF"/>
      </a:lt1>
      <a:dk2>
        <a:srgbClr val="768395"/>
      </a:dk2>
      <a:lt2>
        <a:srgbClr val="F0F0F0"/>
      </a:lt2>
      <a:accent1>
        <a:srgbClr val="C7A978"/>
      </a:accent1>
      <a:accent2>
        <a:srgbClr val="3A3A3A"/>
      </a:accent2>
      <a:accent3>
        <a:srgbClr val="666666"/>
      </a:accent3>
      <a:accent4>
        <a:srgbClr val="858585"/>
      </a:accent4>
      <a:accent5>
        <a:srgbClr val="A9A9A9"/>
      </a:accent5>
      <a:accent6>
        <a:srgbClr val="CCCCCC"/>
      </a:accent6>
      <a:hlink>
        <a:srgbClr val="4472C4"/>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5"/>
    </a:dk2>
    <a:lt2>
      <a:srgbClr val="F0F0F0"/>
    </a:lt2>
    <a:accent1>
      <a:srgbClr val="C7A978"/>
    </a:accent1>
    <a:accent2>
      <a:srgbClr val="3A3A3A"/>
    </a:accent2>
    <a:accent3>
      <a:srgbClr val="666666"/>
    </a:accent3>
    <a:accent4>
      <a:srgbClr val="858585"/>
    </a:accent4>
    <a:accent5>
      <a:srgbClr val="A9A9A9"/>
    </a:accent5>
    <a:accent6>
      <a:srgbClr val="CCCCCC"/>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iSlide</Template>
  <TotalTime>0</TotalTime>
  <Words>5191</Words>
  <Application>WPS 演示</Application>
  <PresentationFormat>宽屏</PresentationFormat>
  <Paragraphs>339</Paragraphs>
  <Slides>16</Slides>
  <Notes>15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16</vt:i4>
      </vt:variant>
    </vt:vector>
  </HeadingPairs>
  <TitlesOfParts>
    <vt:vector size="26" baseType="lpstr">
      <vt:lpstr>Arial</vt:lpstr>
      <vt:lpstr>宋体</vt:lpstr>
      <vt:lpstr>Wingdings</vt:lpstr>
      <vt:lpstr>Arial Narrow</vt:lpstr>
      <vt:lpstr>微软雅黑</vt:lpstr>
      <vt:lpstr>等线</vt:lpstr>
      <vt:lpstr>Times New Roman</vt:lpstr>
      <vt:lpstr>Calibri</vt:lpstr>
      <vt:lpstr>Arial Unicode MS</vt:lpstr>
      <vt:lpstr>主题5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iSlide</Company>
  <LinksUpToDate>false</LinksUpToDate>
  <SharedDoc>false</SharedDoc>
  <HyperlinksChanged>false</HyperlinksChanged>
  <AppVersion>14.0000</AppVersion>
  <Manager>iSlide</Manager>
  <HyperlinkBase>https://www.islide.cc</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WPS_1631847240</cp:lastModifiedBy>
  <cp:revision>446</cp:revision>
  <cp:lastPrinted>2019-09-02T16:00:00Z</cp:lastPrinted>
  <dcterms:created xsi:type="dcterms:W3CDTF">2019-09-02T16:00:00Z</dcterms:created>
  <dcterms:modified xsi:type="dcterms:W3CDTF">2021-10-08T08:30:44Z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ICV">
    <vt:lpwstr>2D8601D8FAA5470A89D84B1002F36C27</vt:lpwstr>
  </property>
  <property fmtid="{D5CDD505-2E9C-101B-9397-08002B2CF9AE}" pid="4" name="KSOProductBuildVer">
    <vt:lpwstr>2052-11.1.0.10938</vt:lpwstr>
  </property>
</Properties>
</file>